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7102475" cy="9388475"/>
  <p:embeddedFontLst>
    <p:embeddedFont>
      <p:font typeface="Gill Sans"/>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6" roundtripDataSignature="AMtx7miGAZ6VcWaoty9wsf+/qOn9jOd8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GillSa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Gill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23863" y="704850"/>
            <a:ext cx="6256337"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rPr lang="en"/>
              <a:t>Tere  Intro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0: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15000"/>
              </a:lnSpc>
              <a:spcBef>
                <a:spcPts val="0"/>
              </a:spcBef>
              <a:spcAft>
                <a:spcPts val="0"/>
              </a:spcAft>
              <a:buClr>
                <a:schemeClr val="dk1"/>
              </a:buClr>
              <a:buSzPts val="1100"/>
              <a:buNone/>
            </a:pPr>
            <a:r>
              <a:rPr lang="en"/>
              <a:t>The Building Actors &amp; Leaders For Advancing Community Excellence in Development ( BALANCED ) Project promoted wider adoption and use of effective PHE approaches globally. It was implemented in 8 countries with  21 organizations in various contexts: Landscape in Ethiopia, ecosystems conservation and sustainable development in Uganda, livelihood in Zambia, conservation in PNG, marine and coastal conservation and food security in the Philippines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15000"/>
              </a:lnSpc>
              <a:spcBef>
                <a:spcPts val="0"/>
              </a:spcBef>
              <a:spcAft>
                <a:spcPts val="0"/>
              </a:spcAft>
              <a:buClr>
                <a:schemeClr val="dk1"/>
              </a:buClr>
              <a:buSzPts val="1100"/>
              <a:buNone/>
            </a:pPr>
            <a:r>
              <a:rPr lang="en"/>
              <a:t>The BALANCED Philippines was supported by the USAID Mission in two key marine biodversity areas to: 1) improve access to family planning services ,2) increase community awareness and acceptance of family planning and conservation as a means to improve health, food security and natural resources, and 3) increase LGU policy maker commitment to FP services and integrated PHE approaches.</a:t>
            </a:r>
            <a:endParaRPr/>
          </a:p>
          <a:p>
            <a:pPr indent="0" lvl="0" marL="0" rtl="0" algn="l">
              <a:lnSpc>
                <a:spcPct val="115000"/>
              </a:lnSpc>
              <a:spcBef>
                <a:spcPts val="0"/>
              </a:spcBef>
              <a:spcAft>
                <a:spcPts val="0"/>
              </a:spcAft>
              <a:buClr>
                <a:schemeClr val="dk1"/>
              </a:buClr>
              <a:buSzPts val="1100"/>
              <a:buNone/>
            </a:pPr>
            <a:r>
              <a:t/>
            </a:r>
            <a:endParaRPr/>
          </a:p>
          <a:p>
            <a:pPr indent="0" lvl="0" marL="0" rtl="0" algn="l">
              <a:lnSpc>
                <a:spcPct val="115000"/>
              </a:lnSpc>
              <a:spcBef>
                <a:spcPts val="0"/>
              </a:spcBef>
              <a:spcAft>
                <a:spcPts val="0"/>
              </a:spcAft>
              <a:buClr>
                <a:schemeClr val="dk1"/>
              </a:buClr>
              <a:buSzPts val="1100"/>
              <a:buNone/>
            </a:pPr>
            <a:r>
              <a:rPr lang="en"/>
              <a:t>The key community based interventions were: Peer education (couples, women , fishers, youth); Marine Protected area management, Livelihood, policy advocacy,  community based distribution outlets for FP commodities</a:t>
            </a:r>
            <a:endParaRPr/>
          </a:p>
          <a:p>
            <a:pPr indent="0" lvl="0" marL="0" rtl="0" algn="l">
              <a:lnSpc>
                <a:spcPct val="100000"/>
              </a:lnSpc>
              <a:spcBef>
                <a:spcPts val="0"/>
              </a:spcBef>
              <a:spcAft>
                <a:spcPts val="0"/>
              </a:spcAft>
              <a:buSzPts val="1100"/>
              <a:buNone/>
            </a:pPr>
            <a:br>
              <a:rPr lang="en"/>
            </a:br>
            <a:r>
              <a:rPr lang="en"/>
              <a:t>At the end of the project,  PFPI strengthened and/or established community based distribution systems in </a:t>
            </a:r>
            <a:r>
              <a:rPr b="1" lang="en"/>
              <a:t>570 barangays of 28 municipalities</a:t>
            </a:r>
            <a:r>
              <a:rPr lang="en"/>
              <a:t>. 690 adults and 110 youth were trained and/or re-trained to serve as Peer Educators for FP/RH and PHE practices. The peer educators delivered over 60K Inter-Personal Communication and Counseling (IPC/C) sessions to their peers in the target communities . Increased FP uptake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2: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2: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15000"/>
              </a:lnSpc>
              <a:spcBef>
                <a:spcPts val="0"/>
              </a:spcBef>
              <a:spcAft>
                <a:spcPts val="0"/>
              </a:spcAft>
              <a:buClr>
                <a:schemeClr val="dk1"/>
              </a:buClr>
              <a:buSzPts val="1100"/>
              <a:buNone/>
            </a:pPr>
            <a:r>
              <a:rPr b="1" lang="en">
                <a:solidFill>
                  <a:schemeClr val="dk1"/>
                </a:solidFill>
              </a:rPr>
              <a:t>The Building capacity for Integrated FP/RH and Pop, Envi and Development  Action Project (BUILD</a:t>
            </a:r>
            <a:r>
              <a:rPr lang="en">
                <a:solidFill>
                  <a:schemeClr val="dk1"/>
                </a:solidFill>
              </a:rPr>
              <a:t>) from 2021-2024 was a Policy Advocacy Project that aims to achieve strong political commitment, sustained financial resources and accountability for voluntary FP/RH. </a:t>
            </a:r>
            <a:endParaRPr>
              <a:solidFill>
                <a:schemeClr val="dk1"/>
              </a:solidFill>
            </a:endParaRPr>
          </a:p>
          <a:p>
            <a:pPr indent="0" lvl="0" marL="0" rtl="0" algn="l">
              <a:lnSpc>
                <a:spcPct val="115000"/>
              </a:lnSpc>
              <a:spcBef>
                <a:spcPts val="0"/>
              </a:spcBef>
              <a:spcAft>
                <a:spcPts val="0"/>
              </a:spcAft>
              <a:buClr>
                <a:schemeClr val="dk1"/>
              </a:buClr>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It was implemented in select low to middle income countries in East, South, West Africa and Asia Pacific. The project developed</a:t>
            </a:r>
            <a:r>
              <a:rPr lang="en"/>
              <a:t> tools/ materials for advocacy , papers on the linkages and build a cohort of youth leaders and advocates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the Philippines and the region, we established a PHED National advisory committee, forged a tripartite MOU with DENR and CPD to jointly ensure that PHED is included in the National Climate Action Plans, in the roll out of the Phil Devveloment plan of action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3: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44289" rtl="0" algn="l">
              <a:lnSpc>
                <a:spcPct val="115000"/>
              </a:lnSpc>
              <a:spcBef>
                <a:spcPts val="0"/>
              </a:spcBef>
              <a:spcAft>
                <a:spcPts val="0"/>
              </a:spcAft>
              <a:buSzPts val="1100"/>
              <a:buNone/>
            </a:pPr>
            <a:r>
              <a:rPr lang="en"/>
              <a:t>With more than two decades of PHE Programming , some points learned that worked across the various projects. </a:t>
            </a:r>
            <a:endParaRPr/>
          </a:p>
          <a:p>
            <a:pPr indent="0" lvl="0" marL="144289" rtl="0" algn="l">
              <a:lnSpc>
                <a:spcPct val="115000"/>
              </a:lnSpc>
              <a:spcBef>
                <a:spcPts val="0"/>
              </a:spcBef>
              <a:spcAft>
                <a:spcPts val="0"/>
              </a:spcAft>
              <a:buSzPts val="1100"/>
              <a:buNone/>
            </a:pPr>
            <a:r>
              <a:t/>
            </a:r>
            <a:endParaRPr/>
          </a:p>
          <a:p>
            <a:pPr indent="0" lvl="0" marL="144289" rtl="0" algn="l">
              <a:lnSpc>
                <a:spcPct val="115000"/>
              </a:lnSpc>
              <a:spcBef>
                <a:spcPts val="0"/>
              </a:spcBef>
              <a:spcAft>
                <a:spcPts val="0"/>
              </a:spcAft>
              <a:buSzPts val="1100"/>
              <a:buNone/>
            </a:pPr>
            <a:r>
              <a:rPr lang="en"/>
              <a:t>With policy and decision makers :</a:t>
            </a:r>
            <a:endParaRPr/>
          </a:p>
          <a:p>
            <a:pPr indent="0" lvl="0" marL="144289" rtl="0" algn="l">
              <a:lnSpc>
                <a:spcPct val="115000"/>
              </a:lnSpc>
              <a:spcBef>
                <a:spcPts val="0"/>
              </a:spcBef>
              <a:spcAft>
                <a:spcPts val="0"/>
              </a:spcAft>
              <a:buSzPts val="1100"/>
              <a:buNone/>
            </a:pPr>
            <a:r>
              <a:t/>
            </a:r>
            <a:endParaRPr>
              <a:solidFill>
                <a:srgbClr val="0D0D0D"/>
              </a:solidFill>
              <a:latin typeface="Gill Sans"/>
              <a:ea typeface="Gill Sans"/>
              <a:cs typeface="Gill Sans"/>
              <a:sym typeface="Gill Sans"/>
            </a:endParaRPr>
          </a:p>
          <a:p>
            <a:pPr indent="-307552" lvl="0" marL="471144" rtl="0" algn="l">
              <a:lnSpc>
                <a:spcPct val="100000"/>
              </a:lnSpc>
              <a:spcBef>
                <a:spcPts val="0"/>
              </a:spcBef>
              <a:spcAft>
                <a:spcPts val="0"/>
              </a:spcAft>
              <a:buSzPts val="1100"/>
              <a:buChar char="●"/>
            </a:pPr>
            <a:r>
              <a:rPr lang="en">
                <a:solidFill>
                  <a:srgbClr val="0D0D0D"/>
                </a:solidFill>
                <a:latin typeface="Gill Sans"/>
                <a:ea typeface="Gill Sans"/>
                <a:cs typeface="Gill Sans"/>
                <a:sym typeface="Gill Sans"/>
              </a:rPr>
              <a:t>Align PHED programming with the vision and strategies to address critical issues especially at the local level</a:t>
            </a:r>
            <a:endParaRPr/>
          </a:p>
          <a:p>
            <a:pPr indent="-237702" lvl="0" marL="471144" rtl="0" algn="l">
              <a:lnSpc>
                <a:spcPct val="100000"/>
              </a:lnSpc>
              <a:spcBef>
                <a:spcPts val="0"/>
              </a:spcBef>
              <a:spcAft>
                <a:spcPts val="0"/>
              </a:spcAft>
              <a:buSzPts val="1100"/>
              <a:buNone/>
            </a:pPr>
            <a:r>
              <a:t/>
            </a:r>
            <a:endParaRPr>
              <a:solidFill>
                <a:srgbClr val="0D0D0D"/>
              </a:solidFill>
              <a:latin typeface="Gill Sans"/>
              <a:ea typeface="Gill Sans"/>
              <a:cs typeface="Gill Sans"/>
              <a:sym typeface="Gill Sans"/>
            </a:endParaRPr>
          </a:p>
          <a:p>
            <a:pPr indent="-298450" lvl="0" marL="457200" rtl="0" algn="l">
              <a:lnSpc>
                <a:spcPct val="100000"/>
              </a:lnSpc>
              <a:spcBef>
                <a:spcPts val="0"/>
              </a:spcBef>
              <a:spcAft>
                <a:spcPts val="0"/>
              </a:spcAft>
              <a:buSzPts val="1100"/>
              <a:buChar char="●"/>
            </a:pPr>
            <a:r>
              <a:rPr lang="en">
                <a:solidFill>
                  <a:schemeClr val="dk1"/>
                </a:solidFill>
              </a:rPr>
              <a:t>Integrating FP/RH into natural resource management is not merely adding a SRHR package but design</a:t>
            </a:r>
            <a:r>
              <a:rPr lang="en">
                <a:latin typeface="Arial"/>
                <a:ea typeface="Arial"/>
                <a:cs typeface="Arial"/>
                <a:sym typeface="Arial"/>
              </a:rPr>
              <a:t>, implement and monitor integrated programs that  </a:t>
            </a:r>
            <a:r>
              <a:rPr b="1" lang="en">
                <a:latin typeface="Arial"/>
                <a:ea typeface="Arial"/>
                <a:cs typeface="Arial"/>
                <a:sym typeface="Arial"/>
              </a:rPr>
              <a:t>provides multisectoral services to remote areas and includes livelihood opportunities  as part of equity-focused programs</a:t>
            </a:r>
            <a:endParaRPr/>
          </a:p>
          <a:p>
            <a:pPr indent="-228600" lvl="0" marL="457200" rtl="0" algn="l">
              <a:lnSpc>
                <a:spcPct val="100000"/>
              </a:lnSpc>
              <a:spcBef>
                <a:spcPts val="0"/>
              </a:spcBef>
              <a:spcAft>
                <a:spcPts val="0"/>
              </a:spcAft>
              <a:buSzPts val="1100"/>
              <a:buNone/>
            </a:pPr>
            <a:r>
              <a:t/>
            </a:r>
            <a:endParaRPr>
              <a:latin typeface="Arial"/>
              <a:ea typeface="Arial"/>
              <a:cs typeface="Arial"/>
              <a:sym typeface="Arial"/>
            </a:endParaRPr>
          </a:p>
          <a:p>
            <a:pPr indent="-298450" lvl="0" marL="457200" rtl="0" algn="l">
              <a:lnSpc>
                <a:spcPct val="100000"/>
              </a:lnSpc>
              <a:spcBef>
                <a:spcPts val="0"/>
              </a:spcBef>
              <a:spcAft>
                <a:spcPts val="0"/>
              </a:spcAft>
              <a:buSzPts val="1100"/>
              <a:buChar char="●"/>
            </a:pPr>
            <a:r>
              <a:rPr lang="en">
                <a:solidFill>
                  <a:srgbClr val="0D0D0D"/>
                </a:solidFill>
                <a:latin typeface="Gill Sans"/>
                <a:ea typeface="Gill Sans"/>
                <a:cs typeface="Gill Sans"/>
                <a:sym typeface="Gill Sans"/>
              </a:rPr>
              <a:t>At the onset of the PHED program ensure policy reforms and systems to increase access to finances, information and technology and plan to </a:t>
            </a:r>
            <a:r>
              <a:rPr lang="en">
                <a:solidFill>
                  <a:srgbClr val="FF0000"/>
                </a:solidFill>
                <a:latin typeface="Arial"/>
                <a:ea typeface="Arial"/>
                <a:cs typeface="Arial"/>
                <a:sym typeface="Arial"/>
              </a:rPr>
              <a:t>Expand , replicate, adapt and sustain and effective  PHE model in program or policy to create a larger impact but also plan </a:t>
            </a:r>
            <a:r>
              <a:rPr lang="en">
                <a:solidFill>
                  <a:srgbClr val="0D0D0D"/>
                </a:solidFill>
                <a:latin typeface="Gill Sans"/>
                <a:ea typeface="Gill Sans"/>
                <a:cs typeface="Gill Sans"/>
                <a:sym typeface="Gill Sans"/>
              </a:rPr>
              <a:t>for uncertainties . Use PHE programming to promote  learning and adaptive management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4: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17786" rtl="0" algn="l">
              <a:lnSpc>
                <a:spcPct val="115000"/>
              </a:lnSpc>
              <a:spcBef>
                <a:spcPts val="0"/>
              </a:spcBef>
              <a:spcAft>
                <a:spcPts val="0"/>
              </a:spcAft>
              <a:buClr>
                <a:schemeClr val="dk1"/>
              </a:buClr>
              <a:buSzPts val="672"/>
              <a:buNone/>
            </a:pPr>
            <a:r>
              <a:rPr b="0" lang="en">
                <a:solidFill>
                  <a:srgbClr val="0D0D0D"/>
                </a:solidFill>
                <a:latin typeface="Gill Sans"/>
                <a:ea typeface="Gill Sans"/>
                <a:cs typeface="Gill Sans"/>
                <a:sym typeface="Gill Sans"/>
              </a:rPr>
              <a:t>Building a constituency of PHED Practitioners is a backbone of PHED programming</a:t>
            </a:r>
            <a:endParaRPr/>
          </a:p>
          <a:p>
            <a:pPr indent="0" lvl="0" marL="117786" rtl="0" algn="l">
              <a:lnSpc>
                <a:spcPct val="115000"/>
              </a:lnSpc>
              <a:spcBef>
                <a:spcPts val="0"/>
              </a:spcBef>
              <a:spcAft>
                <a:spcPts val="0"/>
              </a:spcAft>
              <a:buClr>
                <a:schemeClr val="dk1"/>
              </a:buClr>
              <a:buSzPts val="672"/>
              <a:buNone/>
            </a:pPr>
            <a:r>
              <a:t/>
            </a:r>
            <a:endParaRPr b="0">
              <a:solidFill>
                <a:srgbClr val="0D0D0D"/>
              </a:solidFill>
              <a:latin typeface="Gill Sans"/>
              <a:ea typeface="Gill Sans"/>
              <a:cs typeface="Gill Sans"/>
              <a:sym typeface="Gill Sans"/>
            </a:endParaRPr>
          </a:p>
          <a:p>
            <a:pPr indent="0" lvl="0" marL="117786" rtl="0" algn="l">
              <a:lnSpc>
                <a:spcPct val="115000"/>
              </a:lnSpc>
              <a:spcBef>
                <a:spcPts val="0"/>
              </a:spcBef>
              <a:spcAft>
                <a:spcPts val="0"/>
              </a:spcAft>
              <a:buClr>
                <a:schemeClr val="dk1"/>
              </a:buClr>
              <a:buSzPts val="672"/>
              <a:buNone/>
            </a:pPr>
            <a:r>
              <a:rPr b="1" lang="en">
                <a:solidFill>
                  <a:srgbClr val="0D0D0D"/>
                </a:solidFill>
                <a:latin typeface="Gill Sans"/>
                <a:ea typeface="Gill Sans"/>
                <a:cs typeface="Gill Sans"/>
                <a:sym typeface="Gill Sans"/>
              </a:rPr>
              <a:t>The Philippines initiated the PHE network  in 2004 which was replicated in various part of Africa which sustained PHED. The Philippines remains to have a sustaining PHE network that will hold its 10</a:t>
            </a:r>
            <a:r>
              <a:rPr b="1" baseline="30000" lang="en">
                <a:solidFill>
                  <a:srgbClr val="0D0D0D"/>
                </a:solidFill>
                <a:latin typeface="Gill Sans"/>
                <a:ea typeface="Gill Sans"/>
                <a:cs typeface="Gill Sans"/>
                <a:sym typeface="Gill Sans"/>
              </a:rPr>
              <a:t>th</a:t>
            </a:r>
            <a:r>
              <a:rPr b="1" lang="en">
                <a:solidFill>
                  <a:srgbClr val="0D0D0D"/>
                </a:solidFill>
                <a:latin typeface="Gill Sans"/>
                <a:ea typeface="Gill Sans"/>
                <a:cs typeface="Gill Sans"/>
                <a:sym typeface="Gill Sans"/>
              </a:rPr>
              <a:t> PHE conference in 2025.</a:t>
            </a:r>
            <a:endParaRPr/>
          </a:p>
          <a:p>
            <a:pPr indent="0" lvl="0" marL="117786" rtl="0" algn="l">
              <a:lnSpc>
                <a:spcPct val="115000"/>
              </a:lnSpc>
              <a:spcBef>
                <a:spcPts val="0"/>
              </a:spcBef>
              <a:spcAft>
                <a:spcPts val="0"/>
              </a:spcAft>
              <a:buClr>
                <a:schemeClr val="dk1"/>
              </a:buClr>
              <a:buSzPts val="672"/>
              <a:buNone/>
            </a:pPr>
            <a:r>
              <a:t/>
            </a:r>
            <a:endParaRPr b="0">
              <a:solidFill>
                <a:srgbClr val="0D0D0D"/>
              </a:solidFill>
              <a:latin typeface="Gill Sans"/>
              <a:ea typeface="Gill Sans"/>
              <a:cs typeface="Gill Sans"/>
              <a:sym typeface="Gill Sans"/>
            </a:endParaRPr>
          </a:p>
          <a:p>
            <a:pPr indent="0" lvl="0" marL="117786" rtl="0" algn="l">
              <a:lnSpc>
                <a:spcPct val="115000"/>
              </a:lnSpc>
              <a:spcBef>
                <a:spcPts val="0"/>
              </a:spcBef>
              <a:spcAft>
                <a:spcPts val="0"/>
              </a:spcAft>
              <a:buClr>
                <a:schemeClr val="dk1"/>
              </a:buClr>
              <a:buSzPts val="672"/>
              <a:buNone/>
            </a:pPr>
            <a:r>
              <a:rPr b="0" lang="en">
                <a:solidFill>
                  <a:srgbClr val="0D0D0D"/>
                </a:solidFill>
                <a:latin typeface="Gill Sans"/>
                <a:ea typeface="Gill Sans"/>
                <a:cs typeface="Gill Sans"/>
                <a:sym typeface="Gill Sans"/>
              </a:rPr>
              <a:t>This regular activity continue to har</a:t>
            </a:r>
            <a:r>
              <a:rPr lang="en">
                <a:solidFill>
                  <a:srgbClr val="0D0D0D"/>
                </a:solidFill>
                <a:latin typeface="Gill Sans"/>
                <a:ea typeface="Gill Sans"/>
                <a:cs typeface="Gill Sans"/>
                <a:sym typeface="Gill Sans"/>
              </a:rPr>
              <a:t>ness the commitment of existing PHE champions and building new PHED Champions, is key to sustaining PHED and keeping it alive</a:t>
            </a:r>
            <a:endParaRPr/>
          </a:p>
          <a:p>
            <a:pPr indent="0" lvl="0" marL="117786" rtl="0" algn="l">
              <a:lnSpc>
                <a:spcPct val="115000"/>
              </a:lnSpc>
              <a:spcBef>
                <a:spcPts val="0"/>
              </a:spcBef>
              <a:spcAft>
                <a:spcPts val="0"/>
              </a:spcAft>
              <a:buClr>
                <a:schemeClr val="dk1"/>
              </a:buClr>
              <a:buSzPts val="672"/>
              <a:buNone/>
            </a:pPr>
            <a:r>
              <a:t/>
            </a:r>
            <a:endParaRPr b="1">
              <a:solidFill>
                <a:srgbClr val="0D0D0D"/>
              </a:solidFill>
              <a:latin typeface="Gill Sans"/>
              <a:ea typeface="Gill Sans"/>
              <a:cs typeface="Gill Sans"/>
              <a:sym typeface="Gill Sans"/>
            </a:endParaRPr>
          </a:p>
          <a:p>
            <a:pPr indent="0" lvl="0" marL="117786" marR="0" rtl="0" algn="l">
              <a:lnSpc>
                <a:spcPct val="115000"/>
              </a:lnSpc>
              <a:spcBef>
                <a:spcPts val="0"/>
              </a:spcBef>
              <a:spcAft>
                <a:spcPts val="0"/>
              </a:spcAft>
              <a:buClr>
                <a:schemeClr val="dk1"/>
              </a:buClr>
              <a:buSzPts val="672"/>
              <a:buFont typeface="Arial"/>
              <a:buNone/>
            </a:pPr>
            <a:r>
              <a:rPr b="1" lang="en">
                <a:solidFill>
                  <a:srgbClr val="0D0D0D"/>
                </a:solidFill>
                <a:latin typeface="Gill Sans"/>
                <a:ea typeface="Gill Sans"/>
                <a:cs typeface="Gill Sans"/>
                <a:sym typeface="Gill Sans"/>
              </a:rPr>
              <a:t>Expand PHED constituency to include media, legislators, etc and even from national to a regional community. </a:t>
            </a:r>
            <a:r>
              <a:rPr b="1" lang="en">
                <a:latin typeface="Arial"/>
                <a:ea typeface="Arial"/>
                <a:cs typeface="Arial"/>
                <a:sym typeface="Arial"/>
              </a:rPr>
              <a:t>PHED networking provides opportunities for exchange and close the gap between sectors,  issues and geographies</a:t>
            </a:r>
            <a:endParaRPr/>
          </a:p>
          <a:p>
            <a:pPr indent="0" lvl="0" marL="471144" rtl="0" algn="l">
              <a:lnSpc>
                <a:spcPct val="115000"/>
              </a:lnSpc>
              <a:spcBef>
                <a:spcPts val="0"/>
              </a:spcBef>
              <a:spcAft>
                <a:spcPts val="0"/>
              </a:spcAft>
              <a:buSzPts val="1100"/>
              <a:buNone/>
            </a:pPr>
            <a:r>
              <a:t/>
            </a:r>
            <a:endParaRPr/>
          </a:p>
          <a:p>
            <a:pPr indent="0" lvl="0" marL="135454" rtl="0" algn="l">
              <a:lnSpc>
                <a:spcPct val="115000"/>
              </a:lnSpc>
              <a:spcBef>
                <a:spcPts val="0"/>
              </a:spcBef>
              <a:spcAft>
                <a:spcPts val="0"/>
              </a:spcAft>
              <a:buSzPts val="1100"/>
              <a:buNone/>
            </a:pPr>
            <a:r>
              <a:rPr lang="en">
                <a:solidFill>
                  <a:srgbClr val="0D0D0D"/>
                </a:solidFill>
                <a:latin typeface="Gill Sans"/>
                <a:ea typeface="Gill Sans"/>
                <a:cs typeface="Gill Sans"/>
                <a:sym typeface="Gill Sans"/>
              </a:rPr>
              <a:t>And where network is not yet established , to establish PHED network to connect organizations, institutions and individuals and form a common identity, advocacy and direction drawn by combined strengths, shared experience and vision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5: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17786" rtl="0" algn="l">
              <a:lnSpc>
                <a:spcPct val="115000"/>
              </a:lnSpc>
              <a:spcBef>
                <a:spcPts val="0"/>
              </a:spcBef>
              <a:spcAft>
                <a:spcPts val="0"/>
              </a:spcAft>
              <a:buSzPts val="1100"/>
              <a:buNone/>
            </a:pPr>
            <a:r>
              <a:rPr b="1" lang="en">
                <a:latin typeface="Gill Sans"/>
                <a:ea typeface="Gill Sans"/>
                <a:cs typeface="Gill Sans"/>
                <a:sym typeface="Gill Sans"/>
              </a:rPr>
              <a:t>With the community where PHED is a way of life ,  PHED programming can ensure a more effective systems thinking and planning that reflects the concerns of the community by</a:t>
            </a:r>
            <a:endParaRPr b="1">
              <a:latin typeface="Gill Sans"/>
              <a:ea typeface="Gill Sans"/>
              <a:cs typeface="Gill Sans"/>
              <a:sym typeface="Gill Sans"/>
            </a:endParaRPr>
          </a:p>
          <a:p>
            <a:pPr indent="0" lvl="0" marL="117786" rtl="0" algn="l">
              <a:lnSpc>
                <a:spcPct val="115000"/>
              </a:lnSpc>
              <a:spcBef>
                <a:spcPts val="0"/>
              </a:spcBef>
              <a:spcAft>
                <a:spcPts val="0"/>
              </a:spcAft>
              <a:buClr>
                <a:schemeClr val="dk1"/>
              </a:buClr>
              <a:buSzPts val="672"/>
              <a:buNone/>
            </a:pPr>
            <a:r>
              <a:t/>
            </a:r>
            <a:endParaRPr b="1">
              <a:solidFill>
                <a:schemeClr val="dk1"/>
              </a:solidFill>
              <a:latin typeface="Gill Sans"/>
              <a:ea typeface="Gill Sans"/>
              <a:cs typeface="Gill Sans"/>
              <a:sym typeface="Gill Sans"/>
            </a:endParaRPr>
          </a:p>
          <a:p>
            <a:pPr indent="-335691" lvl="0" marL="471144"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Listening , engaging, and empowering the community to promote ownership and sustain PHED actions</a:t>
            </a:r>
            <a:endParaRPr/>
          </a:p>
          <a:p>
            <a:pPr indent="-294465" lvl="1" marL="765610" rtl="0" algn="l">
              <a:lnSpc>
                <a:spcPct val="100000"/>
              </a:lnSpc>
              <a:spcBef>
                <a:spcPts val="0"/>
              </a:spcBef>
              <a:spcAft>
                <a:spcPts val="0"/>
              </a:spcAft>
              <a:buSzPts val="1100"/>
              <a:buFont typeface="Noto Sans Symbols"/>
              <a:buChar char="✔"/>
            </a:pPr>
            <a:r>
              <a:rPr i="1" lang="en"/>
              <a:t>Support community strategies that contributes to community pride and increased commitment to the protection of natural resources </a:t>
            </a:r>
            <a:endParaRPr/>
          </a:p>
          <a:p>
            <a:pPr indent="0" lvl="0" marL="0" rtl="0" algn="l">
              <a:lnSpc>
                <a:spcPct val="100000"/>
              </a:lnSpc>
              <a:spcBef>
                <a:spcPts val="0"/>
              </a:spcBef>
              <a:spcAft>
                <a:spcPts val="0"/>
              </a:spcAft>
              <a:buSzPts val="1100"/>
              <a:buNone/>
            </a:pPr>
            <a:r>
              <a:t/>
            </a:r>
            <a:endParaRPr/>
          </a:p>
          <a:p>
            <a:pPr indent="-335691" lvl="0" marL="471144"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Tailoring interventions considering their priorities, aspirations and their integrated way of life </a:t>
            </a:r>
            <a:endParaRPr/>
          </a:p>
          <a:p>
            <a:pPr indent="0" lvl="0" marL="471144" rtl="0" algn="l">
              <a:lnSpc>
                <a:spcPct val="115000"/>
              </a:lnSpc>
              <a:spcBef>
                <a:spcPts val="0"/>
              </a:spcBef>
              <a:spcAft>
                <a:spcPts val="0"/>
              </a:spcAft>
              <a:buSzPts val="1100"/>
              <a:buNone/>
            </a:pPr>
            <a:r>
              <a:t/>
            </a:r>
            <a:endParaRPr>
              <a:solidFill>
                <a:schemeClr val="dk1"/>
              </a:solidFill>
            </a:endParaRPr>
          </a:p>
          <a:p>
            <a:pPr indent="-335691" lvl="0" marL="471144"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Recognizing and celebrating community contributions with incentives.</a:t>
            </a:r>
            <a:endParaRPr/>
          </a:p>
          <a:p>
            <a:pPr indent="-265841" lvl="0" marL="471144" rtl="0" algn="l">
              <a:lnSpc>
                <a:spcPct val="115000"/>
              </a:lnSpc>
              <a:spcBef>
                <a:spcPts val="0"/>
              </a:spcBef>
              <a:spcAft>
                <a:spcPts val="0"/>
              </a:spcAft>
              <a:buClr>
                <a:schemeClr val="dk1"/>
              </a:buClr>
              <a:buSzPts val="1100"/>
              <a:buNone/>
            </a:pPr>
            <a:r>
              <a:t/>
            </a:r>
            <a:endParaRPr>
              <a:solidFill>
                <a:schemeClr val="dk1"/>
              </a:solidFill>
              <a:latin typeface="Gill Sans"/>
              <a:ea typeface="Gill Sans"/>
              <a:cs typeface="Gill Sans"/>
              <a:sym typeface="Gill Sans"/>
            </a:endParaRPr>
          </a:p>
          <a:p>
            <a:pPr indent="0" lvl="0" marL="135454" rtl="0" algn="l">
              <a:lnSpc>
                <a:spcPct val="115000"/>
              </a:lnSpc>
              <a:spcBef>
                <a:spcPts val="0"/>
              </a:spcBef>
              <a:spcAft>
                <a:spcPts val="0"/>
              </a:spcAft>
              <a:buClr>
                <a:schemeClr val="dk1"/>
              </a:buClr>
              <a:buSzPts val="1100"/>
              <a:buNone/>
            </a:pPr>
            <a:r>
              <a:rPr lang="en">
                <a:solidFill>
                  <a:schemeClr val="dk1"/>
                </a:solidFill>
                <a:latin typeface="Gill Sans"/>
                <a:ea typeface="Gill Sans"/>
                <a:cs typeface="Gill Sans"/>
                <a:sym typeface="Gill Sans"/>
              </a:rPr>
              <a:t>We learned that </a:t>
            </a:r>
            <a:r>
              <a:rPr lang="en">
                <a:latin typeface="Arial"/>
                <a:ea typeface="Arial"/>
                <a:cs typeface="Arial"/>
                <a:sym typeface="Arial"/>
              </a:rPr>
              <a:t>Reciprocal agreements can be a win-win</a:t>
            </a:r>
            <a:r>
              <a:rPr lang="en">
                <a:solidFill>
                  <a:schemeClr val="dk1"/>
                </a:solidFill>
              </a:rPr>
              <a:t>. Integrated PHED approach lends sustainability to natural resource management interventions. On the other hand, natural resource management provides a comprehensible context for communities to recognize the necessity of planning their families to achieve food security and improve family welfare</a:t>
            </a:r>
            <a:endParaRPr/>
          </a:p>
          <a:p>
            <a:pPr indent="-265841" lvl="0" marL="471144" rtl="0" algn="l">
              <a:lnSpc>
                <a:spcPct val="115000"/>
              </a:lnSpc>
              <a:spcBef>
                <a:spcPts val="0"/>
              </a:spcBef>
              <a:spcAft>
                <a:spcPts val="0"/>
              </a:spcAft>
              <a:buClr>
                <a:schemeClr val="dk1"/>
              </a:buClr>
              <a:buSzPts val="1100"/>
              <a:buNone/>
            </a:pPr>
            <a:r>
              <a:t/>
            </a:r>
            <a:endParaRPr>
              <a:solidFill>
                <a:schemeClr val="dk1"/>
              </a:solidFill>
              <a:latin typeface="Gill Sans"/>
              <a:ea typeface="Gill Sans"/>
              <a:cs typeface="Gill Sans"/>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6: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6: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26621" rtl="0" algn="l">
              <a:lnSpc>
                <a:spcPct val="115000"/>
              </a:lnSpc>
              <a:spcBef>
                <a:spcPts val="0"/>
              </a:spcBef>
              <a:spcAft>
                <a:spcPts val="0"/>
              </a:spcAft>
              <a:buSzPts val="1100"/>
              <a:buNone/>
            </a:pPr>
            <a:r>
              <a:rPr lang="en">
                <a:latin typeface="Gill Sans"/>
                <a:ea typeface="Gill Sans"/>
                <a:cs typeface="Gill Sans"/>
                <a:sym typeface="Gill Sans"/>
              </a:rPr>
              <a:t>Despite significant progress in PHED programming, some items that we can still improve on:</a:t>
            </a:r>
            <a:endParaRPr/>
          </a:p>
          <a:p>
            <a:pPr indent="0" lvl="0" marL="126621" rtl="0" algn="l">
              <a:lnSpc>
                <a:spcPct val="115000"/>
              </a:lnSpc>
              <a:spcBef>
                <a:spcPts val="0"/>
              </a:spcBef>
              <a:spcAft>
                <a:spcPts val="0"/>
              </a:spcAft>
              <a:buSzPts val="1100"/>
              <a:buNone/>
            </a:pPr>
            <a:r>
              <a:t/>
            </a:r>
            <a:endParaRPr>
              <a:latin typeface="Gill Sans"/>
              <a:ea typeface="Gill Sans"/>
              <a:cs typeface="Gill Sans"/>
              <a:sym typeface="Gill Sans"/>
            </a:endParaRPr>
          </a:p>
          <a:p>
            <a:pPr indent="-344523" lvl="0" marL="471144" rtl="0" algn="l">
              <a:lnSpc>
                <a:spcPct val="115000"/>
              </a:lnSpc>
              <a:spcBef>
                <a:spcPts val="0"/>
              </a:spcBef>
              <a:spcAft>
                <a:spcPts val="0"/>
              </a:spcAft>
              <a:buSzPts val="1100"/>
              <a:buFont typeface="Gill Sans"/>
              <a:buChar char="●"/>
            </a:pPr>
            <a:r>
              <a:rPr lang="en">
                <a:latin typeface="Gill Sans"/>
                <a:ea typeface="Gill Sans"/>
                <a:cs typeface="Gill Sans"/>
                <a:sym typeface="Gill Sans"/>
              </a:rPr>
              <a:t>Continue to raise understanding on the PHED linkages and the benefits of integrating FP/RH in environment and sustainable development. Correct existing misconceptions on FP/RH</a:t>
            </a:r>
            <a:endParaRPr/>
          </a:p>
          <a:p>
            <a:pPr indent="-344523" lvl="0" marL="471144" rtl="0" algn="l">
              <a:lnSpc>
                <a:spcPct val="115000"/>
              </a:lnSpc>
              <a:spcBef>
                <a:spcPts val="0"/>
              </a:spcBef>
              <a:spcAft>
                <a:spcPts val="0"/>
              </a:spcAft>
              <a:buSzPts val="1100"/>
              <a:buFont typeface="Gill Sans"/>
              <a:buChar char="●"/>
            </a:pPr>
            <a:r>
              <a:rPr lang="en">
                <a:latin typeface="Gill Sans"/>
                <a:ea typeface="Gill Sans"/>
                <a:cs typeface="Gill Sans"/>
                <a:sym typeface="Gill Sans"/>
              </a:rPr>
              <a:t>Build new champions and harness the voice of PHED advocates to ensure  technical expertise, and secure financial resources</a:t>
            </a:r>
            <a:endParaRPr/>
          </a:p>
          <a:p>
            <a:pPr indent="-344523" lvl="0" marL="471144" rtl="0" algn="l">
              <a:lnSpc>
                <a:spcPct val="115000"/>
              </a:lnSpc>
              <a:spcBef>
                <a:spcPts val="0"/>
              </a:spcBef>
              <a:spcAft>
                <a:spcPts val="0"/>
              </a:spcAft>
              <a:buSzPts val="1100"/>
              <a:buFont typeface="Gill Sans"/>
              <a:buChar char="●"/>
            </a:pPr>
            <a:r>
              <a:rPr lang="en">
                <a:latin typeface="Gill Sans"/>
                <a:ea typeface="Gill Sans"/>
                <a:cs typeface="Gill Sans"/>
                <a:sym typeface="Gill Sans"/>
              </a:rPr>
              <a:t>Document results to inform scale up, and adaptive management </a:t>
            </a:r>
            <a:endParaRPr/>
          </a:p>
          <a:p>
            <a:pPr indent="0" lvl="0" marL="126621" rtl="0" algn="l">
              <a:lnSpc>
                <a:spcPct val="115000"/>
              </a:lnSpc>
              <a:spcBef>
                <a:spcPts val="0"/>
              </a:spcBef>
              <a:spcAft>
                <a:spcPts val="0"/>
              </a:spcAft>
              <a:buSzPts val="1100"/>
              <a:buNone/>
            </a:pPr>
            <a:r>
              <a:t/>
            </a:r>
            <a:endParaRPr>
              <a:latin typeface="Gill Sans"/>
              <a:ea typeface="Gill Sans"/>
              <a:cs typeface="Gill Sans"/>
              <a:sym typeface="Gill Sans"/>
            </a:endParaRPr>
          </a:p>
          <a:p>
            <a:pPr indent="0" lvl="0" marL="126621" rtl="0" algn="l">
              <a:lnSpc>
                <a:spcPct val="115000"/>
              </a:lnSpc>
              <a:spcBef>
                <a:spcPts val="0"/>
              </a:spcBef>
              <a:spcAft>
                <a:spcPts val="0"/>
              </a:spcAft>
              <a:buSzPts val="1100"/>
              <a:buNone/>
            </a:pPr>
            <a:r>
              <a:rPr lang="en">
                <a:latin typeface="Gill Sans"/>
                <a:ea typeface="Gill Sans"/>
                <a:cs typeface="Gill Sans"/>
                <a:sym typeface="Gill Sans"/>
              </a:rPr>
              <a:t>The slide shows the waves of concern experienced by various generations since 1940-50s, the limited natural resources affecting food production, renewable resources, in the 60s-70s – the issues on by-products (pesticides, waste and pollution), the 802-902- concern on human denominated ecosystems thus cliamet change, biodiversity loss were experienced, and 2000 issues on biologically invading species, newly emerging diseases).</a:t>
            </a:r>
            <a:endParaRPr/>
          </a:p>
          <a:p>
            <a:pPr indent="0" lvl="0" marL="126621" rtl="0" algn="l">
              <a:lnSpc>
                <a:spcPct val="115000"/>
              </a:lnSpc>
              <a:spcBef>
                <a:spcPts val="0"/>
              </a:spcBef>
              <a:spcAft>
                <a:spcPts val="0"/>
              </a:spcAft>
              <a:buSzPts val="1100"/>
              <a:buNone/>
            </a:pPr>
            <a:r>
              <a:t/>
            </a:r>
            <a:endParaRPr>
              <a:latin typeface="Gill Sans"/>
              <a:ea typeface="Gill Sans"/>
              <a:cs typeface="Gill Sans"/>
              <a:sym typeface="Gill Sans"/>
            </a:endParaRPr>
          </a:p>
          <a:p>
            <a:pPr indent="0" lvl="0" marL="126621" rtl="0" algn="l">
              <a:lnSpc>
                <a:spcPct val="115000"/>
              </a:lnSpc>
              <a:spcBef>
                <a:spcPts val="0"/>
              </a:spcBef>
              <a:spcAft>
                <a:spcPts val="0"/>
              </a:spcAft>
              <a:buSzPts val="1100"/>
              <a:buNone/>
            </a:pPr>
            <a:r>
              <a:rPr lang="en">
                <a:latin typeface="Gill Sans"/>
                <a:ea typeface="Gill Sans"/>
                <a:cs typeface="Gill Sans"/>
                <a:sym typeface="Gill Sans"/>
              </a:rPr>
              <a:t>We all want a healthy population and environment and a holistic , we are learning more and more that the PHED where the intersectional way of analyzing, planning, designing and implementing programs with provision of FP/RH  services in tandem with conservation ensures equity and for every individual to reach their aspiration of a health resilience well being   </a:t>
            </a:r>
            <a:endParaRPr>
              <a:latin typeface="Gill Sans"/>
              <a:ea typeface="Gill Sans"/>
              <a:cs typeface="Gill Sans"/>
              <a:sym typeface="Gill Sans"/>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7: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7: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31445" rtl="0" algn="l">
              <a:lnSpc>
                <a:spcPct val="115000"/>
              </a:lnSpc>
              <a:spcBef>
                <a:spcPts val="0"/>
              </a:spcBef>
              <a:spcAft>
                <a:spcPts val="0"/>
              </a:spcAft>
              <a:buClr>
                <a:schemeClr val="dk1"/>
              </a:buClr>
              <a:buSzPts val="1100"/>
              <a:buNone/>
            </a:pPr>
            <a:r>
              <a:rPr lang="en">
                <a:solidFill>
                  <a:schemeClr val="dk1"/>
                </a:solidFill>
                <a:latin typeface="Gill Sans"/>
                <a:ea typeface="Gill Sans"/>
                <a:cs typeface="Gill Sans"/>
                <a:sym typeface="Gill Sans"/>
              </a:rPr>
              <a:t>Key take aways</a:t>
            </a:r>
            <a:endParaRPr>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Evidence have shown that Provision of  FP/RH and natural resource management actions ensures long term sustainability of conservation gains</a:t>
            </a:r>
            <a:endParaRPr/>
          </a:p>
          <a:p>
            <a:pPr indent="0" lvl="0" marL="457200" rtl="0" algn="l">
              <a:lnSpc>
                <a:spcPct val="115000"/>
              </a:lnSpc>
              <a:spcBef>
                <a:spcPts val="0"/>
              </a:spcBef>
              <a:spcAft>
                <a:spcPts val="0"/>
              </a:spcAft>
              <a:buSzPts val="1100"/>
              <a:buNone/>
            </a:pPr>
            <a:r>
              <a:t/>
            </a:r>
            <a:endParaRPr>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Operationally, PHED is a platform to attaining social, economic and environmental equity   </a:t>
            </a:r>
            <a:endParaRPr/>
          </a:p>
          <a:p>
            <a:pPr indent="0" lvl="0" marL="457200" rtl="0" algn="l">
              <a:lnSpc>
                <a:spcPct val="115000"/>
              </a:lnSpc>
              <a:spcBef>
                <a:spcPts val="0"/>
              </a:spcBef>
              <a:spcAft>
                <a:spcPts val="0"/>
              </a:spcAft>
              <a:buSzPts val="1100"/>
              <a:buNone/>
            </a:pPr>
            <a:r>
              <a:t/>
            </a:r>
            <a:endParaRPr>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ts val="1100"/>
              <a:buFont typeface="Gill Sans"/>
              <a:buChar char="●"/>
            </a:pPr>
            <a:r>
              <a:rPr lang="en">
                <a:solidFill>
                  <a:schemeClr val="dk1"/>
                </a:solidFill>
                <a:latin typeface="Gill Sans"/>
                <a:ea typeface="Gill Sans"/>
                <a:cs typeface="Gill Sans"/>
                <a:sym typeface="Gill Sans"/>
              </a:rPr>
              <a:t>Jose Rizal is correct when he said the youth is the future   …..Invest in youth PHED leadership for a lifetime of returns </a:t>
            </a:r>
            <a:endParaRPr/>
          </a:p>
          <a:p>
            <a:pPr indent="0" lvl="0" marL="457200" rtl="0" algn="l">
              <a:lnSpc>
                <a:spcPct val="115000"/>
              </a:lnSpc>
              <a:spcBef>
                <a:spcPts val="0"/>
              </a:spcBef>
              <a:spcAft>
                <a:spcPts val="0"/>
              </a:spcAft>
              <a:buSzPts val="1100"/>
              <a:buNone/>
            </a:pPr>
            <a:r>
              <a:t/>
            </a:r>
            <a:endParaRPr>
              <a:solidFill>
                <a:schemeClr val="dk1"/>
              </a:solidFill>
            </a:endParaRPr>
          </a:p>
          <a:p>
            <a:pPr indent="-325755" lvl="0" marL="457200" rtl="0" algn="l">
              <a:lnSpc>
                <a:spcPct val="115000"/>
              </a:lnSpc>
              <a:spcBef>
                <a:spcPts val="0"/>
              </a:spcBef>
              <a:spcAft>
                <a:spcPts val="0"/>
              </a:spcAft>
              <a:buClr>
                <a:schemeClr val="dk1"/>
              </a:buClr>
              <a:buSzPts val="1100"/>
              <a:buChar char="●"/>
            </a:pPr>
            <a:r>
              <a:rPr lang="en">
                <a:solidFill>
                  <a:schemeClr val="dk1"/>
                </a:solidFill>
                <a:latin typeface="Gill Sans"/>
                <a:ea typeface="Gill Sans"/>
                <a:cs typeface="Gill Sans"/>
                <a:sym typeface="Gill Sans"/>
              </a:rPr>
              <a:t>Build evidence and disseminate results . Document experiences and results. Provide a platform for PHED champions to tell their stories</a:t>
            </a:r>
            <a:endParaRPr/>
          </a:p>
          <a:p>
            <a:pPr indent="0" lvl="0" marL="0" rtl="0" algn="l">
              <a:lnSpc>
                <a:spcPct val="100000"/>
              </a:lnSpc>
              <a:spcBef>
                <a:spcPts val="0"/>
              </a:spcBef>
              <a:spcAft>
                <a:spcPts val="0"/>
              </a:spcAft>
              <a:buClr>
                <a:srgbClr val="000000"/>
              </a:buClr>
              <a:buSzPts val="1100"/>
              <a:buNone/>
            </a:pPr>
            <a:r>
              <a:t/>
            </a: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8: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8: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383741" lvl="0" marL="471144" rtl="0" algn="l">
              <a:lnSpc>
                <a:spcPct val="115000"/>
              </a:lnSpc>
              <a:spcBef>
                <a:spcPts val="0"/>
              </a:spcBef>
              <a:spcAft>
                <a:spcPts val="0"/>
              </a:spcAft>
              <a:buClr>
                <a:srgbClr val="595959"/>
              </a:buClr>
              <a:buSzPts val="2264"/>
              <a:buFont typeface="Gill Sans"/>
              <a:buChar char="●"/>
            </a:pPr>
            <a:r>
              <a:rPr lang="en" sz="2300">
                <a:solidFill>
                  <a:srgbClr val="595959"/>
                </a:solidFill>
                <a:latin typeface="Gill Sans"/>
                <a:ea typeface="Gill Sans"/>
                <a:cs typeface="Gill Sans"/>
                <a:sym typeface="Gill Sans"/>
              </a:rPr>
              <a:t>We interpret this directive broadly to encompass activities that have an intentional linkage between provision of FP/RH services and biodiversity, including activities that center in/around protected areas or otherwise link to improving ecosystem conditions. This can include work on climate change adaptation depending on the context.  </a:t>
            </a:r>
            <a:endParaRPr sz="2300">
              <a:solidFill>
                <a:srgbClr val="595959"/>
              </a:solidFill>
              <a:latin typeface="Gill Sans"/>
              <a:ea typeface="Gill Sans"/>
              <a:cs typeface="Gill Sans"/>
              <a:sym typeface="Gill Sans"/>
            </a:endParaRPr>
          </a:p>
          <a:p>
            <a:pPr indent="-383741" lvl="0" marL="471144" rtl="0" algn="l">
              <a:lnSpc>
                <a:spcPct val="115000"/>
              </a:lnSpc>
              <a:spcBef>
                <a:spcPts val="1031"/>
              </a:spcBef>
              <a:spcAft>
                <a:spcPts val="0"/>
              </a:spcAft>
              <a:buClr>
                <a:srgbClr val="595959"/>
              </a:buClr>
              <a:buSzPts val="2264"/>
              <a:buFont typeface="Gill Sans"/>
              <a:buChar char="●"/>
            </a:pPr>
            <a:r>
              <a:rPr lang="en" sz="2300">
                <a:solidFill>
                  <a:srgbClr val="595959"/>
                </a:solidFill>
                <a:latin typeface="Gill Sans"/>
                <a:ea typeface="Gill Sans"/>
                <a:cs typeface="Gill Sans"/>
                <a:sym typeface="Gill Sans"/>
              </a:rPr>
              <a:t>PRH promotes </a:t>
            </a:r>
            <a:r>
              <a:rPr lang="en" sz="2300" u="sng">
                <a:solidFill>
                  <a:srgbClr val="595959"/>
                </a:solidFill>
                <a:latin typeface="Gill Sans"/>
                <a:ea typeface="Gill Sans"/>
                <a:cs typeface="Gill Sans"/>
                <a:sym typeface="Gill Sans"/>
              </a:rPr>
              <a:t>voluntary</a:t>
            </a:r>
            <a:r>
              <a:rPr lang="en" sz="2300">
                <a:solidFill>
                  <a:srgbClr val="595959"/>
                </a:solidFill>
                <a:latin typeface="Gill Sans"/>
                <a:ea typeface="Gill Sans"/>
                <a:cs typeface="Gill Sans"/>
                <a:sym typeface="Gill Sans"/>
              </a:rPr>
              <a:t> FP/RH services and respect for human rights throughout all of our programming. This commitment is integral to our work and is non-negotiable. </a:t>
            </a:r>
            <a:endParaRPr sz="2300">
              <a:solidFill>
                <a:srgbClr val="595959"/>
              </a:solidFill>
              <a:latin typeface="Gill Sans"/>
              <a:ea typeface="Gill Sans"/>
              <a:cs typeface="Gill Sans"/>
              <a:sym typeface="Gill Sans"/>
            </a:endParaRPr>
          </a:p>
          <a:p>
            <a:pPr indent="0" lvl="0" marL="0" rtl="0" algn="l">
              <a:lnSpc>
                <a:spcPct val="100000"/>
              </a:lnSpc>
              <a:spcBef>
                <a:spcPts val="1031"/>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4: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rPr lang="en"/>
              <a:t>Can add Water and sanitation</a:t>
            </a:r>
            <a:endParaRPr/>
          </a:p>
          <a:p>
            <a:pPr indent="0" lvl="0" marL="0" rtl="0" algn="l">
              <a:lnSpc>
                <a:spcPct val="100000"/>
              </a:lnSpc>
              <a:spcBef>
                <a:spcPts val="0"/>
              </a:spcBef>
              <a:spcAft>
                <a:spcPts val="0"/>
              </a:spcAft>
              <a:buSzPts val="1100"/>
              <a:buNone/>
            </a:pPr>
            <a:r>
              <a:rPr lang="en"/>
              <a:t>alternative/diversified livelihood enterprises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5: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13086" rtl="0" algn="l">
              <a:lnSpc>
                <a:spcPct val="115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7: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7: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rPr lang="en"/>
              <a:t>Private sector partnership with leading coffee producers, to do regenerative agriculture and sustainable coffee production alongside wildlife (gorilla) conservation and management activities, improving community health services (including FP/RH), and improve gender relations and norms. Goal is to reduce forest encroachment and deforestation, increase household incomes, improve access to clean water, and improve health and nutrition status.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8: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rPr lang="en"/>
              <a:t>HoPE-LVB combined various health interventions, including FP/RH and EMOC improvements with tree nursery development, engagement to improve enforcement and efficacy of fisheries management, sustainable cookstoves, and model households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9:notes"/>
          <p:cNvSpPr/>
          <p:nvPr>
            <p:ph idx="2" type="sldImg"/>
          </p:nvPr>
        </p:nvSpPr>
        <p:spPr>
          <a:xfrm>
            <a:off x="422275" y="704850"/>
            <a:ext cx="6257925" cy="35194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9:notes"/>
          <p:cNvSpPr txBox="1"/>
          <p:nvPr>
            <p:ph idx="1" type="body"/>
          </p:nvPr>
        </p:nvSpPr>
        <p:spPr>
          <a:xfrm>
            <a:off x="710248" y="4459526"/>
            <a:ext cx="5681980" cy="4224814"/>
          </a:xfrm>
          <a:prstGeom prst="rect">
            <a:avLst/>
          </a:prstGeom>
          <a:noFill/>
          <a:ln>
            <a:noFill/>
          </a:ln>
        </p:spPr>
        <p:txBody>
          <a:bodyPr anchorCtr="0" anchor="t" bIns="94200" lIns="94200" spcFirstLastPara="1" rIns="94200" wrap="square" tIns="94200">
            <a:noAutofit/>
          </a:bodyPr>
          <a:lstStyle/>
          <a:p>
            <a:pPr indent="0" lvl="0" marL="0" rtl="0" algn="l">
              <a:lnSpc>
                <a:spcPct val="100000"/>
              </a:lnSpc>
              <a:spcBef>
                <a:spcPts val="0"/>
              </a:spcBef>
              <a:spcAft>
                <a:spcPts val="0"/>
              </a:spcAft>
              <a:buSzPts val="1100"/>
              <a:buNone/>
            </a:pPr>
            <a:r>
              <a:rPr lang="en"/>
              <a:t>Ghana Fisheries Recovery Activity, a USAID-sponsored program to improve fisheries management in coastal Ghana, has partnered with the Mission’s Family Planning Social Marketing and Private Sector Engagement Activity in order to expand access to underserved fishing communities where adolescent pregnancies are common.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3.jpg"/><Relationship Id="rId6" Type="http://schemas.openxmlformats.org/officeDocument/2006/relationships/image" Target="../media/image8.jpg"/><Relationship Id="rId7"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F6C"/>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0" y="2091825"/>
            <a:ext cx="8520600" cy="17313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33221"/>
              <a:buNone/>
            </a:pPr>
            <a:r>
              <a:rPr lang="en" sz="2980">
                <a:solidFill>
                  <a:schemeClr val="lt1"/>
                </a:solidFill>
                <a:latin typeface="Gill Sans"/>
                <a:ea typeface="Gill Sans"/>
                <a:cs typeface="Gill Sans"/>
                <a:sym typeface="Gill Sans"/>
              </a:rPr>
              <a:t>Population, Health, Environment, &amp; Development </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33221"/>
              <a:buNone/>
            </a:pPr>
            <a:r>
              <a:rPr lang="en" sz="2980">
                <a:solidFill>
                  <a:schemeClr val="lt1"/>
                </a:solidFill>
                <a:latin typeface="Gill Sans"/>
                <a:ea typeface="Gill Sans"/>
                <a:cs typeface="Gill Sans"/>
                <a:sym typeface="Gill Sans"/>
              </a:rPr>
              <a:t>Activities at USAID</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33221"/>
              <a:buNone/>
            </a:pPr>
            <a:r>
              <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42795"/>
              <a:buNone/>
            </a:pPr>
            <a:r>
              <a:rPr lang="en" sz="2313">
                <a:solidFill>
                  <a:schemeClr val="lt1"/>
                </a:solidFill>
                <a:latin typeface="Gill Sans"/>
                <a:ea typeface="Gill Sans"/>
                <a:cs typeface="Gill Sans"/>
                <a:sym typeface="Gill Sans"/>
              </a:rPr>
              <a:t>8 Nov 2024</a:t>
            </a:r>
            <a:endParaRPr sz="2313">
              <a:solidFill>
                <a:schemeClr val="lt1"/>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sz="2500">
                <a:solidFill>
                  <a:srgbClr val="002F6C"/>
                </a:solidFill>
                <a:latin typeface="Gill Sans"/>
                <a:ea typeface="Gill Sans"/>
                <a:cs typeface="Gill Sans"/>
                <a:sym typeface="Gill Sans"/>
              </a:rPr>
              <a:t>PHED Example 4: BALANCED Project </a:t>
            </a:r>
            <a:endParaRPr b="1" sz="2500">
              <a:solidFill>
                <a:srgbClr val="002F6C"/>
              </a:solidFill>
              <a:latin typeface="Gill Sans"/>
              <a:ea typeface="Gill Sans"/>
              <a:cs typeface="Gill Sans"/>
              <a:sym typeface="Gill Sans"/>
            </a:endParaRPr>
          </a:p>
          <a:p>
            <a:pPr indent="0" lvl="0" marL="0" rtl="0" algn="l">
              <a:lnSpc>
                <a:spcPct val="100000"/>
              </a:lnSpc>
              <a:spcBef>
                <a:spcPts val="0"/>
              </a:spcBef>
              <a:spcAft>
                <a:spcPts val="0"/>
              </a:spcAft>
              <a:buSzPts val="2800"/>
              <a:buNone/>
            </a:pPr>
            <a:r>
              <a:t/>
            </a:r>
            <a:endParaRPr/>
          </a:p>
        </p:txBody>
      </p:sp>
      <p:sp>
        <p:nvSpPr>
          <p:cNvPr id="136" name="Google Shape;136;p10"/>
          <p:cNvSpPr txBox="1"/>
          <p:nvPr>
            <p:ph idx="1" type="body"/>
          </p:nvPr>
        </p:nvSpPr>
        <p:spPr>
          <a:xfrm>
            <a:off x="311700" y="9238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600">
                <a:latin typeface="Gill Sans"/>
                <a:ea typeface="Gill Sans"/>
                <a:cs typeface="Gill Sans"/>
                <a:sym typeface="Gill Sans"/>
              </a:rPr>
              <a:t>2008-2013: East Africa and Asia – those with USAID biodiversity funding and USAID FP priority</a:t>
            </a:r>
            <a:endParaRPr sz="1600">
              <a:latin typeface="Gill Sans"/>
              <a:ea typeface="Gill Sans"/>
              <a:cs typeface="Gill Sans"/>
              <a:sym typeface="Gill Sans"/>
            </a:endParaRPr>
          </a:p>
          <a:p>
            <a:pPr indent="0" lvl="0" marL="0" rtl="0" algn="l">
              <a:lnSpc>
                <a:spcPct val="115000"/>
              </a:lnSpc>
              <a:spcBef>
                <a:spcPts val="0"/>
              </a:spcBef>
              <a:spcAft>
                <a:spcPts val="0"/>
              </a:spcAft>
              <a:buClr>
                <a:schemeClr val="dk1"/>
              </a:buClr>
              <a:buSzPts val="1100"/>
              <a:buFont typeface="Arial"/>
              <a:buNone/>
            </a:pPr>
            <a:r>
              <a:rPr lang="en" sz="1600">
                <a:latin typeface="Gill Sans"/>
                <a:ea typeface="Gill Sans"/>
                <a:cs typeface="Gill Sans"/>
                <a:sym typeface="Gill Sans"/>
              </a:rPr>
              <a:t> status</a:t>
            </a:r>
            <a:endParaRPr sz="1600">
              <a:latin typeface="Gill Sans"/>
              <a:ea typeface="Gill Sans"/>
              <a:cs typeface="Gill Sans"/>
              <a:sym typeface="Gill Sans"/>
            </a:endParaRPr>
          </a:p>
          <a:p>
            <a:pPr indent="0" lvl="0" marL="0" rtl="0" algn="l">
              <a:lnSpc>
                <a:spcPct val="115000"/>
              </a:lnSpc>
              <a:spcBef>
                <a:spcPts val="0"/>
              </a:spcBef>
              <a:spcAft>
                <a:spcPts val="1200"/>
              </a:spcAft>
              <a:buSzPts val="1800"/>
              <a:buNone/>
            </a:pPr>
            <a:r>
              <a:t/>
            </a:r>
            <a:endParaRPr/>
          </a:p>
        </p:txBody>
      </p:sp>
      <p:pic>
        <p:nvPicPr>
          <p:cNvPr id="137" name="Google Shape;137;p10"/>
          <p:cNvPicPr preferRelativeResize="0"/>
          <p:nvPr/>
        </p:nvPicPr>
        <p:blipFill rotWithShape="1">
          <a:blip r:embed="rId3">
            <a:alphaModFix/>
          </a:blip>
          <a:srcRect b="0" l="0" r="0" t="0"/>
          <a:stretch/>
        </p:blipFill>
        <p:spPr>
          <a:xfrm>
            <a:off x="0" y="1732825"/>
            <a:ext cx="9047874" cy="2305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PHED Example 4a: BALANCED Philippines Project </a:t>
            </a:r>
            <a:endParaRPr/>
          </a:p>
        </p:txBody>
      </p:sp>
      <p:sp>
        <p:nvSpPr>
          <p:cNvPr id="143" name="Google Shape;143;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600">
                <a:latin typeface="Gill Sans"/>
                <a:ea typeface="Gill Sans"/>
                <a:cs typeface="Gill Sans"/>
                <a:sym typeface="Gill Sans"/>
              </a:rPr>
              <a:t>2010-2013: Verde Island Passage and Danajon Bank key marine biodiversity areas </a:t>
            </a:r>
            <a:endParaRPr sz="1600">
              <a:latin typeface="Gill Sans"/>
              <a:ea typeface="Gill Sans"/>
              <a:cs typeface="Gill Sans"/>
              <a:sym typeface="Gill Sans"/>
            </a:endParaRPr>
          </a:p>
          <a:p>
            <a:pPr indent="0" lvl="0" marL="0" rtl="0" algn="l">
              <a:lnSpc>
                <a:spcPct val="115000"/>
              </a:lnSpc>
              <a:spcBef>
                <a:spcPts val="0"/>
              </a:spcBef>
              <a:spcAft>
                <a:spcPts val="1200"/>
              </a:spcAft>
              <a:buSzPts val="1800"/>
              <a:buNone/>
            </a:pPr>
            <a:r>
              <a:t/>
            </a:r>
            <a:endParaRPr/>
          </a:p>
        </p:txBody>
      </p:sp>
      <p:pic>
        <p:nvPicPr>
          <p:cNvPr id="144" name="Google Shape;144;p11"/>
          <p:cNvPicPr preferRelativeResize="0"/>
          <p:nvPr/>
        </p:nvPicPr>
        <p:blipFill rotWithShape="1">
          <a:blip r:embed="rId3">
            <a:alphaModFix/>
          </a:blip>
          <a:srcRect b="0" l="0" r="0" t="0"/>
          <a:stretch/>
        </p:blipFill>
        <p:spPr>
          <a:xfrm>
            <a:off x="311700" y="1706225"/>
            <a:ext cx="7988724" cy="3114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sz="2500">
                <a:solidFill>
                  <a:srgbClr val="002F6C"/>
                </a:solidFill>
                <a:latin typeface="Gill Sans"/>
                <a:ea typeface="Gill Sans"/>
                <a:cs typeface="Gill Sans"/>
                <a:sym typeface="Gill Sans"/>
              </a:rPr>
              <a:t>PHED Example 5: BUILD Project </a:t>
            </a:r>
            <a:endParaRPr b="1" sz="2500">
              <a:solidFill>
                <a:srgbClr val="002F6C"/>
              </a:solidFill>
              <a:latin typeface="Gill Sans"/>
              <a:ea typeface="Gill Sans"/>
              <a:cs typeface="Gill Sans"/>
              <a:sym typeface="Gill Sans"/>
            </a:endParaRPr>
          </a:p>
          <a:p>
            <a:pPr indent="0" lvl="0" marL="0" rtl="0" algn="l">
              <a:lnSpc>
                <a:spcPct val="100000"/>
              </a:lnSpc>
              <a:spcBef>
                <a:spcPts val="0"/>
              </a:spcBef>
              <a:spcAft>
                <a:spcPts val="0"/>
              </a:spcAft>
              <a:buSzPts val="2800"/>
              <a:buNone/>
            </a:pPr>
            <a:r>
              <a:t/>
            </a:r>
            <a:endParaRPr/>
          </a:p>
        </p:txBody>
      </p:sp>
      <p:sp>
        <p:nvSpPr>
          <p:cNvPr id="150" name="Google Shape;150;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600">
                <a:latin typeface="Gill Sans"/>
                <a:ea typeface="Gill Sans"/>
                <a:cs typeface="Gill Sans"/>
                <a:sym typeface="Gill Sans"/>
              </a:rPr>
              <a:t>2021-2024: East, South, West Africa and Asia Pacific</a:t>
            </a:r>
            <a:endParaRPr sz="1600">
              <a:latin typeface="Gill Sans"/>
              <a:ea typeface="Gill Sans"/>
              <a:cs typeface="Gill Sans"/>
              <a:sym typeface="Gill Sans"/>
            </a:endParaRPr>
          </a:p>
          <a:p>
            <a:pPr indent="0" lvl="0" marL="0" rtl="0" algn="l">
              <a:lnSpc>
                <a:spcPct val="115000"/>
              </a:lnSpc>
              <a:spcBef>
                <a:spcPts val="0"/>
              </a:spcBef>
              <a:spcAft>
                <a:spcPts val="1200"/>
              </a:spcAft>
              <a:buSzPts val="1800"/>
              <a:buNone/>
            </a:pPr>
            <a:r>
              <a:t/>
            </a:r>
            <a:endParaRPr/>
          </a:p>
        </p:txBody>
      </p:sp>
      <p:pic>
        <p:nvPicPr>
          <p:cNvPr id="151" name="Google Shape;151;p12"/>
          <p:cNvPicPr preferRelativeResize="0"/>
          <p:nvPr/>
        </p:nvPicPr>
        <p:blipFill rotWithShape="1">
          <a:blip r:embed="rId3">
            <a:alphaModFix/>
          </a:blip>
          <a:srcRect b="0" l="0" r="0" t="0"/>
          <a:stretch/>
        </p:blipFill>
        <p:spPr>
          <a:xfrm>
            <a:off x="2195727" y="1569000"/>
            <a:ext cx="4938450" cy="2999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Making PHED Programming work</a:t>
            </a:r>
            <a:endParaRPr/>
          </a:p>
        </p:txBody>
      </p:sp>
      <p:sp>
        <p:nvSpPr>
          <p:cNvPr id="157" name="Google Shape;157;p13"/>
          <p:cNvSpPr txBox="1"/>
          <p:nvPr>
            <p:ph idx="1" type="body"/>
          </p:nvPr>
        </p:nvSpPr>
        <p:spPr>
          <a:xfrm>
            <a:off x="311700" y="1152475"/>
            <a:ext cx="46236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114300" rtl="0" algn="l">
              <a:lnSpc>
                <a:spcPct val="115000"/>
              </a:lnSpc>
              <a:spcBef>
                <a:spcPts val="0"/>
              </a:spcBef>
              <a:spcAft>
                <a:spcPts val="0"/>
              </a:spcAft>
              <a:buSzPct val="117647"/>
              <a:buNone/>
            </a:pPr>
            <a:r>
              <a:rPr b="1" lang="en">
                <a:solidFill>
                  <a:srgbClr val="0D0D0D"/>
                </a:solidFill>
                <a:latin typeface="Gill Sans"/>
                <a:ea typeface="Gill Sans"/>
                <a:cs typeface="Gill Sans"/>
                <a:sym typeface="Gill Sans"/>
              </a:rPr>
              <a:t>Policy and Decision Makers</a:t>
            </a:r>
            <a:endParaRPr b="1">
              <a:solidFill>
                <a:srgbClr val="0D0D0D"/>
              </a:solidFill>
              <a:latin typeface="Gill Sans"/>
              <a:ea typeface="Gill Sans"/>
              <a:cs typeface="Gill Sans"/>
              <a:sym typeface="Gill Sans"/>
            </a:endParaRPr>
          </a:p>
          <a:p>
            <a:pPr indent="0" lvl="0" marL="114300" rtl="0" algn="l">
              <a:lnSpc>
                <a:spcPct val="115000"/>
              </a:lnSpc>
              <a:spcBef>
                <a:spcPts val="0"/>
              </a:spcBef>
              <a:spcAft>
                <a:spcPts val="0"/>
              </a:spcAft>
              <a:buClr>
                <a:schemeClr val="dk1"/>
              </a:buClr>
              <a:buSzPct val="61110"/>
              <a:buFont typeface="Arial"/>
              <a:buNone/>
            </a:pPr>
            <a:r>
              <a:t/>
            </a:r>
            <a:endParaRPr b="1">
              <a:solidFill>
                <a:srgbClr val="0D0D0D"/>
              </a:solidFill>
              <a:latin typeface="Gill Sans"/>
              <a:ea typeface="Gill Sans"/>
              <a:cs typeface="Gill Sans"/>
              <a:sym typeface="Gill Sans"/>
            </a:endParaRPr>
          </a:p>
          <a:p>
            <a:pPr indent="-317182" lvl="0" marL="457200" rtl="0" algn="l">
              <a:lnSpc>
                <a:spcPct val="115000"/>
              </a:lnSpc>
              <a:spcBef>
                <a:spcPts val="0"/>
              </a:spcBef>
              <a:spcAft>
                <a:spcPts val="0"/>
              </a:spcAft>
              <a:buSzPct val="100000"/>
              <a:buChar char="●"/>
            </a:pPr>
            <a:r>
              <a:rPr lang="en">
                <a:solidFill>
                  <a:srgbClr val="0D0D0D"/>
                </a:solidFill>
                <a:latin typeface="Gill Sans"/>
                <a:ea typeface="Gill Sans"/>
                <a:cs typeface="Gill Sans"/>
                <a:sym typeface="Gill Sans"/>
              </a:rPr>
              <a:t>Align PHED programming in addressing critical issues like climate change, poverty alleviation, agricultural security, biodiversity conservation, etc.</a:t>
            </a:r>
            <a:endParaRPr>
              <a:solidFill>
                <a:srgbClr val="0D0D0D"/>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rgbClr val="0D0D0D"/>
              </a:solidFill>
              <a:latin typeface="Gill Sans"/>
              <a:ea typeface="Gill Sans"/>
              <a:cs typeface="Gill Sans"/>
              <a:sym typeface="Gill Sans"/>
            </a:endParaRPr>
          </a:p>
          <a:p>
            <a:pPr indent="-317182" lvl="0" marL="457200" rtl="0" algn="l">
              <a:lnSpc>
                <a:spcPct val="115000"/>
              </a:lnSpc>
              <a:spcBef>
                <a:spcPts val="0"/>
              </a:spcBef>
              <a:spcAft>
                <a:spcPts val="0"/>
              </a:spcAft>
              <a:buSzPct val="100000"/>
              <a:buChar char="●"/>
            </a:pPr>
            <a:r>
              <a:rPr lang="en">
                <a:solidFill>
                  <a:srgbClr val="0D0D0D"/>
                </a:solidFill>
                <a:latin typeface="Gill Sans"/>
                <a:ea typeface="Gill Sans"/>
                <a:cs typeface="Gill Sans"/>
                <a:sym typeface="Gill Sans"/>
              </a:rPr>
              <a:t>Intentionally integrate FP/RH package in the design, implementation and monitoring and consider technology, cultural , institutional and policy context/ factors</a:t>
            </a:r>
            <a:endParaRPr>
              <a:solidFill>
                <a:srgbClr val="0D0D0D"/>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rgbClr val="0D0D0D"/>
              </a:solidFill>
              <a:latin typeface="Gill Sans"/>
              <a:ea typeface="Gill Sans"/>
              <a:cs typeface="Gill Sans"/>
              <a:sym typeface="Gill Sans"/>
            </a:endParaRPr>
          </a:p>
          <a:p>
            <a:pPr indent="-317182" lvl="0" marL="457200" rtl="0" algn="l">
              <a:lnSpc>
                <a:spcPct val="115000"/>
              </a:lnSpc>
              <a:spcBef>
                <a:spcPts val="0"/>
              </a:spcBef>
              <a:spcAft>
                <a:spcPts val="0"/>
              </a:spcAft>
              <a:buSzPct val="100000"/>
              <a:buChar char="●"/>
            </a:pPr>
            <a:r>
              <a:rPr lang="en">
                <a:solidFill>
                  <a:srgbClr val="0D0D0D"/>
                </a:solidFill>
                <a:latin typeface="Gill Sans"/>
                <a:ea typeface="Gill Sans"/>
                <a:cs typeface="Gill Sans"/>
                <a:sym typeface="Gill Sans"/>
              </a:rPr>
              <a:t>Plan for uncertainty and design to promote  learning and adaptive management </a:t>
            </a:r>
            <a:endParaRPr>
              <a:solidFill>
                <a:srgbClr val="0D0D0D"/>
              </a:solidFill>
              <a:latin typeface="Gill Sans"/>
              <a:ea typeface="Gill Sans"/>
              <a:cs typeface="Gill Sans"/>
              <a:sym typeface="Gill Sans"/>
            </a:endParaRPr>
          </a:p>
          <a:p>
            <a:pPr indent="0" lvl="0" marL="0" rtl="0" algn="l">
              <a:lnSpc>
                <a:spcPct val="115000"/>
              </a:lnSpc>
              <a:spcBef>
                <a:spcPts val="0"/>
              </a:spcBef>
              <a:spcAft>
                <a:spcPts val="1200"/>
              </a:spcAft>
              <a:buSzPct val="117647"/>
              <a:buNone/>
            </a:pPr>
            <a:r>
              <a:t/>
            </a:r>
            <a:endParaRPr/>
          </a:p>
        </p:txBody>
      </p:sp>
      <p:pic>
        <p:nvPicPr>
          <p:cNvPr id="158" name="Google Shape;158;p13"/>
          <p:cNvPicPr preferRelativeResize="0"/>
          <p:nvPr/>
        </p:nvPicPr>
        <p:blipFill rotWithShape="1">
          <a:blip r:embed="rId3">
            <a:alphaModFix/>
          </a:blip>
          <a:srcRect b="0" l="0" r="0" t="0"/>
          <a:stretch/>
        </p:blipFill>
        <p:spPr>
          <a:xfrm>
            <a:off x="5371275" y="1330200"/>
            <a:ext cx="2684198" cy="1799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Making PHED Programming work</a:t>
            </a:r>
            <a:endParaRPr/>
          </a:p>
        </p:txBody>
      </p:sp>
      <p:sp>
        <p:nvSpPr>
          <p:cNvPr id="164" name="Google Shape;164;p14"/>
          <p:cNvSpPr txBox="1"/>
          <p:nvPr>
            <p:ph idx="1" type="body"/>
          </p:nvPr>
        </p:nvSpPr>
        <p:spPr>
          <a:xfrm>
            <a:off x="311700" y="1152475"/>
            <a:ext cx="4751400" cy="3416400"/>
          </a:xfrm>
          <a:prstGeom prst="rect">
            <a:avLst/>
          </a:prstGeom>
          <a:noFill/>
          <a:ln>
            <a:noFill/>
          </a:ln>
        </p:spPr>
        <p:txBody>
          <a:bodyPr anchorCtr="0" anchor="t" bIns="91425" lIns="91425" spcFirstLastPara="1" rIns="91425" wrap="square" tIns="91425">
            <a:normAutofit fontScale="85000" lnSpcReduction="10000"/>
          </a:bodyPr>
          <a:lstStyle/>
          <a:p>
            <a:pPr indent="0" lvl="0" marL="114300" rtl="0" algn="l">
              <a:lnSpc>
                <a:spcPct val="115000"/>
              </a:lnSpc>
              <a:spcBef>
                <a:spcPts val="0"/>
              </a:spcBef>
              <a:spcAft>
                <a:spcPts val="0"/>
              </a:spcAft>
              <a:buClr>
                <a:schemeClr val="dk1"/>
              </a:buClr>
              <a:buSzPct val="61110"/>
              <a:buFont typeface="Arial"/>
              <a:buNone/>
            </a:pPr>
            <a:r>
              <a:rPr b="1" lang="en">
                <a:solidFill>
                  <a:srgbClr val="0D0D0D"/>
                </a:solidFill>
                <a:latin typeface="Gill Sans"/>
                <a:ea typeface="Gill Sans"/>
                <a:cs typeface="Gill Sans"/>
                <a:sym typeface="Gill Sans"/>
              </a:rPr>
              <a:t>PHED Community of Practice</a:t>
            </a:r>
            <a:endParaRPr b="1">
              <a:solidFill>
                <a:srgbClr val="0D0D0D"/>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p>
          <a:p>
            <a:pPr indent="-325755" lvl="0" marL="457200" rtl="0" algn="l">
              <a:lnSpc>
                <a:spcPct val="115000"/>
              </a:lnSpc>
              <a:spcBef>
                <a:spcPts val="0"/>
              </a:spcBef>
              <a:spcAft>
                <a:spcPts val="0"/>
              </a:spcAft>
              <a:buSzPct val="100000"/>
              <a:buChar char="●"/>
            </a:pPr>
            <a:r>
              <a:rPr lang="en">
                <a:solidFill>
                  <a:srgbClr val="0D0D0D"/>
                </a:solidFill>
                <a:latin typeface="Gill Sans"/>
                <a:ea typeface="Gill Sans"/>
                <a:cs typeface="Gill Sans"/>
                <a:sym typeface="Gill Sans"/>
              </a:rPr>
              <a:t>Harness commitment of existing and new PHED Champions, it is key to sustaining PHED and keeping it alive</a:t>
            </a:r>
            <a:endParaRPr>
              <a:solidFill>
                <a:srgbClr val="0D0D0D"/>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rgbClr val="0D0D0D"/>
              </a:solidFill>
              <a:latin typeface="Gill Sans"/>
              <a:ea typeface="Gill Sans"/>
              <a:cs typeface="Gill Sans"/>
              <a:sym typeface="Gill Sans"/>
            </a:endParaRPr>
          </a:p>
          <a:p>
            <a:pPr indent="-325755" lvl="0" marL="457200" rtl="0" algn="l">
              <a:lnSpc>
                <a:spcPct val="115000"/>
              </a:lnSpc>
              <a:spcBef>
                <a:spcPts val="0"/>
              </a:spcBef>
              <a:spcAft>
                <a:spcPts val="0"/>
              </a:spcAft>
              <a:buClr>
                <a:srgbClr val="0D0D0D"/>
              </a:buClr>
              <a:buSzPct val="100000"/>
              <a:buFont typeface="Gill Sans"/>
              <a:buChar char="●"/>
            </a:pPr>
            <a:r>
              <a:rPr lang="en">
                <a:solidFill>
                  <a:srgbClr val="0D0D0D"/>
                </a:solidFill>
                <a:latin typeface="Gill Sans"/>
                <a:ea typeface="Gill Sans"/>
                <a:cs typeface="Gill Sans"/>
                <a:sym typeface="Gill Sans"/>
              </a:rPr>
              <a:t>Expand PHED constituency to include media, legislators, etc.  </a:t>
            </a:r>
            <a:endParaRPr>
              <a:solidFill>
                <a:srgbClr val="0D0D0D"/>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p>
          <a:p>
            <a:pPr indent="-325755" lvl="0" marL="457200" rtl="0" algn="l">
              <a:lnSpc>
                <a:spcPct val="115000"/>
              </a:lnSpc>
              <a:spcBef>
                <a:spcPts val="0"/>
              </a:spcBef>
              <a:spcAft>
                <a:spcPts val="0"/>
              </a:spcAft>
              <a:buSzPct val="100000"/>
              <a:buChar char="●"/>
            </a:pPr>
            <a:r>
              <a:rPr lang="en">
                <a:solidFill>
                  <a:srgbClr val="0D0D0D"/>
                </a:solidFill>
                <a:latin typeface="Gill Sans"/>
                <a:ea typeface="Gill Sans"/>
                <a:cs typeface="Gill Sans"/>
                <a:sym typeface="Gill Sans"/>
              </a:rPr>
              <a:t>Establish PHED network to connect organizations, institutions and individuals and form a common identity, advocacy and direction drawn by combined strengths, shared experience and vision</a:t>
            </a:r>
            <a:endParaRPr>
              <a:solidFill>
                <a:srgbClr val="0D0D0D"/>
              </a:solidFill>
              <a:latin typeface="Gill Sans"/>
              <a:ea typeface="Gill Sans"/>
              <a:cs typeface="Gill Sans"/>
              <a:sym typeface="Gill Sans"/>
            </a:endParaRPr>
          </a:p>
          <a:p>
            <a:pPr indent="0" lvl="0" marL="457200" rtl="0" algn="l">
              <a:lnSpc>
                <a:spcPct val="115000"/>
              </a:lnSpc>
              <a:spcBef>
                <a:spcPts val="0"/>
              </a:spcBef>
              <a:spcAft>
                <a:spcPts val="1200"/>
              </a:spcAft>
              <a:buSzPct val="117647"/>
              <a:buNone/>
            </a:pPr>
            <a:r>
              <a:t/>
            </a:r>
            <a:endParaRPr/>
          </a:p>
        </p:txBody>
      </p:sp>
      <p:pic>
        <p:nvPicPr>
          <p:cNvPr id="165" name="Google Shape;165;p14"/>
          <p:cNvPicPr preferRelativeResize="0"/>
          <p:nvPr/>
        </p:nvPicPr>
        <p:blipFill rotWithShape="1">
          <a:blip r:embed="rId3">
            <a:alphaModFix/>
          </a:blip>
          <a:srcRect b="0" l="0" r="0" t="0"/>
          <a:stretch/>
        </p:blipFill>
        <p:spPr>
          <a:xfrm>
            <a:off x="5605551" y="1575100"/>
            <a:ext cx="2737574" cy="16662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Making PHED Programming work</a:t>
            </a:r>
            <a:endParaRPr/>
          </a:p>
        </p:txBody>
      </p:sp>
      <p:sp>
        <p:nvSpPr>
          <p:cNvPr id="171" name="Google Shape;171;p15"/>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114300" rtl="0" algn="l">
              <a:lnSpc>
                <a:spcPct val="115000"/>
              </a:lnSpc>
              <a:spcBef>
                <a:spcPts val="0"/>
              </a:spcBef>
              <a:spcAft>
                <a:spcPts val="0"/>
              </a:spcAft>
              <a:buSzPct val="108108"/>
              <a:buNone/>
            </a:pPr>
            <a:r>
              <a:rPr b="1" lang="en">
                <a:latin typeface="Gill Sans"/>
                <a:ea typeface="Gill Sans"/>
                <a:cs typeface="Gill Sans"/>
                <a:sym typeface="Gill Sans"/>
              </a:rPr>
              <a:t>Community</a:t>
            </a:r>
            <a:endParaRPr b="1">
              <a:latin typeface="Gill Sans"/>
              <a:ea typeface="Gill Sans"/>
              <a:cs typeface="Gill Sans"/>
              <a:sym typeface="Gill Sans"/>
            </a:endParaRPr>
          </a:p>
          <a:p>
            <a:pPr indent="0" lvl="0" marL="114300" rtl="0" algn="l">
              <a:lnSpc>
                <a:spcPct val="115000"/>
              </a:lnSpc>
              <a:spcBef>
                <a:spcPts val="0"/>
              </a:spcBef>
              <a:spcAft>
                <a:spcPts val="0"/>
              </a:spcAft>
              <a:buClr>
                <a:schemeClr val="dk1"/>
              </a:buClr>
              <a:buSzPct val="61110"/>
              <a:buFont typeface="Arial"/>
              <a:buNone/>
            </a:pPr>
            <a:r>
              <a:t/>
            </a:r>
            <a:endParaRPr b="1">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Listen , engage, and empower the community to promote ownership and sustain PHED actions</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0"/>
              </a:spcAft>
              <a:buSzPct val="108108"/>
              <a:buNone/>
            </a:pPr>
            <a:r>
              <a:t/>
            </a:r>
            <a:endParaRPr>
              <a:solidFill>
                <a:schemeClr val="dk1"/>
              </a:solidFill>
            </a:endParaRPr>
          </a:p>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Tailor interventions considering their priorities, aspirations and their integrated way of life </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0"/>
              </a:spcAft>
              <a:buSzPct val="108108"/>
              <a:buNone/>
            </a:pPr>
            <a:r>
              <a:t/>
            </a:r>
            <a:endParaRPr>
              <a:solidFill>
                <a:schemeClr val="dk1"/>
              </a:solidFill>
            </a:endParaRPr>
          </a:p>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Recognize and celebrate community contributions with incentives, reciprocal agreements, etc.</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1200"/>
              </a:spcAft>
              <a:buSzPct val="108108"/>
              <a:buNone/>
            </a:pPr>
            <a:r>
              <a:t/>
            </a:r>
            <a:endParaRPr/>
          </a:p>
        </p:txBody>
      </p:sp>
      <p:pic>
        <p:nvPicPr>
          <p:cNvPr id="172" name="Google Shape;172;p15"/>
          <p:cNvPicPr preferRelativeResize="0"/>
          <p:nvPr/>
        </p:nvPicPr>
        <p:blipFill rotWithShape="1">
          <a:blip r:embed="rId3">
            <a:alphaModFix/>
          </a:blip>
          <a:srcRect b="0" l="0" r="0" t="0"/>
          <a:stretch/>
        </p:blipFill>
        <p:spPr>
          <a:xfrm>
            <a:off x="5001275" y="1131200"/>
            <a:ext cx="3044049" cy="1842600"/>
          </a:xfrm>
          <a:prstGeom prst="rect">
            <a:avLst/>
          </a:prstGeom>
          <a:noFill/>
          <a:ln>
            <a:noFill/>
          </a:ln>
        </p:spPr>
      </p:pic>
      <p:pic>
        <p:nvPicPr>
          <p:cNvPr id="173" name="Google Shape;173;p15"/>
          <p:cNvPicPr preferRelativeResize="0"/>
          <p:nvPr/>
        </p:nvPicPr>
        <p:blipFill rotWithShape="1">
          <a:blip r:embed="rId4">
            <a:alphaModFix/>
          </a:blip>
          <a:srcRect b="0" l="0" r="0" t="0"/>
          <a:stretch/>
        </p:blipFill>
        <p:spPr>
          <a:xfrm>
            <a:off x="5001275" y="2973800"/>
            <a:ext cx="3044050" cy="1965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What we need to improve on </a:t>
            </a:r>
            <a:r>
              <a:rPr lang="en" sz="2500"/>
              <a:t> </a:t>
            </a:r>
            <a:endParaRPr/>
          </a:p>
        </p:txBody>
      </p:sp>
      <p:sp>
        <p:nvSpPr>
          <p:cNvPr id="179" name="Google Shape;179;p16"/>
          <p:cNvSpPr txBox="1"/>
          <p:nvPr>
            <p:ph idx="1" type="body"/>
          </p:nvPr>
        </p:nvSpPr>
        <p:spPr>
          <a:xfrm>
            <a:off x="311700" y="1152475"/>
            <a:ext cx="4650900" cy="3416400"/>
          </a:xfrm>
          <a:prstGeom prst="rect">
            <a:avLst/>
          </a:prstGeom>
          <a:noFill/>
          <a:ln>
            <a:noFill/>
          </a:ln>
        </p:spPr>
        <p:txBody>
          <a:bodyPr anchorCtr="0" anchor="t" bIns="91425" lIns="91425" spcFirstLastPara="1" rIns="91425" wrap="square" tIns="91425">
            <a:normAutofit lnSpcReduction="10000"/>
          </a:bodyPr>
          <a:lstStyle/>
          <a:p>
            <a:pPr indent="-334327" lvl="0" marL="457200" rtl="0" algn="l">
              <a:lnSpc>
                <a:spcPct val="115000"/>
              </a:lnSpc>
              <a:spcBef>
                <a:spcPts val="0"/>
              </a:spcBef>
              <a:spcAft>
                <a:spcPts val="0"/>
              </a:spcAft>
              <a:buSzPts val="1800"/>
              <a:buFont typeface="Gill Sans"/>
              <a:buChar char="●"/>
            </a:pPr>
            <a:r>
              <a:rPr lang="en">
                <a:latin typeface="Gill Sans"/>
                <a:ea typeface="Gill Sans"/>
                <a:cs typeface="Gill Sans"/>
                <a:sym typeface="Gill Sans"/>
              </a:rPr>
              <a:t>Continue to raise understanding on the PHED linkages and the benefits of integrating FP/RH in environment and sustainable development. Correct existing misconceptions on FP/RH</a:t>
            </a:r>
            <a:endParaRPr>
              <a:latin typeface="Gill Sans"/>
              <a:ea typeface="Gill Sans"/>
              <a:cs typeface="Gill Sans"/>
              <a:sym typeface="Gill Sans"/>
            </a:endParaRPr>
          </a:p>
          <a:p>
            <a:pPr indent="-334327" lvl="0" marL="457200" rtl="0" algn="l">
              <a:lnSpc>
                <a:spcPct val="115000"/>
              </a:lnSpc>
              <a:spcBef>
                <a:spcPts val="0"/>
              </a:spcBef>
              <a:spcAft>
                <a:spcPts val="0"/>
              </a:spcAft>
              <a:buSzPts val="1800"/>
              <a:buFont typeface="Gill Sans"/>
              <a:buChar char="●"/>
            </a:pPr>
            <a:r>
              <a:rPr lang="en">
                <a:latin typeface="Gill Sans"/>
                <a:ea typeface="Gill Sans"/>
                <a:cs typeface="Gill Sans"/>
                <a:sym typeface="Gill Sans"/>
              </a:rPr>
              <a:t>Build new champions and harness the voice of PHED advocates to ensure  technical expertise, and secure financial resources</a:t>
            </a:r>
            <a:endParaRPr>
              <a:latin typeface="Gill Sans"/>
              <a:ea typeface="Gill Sans"/>
              <a:cs typeface="Gill Sans"/>
              <a:sym typeface="Gill Sans"/>
            </a:endParaRPr>
          </a:p>
          <a:p>
            <a:pPr indent="-334327" lvl="0" marL="457200" rtl="0" algn="l">
              <a:lnSpc>
                <a:spcPct val="115000"/>
              </a:lnSpc>
              <a:spcBef>
                <a:spcPts val="0"/>
              </a:spcBef>
              <a:spcAft>
                <a:spcPts val="0"/>
              </a:spcAft>
              <a:buSzPts val="1800"/>
              <a:buFont typeface="Gill Sans"/>
              <a:buChar char="●"/>
            </a:pPr>
            <a:r>
              <a:rPr lang="en">
                <a:latin typeface="Gill Sans"/>
                <a:ea typeface="Gill Sans"/>
                <a:cs typeface="Gill Sans"/>
                <a:sym typeface="Gill Sans"/>
              </a:rPr>
              <a:t>Document results to inform scale up, and adaptive management </a:t>
            </a:r>
            <a:endParaRPr>
              <a:latin typeface="Gill Sans"/>
              <a:ea typeface="Gill Sans"/>
              <a:cs typeface="Gill Sans"/>
              <a:sym typeface="Gill Sans"/>
            </a:endParaRPr>
          </a:p>
          <a:p>
            <a:pPr indent="0" lvl="0" marL="0" rtl="0" algn="l">
              <a:lnSpc>
                <a:spcPct val="115000"/>
              </a:lnSpc>
              <a:spcBef>
                <a:spcPts val="1000"/>
              </a:spcBef>
              <a:spcAft>
                <a:spcPts val="1200"/>
              </a:spcAft>
              <a:buSzPts val="1800"/>
              <a:buNone/>
            </a:pPr>
            <a:r>
              <a:t/>
            </a:r>
            <a:endParaRPr>
              <a:latin typeface="Gill Sans"/>
              <a:ea typeface="Gill Sans"/>
              <a:cs typeface="Gill Sans"/>
              <a:sym typeface="Gill Sans"/>
            </a:endParaRPr>
          </a:p>
        </p:txBody>
      </p:sp>
      <p:pic>
        <p:nvPicPr>
          <p:cNvPr id="180" name="Google Shape;180;p16"/>
          <p:cNvPicPr preferRelativeResize="0"/>
          <p:nvPr/>
        </p:nvPicPr>
        <p:blipFill rotWithShape="1">
          <a:blip r:embed="rId3">
            <a:alphaModFix/>
          </a:blip>
          <a:srcRect b="0" l="0" r="0" t="0"/>
          <a:stretch/>
        </p:blipFill>
        <p:spPr>
          <a:xfrm>
            <a:off x="5181175" y="1325700"/>
            <a:ext cx="3772751" cy="2362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Key Takeaways </a:t>
            </a:r>
            <a:r>
              <a:rPr lang="en" sz="2500"/>
              <a:t> </a:t>
            </a:r>
            <a:endParaRPr/>
          </a:p>
        </p:txBody>
      </p:sp>
      <p:sp>
        <p:nvSpPr>
          <p:cNvPr id="186" name="Google Shape;186;p17"/>
          <p:cNvSpPr txBox="1"/>
          <p:nvPr>
            <p:ph idx="1" type="body"/>
          </p:nvPr>
        </p:nvSpPr>
        <p:spPr>
          <a:xfrm>
            <a:off x="311700" y="1152475"/>
            <a:ext cx="4847100" cy="3416400"/>
          </a:xfrm>
          <a:prstGeom prst="rect">
            <a:avLst/>
          </a:prstGeom>
          <a:noFill/>
          <a:ln>
            <a:noFill/>
          </a:ln>
        </p:spPr>
        <p:txBody>
          <a:bodyPr anchorCtr="0" anchor="t" bIns="91425" lIns="91425" spcFirstLastPara="1" rIns="91425" wrap="square" tIns="91425">
            <a:normAutofit fontScale="85000" lnSpcReduction="10000"/>
          </a:bodyPr>
          <a:lstStyle/>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Provision of  FP/RH and natural resource management actions ensures long term sustainability of conservation gains</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PHED is a platform to attaining social, economic and environmental equity   </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chemeClr val="dk1"/>
              </a:solidFill>
              <a:latin typeface="Gill Sans"/>
              <a:ea typeface="Gill Sans"/>
              <a:cs typeface="Gill Sans"/>
              <a:sym typeface="Gill Sans"/>
            </a:endParaRPr>
          </a:p>
          <a:p>
            <a:pPr indent="-325755" lvl="0" marL="457200" rtl="0" algn="l">
              <a:lnSpc>
                <a:spcPct val="115000"/>
              </a:lnSpc>
              <a:spcBef>
                <a:spcPts val="0"/>
              </a:spcBef>
              <a:spcAft>
                <a:spcPts val="0"/>
              </a:spcAft>
              <a:buClr>
                <a:schemeClr val="dk1"/>
              </a:buClr>
              <a:buSzPct val="100000"/>
              <a:buFont typeface="Gill Sans"/>
              <a:buChar char="●"/>
            </a:pPr>
            <a:r>
              <a:rPr lang="en">
                <a:solidFill>
                  <a:schemeClr val="dk1"/>
                </a:solidFill>
                <a:latin typeface="Gill Sans"/>
                <a:ea typeface="Gill Sans"/>
                <a:cs typeface="Gill Sans"/>
                <a:sym typeface="Gill Sans"/>
              </a:rPr>
              <a:t>Invest in youth PHED leadership for a lifetime of returns </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0"/>
              </a:spcAft>
              <a:buSzPct val="117647"/>
              <a:buNone/>
            </a:pPr>
            <a:r>
              <a:t/>
            </a:r>
            <a:endParaRPr>
              <a:solidFill>
                <a:schemeClr val="dk1"/>
              </a:solidFill>
            </a:endParaRPr>
          </a:p>
          <a:p>
            <a:pPr indent="-325755" lvl="0" marL="457200" rtl="0" algn="l">
              <a:lnSpc>
                <a:spcPct val="115000"/>
              </a:lnSpc>
              <a:spcBef>
                <a:spcPts val="0"/>
              </a:spcBef>
              <a:spcAft>
                <a:spcPts val="0"/>
              </a:spcAft>
              <a:buClr>
                <a:schemeClr val="dk1"/>
              </a:buClr>
              <a:buSzPct val="100000"/>
              <a:buChar char="●"/>
            </a:pPr>
            <a:r>
              <a:rPr lang="en">
                <a:solidFill>
                  <a:schemeClr val="dk1"/>
                </a:solidFill>
                <a:latin typeface="Gill Sans"/>
                <a:ea typeface="Gill Sans"/>
                <a:cs typeface="Gill Sans"/>
                <a:sym typeface="Gill Sans"/>
              </a:rPr>
              <a:t>Build evidence and disseminate results . Document experiences and results. Provide a platform for PHED champions to tell their stories</a:t>
            </a:r>
            <a:endParaRPr>
              <a:solidFill>
                <a:schemeClr val="dk1"/>
              </a:solidFill>
              <a:latin typeface="Gill Sans"/>
              <a:ea typeface="Gill Sans"/>
              <a:cs typeface="Gill Sans"/>
              <a:sym typeface="Gill Sans"/>
            </a:endParaRPr>
          </a:p>
          <a:p>
            <a:pPr indent="0" lvl="0" marL="457200" rtl="0" algn="l">
              <a:lnSpc>
                <a:spcPct val="115000"/>
              </a:lnSpc>
              <a:spcBef>
                <a:spcPts val="0"/>
              </a:spcBef>
              <a:spcAft>
                <a:spcPts val="1200"/>
              </a:spcAft>
              <a:buSzPct val="117647"/>
              <a:buNone/>
            </a:pPr>
            <a:r>
              <a:t/>
            </a:r>
            <a:endParaRPr/>
          </a:p>
        </p:txBody>
      </p:sp>
      <p:pic>
        <p:nvPicPr>
          <p:cNvPr id="187" name="Google Shape;187;p17"/>
          <p:cNvPicPr preferRelativeResize="0"/>
          <p:nvPr/>
        </p:nvPicPr>
        <p:blipFill rotWithShape="1">
          <a:blip r:embed="rId3">
            <a:alphaModFix/>
          </a:blip>
          <a:srcRect b="0" l="0" r="0" t="0"/>
          <a:stretch/>
        </p:blipFill>
        <p:spPr>
          <a:xfrm>
            <a:off x="5941825" y="1373150"/>
            <a:ext cx="1995375" cy="2532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F6C"/>
        </a:solidFill>
      </p:bgPr>
    </p:bg>
    <p:spTree>
      <p:nvGrpSpPr>
        <p:cNvPr id="191" name="Shape 191"/>
        <p:cNvGrpSpPr/>
        <p:nvPr/>
      </p:nvGrpSpPr>
      <p:grpSpPr>
        <a:xfrm>
          <a:off x="0" y="0"/>
          <a:ext cx="0" cy="0"/>
          <a:chOff x="0" y="0"/>
          <a:chExt cx="0" cy="0"/>
        </a:xfrm>
      </p:grpSpPr>
      <p:sp>
        <p:nvSpPr>
          <p:cNvPr id="192" name="Google Shape;192;p18"/>
          <p:cNvSpPr txBox="1"/>
          <p:nvPr>
            <p:ph type="ctrTitle"/>
          </p:nvPr>
        </p:nvSpPr>
        <p:spPr>
          <a:xfrm>
            <a:off x="311700" y="1849225"/>
            <a:ext cx="8520600" cy="11172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33221"/>
              <a:buNone/>
            </a:pPr>
            <a:r>
              <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33221"/>
              <a:buNone/>
            </a:pPr>
            <a:r>
              <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33221"/>
              <a:buNone/>
            </a:pPr>
            <a:r>
              <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33221"/>
              <a:buNone/>
            </a:pPr>
            <a:r>
              <a:rPr lang="en" sz="2980">
                <a:solidFill>
                  <a:schemeClr val="lt1"/>
                </a:solidFill>
                <a:latin typeface="Gill Sans"/>
                <a:ea typeface="Gill Sans"/>
                <a:cs typeface="Gill Sans"/>
                <a:sym typeface="Gill Sans"/>
              </a:rPr>
              <a:t>Thank you</a:t>
            </a:r>
            <a:endParaRPr sz="2980">
              <a:solidFill>
                <a:schemeClr val="lt1"/>
              </a:solidFill>
              <a:latin typeface="Gill Sans"/>
              <a:ea typeface="Gill Sans"/>
              <a:cs typeface="Gill Sans"/>
              <a:sym typeface="Gill Sans"/>
            </a:endParaRPr>
          </a:p>
          <a:p>
            <a:pPr indent="0" lvl="0" marL="0" rtl="0" algn="ctr">
              <a:lnSpc>
                <a:spcPct val="100000"/>
              </a:lnSpc>
              <a:spcBef>
                <a:spcPts val="0"/>
              </a:spcBef>
              <a:spcAft>
                <a:spcPts val="0"/>
              </a:spcAft>
              <a:buSzPct val="42795"/>
              <a:buNone/>
            </a:pPr>
            <a:r>
              <a:t/>
            </a:r>
            <a:endParaRPr sz="2313">
              <a:solidFill>
                <a:schemeClr val="lt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2"/>
          <p:cNvSpPr txBox="1"/>
          <p:nvPr>
            <p:ph type="title"/>
          </p:nvPr>
        </p:nvSpPr>
        <p:spPr>
          <a:xfrm>
            <a:off x="311700" y="445025"/>
            <a:ext cx="61881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b="1" lang="en" sz="2420">
                <a:solidFill>
                  <a:srgbClr val="002F6C"/>
                </a:solidFill>
                <a:latin typeface="Gill Sans"/>
                <a:ea typeface="Gill Sans"/>
                <a:cs typeface="Gill Sans"/>
                <a:sym typeface="Gill Sans"/>
              </a:rPr>
              <a:t>PHED 101</a:t>
            </a:r>
            <a:endParaRPr b="1" sz="2420">
              <a:solidFill>
                <a:srgbClr val="002F6C"/>
              </a:solidFill>
              <a:latin typeface="Gill Sans"/>
              <a:ea typeface="Gill Sans"/>
              <a:cs typeface="Gill Sans"/>
              <a:sym typeface="Gill Sans"/>
            </a:endParaRPr>
          </a:p>
        </p:txBody>
      </p:sp>
      <p:sp>
        <p:nvSpPr>
          <p:cNvPr id="60" name="Google Shape;60;p2"/>
          <p:cNvSpPr txBox="1"/>
          <p:nvPr>
            <p:ph idx="1" type="body"/>
          </p:nvPr>
        </p:nvSpPr>
        <p:spPr>
          <a:xfrm>
            <a:off x="311700" y="1152475"/>
            <a:ext cx="8310000" cy="3542700"/>
          </a:xfrm>
          <a:prstGeom prst="rect">
            <a:avLst/>
          </a:prstGeom>
          <a:noFill/>
          <a:ln>
            <a:noFill/>
          </a:ln>
        </p:spPr>
        <p:txBody>
          <a:bodyPr anchorCtr="0" anchor="t" bIns="91425" lIns="91425" spcFirstLastPara="1" rIns="91425" wrap="square" tIns="91425">
            <a:normAutofit fontScale="92500" lnSpcReduction="20000"/>
          </a:bodyPr>
          <a:lstStyle/>
          <a:p>
            <a:pPr indent="-355600" lvl="0" marL="457200" rtl="0" algn="l">
              <a:lnSpc>
                <a:spcPct val="100000"/>
              </a:lnSpc>
              <a:spcBef>
                <a:spcPts val="0"/>
              </a:spcBef>
              <a:spcAft>
                <a:spcPts val="0"/>
              </a:spcAft>
              <a:buSzPct val="108108"/>
              <a:buFont typeface="Gill Sans"/>
              <a:buChar char="●"/>
            </a:pPr>
            <a:r>
              <a:rPr lang="en" sz="2000">
                <a:solidFill>
                  <a:schemeClr val="dk1"/>
                </a:solidFill>
                <a:latin typeface="Gill Sans"/>
                <a:ea typeface="Gill Sans"/>
                <a:cs typeface="Gill Sans"/>
                <a:sym typeface="Gill Sans"/>
              </a:rPr>
              <a:t>Population, health, environment, and development (PHED) programming/activities intentionally link FP/RH programming with environmental conservation interventions, and often with interventions in other health and development sectors as well. </a:t>
            </a:r>
            <a:endParaRPr sz="2000">
              <a:solidFill>
                <a:schemeClr val="dk1"/>
              </a:solidFill>
              <a:latin typeface="Gill Sans"/>
              <a:ea typeface="Gill Sans"/>
              <a:cs typeface="Gill Sans"/>
              <a:sym typeface="Gill Sans"/>
            </a:endParaRPr>
          </a:p>
          <a:p>
            <a:pPr indent="-355600" lvl="0" marL="457200" rtl="0" algn="l">
              <a:lnSpc>
                <a:spcPct val="100000"/>
              </a:lnSpc>
              <a:spcBef>
                <a:spcPts val="1000"/>
              </a:spcBef>
              <a:spcAft>
                <a:spcPts val="0"/>
              </a:spcAft>
              <a:buSzPct val="108108"/>
              <a:buFont typeface="Gill Sans"/>
              <a:buChar char="●"/>
            </a:pPr>
            <a:r>
              <a:rPr lang="en" sz="2000">
                <a:solidFill>
                  <a:schemeClr val="dk1"/>
                </a:solidFill>
                <a:latin typeface="Gill Sans"/>
                <a:ea typeface="Gill Sans"/>
                <a:cs typeface="Gill Sans"/>
                <a:sym typeface="Gill Sans"/>
              </a:rPr>
              <a:t>PHED activities are often used to reach remote communities where access to FP/RH and other basic health services is limited. </a:t>
            </a:r>
            <a:endParaRPr sz="2000">
              <a:solidFill>
                <a:schemeClr val="dk1"/>
              </a:solidFill>
              <a:latin typeface="Gill Sans"/>
              <a:ea typeface="Gill Sans"/>
              <a:cs typeface="Gill Sans"/>
              <a:sym typeface="Gill Sans"/>
            </a:endParaRPr>
          </a:p>
          <a:p>
            <a:pPr indent="-355600" lvl="0" marL="457200" rtl="0" algn="l">
              <a:lnSpc>
                <a:spcPct val="100000"/>
              </a:lnSpc>
              <a:spcBef>
                <a:spcPts val="1000"/>
              </a:spcBef>
              <a:spcAft>
                <a:spcPts val="0"/>
              </a:spcAft>
              <a:buSzPct val="108108"/>
              <a:buFont typeface="Gill Sans"/>
              <a:buChar char="●"/>
            </a:pPr>
            <a:r>
              <a:rPr lang="en" sz="2000">
                <a:solidFill>
                  <a:schemeClr val="dk1"/>
                </a:solidFill>
                <a:latin typeface="Gill Sans"/>
                <a:ea typeface="Gill Sans"/>
                <a:cs typeface="Gill Sans"/>
                <a:sym typeface="Gill Sans"/>
              </a:rPr>
              <a:t>PHED activities have been adopted in a wide range of geographies, including South and Southeast Asia, sub-Saharan Africa, and Latin America. </a:t>
            </a:r>
            <a:endParaRPr sz="2000">
              <a:solidFill>
                <a:schemeClr val="dk1"/>
              </a:solidFill>
              <a:latin typeface="Gill Sans"/>
              <a:ea typeface="Gill Sans"/>
              <a:cs typeface="Gill Sans"/>
              <a:sym typeface="Gill Sans"/>
            </a:endParaRPr>
          </a:p>
          <a:p>
            <a:pPr indent="-355600" lvl="0" marL="457200" rtl="0" algn="l">
              <a:lnSpc>
                <a:spcPct val="100000"/>
              </a:lnSpc>
              <a:spcBef>
                <a:spcPts val="1000"/>
              </a:spcBef>
              <a:spcAft>
                <a:spcPts val="1000"/>
              </a:spcAft>
              <a:buSzPct val="108108"/>
              <a:buFont typeface="Gill Sans"/>
              <a:buChar char="●"/>
            </a:pPr>
            <a:r>
              <a:rPr lang="en" sz="2000">
                <a:solidFill>
                  <a:schemeClr val="dk1"/>
                </a:solidFill>
                <a:latin typeface="Gill Sans"/>
                <a:ea typeface="Gill Sans"/>
                <a:cs typeface="Gill Sans"/>
                <a:sym typeface="Gill Sans"/>
              </a:rPr>
              <a:t>USAID supports PHED as an approach to simultaneously increase access to quality FP/RH services, conserve resources and improve livelihoods in resource dependent rural communities.</a:t>
            </a:r>
            <a:endParaRPr sz="2000">
              <a:solidFill>
                <a:schemeClr val="dk1"/>
              </a:solidFill>
              <a:latin typeface="Gill Sans"/>
              <a:ea typeface="Gill Sans"/>
              <a:cs typeface="Gill Sans"/>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rgbClr val="002F6C"/>
                </a:solidFill>
                <a:latin typeface="Gill Sans"/>
                <a:ea typeface="Gill Sans"/>
                <a:cs typeface="Gill Sans"/>
                <a:sym typeface="Gill Sans"/>
              </a:rPr>
              <a:t>USAID’s Population &amp; Environment Directive</a:t>
            </a:r>
            <a:endParaRPr b="1">
              <a:solidFill>
                <a:srgbClr val="002F6C"/>
              </a:solidFill>
              <a:latin typeface="Gill Sans"/>
              <a:ea typeface="Gill Sans"/>
              <a:cs typeface="Gill Sans"/>
              <a:sym typeface="Gill Sans"/>
            </a:endParaRPr>
          </a:p>
        </p:txBody>
      </p:sp>
      <p:sp>
        <p:nvSpPr>
          <p:cNvPr id="66" name="Google Shape;66;p3"/>
          <p:cNvSpPr txBox="1"/>
          <p:nvPr>
            <p:ph idx="1" type="body"/>
          </p:nvPr>
        </p:nvSpPr>
        <p:spPr>
          <a:xfrm>
            <a:off x="311700" y="1152475"/>
            <a:ext cx="8520600" cy="376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1764">
                <a:solidFill>
                  <a:schemeClr val="dk1"/>
                </a:solidFill>
                <a:latin typeface="Gill Sans"/>
                <a:ea typeface="Gill Sans"/>
                <a:cs typeface="Gill Sans"/>
                <a:sym typeface="Gill Sans"/>
              </a:rPr>
              <a:t>“Soft” earmark from Congress in how USAID gets money for FP/RH: </a:t>
            </a:r>
            <a:endParaRPr sz="1864">
              <a:solidFill>
                <a:schemeClr val="dk1"/>
              </a:solidFill>
              <a:latin typeface="Gill Sans"/>
              <a:ea typeface="Gill Sans"/>
              <a:cs typeface="Gill Sans"/>
              <a:sym typeface="Gill Sans"/>
            </a:endParaRPr>
          </a:p>
          <a:p>
            <a:pPr indent="0" lvl="0" marL="0" rtl="0" algn="l">
              <a:lnSpc>
                <a:spcPct val="115000"/>
              </a:lnSpc>
              <a:spcBef>
                <a:spcPts val="1200"/>
              </a:spcBef>
              <a:spcAft>
                <a:spcPts val="1200"/>
              </a:spcAft>
              <a:buClr>
                <a:schemeClr val="dk1"/>
              </a:buClr>
              <a:buSzPts val="1100"/>
              <a:buFont typeface="Arial"/>
              <a:buNone/>
            </a:pPr>
            <a:r>
              <a:rPr i="1" lang="en" sz="1864">
                <a:solidFill>
                  <a:schemeClr val="dk1"/>
                </a:solidFill>
                <a:latin typeface="Gill Sans"/>
                <a:ea typeface="Gill Sans"/>
                <a:cs typeface="Gill Sans"/>
                <a:sym typeface="Gill Sans"/>
              </a:rPr>
              <a:t>“... not less than $XX XX should be made available for family planning/reproductive health, including in areas where population growth threatens biodiversity or endangered species.”</a:t>
            </a:r>
            <a:endParaRPr sz="1400">
              <a:solidFill>
                <a:schemeClr val="dk1"/>
              </a:solidFill>
            </a:endParaRPr>
          </a:p>
        </p:txBody>
      </p:sp>
      <p:pic>
        <p:nvPicPr>
          <p:cNvPr id="67" name="Google Shape;67;p3"/>
          <p:cNvPicPr preferRelativeResize="0"/>
          <p:nvPr/>
        </p:nvPicPr>
        <p:blipFill rotWithShape="1">
          <a:blip r:embed="rId3">
            <a:alphaModFix/>
          </a:blip>
          <a:srcRect b="31191" l="0" r="0" t="31191"/>
          <a:stretch/>
        </p:blipFill>
        <p:spPr>
          <a:xfrm>
            <a:off x="-59450" y="3472975"/>
            <a:ext cx="9262900" cy="23228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4"/>
          <p:cNvPicPr preferRelativeResize="0"/>
          <p:nvPr/>
        </p:nvPicPr>
        <p:blipFill rotWithShape="1">
          <a:blip r:embed="rId3">
            <a:alphaModFix/>
          </a:blip>
          <a:srcRect b="4525" l="0" r="0" t="0"/>
          <a:stretch/>
        </p:blipFill>
        <p:spPr>
          <a:xfrm>
            <a:off x="599390" y="568225"/>
            <a:ext cx="7263802" cy="3888659"/>
          </a:xfrm>
          <a:prstGeom prst="rect">
            <a:avLst/>
          </a:prstGeom>
          <a:noFill/>
          <a:ln>
            <a:noFill/>
          </a:ln>
        </p:spPr>
      </p:pic>
      <p:sp>
        <p:nvSpPr>
          <p:cNvPr id="73" name="Google Shape;73;p4"/>
          <p:cNvSpPr txBox="1"/>
          <p:nvPr/>
        </p:nvSpPr>
        <p:spPr>
          <a:xfrm>
            <a:off x="1045654" y="1527142"/>
            <a:ext cx="1183800" cy="215400"/>
          </a:xfrm>
          <a:prstGeom prst="rect">
            <a:avLst/>
          </a:prstGeom>
          <a:noFill/>
          <a:ln>
            <a:noFill/>
          </a:ln>
        </p:spPr>
        <p:txBody>
          <a:bodyPr anchorCtr="0" anchor="t" bIns="0" lIns="0" spcFirstLastPara="1" rIns="0" wrap="square" tIns="0">
            <a:spAutoFit/>
          </a:bodyPr>
          <a:lstStyle/>
          <a:p>
            <a:pPr indent="0" lvl="1" marL="0" marR="0" rtl="0" algn="r">
              <a:lnSpc>
                <a:spcPct val="140018"/>
              </a:lnSpc>
              <a:spcBef>
                <a:spcPts val="0"/>
              </a:spcBef>
              <a:spcAft>
                <a:spcPts val="0"/>
              </a:spcAft>
              <a:buClr>
                <a:srgbClr val="000000"/>
              </a:buClr>
              <a:buSzPts val="1400"/>
              <a:buFont typeface="Arial"/>
              <a:buNone/>
            </a:pPr>
            <a:r>
              <a:rPr b="1" i="0" lang="en" sz="1400" u="none" cap="none" strike="noStrike">
                <a:solidFill>
                  <a:srgbClr val="002F6C"/>
                </a:solidFill>
                <a:latin typeface="Gill Sans"/>
                <a:ea typeface="Gill Sans"/>
                <a:cs typeface="Gill Sans"/>
                <a:sym typeface="Gill Sans"/>
              </a:rPr>
              <a:t>Health</a:t>
            </a:r>
            <a:endParaRPr b="1" i="0" sz="1400" u="none" cap="none" strike="noStrike">
              <a:solidFill>
                <a:srgbClr val="002F6C"/>
              </a:solidFill>
              <a:latin typeface="Gill Sans"/>
              <a:ea typeface="Gill Sans"/>
              <a:cs typeface="Gill Sans"/>
              <a:sym typeface="Gill Sans"/>
            </a:endParaRPr>
          </a:p>
        </p:txBody>
      </p:sp>
      <p:sp>
        <p:nvSpPr>
          <p:cNvPr id="74" name="Google Shape;74;p4"/>
          <p:cNvSpPr txBox="1"/>
          <p:nvPr/>
        </p:nvSpPr>
        <p:spPr>
          <a:xfrm>
            <a:off x="405094" y="1984398"/>
            <a:ext cx="1824600" cy="1570200"/>
          </a:xfrm>
          <a:prstGeom prst="rect">
            <a:avLst/>
          </a:prstGeom>
          <a:noFill/>
          <a:ln>
            <a:noFill/>
          </a:ln>
        </p:spPr>
        <p:txBody>
          <a:bodyPr anchorCtr="0" anchor="t" bIns="0" lIns="0" spcFirstLastPara="1" rIns="0" wrap="square" tIns="0">
            <a:spAutoFit/>
          </a:bodyPr>
          <a:lstStyle/>
          <a:p>
            <a:pPr indent="0" lvl="0" marL="0" marR="0" rtl="0" algn="r">
              <a:lnSpc>
                <a:spcPct val="150031"/>
              </a:lnSpc>
              <a:spcBef>
                <a:spcPts val="0"/>
              </a:spcBef>
              <a:spcAft>
                <a:spcPts val="0"/>
              </a:spcAft>
              <a:buClr>
                <a:srgbClr val="000000"/>
              </a:buClr>
              <a:buSzPts val="1200"/>
              <a:buFont typeface="Arial"/>
              <a:buNone/>
            </a:pPr>
            <a:r>
              <a:rPr b="0" i="0" lang="en" sz="1200" u="none" cap="none" strike="noStrike">
                <a:solidFill>
                  <a:srgbClr val="737373"/>
                </a:solidFill>
                <a:latin typeface="Gill Sans"/>
                <a:ea typeface="Gill Sans"/>
                <a:cs typeface="Gill Sans"/>
                <a:sym typeface="Gill Sans"/>
              </a:rPr>
              <a:t>Maternal &amp; child health, emerging infectious diseases, (One Health), health systems strengthening, etc. </a:t>
            </a:r>
            <a:endParaRPr b="0" i="0" sz="1200" u="none" cap="none" strike="noStrike">
              <a:solidFill>
                <a:srgbClr val="000000"/>
              </a:solidFill>
              <a:latin typeface="Gill Sans"/>
              <a:ea typeface="Gill Sans"/>
              <a:cs typeface="Gill Sans"/>
              <a:sym typeface="Gill Sans"/>
            </a:endParaRPr>
          </a:p>
          <a:p>
            <a:pPr indent="0" lvl="0" marL="0" marR="0" rtl="0" algn="r">
              <a:lnSpc>
                <a:spcPct val="150031"/>
              </a:lnSpc>
              <a:spcBef>
                <a:spcPts val="0"/>
              </a:spcBef>
              <a:spcAft>
                <a:spcPts val="0"/>
              </a:spcAft>
              <a:buClr>
                <a:srgbClr val="000000"/>
              </a:buClr>
              <a:buSzPts val="1200"/>
              <a:buFont typeface="Arial"/>
              <a:buNone/>
            </a:pPr>
            <a:r>
              <a:t/>
            </a:r>
            <a:endParaRPr b="0" i="0" sz="1200" u="none" cap="none" strike="noStrike">
              <a:solidFill>
                <a:srgbClr val="737373"/>
              </a:solidFill>
              <a:latin typeface="Gill Sans"/>
              <a:ea typeface="Gill Sans"/>
              <a:cs typeface="Gill Sans"/>
              <a:sym typeface="Gill Sans"/>
            </a:endParaRPr>
          </a:p>
          <a:p>
            <a:pPr indent="0" lvl="0" marL="0" marR="0" rtl="0" algn="r">
              <a:lnSpc>
                <a:spcPct val="150031"/>
              </a:lnSpc>
              <a:spcBef>
                <a:spcPts val="0"/>
              </a:spcBef>
              <a:spcAft>
                <a:spcPts val="0"/>
              </a:spcAft>
              <a:buClr>
                <a:srgbClr val="000000"/>
              </a:buClr>
              <a:buSzPts val="1200"/>
              <a:buFont typeface="Arial"/>
              <a:buNone/>
            </a:pPr>
            <a:r>
              <a:t/>
            </a:r>
            <a:endParaRPr b="0" i="0" sz="1200" u="none" cap="none" strike="noStrike">
              <a:solidFill>
                <a:srgbClr val="737373"/>
              </a:solidFill>
              <a:latin typeface="Gill Sans"/>
              <a:ea typeface="Gill Sans"/>
              <a:cs typeface="Gill Sans"/>
              <a:sym typeface="Gill Sans"/>
            </a:endParaRPr>
          </a:p>
        </p:txBody>
      </p:sp>
      <p:sp>
        <p:nvSpPr>
          <p:cNvPr id="75" name="Google Shape;75;p4"/>
          <p:cNvSpPr txBox="1"/>
          <p:nvPr/>
        </p:nvSpPr>
        <p:spPr>
          <a:xfrm>
            <a:off x="1045654" y="3334409"/>
            <a:ext cx="1183800" cy="215400"/>
          </a:xfrm>
          <a:prstGeom prst="rect">
            <a:avLst/>
          </a:prstGeom>
          <a:noFill/>
          <a:ln>
            <a:noFill/>
          </a:ln>
        </p:spPr>
        <p:txBody>
          <a:bodyPr anchorCtr="0" anchor="t" bIns="0" lIns="0" spcFirstLastPara="1" rIns="0" wrap="square" tIns="0">
            <a:spAutoFit/>
          </a:bodyPr>
          <a:lstStyle/>
          <a:p>
            <a:pPr indent="0" lvl="1" marL="0" marR="0" rtl="0" algn="r">
              <a:lnSpc>
                <a:spcPct val="140018"/>
              </a:lnSpc>
              <a:spcBef>
                <a:spcPts val="0"/>
              </a:spcBef>
              <a:spcAft>
                <a:spcPts val="0"/>
              </a:spcAft>
              <a:buClr>
                <a:srgbClr val="000000"/>
              </a:buClr>
              <a:buSzPts val="1400"/>
              <a:buFont typeface="Arial"/>
              <a:buNone/>
            </a:pPr>
            <a:r>
              <a:rPr b="1" i="0" lang="en" sz="1400" u="none" cap="none" strike="noStrike">
                <a:solidFill>
                  <a:srgbClr val="002F6C"/>
                </a:solidFill>
                <a:latin typeface="Gill Sans"/>
                <a:ea typeface="Gill Sans"/>
                <a:cs typeface="Gill Sans"/>
                <a:sym typeface="Gill Sans"/>
              </a:rPr>
              <a:t>FP/RH</a:t>
            </a:r>
            <a:endParaRPr b="1" i="0" sz="1400" u="none" cap="none" strike="noStrike">
              <a:solidFill>
                <a:srgbClr val="002F6C"/>
              </a:solidFill>
              <a:latin typeface="Gill Sans"/>
              <a:ea typeface="Gill Sans"/>
              <a:cs typeface="Gill Sans"/>
              <a:sym typeface="Gill Sans"/>
            </a:endParaRPr>
          </a:p>
        </p:txBody>
      </p:sp>
      <p:sp>
        <p:nvSpPr>
          <p:cNvPr id="76" name="Google Shape;76;p4"/>
          <p:cNvSpPr txBox="1"/>
          <p:nvPr/>
        </p:nvSpPr>
        <p:spPr>
          <a:xfrm>
            <a:off x="272950" y="3791650"/>
            <a:ext cx="1956600" cy="1847400"/>
          </a:xfrm>
          <a:prstGeom prst="rect">
            <a:avLst/>
          </a:prstGeom>
          <a:noFill/>
          <a:ln>
            <a:noFill/>
          </a:ln>
        </p:spPr>
        <p:txBody>
          <a:bodyPr anchorCtr="0" anchor="t" bIns="0" lIns="0" spcFirstLastPara="1" rIns="0" wrap="square" tIns="0">
            <a:spAutoFit/>
          </a:bodyPr>
          <a:lstStyle/>
          <a:p>
            <a:pPr indent="0" lvl="0" marL="0" marR="0" rtl="0" algn="r">
              <a:lnSpc>
                <a:spcPct val="150031"/>
              </a:lnSpc>
              <a:spcBef>
                <a:spcPts val="0"/>
              </a:spcBef>
              <a:spcAft>
                <a:spcPts val="0"/>
              </a:spcAft>
              <a:buClr>
                <a:srgbClr val="000000"/>
              </a:buClr>
              <a:buSzPts val="1200"/>
              <a:buFont typeface="Arial"/>
              <a:buNone/>
            </a:pPr>
            <a:r>
              <a:rPr b="0" i="0" lang="en" sz="1200" u="none" cap="none" strike="noStrike">
                <a:solidFill>
                  <a:srgbClr val="737373"/>
                </a:solidFill>
                <a:latin typeface="Gill Sans"/>
                <a:ea typeface="Gill Sans"/>
                <a:cs typeface="Gill Sans"/>
                <a:sym typeface="Gill Sans"/>
              </a:rPr>
              <a:t>Contraceptive provision, gender-based violence, child, early, &amp; forced marriage, menstrual health &amp; hygiene, etc.</a:t>
            </a:r>
            <a:endParaRPr b="0" i="0" sz="1200" u="none" cap="none" strike="noStrike">
              <a:solidFill>
                <a:srgbClr val="000000"/>
              </a:solidFill>
              <a:latin typeface="Gill Sans"/>
              <a:ea typeface="Gill Sans"/>
              <a:cs typeface="Gill Sans"/>
              <a:sym typeface="Gill Sans"/>
            </a:endParaRPr>
          </a:p>
          <a:p>
            <a:pPr indent="0" lvl="0" marL="0" marR="0" rtl="0" algn="r">
              <a:lnSpc>
                <a:spcPct val="150031"/>
              </a:lnSpc>
              <a:spcBef>
                <a:spcPts val="0"/>
              </a:spcBef>
              <a:spcAft>
                <a:spcPts val="0"/>
              </a:spcAft>
              <a:buClr>
                <a:srgbClr val="000000"/>
              </a:buClr>
              <a:buSzPts val="1200"/>
              <a:buFont typeface="Arial"/>
              <a:buNone/>
            </a:pPr>
            <a:r>
              <a:t/>
            </a:r>
            <a:endParaRPr b="0" i="0" sz="1200" u="none" cap="none" strike="noStrike">
              <a:solidFill>
                <a:srgbClr val="737373"/>
              </a:solidFill>
              <a:latin typeface="Gill Sans"/>
              <a:ea typeface="Gill Sans"/>
              <a:cs typeface="Gill Sans"/>
              <a:sym typeface="Gill Sans"/>
            </a:endParaRPr>
          </a:p>
          <a:p>
            <a:pPr indent="0" lvl="0" marL="0" marR="0" rtl="0" algn="r">
              <a:lnSpc>
                <a:spcPct val="150031"/>
              </a:lnSpc>
              <a:spcBef>
                <a:spcPts val="0"/>
              </a:spcBef>
              <a:spcAft>
                <a:spcPts val="0"/>
              </a:spcAft>
              <a:buClr>
                <a:srgbClr val="000000"/>
              </a:buClr>
              <a:buSzPts val="1200"/>
              <a:buFont typeface="Arial"/>
              <a:buNone/>
            </a:pPr>
            <a:r>
              <a:t/>
            </a:r>
            <a:endParaRPr b="0" i="0" sz="1200" u="none" cap="none" strike="noStrike">
              <a:solidFill>
                <a:srgbClr val="737373"/>
              </a:solidFill>
              <a:latin typeface="Gill Sans"/>
              <a:ea typeface="Gill Sans"/>
              <a:cs typeface="Gill Sans"/>
              <a:sym typeface="Gill Sans"/>
            </a:endParaRPr>
          </a:p>
        </p:txBody>
      </p:sp>
      <p:sp>
        <p:nvSpPr>
          <p:cNvPr id="77" name="Google Shape;77;p4"/>
          <p:cNvSpPr txBox="1"/>
          <p:nvPr/>
        </p:nvSpPr>
        <p:spPr>
          <a:xfrm>
            <a:off x="6137153" y="1527141"/>
            <a:ext cx="2133900" cy="215400"/>
          </a:xfrm>
          <a:prstGeom prst="rect">
            <a:avLst/>
          </a:prstGeom>
          <a:noFill/>
          <a:ln>
            <a:noFill/>
          </a:ln>
        </p:spPr>
        <p:txBody>
          <a:bodyPr anchorCtr="0" anchor="t" bIns="0" lIns="0" spcFirstLastPara="1" rIns="0" wrap="square" tIns="0">
            <a:spAutoFit/>
          </a:bodyPr>
          <a:lstStyle/>
          <a:p>
            <a:pPr indent="0" lvl="1" marL="0" marR="0" rtl="0" algn="l">
              <a:lnSpc>
                <a:spcPct val="140018"/>
              </a:lnSpc>
              <a:spcBef>
                <a:spcPts val="0"/>
              </a:spcBef>
              <a:spcAft>
                <a:spcPts val="0"/>
              </a:spcAft>
              <a:buClr>
                <a:srgbClr val="000000"/>
              </a:buClr>
              <a:buSzPts val="1400"/>
              <a:buFont typeface="Arial"/>
              <a:buNone/>
            </a:pPr>
            <a:r>
              <a:rPr b="1" i="0" lang="en" sz="1400" u="none" cap="none" strike="noStrike">
                <a:solidFill>
                  <a:srgbClr val="002F6C"/>
                </a:solidFill>
                <a:latin typeface="Gill Sans"/>
                <a:ea typeface="Gill Sans"/>
                <a:cs typeface="Gill Sans"/>
                <a:sym typeface="Gill Sans"/>
              </a:rPr>
              <a:t>Development</a:t>
            </a:r>
            <a:endParaRPr b="1" i="0" sz="1400" u="none" cap="none" strike="noStrike">
              <a:solidFill>
                <a:srgbClr val="002F6C"/>
              </a:solidFill>
              <a:latin typeface="Gill Sans"/>
              <a:ea typeface="Gill Sans"/>
              <a:cs typeface="Gill Sans"/>
              <a:sym typeface="Gill Sans"/>
            </a:endParaRPr>
          </a:p>
        </p:txBody>
      </p:sp>
      <p:sp>
        <p:nvSpPr>
          <p:cNvPr id="78" name="Google Shape;78;p4"/>
          <p:cNvSpPr txBox="1"/>
          <p:nvPr/>
        </p:nvSpPr>
        <p:spPr>
          <a:xfrm>
            <a:off x="6137166" y="1984398"/>
            <a:ext cx="3135300" cy="461700"/>
          </a:xfrm>
          <a:prstGeom prst="rect">
            <a:avLst/>
          </a:prstGeom>
          <a:noFill/>
          <a:ln>
            <a:noFill/>
          </a:ln>
        </p:spPr>
        <p:txBody>
          <a:bodyPr anchorCtr="0" anchor="t" bIns="0" lIns="0" spcFirstLastPara="1" rIns="0" wrap="square" tIns="0">
            <a:spAutoFit/>
          </a:bodyPr>
          <a:lstStyle/>
          <a:p>
            <a:pPr indent="0" lvl="0" marL="0" marR="0" rtl="0" algn="l">
              <a:lnSpc>
                <a:spcPct val="150031"/>
              </a:lnSpc>
              <a:spcBef>
                <a:spcPts val="0"/>
              </a:spcBef>
              <a:spcAft>
                <a:spcPts val="0"/>
              </a:spcAft>
              <a:buClr>
                <a:srgbClr val="000000"/>
              </a:buClr>
              <a:buSzPts val="1200"/>
              <a:buFont typeface="Arial"/>
              <a:buNone/>
            </a:pPr>
            <a:r>
              <a:rPr b="0" i="0" lang="en" sz="1200" u="none" cap="none" strike="noStrike">
                <a:solidFill>
                  <a:srgbClr val="737373"/>
                </a:solidFill>
                <a:latin typeface="Gill Sans"/>
                <a:ea typeface="Gill Sans"/>
                <a:cs typeface="Gill Sans"/>
                <a:sym typeface="Gill Sans"/>
              </a:rPr>
              <a:t>Alternative livelihoods, physical infrastructure provision/improvement, policy reform, etc. </a:t>
            </a:r>
            <a:endParaRPr b="0" i="0" sz="1200" u="none" cap="none" strike="noStrike">
              <a:solidFill>
                <a:srgbClr val="737373"/>
              </a:solidFill>
              <a:latin typeface="Gill Sans"/>
              <a:ea typeface="Gill Sans"/>
              <a:cs typeface="Gill Sans"/>
              <a:sym typeface="Gill Sans"/>
            </a:endParaRPr>
          </a:p>
        </p:txBody>
      </p:sp>
      <p:sp>
        <p:nvSpPr>
          <p:cNvPr id="79" name="Google Shape;79;p4"/>
          <p:cNvSpPr txBox="1"/>
          <p:nvPr/>
        </p:nvSpPr>
        <p:spPr>
          <a:xfrm>
            <a:off x="6137155" y="3334412"/>
            <a:ext cx="2263200" cy="215400"/>
          </a:xfrm>
          <a:prstGeom prst="rect">
            <a:avLst/>
          </a:prstGeom>
          <a:noFill/>
          <a:ln>
            <a:noFill/>
          </a:ln>
        </p:spPr>
        <p:txBody>
          <a:bodyPr anchorCtr="0" anchor="t" bIns="0" lIns="0" spcFirstLastPara="1" rIns="0" wrap="square" tIns="0">
            <a:spAutoFit/>
          </a:bodyPr>
          <a:lstStyle/>
          <a:p>
            <a:pPr indent="0" lvl="1" marL="0" marR="0" rtl="0" algn="l">
              <a:lnSpc>
                <a:spcPct val="140018"/>
              </a:lnSpc>
              <a:spcBef>
                <a:spcPts val="0"/>
              </a:spcBef>
              <a:spcAft>
                <a:spcPts val="0"/>
              </a:spcAft>
              <a:buClr>
                <a:srgbClr val="000000"/>
              </a:buClr>
              <a:buSzPts val="1400"/>
              <a:buFont typeface="Arial"/>
              <a:buNone/>
            </a:pPr>
            <a:r>
              <a:rPr b="1" i="0" lang="en" sz="1400" u="none" cap="none" strike="noStrike">
                <a:solidFill>
                  <a:srgbClr val="002F6C"/>
                </a:solidFill>
                <a:latin typeface="Gill Sans"/>
                <a:ea typeface="Gill Sans"/>
                <a:cs typeface="Gill Sans"/>
                <a:sym typeface="Gill Sans"/>
              </a:rPr>
              <a:t>Environment</a:t>
            </a:r>
            <a:endParaRPr b="1" i="0" sz="1400" u="none" cap="none" strike="noStrike">
              <a:solidFill>
                <a:srgbClr val="002F6C"/>
              </a:solidFill>
              <a:latin typeface="Gill Sans"/>
              <a:ea typeface="Gill Sans"/>
              <a:cs typeface="Gill Sans"/>
              <a:sym typeface="Gill Sans"/>
            </a:endParaRPr>
          </a:p>
        </p:txBody>
      </p:sp>
      <p:sp>
        <p:nvSpPr>
          <p:cNvPr id="80" name="Google Shape;80;p4"/>
          <p:cNvSpPr txBox="1"/>
          <p:nvPr/>
        </p:nvSpPr>
        <p:spPr>
          <a:xfrm>
            <a:off x="6137135" y="3791683"/>
            <a:ext cx="2955000" cy="738900"/>
          </a:xfrm>
          <a:prstGeom prst="rect">
            <a:avLst/>
          </a:prstGeom>
          <a:noFill/>
          <a:ln>
            <a:noFill/>
          </a:ln>
        </p:spPr>
        <p:txBody>
          <a:bodyPr anchorCtr="0" anchor="t" bIns="0" lIns="0" spcFirstLastPara="1" rIns="0" wrap="square" tIns="0">
            <a:spAutoFit/>
          </a:bodyPr>
          <a:lstStyle/>
          <a:p>
            <a:pPr indent="0" lvl="0" marL="0" marR="0" rtl="0" algn="l">
              <a:lnSpc>
                <a:spcPct val="150031"/>
              </a:lnSpc>
              <a:spcBef>
                <a:spcPts val="0"/>
              </a:spcBef>
              <a:spcAft>
                <a:spcPts val="0"/>
              </a:spcAft>
              <a:buClr>
                <a:srgbClr val="000000"/>
              </a:buClr>
              <a:buSzPts val="1200"/>
              <a:buFont typeface="Arial"/>
              <a:buNone/>
            </a:pPr>
            <a:r>
              <a:rPr b="0" i="0" lang="en" sz="1200" u="none" cap="none" strike="noStrike">
                <a:solidFill>
                  <a:srgbClr val="737373"/>
                </a:solidFill>
                <a:latin typeface="Gill Sans"/>
                <a:ea typeface="Gill Sans"/>
                <a:cs typeface="Gill Sans"/>
                <a:sym typeface="Gill Sans"/>
              </a:rPr>
              <a:t>Sustainable forest/fisheries management, tree planting, conservation education, ecosystems wellbeing &amp; resilience, etc.</a:t>
            </a:r>
            <a:endParaRPr b="0" i="0" sz="1200" u="none" cap="none" strike="noStrike">
              <a:solidFill>
                <a:srgbClr val="737373"/>
              </a:solidFill>
              <a:latin typeface="Gill Sans"/>
              <a:ea typeface="Gill Sans"/>
              <a:cs typeface="Gill Sans"/>
              <a:sym typeface="Gill Sans"/>
            </a:endParaRPr>
          </a:p>
        </p:txBody>
      </p:sp>
      <p:sp>
        <p:nvSpPr>
          <p:cNvPr id="81" name="Google Shape;81;p4"/>
          <p:cNvSpPr txBox="1"/>
          <p:nvPr/>
        </p:nvSpPr>
        <p:spPr>
          <a:xfrm>
            <a:off x="272950" y="284325"/>
            <a:ext cx="8378100" cy="86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20"/>
              <a:buFont typeface="Arial"/>
              <a:buNone/>
            </a:pPr>
            <a:r>
              <a:rPr b="1" i="0" lang="en" sz="2220" u="none" cap="none" strike="noStrike">
                <a:solidFill>
                  <a:srgbClr val="002F6C"/>
                </a:solidFill>
                <a:latin typeface="Gill Sans"/>
                <a:ea typeface="Gill Sans"/>
                <a:cs typeface="Gill Sans"/>
                <a:sym typeface="Gill Sans"/>
              </a:rPr>
              <a:t>What Relationships Exist Between FP/RH, Health,  Environment, &amp; Development?</a:t>
            </a:r>
            <a:endParaRPr b="1" i="0" sz="2220" u="none" cap="none" strike="noStrike">
              <a:solidFill>
                <a:srgbClr val="002F6C"/>
              </a:solidFill>
              <a:latin typeface="Gill Sans"/>
              <a:ea typeface="Gill Sans"/>
              <a:cs typeface="Gill Sans"/>
              <a:sym typeface="Gill Sans"/>
            </a:endParaRPr>
          </a:p>
        </p:txBody>
      </p:sp>
      <p:sp>
        <p:nvSpPr>
          <p:cNvPr id="82" name="Google Shape;82;p4"/>
          <p:cNvSpPr txBox="1"/>
          <p:nvPr/>
        </p:nvSpPr>
        <p:spPr>
          <a:xfrm>
            <a:off x="3505516" y="2557430"/>
            <a:ext cx="1451400" cy="482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900"/>
              <a:buFont typeface="Arial"/>
              <a:buNone/>
            </a:pPr>
            <a:r>
              <a:rPr b="1" i="0" lang="en" sz="900" u="none" cap="none" strike="noStrike">
                <a:solidFill>
                  <a:schemeClr val="lt1"/>
                </a:solidFill>
                <a:latin typeface="Gill Sans"/>
                <a:ea typeface="Gill Sans"/>
                <a:cs typeface="Gill Sans"/>
                <a:sym typeface="Gill Sans"/>
              </a:rPr>
              <a:t>Directionality &amp; Context Matters!</a:t>
            </a:r>
            <a:endParaRPr b="1" i="0" sz="900" u="none" cap="none" strike="noStrike">
              <a:solidFill>
                <a:schemeClr val="lt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Evidence of PHED Programming</a:t>
            </a:r>
            <a:endParaRPr/>
          </a:p>
        </p:txBody>
      </p:sp>
      <p:sp>
        <p:nvSpPr>
          <p:cNvPr id="88" name="Google Shape;88;p5"/>
          <p:cNvSpPr txBox="1"/>
          <p:nvPr>
            <p:ph idx="1" type="body"/>
          </p:nvPr>
        </p:nvSpPr>
        <p:spPr>
          <a:xfrm>
            <a:off x="311700" y="1152475"/>
            <a:ext cx="44022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89" name="Google Shape;89;p5"/>
          <p:cNvPicPr preferRelativeResize="0"/>
          <p:nvPr/>
        </p:nvPicPr>
        <p:blipFill rotWithShape="1">
          <a:blip r:embed="rId3">
            <a:alphaModFix/>
          </a:blip>
          <a:srcRect b="0" l="0" r="0" t="0"/>
          <a:stretch/>
        </p:blipFill>
        <p:spPr>
          <a:xfrm>
            <a:off x="311700" y="1319100"/>
            <a:ext cx="4402050" cy="2897400"/>
          </a:xfrm>
          <a:prstGeom prst="rect">
            <a:avLst/>
          </a:prstGeom>
          <a:noFill/>
          <a:ln>
            <a:noFill/>
          </a:ln>
        </p:spPr>
      </p:pic>
      <p:sp>
        <p:nvSpPr>
          <p:cNvPr id="90" name="Google Shape;90;p5"/>
          <p:cNvSpPr txBox="1"/>
          <p:nvPr/>
        </p:nvSpPr>
        <p:spPr>
          <a:xfrm>
            <a:off x="4713900" y="1152475"/>
            <a:ext cx="4564500" cy="14316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200"/>
              <a:buFont typeface="Arial"/>
              <a:buNone/>
            </a:pPr>
            <a:r>
              <a:rPr b="0" i="0" lang="en" sz="1200" u="none" cap="none" strike="noStrike">
                <a:solidFill>
                  <a:srgbClr val="BF5F15"/>
                </a:solidFill>
                <a:latin typeface="Gill Sans"/>
                <a:ea typeface="Gill Sans"/>
                <a:cs typeface="Gill Sans"/>
                <a:sym typeface="Gill Sans"/>
              </a:rPr>
              <a:t>Integrated approach yields a larger impact on human and ecosystem health and food security compared to the single-sector approaches</a:t>
            </a:r>
            <a:endParaRPr b="0" i="0" sz="1200" u="none" cap="none" strike="noStrike">
              <a:solidFill>
                <a:srgbClr val="BF5F15"/>
              </a:solidFill>
              <a:latin typeface="Gill Sans"/>
              <a:ea typeface="Gill Sans"/>
              <a:cs typeface="Gill Sans"/>
              <a:sym typeface="Gill Sans"/>
            </a:endParaRPr>
          </a:p>
          <a:p>
            <a:pPr indent="0" lvl="0" marL="139700" marR="0" rtl="0" algn="l">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Gill Sans"/>
                <a:ea typeface="Gill Sans"/>
                <a:cs typeface="Gill Sans"/>
                <a:sym typeface="Gill Sans"/>
              </a:rPr>
              <a:t>D’Agnes L, D’Agnes H, Schwartz JB, Amarillo ML, Castro J. (2010) Integrated management of coastal resources and human health yields added value: a comparative study in Palawan (Philippines). </a:t>
            </a:r>
            <a:r>
              <a:rPr b="0" i="1" lang="en" sz="1200" u="none" cap="none" strike="noStrike">
                <a:solidFill>
                  <a:schemeClr val="dk2"/>
                </a:solidFill>
                <a:latin typeface="Gill Sans"/>
                <a:ea typeface="Gill Sans"/>
                <a:cs typeface="Gill Sans"/>
                <a:sym typeface="Gill Sans"/>
              </a:rPr>
              <a:t>Environmental Conservation</a:t>
            </a:r>
            <a:r>
              <a:rPr b="0" i="0" lang="en" sz="1200" u="none" cap="none" strike="noStrike">
                <a:solidFill>
                  <a:schemeClr val="dk2"/>
                </a:solidFill>
                <a:latin typeface="Gill Sans"/>
                <a:ea typeface="Gill Sans"/>
                <a:cs typeface="Gill Sans"/>
                <a:sym typeface="Gill Sans"/>
              </a:rPr>
              <a:t> 37 (4)</a:t>
            </a:r>
            <a:endParaRPr b="0" i="0" sz="1200" u="none" cap="none" strike="noStrike">
              <a:solidFill>
                <a:schemeClr val="dk2"/>
              </a:solidFill>
              <a:latin typeface="Gill Sans"/>
              <a:ea typeface="Gill Sans"/>
              <a:cs typeface="Gill Sans"/>
              <a:sym typeface="Gill Sans"/>
            </a:endParaRPr>
          </a:p>
        </p:txBody>
      </p:sp>
      <p:sp>
        <p:nvSpPr>
          <p:cNvPr id="91" name="Google Shape;91;p5"/>
          <p:cNvSpPr txBox="1"/>
          <p:nvPr/>
        </p:nvSpPr>
        <p:spPr>
          <a:xfrm>
            <a:off x="4865700" y="2957750"/>
            <a:ext cx="4260900" cy="1006500"/>
          </a:xfrm>
          <a:prstGeom prst="rect">
            <a:avLst/>
          </a:prstGeom>
          <a:noFill/>
          <a:ln>
            <a:noFill/>
          </a:ln>
        </p:spPr>
        <p:txBody>
          <a:bodyPr anchorCtr="0" anchor="t" bIns="91425" lIns="91425" spcFirstLastPara="1" rIns="91425" wrap="square" tIns="91425">
            <a:spAutoFit/>
          </a:bodyPr>
          <a:lstStyle/>
          <a:p>
            <a:pPr indent="0" lvl="0" marL="139700" marR="0" rtl="0" algn="l">
              <a:lnSpc>
                <a:spcPct val="115000"/>
              </a:lnSpc>
              <a:spcBef>
                <a:spcPts val="0"/>
              </a:spcBef>
              <a:spcAft>
                <a:spcPts val="0"/>
              </a:spcAft>
              <a:buClr>
                <a:srgbClr val="000000"/>
              </a:buClr>
              <a:buSzPts val="1200"/>
              <a:buFont typeface="Arial"/>
              <a:buNone/>
            </a:pPr>
            <a:r>
              <a:rPr b="0" i="0" lang="en" sz="1200" u="none" cap="none" strike="noStrike">
                <a:solidFill>
                  <a:srgbClr val="9F5900"/>
                </a:solidFill>
                <a:latin typeface="Gill Sans"/>
                <a:ea typeface="Gill Sans"/>
                <a:cs typeface="Gill Sans"/>
                <a:sym typeface="Gill Sans"/>
              </a:rPr>
              <a:t>PHE projects can have a profound impact on family planning use, reproductive health, and other health and environmental practices and behaviors</a:t>
            </a:r>
            <a:r>
              <a:rPr b="0" i="0" lang="en" sz="1200" u="none" cap="none" strike="noStrike">
                <a:solidFill>
                  <a:schemeClr val="dk2"/>
                </a:solidFill>
                <a:latin typeface="Gill Sans"/>
                <a:ea typeface="Gill Sans"/>
                <a:cs typeface="Gill Sans"/>
                <a:sym typeface="Gill Sans"/>
              </a:rPr>
              <a:t>.</a:t>
            </a:r>
            <a:endParaRPr b="0" i="0" sz="1200" u="none" cap="none" strike="noStrike">
              <a:solidFill>
                <a:schemeClr val="dk2"/>
              </a:solidFill>
              <a:latin typeface="Gill Sans"/>
              <a:ea typeface="Gill Sans"/>
              <a:cs typeface="Gill Sans"/>
              <a:sym typeface="Gill Sans"/>
            </a:endParaRPr>
          </a:p>
          <a:p>
            <a:pPr indent="0" lvl="0" marL="139700" marR="0" rtl="0" algn="l">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Gill Sans"/>
                <a:ea typeface="Gill Sans"/>
                <a:cs typeface="Gill Sans"/>
                <a:sym typeface="Gill Sans"/>
              </a:rPr>
              <a:t>The Evidence Project , 2015, PRB, Population Council</a:t>
            </a:r>
            <a:endParaRPr b="0" i="0" sz="1200" u="none" cap="none" strike="noStrike">
              <a:solidFill>
                <a:schemeClr val="dk2"/>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b="1" lang="en" sz="2500">
                <a:solidFill>
                  <a:srgbClr val="002F6C"/>
                </a:solidFill>
                <a:latin typeface="Gill Sans"/>
                <a:ea typeface="Gill Sans"/>
                <a:cs typeface="Gill Sans"/>
                <a:sym typeface="Gill Sans"/>
              </a:rPr>
              <a:t>Benefits of Integrated PHED Programming</a:t>
            </a:r>
            <a:endParaRPr/>
          </a:p>
        </p:txBody>
      </p:sp>
      <p:sp>
        <p:nvSpPr>
          <p:cNvPr id="97" name="Google Shape;9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98" name="Google Shape;98;p6"/>
          <p:cNvPicPr preferRelativeResize="0"/>
          <p:nvPr/>
        </p:nvPicPr>
        <p:blipFill rotWithShape="1">
          <a:blip r:embed="rId3">
            <a:alphaModFix/>
          </a:blip>
          <a:srcRect b="0" l="0" r="0" t="0"/>
          <a:stretch/>
        </p:blipFill>
        <p:spPr>
          <a:xfrm>
            <a:off x="1154925" y="1247975"/>
            <a:ext cx="6635700" cy="3109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rgbClr val="002F6C"/>
                </a:solidFill>
                <a:latin typeface="Gill Sans"/>
                <a:ea typeface="Gill Sans"/>
                <a:cs typeface="Gill Sans"/>
                <a:sym typeface="Gill Sans"/>
              </a:rPr>
              <a:t>PHED Example 1: HEARTH Gorilla Coffee Alliance</a:t>
            </a:r>
            <a:endParaRPr b="1">
              <a:solidFill>
                <a:srgbClr val="002F6C"/>
              </a:solidFill>
              <a:latin typeface="Gill Sans"/>
              <a:ea typeface="Gill Sans"/>
              <a:cs typeface="Gill Sans"/>
              <a:sym typeface="Gill Sans"/>
            </a:endParaRPr>
          </a:p>
        </p:txBody>
      </p:sp>
      <p:pic>
        <p:nvPicPr>
          <p:cNvPr id="104" name="Google Shape;104;p7"/>
          <p:cNvPicPr preferRelativeResize="0"/>
          <p:nvPr/>
        </p:nvPicPr>
        <p:blipFill rotWithShape="1">
          <a:blip r:embed="rId3">
            <a:alphaModFix/>
          </a:blip>
          <a:srcRect b="0" l="0" r="0" t="0"/>
          <a:stretch/>
        </p:blipFill>
        <p:spPr>
          <a:xfrm>
            <a:off x="311700" y="3569322"/>
            <a:ext cx="5457000" cy="1248025"/>
          </a:xfrm>
          <a:prstGeom prst="rect">
            <a:avLst/>
          </a:prstGeom>
          <a:noFill/>
          <a:ln>
            <a:noFill/>
          </a:ln>
        </p:spPr>
      </p:pic>
      <p:sp>
        <p:nvSpPr>
          <p:cNvPr id="105" name="Google Shape;105;p7"/>
          <p:cNvSpPr txBox="1"/>
          <p:nvPr/>
        </p:nvSpPr>
        <p:spPr>
          <a:xfrm>
            <a:off x="311700" y="1069750"/>
            <a:ext cx="5457000" cy="49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Gill Sans"/>
                <a:ea typeface="Gill Sans"/>
                <a:cs typeface="Gill Sans"/>
                <a:sym typeface="Gill Sans"/>
              </a:rPr>
              <a:t>2021-Present, South Kivu (Kahuzi-Biega National Park, DRC)</a:t>
            </a:r>
            <a:endParaRPr b="0" i="0" sz="1600" u="none" cap="none" strike="noStrike">
              <a:solidFill>
                <a:schemeClr val="dk2"/>
              </a:solidFill>
              <a:latin typeface="Gill Sans"/>
              <a:ea typeface="Gill Sans"/>
              <a:cs typeface="Gill Sans"/>
              <a:sym typeface="Gill Sans"/>
            </a:endParaRPr>
          </a:p>
        </p:txBody>
      </p:sp>
      <p:pic>
        <p:nvPicPr>
          <p:cNvPr id="106" name="Google Shape;106;p7"/>
          <p:cNvPicPr preferRelativeResize="0"/>
          <p:nvPr/>
        </p:nvPicPr>
        <p:blipFill rotWithShape="1">
          <a:blip r:embed="rId4">
            <a:alphaModFix/>
          </a:blip>
          <a:srcRect b="0" l="4706" r="0" t="0"/>
          <a:stretch/>
        </p:blipFill>
        <p:spPr>
          <a:xfrm>
            <a:off x="311700" y="1501273"/>
            <a:ext cx="2791169" cy="1854175"/>
          </a:xfrm>
          <a:prstGeom prst="rect">
            <a:avLst/>
          </a:prstGeom>
          <a:noFill/>
          <a:ln>
            <a:noFill/>
          </a:ln>
        </p:spPr>
      </p:pic>
      <p:pic>
        <p:nvPicPr>
          <p:cNvPr id="107" name="Google Shape;107;p7"/>
          <p:cNvPicPr preferRelativeResize="0"/>
          <p:nvPr/>
        </p:nvPicPr>
        <p:blipFill rotWithShape="1">
          <a:blip r:embed="rId5">
            <a:alphaModFix/>
          </a:blip>
          <a:srcRect b="0" l="0" r="0" t="0"/>
          <a:stretch/>
        </p:blipFill>
        <p:spPr>
          <a:xfrm>
            <a:off x="3302037" y="1562188"/>
            <a:ext cx="2791173" cy="1788822"/>
          </a:xfrm>
          <a:prstGeom prst="rect">
            <a:avLst/>
          </a:prstGeom>
          <a:noFill/>
          <a:ln>
            <a:noFill/>
          </a:ln>
        </p:spPr>
      </p:pic>
      <p:pic>
        <p:nvPicPr>
          <p:cNvPr id="108" name="Google Shape;108;p7"/>
          <p:cNvPicPr preferRelativeResize="0"/>
          <p:nvPr/>
        </p:nvPicPr>
        <p:blipFill rotWithShape="1">
          <a:blip r:embed="rId6">
            <a:alphaModFix/>
          </a:blip>
          <a:srcRect b="0" l="10041" r="38854" t="0"/>
          <a:stretch/>
        </p:blipFill>
        <p:spPr>
          <a:xfrm>
            <a:off x="6292350" y="1562200"/>
            <a:ext cx="2642074" cy="3293125"/>
          </a:xfrm>
          <a:prstGeom prst="rect">
            <a:avLst/>
          </a:prstGeom>
          <a:noFill/>
          <a:ln>
            <a:noFill/>
          </a:ln>
        </p:spPr>
      </p:pic>
      <p:sp>
        <p:nvSpPr>
          <p:cNvPr id="109" name="Google Shape;109;p7"/>
          <p:cNvSpPr txBox="1"/>
          <p:nvPr>
            <p:ph type="title"/>
          </p:nvPr>
        </p:nvSpPr>
        <p:spPr>
          <a:xfrm>
            <a:off x="6651300" y="4957800"/>
            <a:ext cx="2499900" cy="1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800">
                <a:latin typeface="Gill Sans"/>
                <a:ea typeface="Gill Sans"/>
                <a:cs typeface="Gill Sans"/>
                <a:sym typeface="Gill Sans"/>
              </a:rPr>
              <a:t>Photo Credit:</a:t>
            </a:r>
            <a:r>
              <a:rPr i="1" lang="en" sz="800">
                <a:latin typeface="Gill Sans"/>
                <a:ea typeface="Gill Sans"/>
                <a:cs typeface="Gill Sans"/>
                <a:sym typeface="Gill Sans"/>
              </a:rPr>
              <a:t>Nespresso</a:t>
            </a:r>
            <a:endParaRPr i="1" sz="800">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rgbClr val="002F6C"/>
                </a:solidFill>
                <a:latin typeface="Gill Sans"/>
                <a:ea typeface="Gill Sans"/>
                <a:cs typeface="Gill Sans"/>
                <a:sym typeface="Gill Sans"/>
              </a:rPr>
              <a:t>PHED Example 2: HoPE-LVB</a:t>
            </a:r>
            <a:endParaRPr b="1">
              <a:solidFill>
                <a:srgbClr val="002F6C"/>
              </a:solidFill>
              <a:latin typeface="Gill Sans"/>
              <a:ea typeface="Gill Sans"/>
              <a:cs typeface="Gill Sans"/>
              <a:sym typeface="Gill Sans"/>
            </a:endParaRPr>
          </a:p>
        </p:txBody>
      </p:sp>
      <p:pic>
        <p:nvPicPr>
          <p:cNvPr id="115" name="Google Shape;115;p8"/>
          <p:cNvPicPr preferRelativeResize="0"/>
          <p:nvPr/>
        </p:nvPicPr>
        <p:blipFill rotWithShape="1">
          <a:blip r:embed="rId3">
            <a:alphaModFix/>
          </a:blip>
          <a:srcRect b="0" l="0" r="0" t="0"/>
          <a:stretch/>
        </p:blipFill>
        <p:spPr>
          <a:xfrm>
            <a:off x="311700" y="3838250"/>
            <a:ext cx="6099075" cy="995041"/>
          </a:xfrm>
          <a:prstGeom prst="rect">
            <a:avLst/>
          </a:prstGeom>
          <a:noFill/>
          <a:ln>
            <a:noFill/>
          </a:ln>
        </p:spPr>
      </p:pic>
      <p:pic>
        <p:nvPicPr>
          <p:cNvPr id="116" name="Google Shape;116;p8"/>
          <p:cNvPicPr preferRelativeResize="0"/>
          <p:nvPr/>
        </p:nvPicPr>
        <p:blipFill rotWithShape="1">
          <a:blip r:embed="rId4">
            <a:alphaModFix/>
          </a:blip>
          <a:srcRect b="0" l="0" r="0" t="0"/>
          <a:stretch/>
        </p:blipFill>
        <p:spPr>
          <a:xfrm>
            <a:off x="6632650" y="526497"/>
            <a:ext cx="2358950" cy="543258"/>
          </a:xfrm>
          <a:prstGeom prst="rect">
            <a:avLst/>
          </a:prstGeom>
          <a:noFill/>
          <a:ln>
            <a:noFill/>
          </a:ln>
        </p:spPr>
      </p:pic>
      <p:sp>
        <p:nvSpPr>
          <p:cNvPr id="117" name="Google Shape;117;p8"/>
          <p:cNvSpPr txBox="1"/>
          <p:nvPr/>
        </p:nvSpPr>
        <p:spPr>
          <a:xfrm>
            <a:off x="311700" y="1069750"/>
            <a:ext cx="4423500" cy="49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Gill Sans"/>
                <a:ea typeface="Gill Sans"/>
                <a:cs typeface="Gill Sans"/>
                <a:sym typeface="Gill Sans"/>
              </a:rPr>
              <a:t>2011-2019; Lake Victoria Basin (Uganda &amp; Kenya)</a:t>
            </a:r>
            <a:endParaRPr b="0" i="0" sz="1600" u="none" cap="none" strike="noStrike">
              <a:solidFill>
                <a:schemeClr val="dk2"/>
              </a:solidFill>
              <a:latin typeface="Gill Sans"/>
              <a:ea typeface="Gill Sans"/>
              <a:cs typeface="Gill Sans"/>
              <a:sym typeface="Gill Sans"/>
            </a:endParaRPr>
          </a:p>
        </p:txBody>
      </p:sp>
      <p:pic>
        <p:nvPicPr>
          <p:cNvPr id="118" name="Google Shape;118;p8"/>
          <p:cNvPicPr preferRelativeResize="0"/>
          <p:nvPr/>
        </p:nvPicPr>
        <p:blipFill rotWithShape="1">
          <a:blip r:embed="rId5">
            <a:alphaModFix/>
          </a:blip>
          <a:srcRect b="0" l="0" r="0" t="0"/>
          <a:stretch/>
        </p:blipFill>
        <p:spPr>
          <a:xfrm>
            <a:off x="311700" y="1692429"/>
            <a:ext cx="2938600" cy="1957857"/>
          </a:xfrm>
          <a:prstGeom prst="rect">
            <a:avLst/>
          </a:prstGeom>
          <a:noFill/>
          <a:ln>
            <a:noFill/>
          </a:ln>
        </p:spPr>
      </p:pic>
      <p:pic>
        <p:nvPicPr>
          <p:cNvPr id="119" name="Google Shape;119;p8"/>
          <p:cNvPicPr preferRelativeResize="0"/>
          <p:nvPr/>
        </p:nvPicPr>
        <p:blipFill rotWithShape="1">
          <a:blip r:embed="rId6">
            <a:alphaModFix/>
          </a:blip>
          <a:srcRect b="0" l="0" r="0" t="0"/>
          <a:stretch/>
        </p:blipFill>
        <p:spPr>
          <a:xfrm>
            <a:off x="6632650" y="1222162"/>
            <a:ext cx="2358950" cy="3538425"/>
          </a:xfrm>
          <a:prstGeom prst="rect">
            <a:avLst/>
          </a:prstGeom>
          <a:noFill/>
          <a:ln>
            <a:noFill/>
          </a:ln>
        </p:spPr>
      </p:pic>
      <p:pic>
        <p:nvPicPr>
          <p:cNvPr id="120" name="Google Shape;120;p8"/>
          <p:cNvPicPr preferRelativeResize="0"/>
          <p:nvPr/>
        </p:nvPicPr>
        <p:blipFill rotWithShape="1">
          <a:blip r:embed="rId7">
            <a:alphaModFix/>
          </a:blip>
          <a:srcRect b="0" l="0" r="0" t="0"/>
          <a:stretch/>
        </p:blipFill>
        <p:spPr>
          <a:xfrm>
            <a:off x="3472175" y="1692425"/>
            <a:ext cx="2938602" cy="1957850"/>
          </a:xfrm>
          <a:prstGeom prst="rect">
            <a:avLst/>
          </a:prstGeom>
          <a:noFill/>
          <a:ln>
            <a:noFill/>
          </a:ln>
        </p:spPr>
      </p:pic>
      <p:sp>
        <p:nvSpPr>
          <p:cNvPr id="121" name="Google Shape;121;p8"/>
          <p:cNvSpPr txBox="1"/>
          <p:nvPr>
            <p:ph type="title"/>
          </p:nvPr>
        </p:nvSpPr>
        <p:spPr>
          <a:xfrm>
            <a:off x="6651300" y="4957800"/>
            <a:ext cx="2499900" cy="1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800">
                <a:latin typeface="Gill Sans"/>
                <a:ea typeface="Gill Sans"/>
                <a:cs typeface="Gill Sans"/>
                <a:sym typeface="Gill Sans"/>
              </a:rPr>
              <a:t>Photo Credit: </a:t>
            </a:r>
            <a:r>
              <a:rPr lang="en" sz="800">
                <a:solidFill>
                  <a:srgbClr val="212124"/>
                </a:solidFill>
                <a:latin typeface="Gill Sans"/>
                <a:ea typeface="Gill Sans"/>
                <a:cs typeface="Gill Sans"/>
                <a:sym typeface="Gill Sans"/>
              </a:rPr>
              <a:t>Jake Lyell</a:t>
            </a:r>
            <a:endParaRPr sz="800">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
                <a:solidFill>
                  <a:srgbClr val="002F6C"/>
                </a:solidFill>
                <a:latin typeface="Gill Sans"/>
                <a:ea typeface="Gill Sans"/>
                <a:cs typeface="Gill Sans"/>
                <a:sym typeface="Gill Sans"/>
              </a:rPr>
              <a:t>PHED Example 3: Ghana Fisheries Recovery &amp; Family Planning Social Marketing and Private Sector Engagement Activities</a:t>
            </a:r>
            <a:endParaRPr b="1">
              <a:solidFill>
                <a:srgbClr val="002F6C"/>
              </a:solidFill>
              <a:latin typeface="Gill Sans"/>
              <a:ea typeface="Gill Sans"/>
              <a:cs typeface="Gill Sans"/>
              <a:sym typeface="Gill Sans"/>
            </a:endParaRPr>
          </a:p>
        </p:txBody>
      </p:sp>
      <p:sp>
        <p:nvSpPr>
          <p:cNvPr id="127" name="Google Shape;127;p9"/>
          <p:cNvSpPr txBox="1"/>
          <p:nvPr/>
        </p:nvSpPr>
        <p:spPr>
          <a:xfrm>
            <a:off x="311700" y="1779200"/>
            <a:ext cx="4423500" cy="49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Gill Sans"/>
                <a:ea typeface="Gill Sans"/>
                <a:cs typeface="Gill Sans"/>
                <a:sym typeface="Gill Sans"/>
              </a:rPr>
              <a:t>2021-2026: Coastal Ghana</a:t>
            </a:r>
            <a:endParaRPr b="0" i="0" sz="1600" u="none" cap="none" strike="noStrike">
              <a:solidFill>
                <a:schemeClr val="dk2"/>
              </a:solidFill>
              <a:latin typeface="Gill Sans"/>
              <a:ea typeface="Gill Sans"/>
              <a:cs typeface="Gill Sans"/>
              <a:sym typeface="Gill Sans"/>
            </a:endParaRPr>
          </a:p>
        </p:txBody>
      </p:sp>
      <p:pic>
        <p:nvPicPr>
          <p:cNvPr id="128" name="Google Shape;128;p9"/>
          <p:cNvPicPr preferRelativeResize="0"/>
          <p:nvPr/>
        </p:nvPicPr>
        <p:blipFill rotWithShape="1">
          <a:blip r:embed="rId3">
            <a:alphaModFix/>
          </a:blip>
          <a:srcRect b="0" l="0" r="0" t="0"/>
          <a:stretch/>
        </p:blipFill>
        <p:spPr>
          <a:xfrm>
            <a:off x="4446573" y="2279000"/>
            <a:ext cx="4028027" cy="2678799"/>
          </a:xfrm>
          <a:prstGeom prst="rect">
            <a:avLst/>
          </a:prstGeom>
          <a:noFill/>
          <a:ln>
            <a:noFill/>
          </a:ln>
        </p:spPr>
      </p:pic>
      <p:sp>
        <p:nvSpPr>
          <p:cNvPr id="129" name="Google Shape;129;p9"/>
          <p:cNvSpPr txBox="1"/>
          <p:nvPr>
            <p:ph type="title"/>
          </p:nvPr>
        </p:nvSpPr>
        <p:spPr>
          <a:xfrm>
            <a:off x="6242150" y="4957800"/>
            <a:ext cx="2909100" cy="18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800">
                <a:latin typeface="Gill Sans"/>
                <a:ea typeface="Gill Sans"/>
                <a:cs typeface="Gill Sans"/>
                <a:sym typeface="Gill Sans"/>
              </a:rPr>
              <a:t>Photo Credit: Lieven Engelen, </a:t>
            </a:r>
            <a:r>
              <a:rPr lang="en" sz="800">
                <a:solidFill>
                  <a:srgbClr val="212124"/>
                </a:solidFill>
                <a:highlight>
                  <a:srgbClr val="F3F5F6"/>
                </a:highlight>
                <a:latin typeface="Gill Sans"/>
                <a:ea typeface="Gill Sans"/>
                <a:cs typeface="Gill Sans"/>
                <a:sym typeface="Gill Sans"/>
              </a:rPr>
              <a:t>Glenn G. Page, SustainaMetrix</a:t>
            </a:r>
            <a:endParaRPr sz="800">
              <a:latin typeface="Gill Sans"/>
              <a:ea typeface="Gill Sans"/>
              <a:cs typeface="Gill Sans"/>
              <a:sym typeface="Gill Sans"/>
            </a:endParaRPr>
          </a:p>
        </p:txBody>
      </p:sp>
      <p:pic>
        <p:nvPicPr>
          <p:cNvPr id="130" name="Google Shape;130;p9"/>
          <p:cNvPicPr preferRelativeResize="0"/>
          <p:nvPr/>
        </p:nvPicPr>
        <p:blipFill rotWithShape="1">
          <a:blip r:embed="rId4">
            <a:alphaModFix/>
          </a:blip>
          <a:srcRect b="0" l="0" r="0" t="0"/>
          <a:stretch/>
        </p:blipFill>
        <p:spPr>
          <a:xfrm>
            <a:off x="311700" y="2313288"/>
            <a:ext cx="3580121" cy="2559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Joan Castro</dc:creator>
</cp:coreProperties>
</file>