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B4_3328E2D8.xml" ContentType="application/vnd.ms-powerpoint.comments+xml"/>
  <Override PartName="/ppt/notesSlides/notesSlide2.xml" ContentType="application/vnd.openxmlformats-officedocument.presentationml.notesSlide+xml"/>
  <Override PartName="/ppt/comments/modernComment_3AB_C1B348EB.xml" ContentType="application/vnd.ms-powerpoint.comments+xml"/>
  <Override PartName="/ppt/notesSlides/notesSlide3.xml" ContentType="application/vnd.openxmlformats-officedocument.presentationml.notesSlide+xml"/>
  <Override PartName="/ppt/comments/modernComment_2DD_35BD677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3B1_6F3D2B2B.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948" r:id="rId2"/>
    <p:sldId id="939" r:id="rId3"/>
    <p:sldId id="733" r:id="rId4"/>
    <p:sldId id="950" r:id="rId5"/>
    <p:sldId id="949" r:id="rId6"/>
    <p:sldId id="936" r:id="rId7"/>
    <p:sldId id="945" r:id="rId8"/>
    <p:sldId id="946" r:id="rId9"/>
    <p:sldId id="952" r:id="rId10"/>
    <p:sldId id="953" r:id="rId11"/>
    <p:sldId id="8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1F4351-E980-2536-0EAC-B4EB2E8A0D05}" name="Erin Broas" initials="EB" userId="0ce9f60c49f6dbdb" providerId="Windows Live"/>
  <p188:author id="{20B926A2-9EB0-C2A1-457C-36A40F8F0C93}" name="Anne Ballard Sara" initials="AB" userId="S::aballar8@jh.edu::d77f6840-afe6-4d3e-af43-3d3295a2ea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mbao, Rosana (Contractor)" initials="OR(" lastIdx="1" clrIdx="0">
    <p:extLst>
      <p:ext uri="{19B8F6BF-5375-455C-9EA6-DF929625EA0E}">
        <p15:presenceInfo xmlns:p15="http://schemas.microsoft.com/office/powerpoint/2012/main" userId="S::rombao.contractor@rti.org::e9579e22-970e-4e72-bd7d-9c0ec825c013" providerId="AD"/>
      </p:ext>
    </p:extLst>
  </p:cmAuthor>
  <p:cmAuthor id="2" name="Miguel Angelo Lucero" initials="MAL" lastIdx="1" clrIdx="1">
    <p:extLst>
      <p:ext uri="{19B8F6BF-5375-455C-9EA6-DF929625EA0E}">
        <p15:presenceInfo xmlns:p15="http://schemas.microsoft.com/office/powerpoint/2012/main" userId="S::mvlucero@ph-reachhealth.rti.org::0405d0d3-d871-426a-8e09-0c2ce12cc8c8" providerId="AD"/>
      </p:ext>
    </p:extLst>
  </p:cmAuthor>
  <p:cmAuthor id="3" name="Ed Catalan" initials="EC" lastIdx="4" clrIdx="2">
    <p:extLst>
      <p:ext uri="{19B8F6BF-5375-455C-9EA6-DF929625EA0E}">
        <p15:presenceInfo xmlns:p15="http://schemas.microsoft.com/office/powerpoint/2012/main" userId="45ece050750f4a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a:srgbClr val="95B6DB"/>
    <a:srgbClr val="E2103D"/>
    <a:srgbClr val="F9D9B9"/>
    <a:srgbClr val="326295"/>
    <a:srgbClr val="002F6C"/>
    <a:srgbClr val="568BC6"/>
    <a:srgbClr val="002776"/>
    <a:srgbClr val="BA0C2F"/>
    <a:srgbClr val="3D7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30" autoAdjust="0"/>
  </p:normalViewPr>
  <p:slideViewPr>
    <p:cSldViewPr snapToGrid="0">
      <p:cViewPr varScale="1">
        <p:scale>
          <a:sx n="45" d="100"/>
          <a:sy n="45" d="100"/>
        </p:scale>
        <p:origin x="14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modernComment_2DD_35BD6775.xml><?xml version="1.0" encoding="utf-8"?>
<p188:cmLst xmlns:a="http://schemas.openxmlformats.org/drawingml/2006/main" xmlns:r="http://schemas.openxmlformats.org/officeDocument/2006/relationships" xmlns:p188="http://schemas.microsoft.com/office/powerpoint/2018/8/main">
  <p188:cm id="{791FF155-8F46-594B-97EF-619516E97FD5}" authorId="{20B926A2-9EB0-C2A1-457C-36A40F8F0C93}" created="2023-08-10T21:15:07.629">
    <ac:txMkLst xmlns:ac="http://schemas.microsoft.com/office/drawing/2013/main/command">
      <pc:docMk xmlns:pc="http://schemas.microsoft.com/office/powerpoint/2013/main/command"/>
      <pc:sldMk xmlns:pc="http://schemas.microsoft.com/office/powerpoint/2013/main/command" cId="901605237" sldId="733"/>
      <ac:spMk id="14" creationId="{61BC4BC3-6C7F-4052-B6EC-BFC78C9DB696}"/>
      <ac:txMk cp="0">
        <ac:context len="1" hash="13"/>
      </ac:txMk>
    </ac:txMkLst>
    <p188:txBody>
      <a:bodyPr/>
      <a:lstStyle/>
      <a:p>
        <a:r>
          <a:rPr lang="en-US"/>
          <a:t>Can you spell out? Is this Welfare program?</a:t>
        </a:r>
      </a:p>
    </p188:txBody>
  </p188:cm>
</p188:cmLst>
</file>

<file path=ppt/comments/modernComment_3AB_C1B348EB.xml><?xml version="1.0" encoding="utf-8"?>
<p188:cmLst xmlns:a="http://schemas.openxmlformats.org/drawingml/2006/main" xmlns:r="http://schemas.openxmlformats.org/officeDocument/2006/relationships" xmlns:p188="http://schemas.microsoft.com/office/powerpoint/2018/8/main">
  <p188:cm id="{E2938993-DD17-7D48-972D-99046E6177EE}" authorId="{20B926A2-9EB0-C2A1-457C-36A40F8F0C93}" status="resolved" created="2023-08-10T21:13:44.868" complete="100000">
    <ac:txMkLst xmlns:ac="http://schemas.microsoft.com/office/drawing/2013/main/command">
      <pc:docMk xmlns:pc="http://schemas.microsoft.com/office/powerpoint/2013/main/command"/>
      <pc:sldMk xmlns:pc="http://schemas.microsoft.com/office/powerpoint/2013/main/command" cId="3249752299" sldId="939"/>
      <ac:spMk id="12" creationId="{C98F4B44-443A-453C-A1F4-F3C231BBD2AE}"/>
      <ac:txMk cp="16" len="16">
        <ac:context len="174" hash="2948776499"/>
      </ac:txMk>
    </ac:txMkLst>
    <p188:pos x="4147286" y="572785"/>
    <p188:txBody>
      <a:bodyPr/>
      <a:lstStyle/>
      <a:p>
        <a:r>
          <a:rPr lang="en-US"/>
          <a:t>I made this lowercase</a:t>
        </a:r>
      </a:p>
    </p188:txBody>
  </p188:cm>
  <p188:cm id="{4330E7F3-90A7-054F-AA8C-F4E5A8C369CD}" authorId="{20B926A2-9EB0-C2A1-457C-36A40F8F0C93}" status="resolved" created="2023-08-10T21:14:01.903" complete="100000">
    <ac:txMkLst xmlns:ac="http://schemas.microsoft.com/office/drawing/2013/main/command">
      <pc:docMk xmlns:pc="http://schemas.microsoft.com/office/powerpoint/2013/main/command"/>
      <pc:sldMk xmlns:pc="http://schemas.microsoft.com/office/powerpoint/2013/main/command" cId="3249752299" sldId="939"/>
      <ac:spMk id="14" creationId="{9000DDA4-D70A-4F75-4188-179A44E811BB}"/>
      <ac:txMk cp="132" len="1">
        <ac:context len="176" hash="1499725745"/>
      </ac:txMk>
    </ac:txMkLst>
    <p188:txBody>
      <a:bodyPr/>
      <a:lstStyle/>
      <a:p>
        <a:r>
          <a:rPr lang="en-US"/>
          <a:t>Can you spell out please?</a:t>
        </a:r>
      </a:p>
    </p188:txBody>
  </p188:cm>
</p188:cmLst>
</file>

<file path=ppt/comments/modernComment_3B1_6F3D2B2B.xml><?xml version="1.0" encoding="utf-8"?>
<p188:cmLst xmlns:a="http://schemas.openxmlformats.org/drawingml/2006/main" xmlns:r="http://schemas.openxmlformats.org/officeDocument/2006/relationships" xmlns:p188="http://schemas.microsoft.com/office/powerpoint/2018/8/main">
  <p188:cm id="{3C095D9E-7BE1-4467-AAC9-F371C6F5D0DE}" authorId="{481F4351-E980-2536-0EAC-B4EB2E8A0D05}" status="resolved" created="2023-08-11T14:58:20.863" complete="100000">
    <ac:txMkLst xmlns:ac="http://schemas.microsoft.com/office/drawing/2013/main/command">
      <pc:docMk xmlns:pc="http://schemas.microsoft.com/office/powerpoint/2013/main/command"/>
      <pc:sldMk xmlns:pc="http://schemas.microsoft.com/office/powerpoint/2013/main/command" cId="1866279723" sldId="945"/>
      <ac:spMk id="19" creationId="{CD1E9AB6-DF69-E141-F8A3-06BBE40ADECD}"/>
      <ac:txMk cp="20" len="6">
        <ac:context len="36" hash="3099656466"/>
      </ac:txMk>
    </ac:txMkLst>
    <p188:pos x="4797911" y="908852"/>
    <p188:txBody>
      <a:bodyPr/>
      <a:lstStyle/>
      <a:p>
        <a:r>
          <a:rPr lang="en-US"/>
          <a:t>I made this lowercase</a:t>
        </a:r>
      </a:p>
    </p188:txBody>
  </p188:cm>
</p188:cmLst>
</file>

<file path=ppt/comments/modernComment_3B4_3328E2D8.xml><?xml version="1.0" encoding="utf-8"?>
<p188:cmLst xmlns:a="http://schemas.openxmlformats.org/drawingml/2006/main" xmlns:r="http://schemas.openxmlformats.org/officeDocument/2006/relationships" xmlns:p188="http://schemas.microsoft.com/office/powerpoint/2018/8/main">
  <p188:cm id="{94DDC8AC-DD92-DC48-ABEC-C7E58E331713}" authorId="{20B926A2-9EB0-C2A1-457C-36A40F8F0C93}" status="resolved" created="2023-08-10T21:12:55.147" complete="100000">
    <ac:txMkLst xmlns:ac="http://schemas.microsoft.com/office/drawing/2013/main/command">
      <pc:docMk xmlns:pc="http://schemas.microsoft.com/office/powerpoint/2013/main/command"/>
      <pc:sldMk xmlns:pc="http://schemas.microsoft.com/office/powerpoint/2013/main/command" cId="858317528" sldId="948"/>
      <ac:spMk id="6" creationId="{B75CB680-C8C5-9D38-B89C-D2A513E9DF2D}"/>
      <ac:txMk cp="17">
        <ac:context len="81" hash="3607784348"/>
      </ac:txMk>
    </ac:txMkLst>
    <p188:pos x="7968460" y="1181542"/>
    <p188:txBody>
      <a:bodyPr/>
      <a:lstStyle/>
      <a:p>
        <a:r>
          <a:rPr lang="en-US"/>
          <a:t>I spelled this out</a:t>
        </a:r>
      </a:p>
    </p188:txBody>
  </p188:cm>
  <p188:cm id="{59E121DC-8E31-0D42-B82F-6E607C351967}" authorId="{20B926A2-9EB0-C2A1-457C-36A40F8F0C93}" status="resolved" created="2023-08-10T21:13:07.568" complete="100000">
    <ac:txMkLst xmlns:ac="http://schemas.microsoft.com/office/drawing/2013/main/command">
      <pc:docMk xmlns:pc="http://schemas.microsoft.com/office/powerpoint/2013/main/command"/>
      <pc:sldMk xmlns:pc="http://schemas.microsoft.com/office/powerpoint/2013/main/command" cId="858317528" sldId="948"/>
      <ac:spMk id="5" creationId="{D622227C-5618-EEE3-CE2C-582597CCC2C9}"/>
      <ac:txMk cp="27">
        <ac:context len="93" hash="2015388781"/>
      </ac:txMk>
    </ac:txMkLst>
    <p188:pos x="6717678" y="577842"/>
    <p188:txBody>
      <a:bodyPr/>
      <a:lstStyle/>
      <a:p>
        <a:r>
          <a:rPr lang="en-US"/>
          <a:t>I capitalized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B31C2-5F84-4763-8974-901EF96AA66A}" type="datetimeFigureOut">
              <a:rPr lang="en-PH" smtClean="0"/>
              <a:t>11/19/24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2DD22-0660-4517-AC49-973A35A92357}" type="slidenum">
              <a:rPr lang="en-PH" smtClean="0"/>
              <a:t>‹#›</a:t>
            </a:fld>
            <a:endParaRPr lang="en-PH"/>
          </a:p>
        </p:txBody>
      </p:sp>
    </p:spTree>
    <p:extLst>
      <p:ext uri="{BB962C8B-B14F-4D97-AF65-F5344CB8AC3E}">
        <p14:creationId xmlns:p14="http://schemas.microsoft.com/office/powerpoint/2010/main" val="38621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70BC14-A31A-4EF1-95EA-ADBF51816AC2}" type="slidenum">
              <a:rPr lang="en-US" smtClean="0"/>
              <a:t>1</a:t>
            </a:fld>
            <a:endParaRPr lang="en-US"/>
          </a:p>
        </p:txBody>
      </p:sp>
    </p:spTree>
    <p:extLst>
      <p:ext uri="{BB962C8B-B14F-4D97-AF65-F5344CB8AC3E}">
        <p14:creationId xmlns:p14="http://schemas.microsoft.com/office/powerpoint/2010/main" val="273236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E322DD22-0660-4517-AC49-973A35A92357}" type="slidenum">
              <a:rPr lang="en-PH" smtClean="0"/>
              <a:t>10</a:t>
            </a:fld>
            <a:endParaRPr lang="en-PH"/>
          </a:p>
        </p:txBody>
      </p:sp>
    </p:spTree>
    <p:extLst>
      <p:ext uri="{BB962C8B-B14F-4D97-AF65-F5344CB8AC3E}">
        <p14:creationId xmlns:p14="http://schemas.microsoft.com/office/powerpoint/2010/main" val="106338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initiative is made possible through USAID’s ReachHealth Project and RTI International’s strong collaboration with the Philippines’ Department of Labor and Employment, Department of Health Commission on Population, </a:t>
            </a:r>
            <a:r>
              <a:rPr lang="en-US" dirty="0" err="1"/>
              <a:t>Gaisano</a:t>
            </a:r>
            <a:r>
              <a:rPr lang="en-US" dirty="0"/>
              <a:t> Capital Mall of Pagadian City and Mom’s Birthing Home &amp; Family Planning Clinic.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this opportunity to share with you our innovative intervention in engaging the private sector for family planning in the Philippines!</a:t>
            </a:r>
          </a:p>
          <a:p>
            <a:endParaRPr lang="en-US" dirty="0"/>
          </a:p>
        </p:txBody>
      </p:sp>
      <p:sp>
        <p:nvSpPr>
          <p:cNvPr id="4" name="Slide Number Placeholder 3"/>
          <p:cNvSpPr>
            <a:spLocks noGrp="1"/>
          </p:cNvSpPr>
          <p:nvPr>
            <p:ph type="sldNum" sz="quarter" idx="5"/>
          </p:nvPr>
        </p:nvSpPr>
        <p:spPr/>
        <p:txBody>
          <a:bodyPr/>
          <a:lstStyle/>
          <a:p>
            <a:fld id="{3A70BC14-A31A-4EF1-95EA-ADBF51816AC2}" type="slidenum">
              <a:rPr lang="en-US" smtClean="0"/>
              <a:t>11</a:t>
            </a:fld>
            <a:endParaRPr lang="en-US"/>
          </a:p>
        </p:txBody>
      </p:sp>
    </p:spTree>
    <p:extLst>
      <p:ext uri="{BB962C8B-B14F-4D97-AF65-F5344CB8AC3E}">
        <p14:creationId xmlns:p14="http://schemas.microsoft.com/office/powerpoint/2010/main" val="195667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Engaging the private sector for family planning in the Philippines has been a challenge for decades despite the mandate under Article 134 of the Labor Code of the Philippines which states that companies with 200 or more shall provide free family planning services to the employees including their spouses.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was even reinforced with the issuance of the Department Order 56-03 of the Department of Labor and Employment to establish a Family Welfare Program which requires family planning as a mandated activity.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Moreover, EO 12 known as  Attaining “Zero Unmet Need for Modern FP Planning”  encourages DOLE to support the Department of Health in attaining the goal through its Family Planning in Workplace program.</a:t>
            </a:r>
            <a:endParaRPr lang="en-US" dirty="0"/>
          </a:p>
        </p:txBody>
      </p:sp>
      <p:sp>
        <p:nvSpPr>
          <p:cNvPr id="4" name="Slide Number Placeholder 3"/>
          <p:cNvSpPr>
            <a:spLocks noGrp="1"/>
          </p:cNvSpPr>
          <p:nvPr>
            <p:ph type="sldNum" sz="quarter" idx="5"/>
          </p:nvPr>
        </p:nvSpPr>
        <p:spPr/>
        <p:txBody>
          <a:bodyPr/>
          <a:lstStyle/>
          <a:p>
            <a:fld id="{E322DD22-0660-4517-AC49-973A35A92357}" type="slidenum">
              <a:rPr lang="en-PH" smtClean="0"/>
              <a:t>2</a:t>
            </a:fld>
            <a:endParaRPr lang="en-PH"/>
          </a:p>
        </p:txBody>
      </p:sp>
    </p:spTree>
    <p:extLst>
      <p:ext uri="{BB962C8B-B14F-4D97-AF65-F5344CB8AC3E}">
        <p14:creationId xmlns:p14="http://schemas.microsoft.com/office/powerpoint/2010/main" val="163759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But despite these mandates, most companies are not able to set-up a family planning program in the workplace or are not able to sustain the program and Gaisano Capital is among them. The difficulty in the implementation was due to the following top three reasons:</a:t>
            </a:r>
          </a:p>
          <a:p>
            <a:pPr marL="0" indent="0">
              <a:buFont typeface="Arial" panose="020B0604020202020204" pitchFamily="34" charset="0"/>
              <a:buNone/>
            </a:pPr>
            <a:r>
              <a:rPr lang="en-US" dirty="0"/>
              <a:t>     A) There is a fast turnover of company nurses as most of them are hired through an agency.</a:t>
            </a:r>
          </a:p>
          <a:p>
            <a:pPr marL="0" indent="0">
              <a:buFont typeface="Arial" panose="020B0604020202020204" pitchFamily="34" charset="0"/>
              <a:buNone/>
            </a:pPr>
            <a:r>
              <a:rPr lang="en-US" dirty="0"/>
              <a:t>     B) There is a lack of capacity to perform the services because company clinic staff are not trained to provide Family Planning</a:t>
            </a:r>
          </a:p>
          <a:p>
            <a:pPr marL="0" indent="0">
              <a:buFont typeface="Arial" panose="020B0604020202020204" pitchFamily="34" charset="0"/>
              <a:buNone/>
            </a:pPr>
            <a:r>
              <a:rPr lang="en-US" dirty="0"/>
              <a:t>         services. Note that a health service provider has to undergo Family Planning Competency-Based Training (FPCBT)</a:t>
            </a:r>
          </a:p>
          <a:p>
            <a:pPr marL="0" indent="0">
              <a:buFont typeface="Arial" panose="020B0604020202020204" pitchFamily="34" charset="0"/>
              <a:buNone/>
            </a:pPr>
            <a:r>
              <a:rPr lang="en-US" dirty="0"/>
              <a:t>         before he/she can provide the services. And</a:t>
            </a:r>
          </a:p>
          <a:p>
            <a:pPr marL="0" indent="0">
              <a:buFont typeface="Arial" panose="020B0604020202020204" pitchFamily="34" charset="0"/>
              <a:buNone/>
            </a:pPr>
            <a:r>
              <a:rPr lang="en-US" dirty="0"/>
              <a:t>    C) </a:t>
            </a:r>
            <a:r>
              <a:rPr lang="en-PH" sz="1800" kern="0" dirty="0">
                <a:effectLst/>
                <a:latin typeface="Calibri" panose="020F0502020204030204" pitchFamily="34" charset="0"/>
                <a:ea typeface="Calibri" panose="020F0502020204030204" pitchFamily="34" charset="0"/>
              </a:rPr>
              <a:t>many companies including Gaisano Capital struggle due to clinic set-up cost including </a:t>
            </a:r>
            <a:r>
              <a:rPr lang="en-US" dirty="0"/>
              <a:t>procurement of  FP</a:t>
            </a:r>
          </a:p>
          <a:p>
            <a:pPr marL="0" indent="0">
              <a:buFont typeface="Arial" panose="020B0604020202020204" pitchFamily="34" charset="0"/>
              <a:buNone/>
            </a:pPr>
            <a:r>
              <a:rPr lang="en-US" dirty="0"/>
              <a:t>        commodities. </a:t>
            </a:r>
          </a:p>
        </p:txBody>
      </p:sp>
      <p:sp>
        <p:nvSpPr>
          <p:cNvPr id="4" name="Slide Number Placeholder 3"/>
          <p:cNvSpPr>
            <a:spLocks noGrp="1"/>
          </p:cNvSpPr>
          <p:nvPr>
            <p:ph type="sldNum" sz="quarter" idx="5"/>
          </p:nvPr>
        </p:nvSpPr>
        <p:spPr/>
        <p:txBody>
          <a:bodyPr/>
          <a:lstStyle/>
          <a:p>
            <a:fld id="{E322DD22-0660-4517-AC49-973A35A92357}" type="slidenum">
              <a:rPr lang="en-PH" smtClean="0"/>
              <a:t>3</a:t>
            </a:fld>
            <a:endParaRPr lang="en-PH"/>
          </a:p>
        </p:txBody>
      </p:sp>
    </p:spTree>
    <p:extLst>
      <p:ext uri="{BB962C8B-B14F-4D97-AF65-F5344CB8AC3E}">
        <p14:creationId xmlns:p14="http://schemas.microsoft.com/office/powerpoint/2010/main" val="157650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challenges in the implementation of the FP in the WP program, USAID’s ReachHealth Project collaborated with the Department of Labor and Employment, the Department of Health and the Commission on Population and Development in implementing the Family Planning Workplace Program: Matching Model. The three agencies agreed as they find the model very practical and sustainable. The model was tested with Gaisano Capital in Pagadian City.  The Gaisano Capital was paired with Mom’s Birthing Home &amp; Family Planning Clinic. Mom’s birthing Home was chosen because it is PhilHealth accredited and I am also tagged with PhilHealth as Family Planning service provider. Being tagged is important because I get paid through PhilHealth reimbursements from the FP services I provided.</a:t>
            </a:r>
          </a:p>
        </p:txBody>
      </p:sp>
      <p:sp>
        <p:nvSpPr>
          <p:cNvPr id="4" name="Slide Number Placeholder 3"/>
          <p:cNvSpPr>
            <a:spLocks noGrp="1"/>
          </p:cNvSpPr>
          <p:nvPr>
            <p:ph type="sldNum" sz="quarter" idx="5"/>
          </p:nvPr>
        </p:nvSpPr>
        <p:spPr/>
        <p:txBody>
          <a:bodyPr/>
          <a:lstStyle/>
          <a:p>
            <a:fld id="{E322DD22-0660-4517-AC49-973A35A92357}" type="slidenum">
              <a:rPr lang="en-PH" smtClean="0"/>
              <a:t>4</a:t>
            </a:fld>
            <a:endParaRPr lang="en-PH"/>
          </a:p>
        </p:txBody>
      </p:sp>
    </p:spTree>
    <p:extLst>
      <p:ext uri="{BB962C8B-B14F-4D97-AF65-F5344CB8AC3E}">
        <p14:creationId xmlns:p14="http://schemas.microsoft.com/office/powerpoint/2010/main" val="152334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7f793e1d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7f793e1d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baseline="0" dirty="0">
                <a:latin typeface="DejaVuSansCondensed"/>
              </a:rPr>
              <a:t>Let me share the Matching Process that we went through. It started with 1) rapid FP profiling to identify the family planning unmet needs of the employees. The results were used for action planning. 2) Next is Service and Facility mapping to locate a facility that is strategically located near the company. Facility assessment was also conducted. In this case, Mom’s Birthing Home and Family Planning Clinic was the nearest private facility to Gaisano Capital. 3) Partnership meetings was facilitated between Mom’s BH and Gaisano Capital; our commitment was generated after the partnership meetings. 4) After our commitment was generated, we defined our respective roles and responsibilities and signed the MOU to formalize our partnership. 5) Implementation started immediately after the agreement was signed. Demand generation activities were conducted with service provision; Mentoring and coaching on FP recording &amp; reporting was provided; 6) Monitoring was conducted USAID’s ReachHealth Project to document results and lessons learned. The journey was captured and some lessons learned were noted to enhance the process.</a:t>
            </a:r>
            <a:endParaRPr dirty="0"/>
          </a:p>
        </p:txBody>
      </p:sp>
    </p:spTree>
    <p:extLst>
      <p:ext uri="{BB962C8B-B14F-4D97-AF65-F5344CB8AC3E}">
        <p14:creationId xmlns:p14="http://schemas.microsoft.com/office/powerpoint/2010/main" val="76800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800" dirty="0">
                <a:effectLst/>
                <a:latin typeface="Calibri" panose="020F0502020204030204" pitchFamily="34" charset="0"/>
                <a:ea typeface="Calibri" panose="020F0502020204030204" pitchFamily="34" charset="0"/>
                <a:cs typeface="Times New Roman" panose="02020603050405020304" pitchFamily="18" charset="0"/>
              </a:rPr>
              <a:t>This is to show you the process as discussed in the previous slide. Consultation meetings were conducted with the collaborating partners such as the Department of Labor and Employment, the Commission on Population and Development, the Department of Health and the local health offices. Partnership meetings between the Mom’s Birthing Home and Gaisano Capital were facilitated by ReachHealth and together with the Provincial Health Office and Provincial Population Office of Zamboanga del Sur to discuss roles and responsibilities. The memorandum of understanding was drafted after agreeing with the roles and responsibilities. Then we sealed our partnership by signing the MOU which was witnessed by DOLE, CPD, DOH, CHO-Pagadian  to make family planning services available and PHO-Zamboanga del Sur.  The signing of the MOU on September 30, 2021, signaled the start of the family planning service provision for the employees of Gaisano Capital.</a:t>
            </a:r>
          </a:p>
          <a:p>
            <a:pPr algn="l"/>
            <a:endParaRPr lang="en-US" dirty="0"/>
          </a:p>
        </p:txBody>
      </p:sp>
      <p:sp>
        <p:nvSpPr>
          <p:cNvPr id="4" name="Slide Number Placeholder 3"/>
          <p:cNvSpPr>
            <a:spLocks noGrp="1"/>
          </p:cNvSpPr>
          <p:nvPr>
            <p:ph type="sldNum" sz="quarter" idx="5"/>
          </p:nvPr>
        </p:nvSpPr>
        <p:spPr/>
        <p:txBody>
          <a:bodyPr/>
          <a:lstStyle/>
          <a:p>
            <a:fld id="{E322DD22-0660-4517-AC49-973A35A92357}" type="slidenum">
              <a:rPr lang="en-PH" smtClean="0"/>
              <a:t>6</a:t>
            </a:fld>
            <a:endParaRPr lang="en-PH"/>
          </a:p>
        </p:txBody>
      </p:sp>
    </p:spTree>
    <p:extLst>
      <p:ext uri="{BB962C8B-B14F-4D97-AF65-F5344CB8AC3E}">
        <p14:creationId xmlns:p14="http://schemas.microsoft.com/office/powerpoint/2010/main" val="325383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DejaVuSansCondensed"/>
              </a:rPr>
              <a:t>Let me show you the results of the FP profiling conducted with </a:t>
            </a:r>
            <a:r>
              <a:rPr lang="en-US" sz="1800" b="0" i="0" u="none" strike="noStrike" baseline="0" dirty="0" err="1">
                <a:latin typeface="DejaVuSansCondensed"/>
              </a:rPr>
              <a:t>Gaisano</a:t>
            </a:r>
            <a:r>
              <a:rPr lang="en-US" sz="1800" b="0" i="0" u="none" strike="noStrike" baseline="0" dirty="0">
                <a:latin typeface="DejaVuSansCondensed"/>
              </a:rPr>
              <a:t> Capital employees. The results showed that majority or 65% of the employees wanted to have another child in the next 4 to 6 years.  But only 3% are using long-acting method while more than half or 56% are not using any modern FP method. Reasons range from myths and misconceptions to don’t know where to get family planning services. Hence, a high unmet need for Family Planning.</a:t>
            </a:r>
            <a:endParaRPr lang="en-US" dirty="0"/>
          </a:p>
        </p:txBody>
      </p:sp>
      <p:sp>
        <p:nvSpPr>
          <p:cNvPr id="4" name="Slide Number Placeholder 3"/>
          <p:cNvSpPr>
            <a:spLocks noGrp="1"/>
          </p:cNvSpPr>
          <p:nvPr>
            <p:ph type="sldNum" sz="quarter" idx="5"/>
          </p:nvPr>
        </p:nvSpPr>
        <p:spPr/>
        <p:txBody>
          <a:bodyPr/>
          <a:lstStyle/>
          <a:p>
            <a:fld id="{E322DD22-0660-4517-AC49-973A35A92357}" type="slidenum">
              <a:rPr lang="en-PH" smtClean="0"/>
              <a:t>7</a:t>
            </a:fld>
            <a:endParaRPr lang="en-PH"/>
          </a:p>
        </p:txBody>
      </p:sp>
    </p:spTree>
    <p:extLst>
      <p:ext uri="{BB962C8B-B14F-4D97-AF65-F5344CB8AC3E}">
        <p14:creationId xmlns:p14="http://schemas.microsoft.com/office/powerpoint/2010/main" val="152660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Given the high unmet need for family planning, the service provider, Mom’s birthing home and the Gaisano Mall Capital tapped the Provincial Health Office, Provincial Population Office and the City Health Office for demand generation activities. Enhanced </a:t>
            </a:r>
            <a:r>
              <a:rPr lang="en-US" dirty="0" err="1"/>
              <a:t>Usapan</a:t>
            </a:r>
            <a:r>
              <a:rPr lang="en-US" dirty="0"/>
              <a:t> sessions were conducted. Misconceptions were addressed and services were immediately provided.  For the first quarter of the implementation (October to December 2021) about 34 new acceptors and 85 current users were recorded. And during first quarter of 2024 an increase of 547% or </a:t>
            </a:r>
            <a:r>
              <a:rPr lang="en-PH" sz="1800" kern="0" dirty="0">
                <a:effectLst/>
                <a:latin typeface="Arial" panose="020B0604020202020204" pitchFamily="34" charset="0"/>
                <a:ea typeface="Arial" panose="020B0604020202020204" pitchFamily="34" charset="0"/>
              </a:rPr>
              <a:t>186 total new acceptors was noted.</a:t>
            </a:r>
            <a:r>
              <a:rPr lang="en-US" sz="1800" kern="0" dirty="0">
                <a:effectLst/>
                <a:latin typeface="Arial" panose="020B0604020202020204" pitchFamily="34" charset="0"/>
                <a:ea typeface="Arial" panose="020B0604020202020204" pitchFamily="34" charset="0"/>
              </a:rPr>
              <a:t> I have also recorded a total of </a:t>
            </a:r>
            <a:r>
              <a:rPr lang="en-US" dirty="0"/>
              <a:t> </a:t>
            </a:r>
            <a:r>
              <a:rPr lang="en-PH" sz="1800" kern="0" dirty="0">
                <a:effectLst/>
                <a:latin typeface="Arial" panose="020B0604020202020204" pitchFamily="34" charset="0"/>
                <a:ea typeface="Arial" panose="020B0604020202020204" pitchFamily="34" charset="0"/>
              </a:rPr>
              <a:t>283 current users or 332% increase. </a:t>
            </a:r>
            <a:r>
              <a:rPr lang="en-US" dirty="0"/>
              <a:t>With the increasing demand for FP services, the City Health Office committed to allocate FP commodities and supplies for the employees. Gaisano Capital also  provided support by 1) ensuring a space for the FP service provision as agreed; 2) allowing the employees to be excused from work for a maximum of 1 hour to avail of FP services. Satisfied with the results, DOLE adopted the Matching Model and started to conduct rollout activities. Replication has been started in other regions as well. </a:t>
            </a:r>
          </a:p>
        </p:txBody>
      </p:sp>
      <p:sp>
        <p:nvSpPr>
          <p:cNvPr id="4" name="Slide Number Placeholder 3"/>
          <p:cNvSpPr>
            <a:spLocks noGrp="1"/>
          </p:cNvSpPr>
          <p:nvPr>
            <p:ph type="sldNum" sz="quarter" idx="5"/>
          </p:nvPr>
        </p:nvSpPr>
        <p:spPr/>
        <p:txBody>
          <a:bodyPr/>
          <a:lstStyle/>
          <a:p>
            <a:fld id="{E322DD22-0660-4517-AC49-973A35A92357}" type="slidenum">
              <a:rPr lang="en-PH" smtClean="0"/>
              <a:t>8</a:t>
            </a:fld>
            <a:endParaRPr lang="en-PH"/>
          </a:p>
        </p:txBody>
      </p:sp>
    </p:spTree>
    <p:extLst>
      <p:ext uri="{BB962C8B-B14F-4D97-AF65-F5344CB8AC3E}">
        <p14:creationId xmlns:p14="http://schemas.microsoft.com/office/powerpoint/2010/main" val="244134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200"/>
              </a:spcBef>
              <a:spcAft>
                <a:spcPts val="1000"/>
              </a:spcAft>
            </a:pPr>
            <a:r>
              <a:rPr lang="en-US" sz="1800" dirty="0">
                <a:solidFill>
                  <a:srgbClr val="6C6463"/>
                </a:solidFill>
                <a:effectLst/>
                <a:latin typeface="Gill Sans MT" panose="020B0502020104020203" pitchFamily="34" charset="0"/>
                <a:ea typeface="Times New Roman" panose="02020603050405020304" pitchFamily="18" charset="0"/>
                <a:cs typeface="GillSansMTStd-Book"/>
              </a:rPr>
              <a:t>-The challenge though in the implementation  is the availability of FP trained and PhilHealth accredited  private service providers. Mom’s Birthing Home cannot be in many places since we also experience staff turnover and the distance of some companies from the clinic is not feasible.</a:t>
            </a:r>
          </a:p>
          <a:p>
            <a:pPr marL="0" marR="0">
              <a:lnSpc>
                <a:spcPct val="115000"/>
              </a:lnSpc>
              <a:spcBef>
                <a:spcPts val="1200"/>
              </a:spcBef>
              <a:spcAft>
                <a:spcPts val="1000"/>
              </a:spcAft>
            </a:pPr>
            <a:endParaRPr lang="en-US" sz="1800" dirty="0">
              <a:solidFill>
                <a:srgbClr val="6C6463"/>
              </a:solidFill>
              <a:effectLst/>
              <a:latin typeface="Gill Sans MT" panose="020B0502020104020203" pitchFamily="34" charset="0"/>
            </a:endParaRPr>
          </a:p>
          <a:p>
            <a:pPr marL="0" marR="0">
              <a:lnSpc>
                <a:spcPct val="115000"/>
              </a:lnSpc>
              <a:spcBef>
                <a:spcPts val="1200"/>
              </a:spcBef>
              <a:spcAft>
                <a:spcPts val="1000"/>
              </a:spcAft>
            </a:pPr>
            <a:r>
              <a:rPr lang="en-US" sz="1800" dirty="0">
                <a:solidFill>
                  <a:srgbClr val="6C6463"/>
                </a:solidFill>
                <a:effectLst/>
                <a:latin typeface="Gill Sans MT" panose="020B0502020104020203" pitchFamily="34" charset="0"/>
              </a:rPr>
              <a:t>There are times when scheduled services in the workplace are not followed especially when the facility is understaffed.</a:t>
            </a:r>
          </a:p>
          <a:p>
            <a:pPr marL="285750" marR="0" indent="-285750">
              <a:lnSpc>
                <a:spcPct val="115000"/>
              </a:lnSpc>
              <a:spcBef>
                <a:spcPts val="1200"/>
              </a:spcBef>
              <a:spcAft>
                <a:spcPts val="1000"/>
              </a:spcAft>
              <a:buFontTx/>
              <a:buChar char="-"/>
            </a:pPr>
            <a:endParaRPr lang="en-US" sz="1800" dirty="0">
              <a:solidFill>
                <a:srgbClr val="6C6463"/>
              </a:solidFill>
              <a:effectLst/>
              <a:latin typeface="Gill Sans MT" panose="020B0502020104020203" pitchFamily="34" charset="0"/>
            </a:endParaRPr>
          </a:p>
          <a:p>
            <a:pPr marL="0" marR="0" indent="0">
              <a:lnSpc>
                <a:spcPct val="115000"/>
              </a:lnSpc>
              <a:spcBef>
                <a:spcPts val="1200"/>
              </a:spcBef>
              <a:spcAft>
                <a:spcPts val="1000"/>
              </a:spcAft>
              <a:buFontTx/>
              <a:buNone/>
            </a:pPr>
            <a:r>
              <a:rPr lang="en-US" sz="1800" dirty="0">
                <a:solidFill>
                  <a:srgbClr val="6C6463"/>
                </a:solidFill>
                <a:effectLst/>
                <a:latin typeface="Gill Sans MT" panose="020B0502020104020203" pitchFamily="34" charset="0"/>
              </a:rPr>
              <a:t>One of the effects of staff turnover is poor record keeping. Service providers are focused on service provision and sometimes missed to properly record the services. And some records of Gaisano employees are mixed with regular Family </a:t>
            </a:r>
            <a:r>
              <a:rPr lang="en-US" sz="1800">
                <a:solidFill>
                  <a:srgbClr val="6C6463"/>
                </a:solidFill>
                <a:effectLst/>
                <a:latin typeface="Gill Sans MT" panose="020B0502020104020203" pitchFamily="34" charset="0"/>
              </a:rPr>
              <a:t>Planning clients. </a:t>
            </a:r>
            <a:r>
              <a:rPr lang="en-US" sz="1800" dirty="0">
                <a:solidFill>
                  <a:srgbClr val="6C6463"/>
                </a:solidFill>
                <a:effectLst/>
                <a:latin typeface="Gill Sans MT" panose="020B0502020104020203" pitchFamily="34" charset="0"/>
              </a:rPr>
              <a:t>Hence effort in recording becomes double.</a:t>
            </a:r>
          </a:p>
        </p:txBody>
      </p:sp>
      <p:sp>
        <p:nvSpPr>
          <p:cNvPr id="4" name="Slide Number Placeholder 3"/>
          <p:cNvSpPr>
            <a:spLocks noGrp="1"/>
          </p:cNvSpPr>
          <p:nvPr>
            <p:ph type="sldNum" sz="quarter" idx="5"/>
          </p:nvPr>
        </p:nvSpPr>
        <p:spPr/>
        <p:txBody>
          <a:bodyPr/>
          <a:lstStyle/>
          <a:p>
            <a:fld id="{E322DD22-0660-4517-AC49-973A35A92357}" type="slidenum">
              <a:rPr lang="en-PH" smtClean="0"/>
              <a:t>9</a:t>
            </a:fld>
            <a:endParaRPr lang="en-PH"/>
          </a:p>
        </p:txBody>
      </p:sp>
    </p:spTree>
    <p:extLst>
      <p:ext uri="{BB962C8B-B14F-4D97-AF65-F5344CB8AC3E}">
        <p14:creationId xmlns:p14="http://schemas.microsoft.com/office/powerpoint/2010/main" val="263642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98FF-BEEC-4CDC-BC12-F8A81DC38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E8FC960B-C105-4146-A673-A12BA5B22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59637CE4-7555-4E44-999A-9FEB149605FC}"/>
              </a:ext>
            </a:extLst>
          </p:cNvPr>
          <p:cNvSpPr>
            <a:spLocks noGrp="1"/>
          </p:cNvSpPr>
          <p:nvPr>
            <p:ph type="dt" sz="half" idx="10"/>
          </p:nvPr>
        </p:nvSpPr>
        <p:spPr/>
        <p:txBody>
          <a:bodyPr/>
          <a:lstStyle/>
          <a:p>
            <a:fld id="{DF8F854A-429A-4093-91D9-9C69153A7F97}" type="datetime1">
              <a:rPr lang="en-PH" smtClean="0"/>
              <a:t>11/19/24</a:t>
            </a:fld>
            <a:endParaRPr lang="en-PH"/>
          </a:p>
        </p:txBody>
      </p:sp>
      <p:sp>
        <p:nvSpPr>
          <p:cNvPr id="5" name="Footer Placeholder 4">
            <a:extLst>
              <a:ext uri="{FF2B5EF4-FFF2-40B4-BE49-F238E27FC236}">
                <a16:creationId xmlns:a16="http://schemas.microsoft.com/office/drawing/2014/main" id="{4EA3C211-2ADC-4935-A0EF-E5D72537688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CFC356A-7F36-4989-A406-1C58392ECFDC}"/>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190245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225C-80DE-49E7-8A5C-E5C44D582E1E}"/>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C16DDF69-0394-4309-9493-6745DC4B0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F521C03-5957-4E0E-8FE9-BC40E884BACB}"/>
              </a:ext>
            </a:extLst>
          </p:cNvPr>
          <p:cNvSpPr>
            <a:spLocks noGrp="1"/>
          </p:cNvSpPr>
          <p:nvPr>
            <p:ph type="dt" sz="half" idx="10"/>
          </p:nvPr>
        </p:nvSpPr>
        <p:spPr/>
        <p:txBody>
          <a:bodyPr/>
          <a:lstStyle/>
          <a:p>
            <a:fld id="{ACA03907-D873-4020-8662-C4B64FA0B06D}" type="datetime1">
              <a:rPr lang="en-PH" smtClean="0"/>
              <a:t>11/19/24</a:t>
            </a:fld>
            <a:endParaRPr lang="en-PH"/>
          </a:p>
        </p:txBody>
      </p:sp>
      <p:sp>
        <p:nvSpPr>
          <p:cNvPr id="5" name="Footer Placeholder 4">
            <a:extLst>
              <a:ext uri="{FF2B5EF4-FFF2-40B4-BE49-F238E27FC236}">
                <a16:creationId xmlns:a16="http://schemas.microsoft.com/office/drawing/2014/main" id="{968108FA-B2CF-43B5-BD8C-47C4BDA4AC4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FD62DAC-05A3-4145-8CE6-8D564634C6E1}"/>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308206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317FDE-1E37-4330-A3AA-8FBC4F5C19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6E978DB-AAF9-45BF-B1A8-F6C12EE85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B2C52C6-527A-4031-8814-8D10E598D1AA}"/>
              </a:ext>
            </a:extLst>
          </p:cNvPr>
          <p:cNvSpPr>
            <a:spLocks noGrp="1"/>
          </p:cNvSpPr>
          <p:nvPr>
            <p:ph type="dt" sz="half" idx="10"/>
          </p:nvPr>
        </p:nvSpPr>
        <p:spPr/>
        <p:txBody>
          <a:bodyPr/>
          <a:lstStyle/>
          <a:p>
            <a:fld id="{FB41E2FB-919D-44C3-89FA-6DD292F0968C}" type="datetime1">
              <a:rPr lang="en-PH" smtClean="0"/>
              <a:t>11/19/24</a:t>
            </a:fld>
            <a:endParaRPr lang="en-PH"/>
          </a:p>
        </p:txBody>
      </p:sp>
      <p:sp>
        <p:nvSpPr>
          <p:cNvPr id="5" name="Footer Placeholder 4">
            <a:extLst>
              <a:ext uri="{FF2B5EF4-FFF2-40B4-BE49-F238E27FC236}">
                <a16:creationId xmlns:a16="http://schemas.microsoft.com/office/drawing/2014/main" id="{2B7F5EA2-067C-4836-AE2E-BAAF2C0758E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3040513-A4BC-4A13-9EAB-09C13AB85822}"/>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345283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619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16"/>
        <p:cNvGrpSpPr/>
        <p:nvPr/>
      </p:nvGrpSpPr>
      <p:grpSpPr>
        <a:xfrm>
          <a:off x="0" y="0"/>
          <a:ext cx="0" cy="0"/>
          <a:chOff x="0" y="0"/>
          <a:chExt cx="0" cy="0"/>
        </a:xfrm>
      </p:grpSpPr>
      <p:sp>
        <p:nvSpPr>
          <p:cNvPr id="5" name="Rectangle 4">
            <a:extLst>
              <a:ext uri="{FF2B5EF4-FFF2-40B4-BE49-F238E27FC236}">
                <a16:creationId xmlns:a16="http://schemas.microsoft.com/office/drawing/2014/main" id="{CC7C6D24-F13B-41FF-881F-849EE1D2FDC9}"/>
              </a:ext>
            </a:extLst>
          </p:cNvPr>
          <p:cNvSpPr/>
          <p:nvPr userDrawn="1"/>
        </p:nvSpPr>
        <p:spPr>
          <a:xfrm>
            <a:off x="0" y="0"/>
            <a:ext cx="12192000" cy="6858000"/>
          </a:xfrm>
          <a:prstGeom prst="rect">
            <a:avLst/>
          </a:prstGeom>
          <a:solidFill>
            <a:srgbClr val="D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solidFill>
                  <a:srgbClr val="F07344"/>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32903944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EDF8-F0BC-4886-914D-A683F18E0347}"/>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C0836499-4332-4121-9DD9-DD4E99D18C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CE26D8D-A969-413C-812E-D7A3E439096C}"/>
              </a:ext>
            </a:extLst>
          </p:cNvPr>
          <p:cNvSpPr>
            <a:spLocks noGrp="1"/>
          </p:cNvSpPr>
          <p:nvPr>
            <p:ph type="dt" sz="half" idx="10"/>
          </p:nvPr>
        </p:nvSpPr>
        <p:spPr/>
        <p:txBody>
          <a:bodyPr/>
          <a:lstStyle/>
          <a:p>
            <a:fld id="{4054B7B4-5A57-4810-8D51-E996B8550DD2}" type="datetime1">
              <a:rPr lang="en-PH" smtClean="0"/>
              <a:t>11/19/24</a:t>
            </a:fld>
            <a:endParaRPr lang="en-PH"/>
          </a:p>
        </p:txBody>
      </p:sp>
      <p:sp>
        <p:nvSpPr>
          <p:cNvPr id="5" name="Footer Placeholder 4">
            <a:extLst>
              <a:ext uri="{FF2B5EF4-FFF2-40B4-BE49-F238E27FC236}">
                <a16:creationId xmlns:a16="http://schemas.microsoft.com/office/drawing/2014/main" id="{361C59C0-4C55-491B-B7C7-C6123133592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CE6187D-D975-4273-8D8F-DD7766991AD7}"/>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251611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266B-060D-46E3-8737-8D5DFE1A4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4F887B8-4448-4416-9127-765C3E2F2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6342F6-314B-4440-A02C-0B31FB97FDED}"/>
              </a:ext>
            </a:extLst>
          </p:cNvPr>
          <p:cNvSpPr>
            <a:spLocks noGrp="1"/>
          </p:cNvSpPr>
          <p:nvPr>
            <p:ph type="dt" sz="half" idx="10"/>
          </p:nvPr>
        </p:nvSpPr>
        <p:spPr/>
        <p:txBody>
          <a:bodyPr/>
          <a:lstStyle/>
          <a:p>
            <a:fld id="{F0ADC1A8-10C2-431D-B634-96904ACC7564}" type="datetime1">
              <a:rPr lang="en-PH" smtClean="0"/>
              <a:t>11/19/24</a:t>
            </a:fld>
            <a:endParaRPr lang="en-PH"/>
          </a:p>
        </p:txBody>
      </p:sp>
      <p:sp>
        <p:nvSpPr>
          <p:cNvPr id="5" name="Footer Placeholder 4">
            <a:extLst>
              <a:ext uri="{FF2B5EF4-FFF2-40B4-BE49-F238E27FC236}">
                <a16:creationId xmlns:a16="http://schemas.microsoft.com/office/drawing/2014/main" id="{C8D3CC6D-D863-445B-8DAB-341F051F838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A494842-70CF-4432-B396-01D84C1167CC}"/>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311934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1057-96C0-48E2-965C-56363AE7F9A6}"/>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39B7319C-FC2D-4931-8433-7836A09DC7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E3160C6E-63B5-46F6-939D-47E050950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A98723A2-BBDD-4458-9A42-B087D509593B}"/>
              </a:ext>
            </a:extLst>
          </p:cNvPr>
          <p:cNvSpPr>
            <a:spLocks noGrp="1"/>
          </p:cNvSpPr>
          <p:nvPr>
            <p:ph type="dt" sz="half" idx="10"/>
          </p:nvPr>
        </p:nvSpPr>
        <p:spPr/>
        <p:txBody>
          <a:bodyPr/>
          <a:lstStyle/>
          <a:p>
            <a:fld id="{3DB7205B-C864-4904-8CAE-33FC98C74278}" type="datetime1">
              <a:rPr lang="en-PH" smtClean="0"/>
              <a:t>11/19/24</a:t>
            </a:fld>
            <a:endParaRPr lang="en-PH"/>
          </a:p>
        </p:txBody>
      </p:sp>
      <p:sp>
        <p:nvSpPr>
          <p:cNvPr id="6" name="Footer Placeholder 5">
            <a:extLst>
              <a:ext uri="{FF2B5EF4-FFF2-40B4-BE49-F238E27FC236}">
                <a16:creationId xmlns:a16="http://schemas.microsoft.com/office/drawing/2014/main" id="{2F83BF85-945A-47C4-8EEE-B8A7CA9FFA8D}"/>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1A313B29-D887-4A11-8CCE-587D9989C667}"/>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88198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76E9-135F-4E35-8C7A-033759A9130E}"/>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AC9D546F-4866-4D0B-AF06-C85B4CAC7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B79AB1-6563-4D43-8FFB-594CD8C234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27B35B50-0CA5-4FB7-847C-E44E92C95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2E983C-414E-47A2-8951-DEA03697E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3E5177A9-6965-4F27-ADA1-1622F7F884C9}"/>
              </a:ext>
            </a:extLst>
          </p:cNvPr>
          <p:cNvSpPr>
            <a:spLocks noGrp="1"/>
          </p:cNvSpPr>
          <p:nvPr>
            <p:ph type="dt" sz="half" idx="10"/>
          </p:nvPr>
        </p:nvSpPr>
        <p:spPr/>
        <p:txBody>
          <a:bodyPr/>
          <a:lstStyle/>
          <a:p>
            <a:fld id="{F66606CB-AA4B-4B73-98A4-D0C558FAF09D}" type="datetime1">
              <a:rPr lang="en-PH" smtClean="0"/>
              <a:t>11/19/24</a:t>
            </a:fld>
            <a:endParaRPr lang="en-PH"/>
          </a:p>
        </p:txBody>
      </p:sp>
      <p:sp>
        <p:nvSpPr>
          <p:cNvPr id="8" name="Footer Placeholder 7">
            <a:extLst>
              <a:ext uri="{FF2B5EF4-FFF2-40B4-BE49-F238E27FC236}">
                <a16:creationId xmlns:a16="http://schemas.microsoft.com/office/drawing/2014/main" id="{24BB1C91-F395-44DF-908B-2736B8C8A5C0}"/>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5C875E1C-C58B-4A67-B20D-437E1EF82A60}"/>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261277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0F3E-5EC4-45B3-9BF4-10340C16B1E5}"/>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ACE64076-CE5B-4B88-920D-048F5DBED7B3}"/>
              </a:ext>
            </a:extLst>
          </p:cNvPr>
          <p:cNvSpPr>
            <a:spLocks noGrp="1"/>
          </p:cNvSpPr>
          <p:nvPr>
            <p:ph type="dt" sz="half" idx="10"/>
          </p:nvPr>
        </p:nvSpPr>
        <p:spPr/>
        <p:txBody>
          <a:bodyPr/>
          <a:lstStyle/>
          <a:p>
            <a:fld id="{1904DDBA-DD94-467A-8DAE-D72C83286B55}" type="datetime1">
              <a:rPr lang="en-PH" smtClean="0"/>
              <a:t>11/19/24</a:t>
            </a:fld>
            <a:endParaRPr lang="en-PH"/>
          </a:p>
        </p:txBody>
      </p:sp>
      <p:sp>
        <p:nvSpPr>
          <p:cNvPr id="4" name="Footer Placeholder 3">
            <a:extLst>
              <a:ext uri="{FF2B5EF4-FFF2-40B4-BE49-F238E27FC236}">
                <a16:creationId xmlns:a16="http://schemas.microsoft.com/office/drawing/2014/main" id="{C4B95D4D-7ED8-45F2-9EAD-F78C0A585D42}"/>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0EE851C4-BB50-40F1-9B3A-BEF8A9A645AA}"/>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116065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1513F-4CD4-4EE2-AE85-4EDDC35C855E}"/>
              </a:ext>
            </a:extLst>
          </p:cNvPr>
          <p:cNvSpPr>
            <a:spLocks noGrp="1"/>
          </p:cNvSpPr>
          <p:nvPr>
            <p:ph type="dt" sz="half" idx="10"/>
          </p:nvPr>
        </p:nvSpPr>
        <p:spPr/>
        <p:txBody>
          <a:bodyPr/>
          <a:lstStyle/>
          <a:p>
            <a:fld id="{C7BAF6FF-CDC1-433A-A0A4-8B4420FDA052}" type="datetime1">
              <a:rPr lang="en-PH" smtClean="0"/>
              <a:t>11/19/24</a:t>
            </a:fld>
            <a:endParaRPr lang="en-PH"/>
          </a:p>
        </p:txBody>
      </p:sp>
      <p:sp>
        <p:nvSpPr>
          <p:cNvPr id="3" name="Footer Placeholder 2">
            <a:extLst>
              <a:ext uri="{FF2B5EF4-FFF2-40B4-BE49-F238E27FC236}">
                <a16:creationId xmlns:a16="http://schemas.microsoft.com/office/drawing/2014/main" id="{51F95ECC-3673-494D-A5D9-4774622AF530}"/>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FBC7F60C-DF38-41F7-9AF7-06F75431EB8F}"/>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185636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0164-A08D-4C5D-8CFE-46EBD3876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46A22907-4B1B-487D-8CAC-F2D43FA2B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627A41EC-4AA5-4505-837B-3F54E6965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9E967-5802-47AE-9C1F-D34CC8CEE4A1}"/>
              </a:ext>
            </a:extLst>
          </p:cNvPr>
          <p:cNvSpPr>
            <a:spLocks noGrp="1"/>
          </p:cNvSpPr>
          <p:nvPr>
            <p:ph type="dt" sz="half" idx="10"/>
          </p:nvPr>
        </p:nvSpPr>
        <p:spPr/>
        <p:txBody>
          <a:bodyPr/>
          <a:lstStyle/>
          <a:p>
            <a:fld id="{7AAC22DB-E011-4774-91F2-8DC6F341AB11}" type="datetime1">
              <a:rPr lang="en-PH" smtClean="0"/>
              <a:t>11/19/24</a:t>
            </a:fld>
            <a:endParaRPr lang="en-PH"/>
          </a:p>
        </p:txBody>
      </p:sp>
      <p:sp>
        <p:nvSpPr>
          <p:cNvPr id="6" name="Footer Placeholder 5">
            <a:extLst>
              <a:ext uri="{FF2B5EF4-FFF2-40B4-BE49-F238E27FC236}">
                <a16:creationId xmlns:a16="http://schemas.microsoft.com/office/drawing/2014/main" id="{5A703EC8-9094-48A7-AF28-53E6567FA87B}"/>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218B28C-64A0-4D7B-88FA-F24AE5A95859}"/>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295581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825C-5E87-48ED-B991-4031FB0DD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251CBDF6-D698-4FD3-9430-27FBAB1B5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8D370D4D-614A-4112-8981-6BF76C2F6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A6CCE-C882-4E64-905D-97795570EE6B}"/>
              </a:ext>
            </a:extLst>
          </p:cNvPr>
          <p:cNvSpPr>
            <a:spLocks noGrp="1"/>
          </p:cNvSpPr>
          <p:nvPr>
            <p:ph type="dt" sz="half" idx="10"/>
          </p:nvPr>
        </p:nvSpPr>
        <p:spPr/>
        <p:txBody>
          <a:bodyPr/>
          <a:lstStyle/>
          <a:p>
            <a:fld id="{DA366F68-694C-4B91-9439-A5D4D60FDCD7}" type="datetime1">
              <a:rPr lang="en-PH" smtClean="0"/>
              <a:t>11/19/24</a:t>
            </a:fld>
            <a:endParaRPr lang="en-PH"/>
          </a:p>
        </p:txBody>
      </p:sp>
      <p:sp>
        <p:nvSpPr>
          <p:cNvPr id="6" name="Footer Placeholder 5">
            <a:extLst>
              <a:ext uri="{FF2B5EF4-FFF2-40B4-BE49-F238E27FC236}">
                <a16:creationId xmlns:a16="http://schemas.microsoft.com/office/drawing/2014/main" id="{E805BE60-3B92-4B19-BA61-71A8D8610A9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654E630-519B-4802-90D8-D7B7AE607C22}"/>
              </a:ext>
            </a:extLst>
          </p:cNvPr>
          <p:cNvSpPr>
            <a:spLocks noGrp="1"/>
          </p:cNvSpPr>
          <p:nvPr>
            <p:ph type="sldNum" sz="quarter" idx="12"/>
          </p:nvPr>
        </p:nvSpPr>
        <p:spPr/>
        <p:txBody>
          <a:bodyPr/>
          <a:lstStyle/>
          <a:p>
            <a:fld id="{CD5A7A1C-1121-46A2-9C2A-E318D7AF78E7}" type="slidenum">
              <a:rPr lang="en-PH" smtClean="0"/>
              <a:t>‹#›</a:t>
            </a:fld>
            <a:endParaRPr lang="en-PH"/>
          </a:p>
        </p:txBody>
      </p:sp>
    </p:spTree>
    <p:extLst>
      <p:ext uri="{BB962C8B-B14F-4D97-AF65-F5344CB8AC3E}">
        <p14:creationId xmlns:p14="http://schemas.microsoft.com/office/powerpoint/2010/main" val="259413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F9B70-D662-448A-AB96-D98A2A849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7077A00E-706F-4DF2-ABD5-FDA0F8943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0B35362-D395-4589-9F78-7B09CCD7F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744CF-BB11-4B1B-8C6F-41AC37752E37}" type="datetime1">
              <a:rPr lang="en-PH" smtClean="0"/>
              <a:t>11/19/24</a:t>
            </a:fld>
            <a:endParaRPr lang="en-PH"/>
          </a:p>
        </p:txBody>
      </p:sp>
      <p:sp>
        <p:nvSpPr>
          <p:cNvPr id="5" name="Footer Placeholder 4">
            <a:extLst>
              <a:ext uri="{FF2B5EF4-FFF2-40B4-BE49-F238E27FC236}">
                <a16:creationId xmlns:a16="http://schemas.microsoft.com/office/drawing/2014/main" id="{084DDC16-9E62-4359-A424-B1BCF744E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E05C3C8A-A458-4B8F-9DBB-96C696398A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A7A1C-1121-46A2-9C2A-E318D7AF78E7}" type="slidenum">
              <a:rPr lang="en-PH" smtClean="0"/>
              <a:t>‹#›</a:t>
            </a:fld>
            <a:endParaRPr lang="en-PH"/>
          </a:p>
        </p:txBody>
      </p:sp>
    </p:spTree>
    <p:extLst>
      <p:ext uri="{BB962C8B-B14F-4D97-AF65-F5344CB8AC3E}">
        <p14:creationId xmlns:p14="http://schemas.microsoft.com/office/powerpoint/2010/main" val="346673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3B4_3328E2D8.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3AB_C1B348EB.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18/10/relationships/comments" Target="../comments/modernComment_2DD_35BD677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10.png"/><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3B1_6F3D2B2B.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A8B5C66E-6CB1-4F4A-A675-ACB9A5A3A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224" y="393774"/>
            <a:ext cx="2133794" cy="99577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23E2F6-3DCD-4925-9081-EB9B6EF98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979" y="335090"/>
            <a:ext cx="2887672" cy="993261"/>
          </a:xfrm>
          <a:prstGeom prst="rect">
            <a:avLst/>
          </a:prstGeom>
        </p:spPr>
      </p:pic>
      <p:pic>
        <p:nvPicPr>
          <p:cNvPr id="9" name="Picture 2" descr="Dole Secretary Of The Philippines Official Logo Of - Department Of Labor And Employment Logo (444x500), Png Download">
            <a:extLst>
              <a:ext uri="{FF2B5EF4-FFF2-40B4-BE49-F238E27FC236}">
                <a16:creationId xmlns:a16="http://schemas.microsoft.com/office/drawing/2014/main" id="{6BBA83D0-183D-4101-927D-AE1802D51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978" y="220232"/>
            <a:ext cx="1500118" cy="15876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al_of_the_Department_of_Health_of_the_Philippines | Department of Health  Eastern Visayas CHD">
            <a:extLst>
              <a:ext uri="{FF2B5EF4-FFF2-40B4-BE49-F238E27FC236}">
                <a16:creationId xmlns:a16="http://schemas.microsoft.com/office/drawing/2014/main" id="{312526CA-097F-41CF-A2D3-0EA7F0B9FD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330" y="306826"/>
            <a:ext cx="1180995" cy="11757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008899C-FEDE-FDDC-5280-EEC2A7510436}"/>
              </a:ext>
            </a:extLst>
          </p:cNvPr>
          <p:cNvSpPr/>
          <p:nvPr/>
        </p:nvSpPr>
        <p:spPr>
          <a:xfrm>
            <a:off x="1" y="1983213"/>
            <a:ext cx="12192000" cy="42746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22227C-5618-EEE3-CE2C-582597CCC2C9}"/>
              </a:ext>
            </a:extLst>
          </p:cNvPr>
          <p:cNvSpPr txBox="1"/>
          <p:nvPr/>
        </p:nvSpPr>
        <p:spPr>
          <a:xfrm>
            <a:off x="766174" y="4204799"/>
            <a:ext cx="10659651" cy="1938992"/>
          </a:xfrm>
          <a:prstGeom prst="rect">
            <a:avLst/>
          </a:prstGeom>
          <a:noFill/>
        </p:spPr>
        <p:txBody>
          <a:bodyPr wrap="square" rtlCol="0">
            <a:spAutoFit/>
          </a:bodyPr>
          <a:lstStyle/>
          <a:p>
            <a:pPr algn="ctr"/>
            <a:r>
              <a:rPr lang="en-US" sz="2400" b="1" dirty="0"/>
              <a:t>National Family Planning Conference</a:t>
            </a:r>
          </a:p>
          <a:p>
            <a:pPr algn="ctr"/>
            <a:r>
              <a:rPr lang="en-US" sz="2400" b="1" dirty="0"/>
              <a:t>November 20-21, 2024</a:t>
            </a:r>
          </a:p>
          <a:p>
            <a:pPr algn="ctr"/>
            <a:endParaRPr lang="en-US" sz="2400" b="1" dirty="0"/>
          </a:p>
          <a:p>
            <a:pPr algn="ctr"/>
            <a:r>
              <a:rPr lang="en-US" sz="2400" b="1" dirty="0"/>
              <a:t>Ms. Agnes Godoy-</a:t>
            </a:r>
            <a:r>
              <a:rPr lang="en-US" sz="2400" b="1" dirty="0" err="1"/>
              <a:t>Nazareno</a:t>
            </a:r>
            <a:endParaRPr lang="en-US" sz="2400" b="1" dirty="0"/>
          </a:p>
          <a:p>
            <a:pPr algn="ctr"/>
            <a:r>
              <a:rPr lang="en-US" sz="2400" b="1" dirty="0"/>
              <a:t>Presenter</a:t>
            </a:r>
          </a:p>
        </p:txBody>
      </p:sp>
      <p:sp>
        <p:nvSpPr>
          <p:cNvPr id="6" name="TextBox 5">
            <a:extLst>
              <a:ext uri="{FF2B5EF4-FFF2-40B4-BE49-F238E27FC236}">
                <a16:creationId xmlns:a16="http://schemas.microsoft.com/office/drawing/2014/main" id="{B75CB680-C8C5-9D38-B89C-D2A513E9DF2D}"/>
              </a:ext>
            </a:extLst>
          </p:cNvPr>
          <p:cNvSpPr txBox="1"/>
          <p:nvPr/>
        </p:nvSpPr>
        <p:spPr>
          <a:xfrm>
            <a:off x="139978" y="2767280"/>
            <a:ext cx="11601297" cy="1323439"/>
          </a:xfrm>
          <a:prstGeom prst="rect">
            <a:avLst/>
          </a:prstGeom>
          <a:noFill/>
        </p:spPr>
        <p:txBody>
          <a:bodyPr wrap="square" rtlCol="0">
            <a:spAutoFit/>
          </a:bodyPr>
          <a:lstStyle/>
          <a:p>
            <a:pPr algn="ctr"/>
            <a:r>
              <a:rPr lang="en-US" sz="4000" b="1" dirty="0">
                <a:latin typeface="Gill Sans MT" panose="020B0502020104020203" pitchFamily="34" charset="0"/>
                <a:ea typeface="Source Sans Pro" panose="020B0503030403020204" pitchFamily="34" charset="0"/>
              </a:rPr>
              <a:t>The Pagadian City Workplace Model: Closing the Gap on FP Access in the Workplace</a:t>
            </a:r>
          </a:p>
        </p:txBody>
      </p:sp>
      <p:pic>
        <p:nvPicPr>
          <p:cNvPr id="4" name="Picture 2" descr="Commission on Population and Development NCR">
            <a:extLst>
              <a:ext uri="{FF2B5EF4-FFF2-40B4-BE49-F238E27FC236}">
                <a16:creationId xmlns:a16="http://schemas.microsoft.com/office/drawing/2014/main" id="{F28775ED-C184-9B28-110A-CFAF5B84E8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033" y="176180"/>
            <a:ext cx="1526721" cy="14369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No description available.">
            <a:extLst>
              <a:ext uri="{FF2B5EF4-FFF2-40B4-BE49-F238E27FC236}">
                <a16:creationId xmlns:a16="http://schemas.microsoft.com/office/drawing/2014/main" id="{EB30FDF2-B27E-AEF0-65D5-8FCC88C6E4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9808" y="401186"/>
            <a:ext cx="2089983" cy="85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17528"/>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0F21B1-3110-1BFC-8F24-B30D539C58E9}"/>
              </a:ext>
            </a:extLst>
          </p:cNvPr>
          <p:cNvSpPr>
            <a:spLocks noGrp="1"/>
          </p:cNvSpPr>
          <p:nvPr>
            <p:ph type="ftr" sz="quarter" idx="11"/>
          </p:nvPr>
        </p:nvSpPr>
        <p:spPr/>
        <p:txBody>
          <a:bodyPr/>
          <a:lstStyle/>
          <a:p>
            <a:endParaRPr lang="en-PH"/>
          </a:p>
        </p:txBody>
      </p:sp>
      <p:sp>
        <p:nvSpPr>
          <p:cNvPr id="4" name="TextBox 3">
            <a:extLst>
              <a:ext uri="{FF2B5EF4-FFF2-40B4-BE49-F238E27FC236}">
                <a16:creationId xmlns:a16="http://schemas.microsoft.com/office/drawing/2014/main" id="{5D3ED8AD-4B05-F14A-CEE3-75800EC9E10E}"/>
              </a:ext>
            </a:extLst>
          </p:cNvPr>
          <p:cNvSpPr txBox="1"/>
          <p:nvPr/>
        </p:nvSpPr>
        <p:spPr>
          <a:xfrm>
            <a:off x="360760" y="5579477"/>
            <a:ext cx="10983516" cy="1056379"/>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PH" sz="2000" kern="0" dirty="0">
                <a:latin typeface="Arial" panose="020B0604020202020204" pitchFamily="34" charset="0"/>
                <a:ea typeface="Calibri" panose="020F0502020204030204" pitchFamily="34" charset="0"/>
                <a:cs typeface="Arial" panose="020B0604020202020204" pitchFamily="34" charset="0"/>
              </a:rPr>
              <a:t>A</a:t>
            </a:r>
            <a:r>
              <a:rPr lang="en-PH" sz="2000" kern="0" dirty="0">
                <a:effectLst/>
                <a:latin typeface="Arial" panose="020B0604020202020204" pitchFamily="34" charset="0"/>
                <a:ea typeface="Calibri" panose="020F0502020204030204" pitchFamily="34" charset="0"/>
                <a:cs typeface="Arial" panose="020B0604020202020204" pitchFamily="34" charset="0"/>
              </a:rPr>
              <a:t> follow-up study on the program’s benefits for employees and companies is recommended including further collaboration with private providers for potential partnerships with companies.</a:t>
            </a:r>
            <a:endParaRPr lang="en-PH" sz="2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44CEDC-1108-EA60-62C8-587C438F217E}"/>
              </a:ext>
            </a:extLst>
          </p:cNvPr>
          <p:cNvSpPr txBox="1"/>
          <p:nvPr/>
        </p:nvSpPr>
        <p:spPr>
          <a:xfrm>
            <a:off x="417909" y="1018699"/>
            <a:ext cx="11254980" cy="1015663"/>
          </a:xfrm>
          <a:prstGeom prst="rect">
            <a:avLst/>
          </a:prstGeom>
          <a:noFill/>
        </p:spPr>
        <p:txBody>
          <a:bodyPr wrap="square">
            <a:spAutoFit/>
          </a:bodyPr>
          <a:lstStyle/>
          <a:p>
            <a:pPr marL="285750" indent="-285750">
              <a:buFont typeface="Wingdings" panose="05000000000000000000" pitchFamily="2" charset="2"/>
              <a:buChar char="q"/>
            </a:pPr>
            <a:r>
              <a:rPr lang="en-PH" sz="2000" kern="0" dirty="0">
                <a:effectLst/>
                <a:latin typeface="Arial" panose="020B0604020202020204" pitchFamily="34" charset="0"/>
                <a:ea typeface="Arial" panose="020B0604020202020204" pitchFamily="34" charset="0"/>
              </a:rPr>
              <a:t>It is important to have at least two to three trained staff to avoid disruption of services if one discontinues her engagement with the facility. This will also ensure continuity of recording and submission of FP accomplishments to the City Health Office.</a:t>
            </a:r>
            <a:endParaRPr lang="en-PH" sz="2000" dirty="0"/>
          </a:p>
        </p:txBody>
      </p:sp>
      <p:sp>
        <p:nvSpPr>
          <p:cNvPr id="8" name="TextBox 7">
            <a:extLst>
              <a:ext uri="{FF2B5EF4-FFF2-40B4-BE49-F238E27FC236}">
                <a16:creationId xmlns:a16="http://schemas.microsoft.com/office/drawing/2014/main" id="{37A10970-4B27-E278-94FB-202605B0C350}"/>
              </a:ext>
            </a:extLst>
          </p:cNvPr>
          <p:cNvSpPr txBox="1"/>
          <p:nvPr/>
        </p:nvSpPr>
        <p:spPr>
          <a:xfrm>
            <a:off x="403622" y="2287636"/>
            <a:ext cx="10912078" cy="727059"/>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PH" sz="2000" kern="0" dirty="0">
                <a:effectLst/>
                <a:latin typeface="Arial" panose="020B0604020202020204" pitchFamily="34" charset="0"/>
                <a:ea typeface="Calibri" panose="020F0502020204030204" pitchFamily="34" charset="0"/>
                <a:cs typeface="Arial" panose="020B0604020202020204" pitchFamily="34" charset="0"/>
              </a:rPr>
              <a:t>The availability of free quality family planning services in the workplace has addressed the employees’ family planning unmet needs. </a:t>
            </a:r>
          </a:p>
        </p:txBody>
      </p:sp>
      <p:sp>
        <p:nvSpPr>
          <p:cNvPr id="10" name="TextBox 9">
            <a:extLst>
              <a:ext uri="{FF2B5EF4-FFF2-40B4-BE49-F238E27FC236}">
                <a16:creationId xmlns:a16="http://schemas.microsoft.com/office/drawing/2014/main" id="{2F18BECA-ADAA-EC78-7BC9-BC840410F27A}"/>
              </a:ext>
            </a:extLst>
          </p:cNvPr>
          <p:cNvSpPr txBox="1"/>
          <p:nvPr/>
        </p:nvSpPr>
        <p:spPr>
          <a:xfrm>
            <a:off x="432196" y="3368673"/>
            <a:ext cx="10926365" cy="727059"/>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PH" sz="2000" kern="0" dirty="0">
                <a:effectLst/>
                <a:latin typeface="Arial" panose="020B0604020202020204" pitchFamily="34" charset="0"/>
                <a:ea typeface="Calibri" panose="020F0502020204030204" pitchFamily="34" charset="0"/>
                <a:cs typeface="Arial" panose="020B0604020202020204" pitchFamily="34" charset="0"/>
              </a:rPr>
              <a:t>The strong collaboration and support made the implementation of the Matching Model more efficient.</a:t>
            </a:r>
          </a:p>
        </p:txBody>
      </p:sp>
      <p:sp>
        <p:nvSpPr>
          <p:cNvPr id="12" name="TextBox 11">
            <a:extLst>
              <a:ext uri="{FF2B5EF4-FFF2-40B4-BE49-F238E27FC236}">
                <a16:creationId xmlns:a16="http://schemas.microsoft.com/office/drawing/2014/main" id="{FEE3BB87-75BB-22F6-E4F8-709F7808AE62}"/>
              </a:ext>
            </a:extLst>
          </p:cNvPr>
          <p:cNvSpPr txBox="1"/>
          <p:nvPr/>
        </p:nvSpPr>
        <p:spPr>
          <a:xfrm>
            <a:off x="403622" y="4506366"/>
            <a:ext cx="10754916" cy="727059"/>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PH" sz="2000" kern="0" dirty="0">
                <a:effectLst/>
                <a:latin typeface="Arial" panose="020B0604020202020204" pitchFamily="34" charset="0"/>
                <a:ea typeface="Calibri" panose="020F0502020204030204" pitchFamily="34" charset="0"/>
                <a:cs typeface="Arial" panose="020B0604020202020204" pitchFamily="34" charset="0"/>
              </a:rPr>
              <a:t>Indeed, Family Planning program in the workplace is possible without setting-up a clinic </a:t>
            </a:r>
            <a:r>
              <a:rPr lang="en-PH" sz="2000" kern="0" dirty="0">
                <a:latin typeface="Arial" panose="020B0604020202020204" pitchFamily="34" charset="0"/>
                <a:ea typeface="Calibri" panose="020F0502020204030204" pitchFamily="34" charset="0"/>
                <a:cs typeface="Arial" panose="020B0604020202020204" pitchFamily="34" charset="0"/>
              </a:rPr>
              <a:t>or </a:t>
            </a:r>
            <a:r>
              <a:rPr lang="en-PH" sz="2000" kern="0" dirty="0">
                <a:effectLst/>
                <a:latin typeface="Arial" panose="020B0604020202020204" pitchFamily="34" charset="0"/>
                <a:ea typeface="Calibri" panose="020F0502020204030204" pitchFamily="34" charset="0"/>
                <a:cs typeface="Arial" panose="020B0604020202020204" pitchFamily="34" charset="0"/>
              </a:rPr>
              <a:t> hiring trained service providers. </a:t>
            </a:r>
          </a:p>
        </p:txBody>
      </p:sp>
      <p:sp>
        <p:nvSpPr>
          <p:cNvPr id="13" name="Title 3">
            <a:extLst>
              <a:ext uri="{FF2B5EF4-FFF2-40B4-BE49-F238E27FC236}">
                <a16:creationId xmlns:a16="http://schemas.microsoft.com/office/drawing/2014/main" id="{CC0142D1-191D-A535-00B1-F27D3ACFC855}"/>
              </a:ext>
            </a:extLst>
          </p:cNvPr>
          <p:cNvSpPr txBox="1">
            <a:spLocks/>
          </p:cNvSpPr>
          <p:nvPr/>
        </p:nvSpPr>
        <p:spPr>
          <a:xfrm>
            <a:off x="400636" y="0"/>
            <a:ext cx="10515600" cy="738729"/>
          </a:xfrm>
          <a:prstGeom prst="homePlate">
            <a:avLst>
              <a:gd name="adj" fmla="val 30917"/>
            </a:avLst>
          </a:prstGeom>
          <a:solidFill>
            <a:schemeClr val="accent1">
              <a:lumMod val="40000"/>
              <a:lumOff val="60000"/>
            </a:schemeClr>
          </a:solidFill>
          <a:ln w="12700" cap="flat" cmpd="sng" algn="ctr">
            <a:noFill/>
            <a:prstDash val="solid"/>
            <a:miter lim="800000"/>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a:solidFill>
                  <a:schemeClr val="tx1"/>
                </a:solidFill>
                <a:latin typeface="DejaVuSansCondensed-Bold"/>
              </a:rPr>
              <a:t>Program Implications/Lessons Learned</a:t>
            </a:r>
            <a:endParaRPr lang="en-US" sz="3600" b="1">
              <a:solidFill>
                <a:schemeClr val="tx1"/>
              </a:solidFill>
              <a:latin typeface="Calibri "/>
            </a:endParaRPr>
          </a:p>
        </p:txBody>
      </p:sp>
    </p:spTree>
    <p:extLst>
      <p:ext uri="{BB962C8B-B14F-4D97-AF65-F5344CB8AC3E}">
        <p14:creationId xmlns:p14="http://schemas.microsoft.com/office/powerpoint/2010/main" val="104524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FC38DE-FED3-4E38-B50C-30A37F7224AD}"/>
              </a:ext>
            </a:extLst>
          </p:cNvPr>
          <p:cNvSpPr/>
          <p:nvPr/>
        </p:nvSpPr>
        <p:spPr>
          <a:xfrm>
            <a:off x="6198925" y="16149"/>
            <a:ext cx="6096001" cy="6858000"/>
          </a:xfrm>
          <a:prstGeom prst="rect">
            <a:avLst/>
          </a:prstGeom>
          <a:solidFill>
            <a:srgbClr val="002F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extBox 1">
            <a:extLst>
              <a:ext uri="{FF2B5EF4-FFF2-40B4-BE49-F238E27FC236}">
                <a16:creationId xmlns:a16="http://schemas.microsoft.com/office/drawing/2014/main" id="{C86AC084-9F4D-455B-BF75-F152CF44E9CB}"/>
              </a:ext>
            </a:extLst>
          </p:cNvPr>
          <p:cNvSpPr txBox="1"/>
          <p:nvPr/>
        </p:nvSpPr>
        <p:spPr>
          <a:xfrm>
            <a:off x="6467047" y="2793573"/>
            <a:ext cx="5325365" cy="1384995"/>
          </a:xfrm>
          <a:prstGeom prst="rect">
            <a:avLst/>
          </a:prstGeom>
          <a:noFill/>
        </p:spPr>
        <p:txBody>
          <a:bodyPr wrap="square" rtlCol="0">
            <a:spAutoFit/>
          </a:bodyPr>
          <a:lstStyle/>
          <a:p>
            <a:pPr algn="ctr"/>
            <a:r>
              <a:rPr lang="en-US" sz="5400" b="1" dirty="0">
                <a:solidFill>
                  <a:schemeClr val="bg1"/>
                </a:solidFill>
                <a:latin typeface="Source Sans Pro" panose="020B0503030403020204" pitchFamily="34" charset="0"/>
                <a:ea typeface="Source Sans Pro" panose="020B0503030403020204" pitchFamily="34" charset="0"/>
              </a:rPr>
              <a:t>THANK YOU!</a:t>
            </a:r>
          </a:p>
          <a:p>
            <a:pPr algn="ctr"/>
            <a:r>
              <a:rPr lang="en-US" sz="3000" b="1" dirty="0">
                <a:solidFill>
                  <a:schemeClr val="bg1"/>
                </a:solidFill>
                <a:latin typeface="Source Sans Pro" panose="020B0503030403020204" pitchFamily="34" charset="0"/>
                <a:ea typeface="Source Sans Pro" panose="020B0503030403020204" pitchFamily="34" charset="0"/>
              </a:rPr>
              <a:t>agnes7572@yahoo.com</a:t>
            </a:r>
          </a:p>
        </p:txBody>
      </p:sp>
      <p:pic>
        <p:nvPicPr>
          <p:cNvPr id="9" name="Picture 8" descr="A picture containing drawing&#10;&#10;Description automatically generated">
            <a:extLst>
              <a:ext uri="{FF2B5EF4-FFF2-40B4-BE49-F238E27FC236}">
                <a16:creationId xmlns:a16="http://schemas.microsoft.com/office/drawing/2014/main" id="{6D43BF7B-8461-4CE0-AEAE-E8837F631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34" y="468426"/>
            <a:ext cx="2918968" cy="1004026"/>
          </a:xfrm>
          <a:prstGeom prst="rect">
            <a:avLst/>
          </a:prstGeom>
        </p:spPr>
      </p:pic>
      <p:pic>
        <p:nvPicPr>
          <p:cNvPr id="11" name="Picture 10" descr="A picture containing drawing, plate&#10;&#10;Description automatically generated">
            <a:extLst>
              <a:ext uri="{FF2B5EF4-FFF2-40B4-BE49-F238E27FC236}">
                <a16:creationId xmlns:a16="http://schemas.microsoft.com/office/drawing/2014/main" id="{AD9C60CC-25C5-43E2-97A4-BD59AD783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823" y="337628"/>
            <a:ext cx="1796713" cy="1175501"/>
          </a:xfrm>
          <a:prstGeom prst="rect">
            <a:avLst/>
          </a:prstGeom>
        </p:spPr>
      </p:pic>
      <p:pic>
        <p:nvPicPr>
          <p:cNvPr id="17" name="Picture 2" descr="Dole Secretary Of The Philippines Official Logo Of - Department Of Labor And Employment Logo (444x500), Png Download">
            <a:extLst>
              <a:ext uri="{FF2B5EF4-FFF2-40B4-BE49-F238E27FC236}">
                <a16:creationId xmlns:a16="http://schemas.microsoft.com/office/drawing/2014/main" id="{3F5BFD17-4305-408E-94DE-58B0EA956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58" y="2353907"/>
            <a:ext cx="1464674" cy="15501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eal_of_the_Department_of_Health_of_the_Philippines | Department of Health  Eastern Visayas CHD">
            <a:extLst>
              <a:ext uri="{FF2B5EF4-FFF2-40B4-BE49-F238E27FC236}">
                <a16:creationId xmlns:a16="http://schemas.microsoft.com/office/drawing/2014/main" id="{6C147BBE-8005-4273-8E50-3AD09BB8C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089" y="2431291"/>
            <a:ext cx="1807476" cy="15501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E2D517B4-7634-41C1-B2A4-6E22C1702F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9975" y="2374483"/>
            <a:ext cx="1679318" cy="1606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C58894-983C-48CF-85F8-86F414AAF007}"/>
              </a:ext>
            </a:extLst>
          </p:cNvPr>
          <p:cNvSpPr txBox="1"/>
          <p:nvPr/>
        </p:nvSpPr>
        <p:spPr>
          <a:xfrm>
            <a:off x="957335" y="1834072"/>
            <a:ext cx="3980985" cy="400110"/>
          </a:xfrm>
          <a:prstGeom prst="rect">
            <a:avLst/>
          </a:prstGeom>
          <a:noFill/>
        </p:spPr>
        <p:txBody>
          <a:bodyPr wrap="square" rtlCol="0">
            <a:spAutoFit/>
          </a:bodyPr>
          <a:lstStyle/>
          <a:p>
            <a:pPr algn="ctr"/>
            <a:r>
              <a:rPr lang="en-US" sz="2000"/>
              <a:t>in partnership with</a:t>
            </a:r>
          </a:p>
        </p:txBody>
      </p:sp>
      <p:pic>
        <p:nvPicPr>
          <p:cNvPr id="4" name="Picture 4" descr="May be an image of text that says &quot;GAISANO CAPITAL&quot;">
            <a:extLst>
              <a:ext uri="{FF2B5EF4-FFF2-40B4-BE49-F238E27FC236}">
                <a16:creationId xmlns:a16="http://schemas.microsoft.com/office/drawing/2014/main" id="{D602949C-664A-B61A-5107-7428AD06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84" y="4178568"/>
            <a:ext cx="3517984" cy="1909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o description available.">
            <a:extLst>
              <a:ext uri="{FF2B5EF4-FFF2-40B4-BE49-F238E27FC236}">
                <a16:creationId xmlns:a16="http://schemas.microsoft.com/office/drawing/2014/main" id="{E268289A-3EFE-007C-EB62-1DB5186C39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3065" y="4554193"/>
            <a:ext cx="2726228" cy="118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2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EE4C5-98FA-434A-A1DE-9DC61EE0EBD8}"/>
              </a:ext>
            </a:extLst>
          </p:cNvPr>
          <p:cNvSpPr>
            <a:spLocks noGrp="1"/>
          </p:cNvSpPr>
          <p:nvPr>
            <p:ph type="title"/>
          </p:nvPr>
        </p:nvSpPr>
        <p:spPr>
          <a:xfrm>
            <a:off x="226355" y="65936"/>
            <a:ext cx="11360150" cy="763588"/>
          </a:xfrm>
          <a:prstGeom prst="homePlate">
            <a:avLst>
              <a:gd name="adj" fmla="val 30917"/>
            </a:avLst>
          </a:prstGeom>
          <a:solidFill>
            <a:schemeClr val="accent1">
              <a:lumMod val="40000"/>
              <a:lumOff val="60000"/>
            </a:schemeClr>
          </a:solidFill>
          <a:ln>
            <a:noFill/>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b="1">
                <a:solidFill>
                  <a:schemeClr val="tx1"/>
                </a:solidFill>
                <a:latin typeface="Gill Sans MT" panose="020B0502020104020203" pitchFamily="34" charset="0"/>
              </a:rPr>
              <a:t>Background</a:t>
            </a:r>
          </a:p>
        </p:txBody>
      </p:sp>
      <p:sp>
        <p:nvSpPr>
          <p:cNvPr id="12" name="TextBox 11">
            <a:extLst>
              <a:ext uri="{FF2B5EF4-FFF2-40B4-BE49-F238E27FC236}">
                <a16:creationId xmlns:a16="http://schemas.microsoft.com/office/drawing/2014/main" id="{C98F4B44-443A-453C-A1F4-F3C231BBD2AE}"/>
              </a:ext>
            </a:extLst>
          </p:cNvPr>
          <p:cNvSpPr txBox="1"/>
          <p:nvPr/>
        </p:nvSpPr>
        <p:spPr>
          <a:xfrm>
            <a:off x="4878727" y="1595228"/>
            <a:ext cx="6902577" cy="1569660"/>
          </a:xfrm>
          <a:prstGeom prst="rect">
            <a:avLst/>
          </a:prstGeom>
          <a:solidFill>
            <a:srgbClr val="95B6DB"/>
          </a:solidFill>
        </p:spPr>
        <p:txBody>
          <a:bodyPr wrap="square" rtlCol="0">
            <a:spAutoFit/>
          </a:bodyPr>
          <a:lstStyle/>
          <a:p>
            <a:r>
              <a:rPr lang="en-US" sz="2400" b="1"/>
              <a:t>Article 134  on family planning services; incentives for family panning of Presidential Decree 442 (Labor Code of the Philippines) and its Implementing Rules and Regulations</a:t>
            </a:r>
          </a:p>
        </p:txBody>
      </p:sp>
      <p:sp>
        <p:nvSpPr>
          <p:cNvPr id="13" name="TextBox 12">
            <a:extLst>
              <a:ext uri="{FF2B5EF4-FFF2-40B4-BE49-F238E27FC236}">
                <a16:creationId xmlns:a16="http://schemas.microsoft.com/office/drawing/2014/main" id="{BFEBFF9D-3B72-12C8-7C04-CD21D3095A15}"/>
              </a:ext>
            </a:extLst>
          </p:cNvPr>
          <p:cNvSpPr txBox="1"/>
          <p:nvPr/>
        </p:nvSpPr>
        <p:spPr>
          <a:xfrm>
            <a:off x="4878727" y="3326223"/>
            <a:ext cx="6902577" cy="1569660"/>
          </a:xfrm>
          <a:prstGeom prst="rect">
            <a:avLst/>
          </a:prstGeom>
          <a:solidFill>
            <a:srgbClr val="95B6DB"/>
          </a:solidFill>
        </p:spPr>
        <p:txBody>
          <a:bodyPr wrap="square" rtlCol="0">
            <a:spAutoFit/>
          </a:bodyPr>
          <a:lstStyle/>
          <a:p>
            <a:r>
              <a:rPr lang="en-US" sz="2400" b="1"/>
              <a:t>Department Order No. 56-03- Rationalizing the Implementation of the FWP in the Establishments; Checklist of Priority Activities Related to FWP Implementation</a:t>
            </a:r>
          </a:p>
        </p:txBody>
      </p:sp>
      <p:sp>
        <p:nvSpPr>
          <p:cNvPr id="15" name="TextBox 14">
            <a:extLst>
              <a:ext uri="{FF2B5EF4-FFF2-40B4-BE49-F238E27FC236}">
                <a16:creationId xmlns:a16="http://schemas.microsoft.com/office/drawing/2014/main" id="{1EEA0F41-FFF1-C1BF-DF58-302CA1A98B11}"/>
              </a:ext>
            </a:extLst>
          </p:cNvPr>
          <p:cNvSpPr txBox="1"/>
          <p:nvPr/>
        </p:nvSpPr>
        <p:spPr>
          <a:xfrm>
            <a:off x="5113010" y="958802"/>
            <a:ext cx="5185458" cy="646331"/>
          </a:xfrm>
          <a:prstGeom prst="rect">
            <a:avLst/>
          </a:prstGeom>
          <a:noFill/>
        </p:spPr>
        <p:txBody>
          <a:bodyPr wrap="square" rtlCol="0">
            <a:spAutoFit/>
          </a:bodyPr>
          <a:lstStyle/>
          <a:p>
            <a:pPr algn="ctr"/>
            <a:r>
              <a:rPr lang="en-US" sz="3600" b="1"/>
              <a:t>LEGAL FRAMEWORK</a:t>
            </a:r>
          </a:p>
        </p:txBody>
      </p:sp>
      <p:pic>
        <p:nvPicPr>
          <p:cNvPr id="16" name="Picture 15">
            <a:extLst>
              <a:ext uri="{FF2B5EF4-FFF2-40B4-BE49-F238E27FC236}">
                <a16:creationId xmlns:a16="http://schemas.microsoft.com/office/drawing/2014/main" id="{9D843331-9B01-9DDE-390F-7568823C5E3C}"/>
              </a:ext>
            </a:extLst>
          </p:cNvPr>
          <p:cNvPicPr>
            <a:picLocks noChangeAspect="1"/>
          </p:cNvPicPr>
          <p:nvPr/>
        </p:nvPicPr>
        <p:blipFill>
          <a:blip r:embed="rId4"/>
          <a:stretch>
            <a:fillRect/>
          </a:stretch>
        </p:blipFill>
        <p:spPr>
          <a:xfrm>
            <a:off x="996822" y="3637774"/>
            <a:ext cx="3559900" cy="2025280"/>
          </a:xfrm>
          <a:prstGeom prst="rect">
            <a:avLst/>
          </a:prstGeom>
        </p:spPr>
      </p:pic>
      <p:pic>
        <p:nvPicPr>
          <p:cNvPr id="17" name="Picture 4" descr="Empowering Health Workers to Provide Gender-Competent Family Planning  Services | Frontline Health Workers Coalition">
            <a:extLst>
              <a:ext uri="{FF2B5EF4-FFF2-40B4-BE49-F238E27FC236}">
                <a16:creationId xmlns:a16="http://schemas.microsoft.com/office/drawing/2014/main" id="{45EBAFC5-11FB-C989-6E1F-C8A8362F26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55" y="1748013"/>
            <a:ext cx="2843111" cy="1895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B00663-1022-F505-F3EA-EE1F5125DD6A}"/>
              </a:ext>
            </a:extLst>
          </p:cNvPr>
          <p:cNvSpPr txBox="1"/>
          <p:nvPr/>
        </p:nvSpPr>
        <p:spPr>
          <a:xfrm>
            <a:off x="4878727" y="5114368"/>
            <a:ext cx="6902577" cy="1569660"/>
          </a:xfrm>
          <a:prstGeom prst="rect">
            <a:avLst/>
          </a:prstGeom>
          <a:solidFill>
            <a:srgbClr val="95B6DB"/>
          </a:solidFill>
        </p:spPr>
        <p:txBody>
          <a:bodyPr wrap="square" rtlCol="0">
            <a:spAutoFit/>
          </a:bodyPr>
          <a:lstStyle/>
          <a:p>
            <a:r>
              <a:rPr lang="en-US" sz="2400" b="1"/>
              <a:t>E.O. No. 12 - Attaining “Zero Unmet Need for Modern FP Planning” encouraged the Department of Labor and employment (DOLE) in implementing FP in the Workplace program </a:t>
            </a:r>
          </a:p>
        </p:txBody>
      </p:sp>
    </p:spTree>
    <p:extLst>
      <p:ext uri="{BB962C8B-B14F-4D97-AF65-F5344CB8AC3E}">
        <p14:creationId xmlns:p14="http://schemas.microsoft.com/office/powerpoint/2010/main" val="324975229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0662979-748B-4AA9-9856-4AE6253A47DF}"/>
              </a:ext>
            </a:extLst>
          </p:cNvPr>
          <p:cNvSpPr txBox="1"/>
          <p:nvPr/>
        </p:nvSpPr>
        <p:spPr>
          <a:xfrm>
            <a:off x="692489" y="2054192"/>
            <a:ext cx="11125819" cy="2062103"/>
          </a:xfrm>
          <a:prstGeom prst="rect">
            <a:avLst/>
          </a:prstGeom>
          <a:noFill/>
        </p:spPr>
        <p:txBody>
          <a:bodyPr wrap="square" rtlCol="0">
            <a:spAutoFit/>
          </a:bodyPr>
          <a:lstStyle/>
          <a:p>
            <a:pPr marL="285750" indent="-285750">
              <a:buFont typeface="Wingdings" panose="05000000000000000000" pitchFamily="2" charset="2"/>
              <a:buChar char="q"/>
            </a:pPr>
            <a:r>
              <a:rPr lang="en-US" sz="3200" b="1" dirty="0"/>
              <a:t> FP in the workplace programs were not sustained </a:t>
            </a:r>
          </a:p>
          <a:p>
            <a:pPr marL="741363" indent="-298450">
              <a:buFont typeface="Courier New" panose="02070309020205020404" pitchFamily="49" charset="0"/>
              <a:buChar char="o"/>
            </a:pPr>
            <a:r>
              <a:rPr lang="en-US" sz="3200" b="1" dirty="0"/>
              <a:t>fast turnover of company nurses</a:t>
            </a:r>
          </a:p>
          <a:p>
            <a:pPr marL="741363" indent="-298450">
              <a:buFont typeface="Courier New" panose="02070309020205020404" pitchFamily="49" charset="0"/>
              <a:buChar char="o"/>
            </a:pPr>
            <a:r>
              <a:rPr lang="en-US" sz="3200" b="1" dirty="0"/>
              <a:t>lack of capacity to provide FP services</a:t>
            </a:r>
          </a:p>
          <a:p>
            <a:pPr marL="741363" indent="-298450">
              <a:buFont typeface="Courier New" panose="02070309020205020404" pitchFamily="49" charset="0"/>
              <a:buChar char="o"/>
            </a:pPr>
            <a:r>
              <a:rPr lang="en-US" sz="3200" b="1" dirty="0"/>
              <a:t>high cost of setting-up a family planning clinic</a:t>
            </a:r>
          </a:p>
        </p:txBody>
      </p:sp>
      <p:sp>
        <p:nvSpPr>
          <p:cNvPr id="7" name="Title 3">
            <a:extLst>
              <a:ext uri="{FF2B5EF4-FFF2-40B4-BE49-F238E27FC236}">
                <a16:creationId xmlns:a16="http://schemas.microsoft.com/office/drawing/2014/main" id="{53BF0785-1BC7-4971-A6B5-8B2C00853912}"/>
              </a:ext>
            </a:extLst>
          </p:cNvPr>
          <p:cNvSpPr>
            <a:spLocks noGrp="1"/>
          </p:cNvSpPr>
          <p:nvPr>
            <p:ph type="title"/>
          </p:nvPr>
        </p:nvSpPr>
        <p:spPr>
          <a:xfrm>
            <a:off x="169127" y="264880"/>
            <a:ext cx="10515600" cy="738729"/>
          </a:xfrm>
          <a:prstGeom prst="homePlate">
            <a:avLst>
              <a:gd name="adj" fmla="val 30917"/>
            </a:avLst>
          </a:prstGeom>
          <a:solidFill>
            <a:schemeClr val="accent1">
              <a:lumMod val="40000"/>
              <a:lumOff val="60000"/>
            </a:schemeClr>
          </a:solidFill>
          <a:ln>
            <a:noFill/>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b="1">
                <a:solidFill>
                  <a:schemeClr val="tx1"/>
                </a:solidFill>
                <a:latin typeface="Gill Sans MT" panose="020B0502020104020203" pitchFamily="34" charset="0"/>
              </a:rPr>
              <a:t>Background</a:t>
            </a:r>
          </a:p>
        </p:txBody>
      </p:sp>
      <p:sp>
        <p:nvSpPr>
          <p:cNvPr id="2" name="Rectangle 1">
            <a:extLst>
              <a:ext uri="{FF2B5EF4-FFF2-40B4-BE49-F238E27FC236}">
                <a16:creationId xmlns:a16="http://schemas.microsoft.com/office/drawing/2014/main" id="{FA977220-04CC-4A66-B394-468013412468}"/>
              </a:ext>
            </a:extLst>
          </p:cNvPr>
          <p:cNvSpPr/>
          <p:nvPr/>
        </p:nvSpPr>
        <p:spPr>
          <a:xfrm>
            <a:off x="6886575" y="247173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90160523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y be an image of text that says &quot;GAISANO CAPITAL&quot;">
            <a:extLst>
              <a:ext uri="{FF2B5EF4-FFF2-40B4-BE49-F238E27FC236}">
                <a16:creationId xmlns:a16="http://schemas.microsoft.com/office/drawing/2014/main" id="{19122250-8800-57DB-D162-F966E68B70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7" t="22976" r="7650" b="25918"/>
          <a:stretch/>
        </p:blipFill>
        <p:spPr bwMode="auto">
          <a:xfrm>
            <a:off x="8391807" y="3890553"/>
            <a:ext cx="3255907" cy="1404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94F87E-BC7E-EB2B-BE27-A9E6DDEF4F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81" r="20280"/>
          <a:stretch/>
        </p:blipFill>
        <p:spPr bwMode="auto">
          <a:xfrm>
            <a:off x="424542" y="3890553"/>
            <a:ext cx="1894114" cy="18679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6EEE4C5-98FA-434A-A1DE-9DC61EE0EBD8}"/>
              </a:ext>
            </a:extLst>
          </p:cNvPr>
          <p:cNvSpPr>
            <a:spLocks noGrp="1"/>
          </p:cNvSpPr>
          <p:nvPr>
            <p:ph type="title"/>
          </p:nvPr>
        </p:nvSpPr>
        <p:spPr>
          <a:xfrm>
            <a:off x="226355" y="99390"/>
            <a:ext cx="11360150" cy="763588"/>
          </a:xfrm>
          <a:prstGeom prst="homePlate">
            <a:avLst>
              <a:gd name="adj" fmla="val 30917"/>
            </a:avLst>
          </a:prstGeom>
          <a:solidFill>
            <a:schemeClr val="accent1">
              <a:lumMod val="40000"/>
              <a:lumOff val="60000"/>
            </a:schemeClr>
          </a:solidFill>
          <a:ln>
            <a:noFill/>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b="1" i="0" u="none" strike="noStrike" baseline="0">
                <a:solidFill>
                  <a:schemeClr val="tx1"/>
                </a:solidFill>
                <a:latin typeface="DejaVuSansCondensed-Bold"/>
              </a:rPr>
              <a:t>Program Intervention: Collaboration with Stakeholders</a:t>
            </a:r>
            <a:endParaRPr lang="en-US" sz="3600" b="1">
              <a:solidFill>
                <a:schemeClr val="tx1"/>
              </a:solidFill>
              <a:latin typeface="Gill Sans MT" panose="020B0502020104020203" pitchFamily="34" charset="0"/>
            </a:endParaRPr>
          </a:p>
        </p:txBody>
      </p:sp>
      <p:pic>
        <p:nvPicPr>
          <p:cNvPr id="9" name="Picture 2" descr="Seal_of_the_Department_of_Health_of_the_Philippines | Department of Health  Eastern Visayas CHD">
            <a:extLst>
              <a:ext uri="{FF2B5EF4-FFF2-40B4-BE49-F238E27FC236}">
                <a16:creationId xmlns:a16="http://schemas.microsoft.com/office/drawing/2014/main" id="{E07C31A4-0726-CFBF-7B96-BA9CC6DAE4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743" y="2092993"/>
            <a:ext cx="1430678" cy="14243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2D9CA73-7929-62A4-16CB-5E1FB6E9288C}"/>
              </a:ext>
            </a:extLst>
          </p:cNvPr>
          <p:cNvSpPr txBox="1"/>
          <p:nvPr/>
        </p:nvSpPr>
        <p:spPr>
          <a:xfrm>
            <a:off x="3324550" y="975198"/>
            <a:ext cx="5122764" cy="677108"/>
          </a:xfrm>
          <a:prstGeom prst="rect">
            <a:avLst/>
          </a:prstGeom>
          <a:noFill/>
        </p:spPr>
        <p:txBody>
          <a:bodyPr wrap="square">
            <a:spAutoFit/>
          </a:bodyPr>
          <a:lstStyle/>
          <a:p>
            <a:pPr algn="ctr"/>
            <a:r>
              <a:rPr lang="en-US" sz="3800" b="1" i="0" u="none" strike="noStrike" baseline="0" dirty="0">
                <a:latin typeface="Calibri" panose="020F0502020204030204" pitchFamily="34" charset="0"/>
                <a:cs typeface="Calibri" panose="020F0502020204030204" pitchFamily="34" charset="0"/>
              </a:rPr>
              <a:t>Collaborating Partners </a:t>
            </a:r>
          </a:p>
        </p:txBody>
      </p:sp>
      <p:pic>
        <p:nvPicPr>
          <p:cNvPr id="6150" name="Picture 6" descr="DOLE - Department of Labor and Employment Philippines - Purpose, Functions  and Responsibilities - OWWA Member">
            <a:extLst>
              <a:ext uri="{FF2B5EF4-FFF2-40B4-BE49-F238E27FC236}">
                <a16:creationId xmlns:a16="http://schemas.microsoft.com/office/drawing/2014/main" id="{16E598DF-0365-9B09-FAA3-AA3A5374C3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9" y="1924958"/>
            <a:ext cx="1797955" cy="17979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mmission on Population and Development | Mandaluyong">
            <a:extLst>
              <a:ext uri="{FF2B5EF4-FFF2-40B4-BE49-F238E27FC236}">
                <a16:creationId xmlns:a16="http://schemas.microsoft.com/office/drawing/2014/main" id="{234FFDA9-0168-639B-D982-46F84A128F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48" y="2077249"/>
            <a:ext cx="1459367" cy="13735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ity Profile – Pagadian City">
            <a:extLst>
              <a:ext uri="{FF2B5EF4-FFF2-40B4-BE49-F238E27FC236}">
                <a16:creationId xmlns:a16="http://schemas.microsoft.com/office/drawing/2014/main" id="{97380DF8-5702-00E7-37C3-F94942E561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649" y="4117380"/>
            <a:ext cx="1445758" cy="14143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43001157-F6A0-95E4-4937-2081F51174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73459" y="2065919"/>
            <a:ext cx="4374255" cy="1504595"/>
          </a:xfrm>
          <a:prstGeom prst="rect">
            <a:avLst/>
          </a:prstGeom>
        </p:spPr>
      </p:pic>
      <p:pic>
        <p:nvPicPr>
          <p:cNvPr id="13" name="Picture 10" descr="No description available.">
            <a:extLst>
              <a:ext uri="{FF2B5EF4-FFF2-40B4-BE49-F238E27FC236}">
                <a16:creationId xmlns:a16="http://schemas.microsoft.com/office/drawing/2014/main" id="{FD2D5549-CBEE-16F0-9F17-4DEB864C2B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4422" y="4029334"/>
            <a:ext cx="3710392" cy="141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97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id="{7BA41007-7142-1789-2B84-57E722A71D5D}"/>
              </a:ext>
            </a:extLst>
          </p:cNvPr>
          <p:cNvSpPr txBox="1">
            <a:spLocks/>
          </p:cNvSpPr>
          <p:nvPr/>
        </p:nvSpPr>
        <p:spPr>
          <a:xfrm>
            <a:off x="400636" y="202852"/>
            <a:ext cx="10515600" cy="738729"/>
          </a:xfrm>
          <a:prstGeom prst="homePlate">
            <a:avLst>
              <a:gd name="adj" fmla="val 30917"/>
            </a:avLst>
          </a:prstGeom>
          <a:solidFill>
            <a:schemeClr val="accent1">
              <a:lumMod val="40000"/>
              <a:lumOff val="60000"/>
            </a:schemeClr>
          </a:solidFill>
          <a:ln w="12700" cap="flat" cmpd="sng" algn="ctr">
            <a:noFill/>
            <a:prstDash val="solid"/>
            <a:miter lim="800000"/>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1" vert="horz" wrap="square" lIns="91425" tIns="91425" rIns="91425" bIns="91425" rtlCol="0" anchor="ctr" anchorCtr="0">
            <a:noAutofit/>
          </a:bodyPr>
          <a:lstStyle>
            <a:lvl1pPr lvl="0" algn="l" defTabSz="914400" rtl="0" eaLnBrk="1" latinLnBrk="0" hangingPunct="1">
              <a:lnSpc>
                <a:spcPct val="90000"/>
              </a:lnSpc>
              <a:spcBef>
                <a:spcPts val="0"/>
              </a:spcBef>
              <a:spcAft>
                <a:spcPts val="0"/>
              </a:spcAft>
              <a:buSzPts val="2800"/>
              <a:buNone/>
              <a:defRPr sz="4400" kern="1200">
                <a:solidFill>
                  <a:srgbClr val="F07344"/>
                </a:solidFill>
                <a:latin typeface="+mn-lt"/>
                <a:ea typeface="+mn-ea"/>
                <a:cs typeface="+mn-cs"/>
              </a:defRPr>
            </a:lvl1pPr>
            <a:lvl2pPr lvl="1">
              <a:spcBef>
                <a:spcPts val="0"/>
              </a:spcBef>
              <a:spcAft>
                <a:spcPts val="0"/>
              </a:spcAft>
              <a:buSzPts val="2800"/>
              <a:buNone/>
              <a:defRPr>
                <a:solidFill>
                  <a:schemeClr val="lt1"/>
                </a:solidFill>
                <a:latin typeface="+mn-lt"/>
                <a:ea typeface="+mn-ea"/>
                <a:cs typeface="+mn-cs"/>
              </a:defRPr>
            </a:lvl2pPr>
            <a:lvl3pPr lvl="2">
              <a:spcBef>
                <a:spcPts val="0"/>
              </a:spcBef>
              <a:spcAft>
                <a:spcPts val="0"/>
              </a:spcAft>
              <a:buSzPts val="2800"/>
              <a:buNone/>
              <a:defRPr>
                <a:solidFill>
                  <a:schemeClr val="lt1"/>
                </a:solidFill>
                <a:latin typeface="+mn-lt"/>
                <a:ea typeface="+mn-ea"/>
                <a:cs typeface="+mn-cs"/>
              </a:defRPr>
            </a:lvl3pPr>
            <a:lvl4pPr lvl="3">
              <a:spcBef>
                <a:spcPts val="0"/>
              </a:spcBef>
              <a:spcAft>
                <a:spcPts val="0"/>
              </a:spcAft>
              <a:buSzPts val="2800"/>
              <a:buNone/>
              <a:defRPr>
                <a:solidFill>
                  <a:schemeClr val="lt1"/>
                </a:solidFill>
                <a:latin typeface="+mn-lt"/>
                <a:ea typeface="+mn-ea"/>
                <a:cs typeface="+mn-cs"/>
              </a:defRPr>
            </a:lvl4pPr>
            <a:lvl5pPr lvl="4">
              <a:spcBef>
                <a:spcPts val="0"/>
              </a:spcBef>
              <a:spcAft>
                <a:spcPts val="0"/>
              </a:spcAft>
              <a:buSzPts val="2800"/>
              <a:buNone/>
              <a:defRPr>
                <a:solidFill>
                  <a:schemeClr val="lt1"/>
                </a:solidFill>
                <a:latin typeface="+mn-lt"/>
                <a:ea typeface="+mn-ea"/>
                <a:cs typeface="+mn-cs"/>
              </a:defRPr>
            </a:lvl5pPr>
            <a:lvl6pPr lvl="5">
              <a:spcBef>
                <a:spcPts val="0"/>
              </a:spcBef>
              <a:spcAft>
                <a:spcPts val="0"/>
              </a:spcAft>
              <a:buSzPts val="2800"/>
              <a:buNone/>
              <a:defRPr>
                <a:solidFill>
                  <a:schemeClr val="lt1"/>
                </a:solidFill>
                <a:latin typeface="+mn-lt"/>
                <a:ea typeface="+mn-ea"/>
                <a:cs typeface="+mn-cs"/>
              </a:defRPr>
            </a:lvl6pPr>
            <a:lvl7pPr lvl="6">
              <a:spcBef>
                <a:spcPts val="0"/>
              </a:spcBef>
              <a:spcAft>
                <a:spcPts val="0"/>
              </a:spcAft>
              <a:buSzPts val="2800"/>
              <a:buNone/>
              <a:defRPr>
                <a:solidFill>
                  <a:schemeClr val="lt1"/>
                </a:solidFill>
                <a:latin typeface="+mn-lt"/>
                <a:ea typeface="+mn-ea"/>
                <a:cs typeface="+mn-cs"/>
              </a:defRPr>
            </a:lvl7pPr>
            <a:lvl8pPr lvl="7">
              <a:spcBef>
                <a:spcPts val="0"/>
              </a:spcBef>
              <a:spcAft>
                <a:spcPts val="0"/>
              </a:spcAft>
              <a:buSzPts val="2800"/>
              <a:buNone/>
              <a:defRPr>
                <a:solidFill>
                  <a:schemeClr val="lt1"/>
                </a:solidFill>
                <a:latin typeface="+mn-lt"/>
                <a:ea typeface="+mn-ea"/>
                <a:cs typeface="+mn-cs"/>
              </a:defRPr>
            </a:lvl8pPr>
            <a:lvl9pPr lvl="8">
              <a:spcBef>
                <a:spcPts val="0"/>
              </a:spcBef>
              <a:spcAft>
                <a:spcPts val="0"/>
              </a:spcAft>
              <a:buSzPts val="2800"/>
              <a:buNone/>
              <a:defRPr>
                <a:solidFill>
                  <a:schemeClr val="lt1"/>
                </a:solidFill>
                <a:latin typeface="+mn-lt"/>
                <a:ea typeface="+mn-ea"/>
                <a:cs typeface="+mn-cs"/>
              </a:defRPr>
            </a:lvl9pPr>
          </a:lstStyle>
          <a:p>
            <a:r>
              <a:rPr lang="en-US" sz="3600" b="1">
                <a:solidFill>
                  <a:schemeClr val="tx1"/>
                </a:solidFill>
                <a:latin typeface="Calibri "/>
              </a:rPr>
              <a:t>Methodology</a:t>
            </a:r>
          </a:p>
        </p:txBody>
      </p:sp>
      <p:sp>
        <p:nvSpPr>
          <p:cNvPr id="8" name="TextBox 7">
            <a:extLst>
              <a:ext uri="{FF2B5EF4-FFF2-40B4-BE49-F238E27FC236}">
                <a16:creationId xmlns:a16="http://schemas.microsoft.com/office/drawing/2014/main" id="{4684FE4C-5222-2676-627C-0DA8C923E0A8}"/>
              </a:ext>
            </a:extLst>
          </p:cNvPr>
          <p:cNvSpPr txBox="1"/>
          <p:nvPr/>
        </p:nvSpPr>
        <p:spPr>
          <a:xfrm>
            <a:off x="3841490" y="1109293"/>
            <a:ext cx="4509019" cy="523220"/>
          </a:xfrm>
          <a:prstGeom prst="rect">
            <a:avLst/>
          </a:prstGeom>
          <a:noFill/>
        </p:spPr>
        <p:txBody>
          <a:bodyPr wrap="square" rtlCol="0">
            <a:spAutoFit/>
          </a:bodyPr>
          <a:lstStyle/>
          <a:p>
            <a:pPr algn="ctr"/>
            <a:r>
              <a:rPr lang="en-US" sz="2800" b="1"/>
              <a:t>The Matching  Process</a:t>
            </a:r>
          </a:p>
        </p:txBody>
      </p:sp>
      <p:pic>
        <p:nvPicPr>
          <p:cNvPr id="2" name="image4.png">
            <a:extLst>
              <a:ext uri="{FF2B5EF4-FFF2-40B4-BE49-F238E27FC236}">
                <a16:creationId xmlns:a16="http://schemas.microsoft.com/office/drawing/2014/main" id="{39B750D1-5177-B6D9-9CA8-7F52B36682E4}"/>
              </a:ext>
            </a:extLst>
          </p:cNvPr>
          <p:cNvPicPr/>
          <p:nvPr/>
        </p:nvPicPr>
        <p:blipFill>
          <a:blip r:embed="rId3"/>
          <a:srcRect/>
          <a:stretch>
            <a:fillRect/>
          </a:stretch>
        </p:blipFill>
        <p:spPr>
          <a:xfrm>
            <a:off x="400636" y="1800225"/>
            <a:ext cx="11215102" cy="4343400"/>
          </a:xfrm>
          <a:prstGeom prst="rect">
            <a:avLst/>
          </a:prstGeom>
          <a:ln/>
        </p:spPr>
      </p:pic>
    </p:spTree>
    <p:extLst>
      <p:ext uri="{BB962C8B-B14F-4D97-AF65-F5344CB8AC3E}">
        <p14:creationId xmlns:p14="http://schemas.microsoft.com/office/powerpoint/2010/main" val="3405407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Open Photo">
            <a:extLst>
              <a:ext uri="{FF2B5EF4-FFF2-40B4-BE49-F238E27FC236}">
                <a16:creationId xmlns:a16="http://schemas.microsoft.com/office/drawing/2014/main" id="{EE3D52EF-6618-9DC2-9CF8-C06FB55CD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61" y="1102259"/>
            <a:ext cx="2402514" cy="198638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descr="A group of people around a table&#10;&#10;Description automatically generated">
            <a:extLst>
              <a:ext uri="{FF2B5EF4-FFF2-40B4-BE49-F238E27FC236}">
                <a16:creationId xmlns:a16="http://schemas.microsoft.com/office/drawing/2014/main" id="{E8A3CAF9-990F-FC51-112F-E156AA1A8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947" y="1079215"/>
            <a:ext cx="3791566" cy="1990001"/>
          </a:xfrm>
          <a:prstGeom prst="rect">
            <a:avLst/>
          </a:prstGeom>
          <a:ln w="38100">
            <a:solidFill>
              <a:schemeClr val="tx1"/>
            </a:solidFill>
          </a:ln>
        </p:spPr>
      </p:pic>
      <p:sp>
        <p:nvSpPr>
          <p:cNvPr id="8" name="Google Shape;78;p13">
            <a:extLst>
              <a:ext uri="{FF2B5EF4-FFF2-40B4-BE49-F238E27FC236}">
                <a16:creationId xmlns:a16="http://schemas.microsoft.com/office/drawing/2014/main" id="{0083172E-733C-9299-4BA4-A322F1537C90}"/>
              </a:ext>
            </a:extLst>
          </p:cNvPr>
          <p:cNvSpPr txBox="1"/>
          <p:nvPr/>
        </p:nvSpPr>
        <p:spPr>
          <a:xfrm>
            <a:off x="467094" y="5033677"/>
            <a:ext cx="3983656" cy="2814813"/>
          </a:xfrm>
          <a:prstGeom prst="rect">
            <a:avLst/>
          </a:prstGeom>
          <a:noFill/>
          <a:ln>
            <a:noFill/>
          </a:ln>
        </p:spPr>
        <p:txBody>
          <a:bodyPr spcFirstLastPara="1" wrap="square" lIns="0" tIns="0" rIns="0" bIns="0" anchor="ctr" anchorCtr="1">
            <a:noAutofit/>
          </a:bodyPr>
          <a:lstStyle/>
          <a:p>
            <a:pPr marL="171450" indent="-171450">
              <a:buFont typeface="Wingdings" panose="05000000000000000000" pitchFamily="2" charset="2"/>
              <a:buChar char="§"/>
            </a:pPr>
            <a:endParaRPr lang="en-AU" sz="2000" b="1">
              <a:latin typeface="Univers" panose="020B0503020202020204" pitchFamily="34" charset="0"/>
            </a:endParaRPr>
          </a:p>
        </p:txBody>
      </p:sp>
      <p:sp>
        <p:nvSpPr>
          <p:cNvPr id="9" name="Google Shape;78;p13">
            <a:extLst>
              <a:ext uri="{FF2B5EF4-FFF2-40B4-BE49-F238E27FC236}">
                <a16:creationId xmlns:a16="http://schemas.microsoft.com/office/drawing/2014/main" id="{E43222DC-1274-F947-B4BF-5407A1E7E747}"/>
              </a:ext>
            </a:extLst>
          </p:cNvPr>
          <p:cNvSpPr txBox="1"/>
          <p:nvPr/>
        </p:nvSpPr>
        <p:spPr>
          <a:xfrm>
            <a:off x="8320148" y="3795386"/>
            <a:ext cx="3294322" cy="503298"/>
          </a:xfrm>
          <a:prstGeom prst="rect">
            <a:avLst/>
          </a:prstGeom>
          <a:noFill/>
          <a:ln>
            <a:noFill/>
          </a:ln>
        </p:spPr>
        <p:txBody>
          <a:bodyPr spcFirstLastPara="1" wrap="square" lIns="0" tIns="0" rIns="0" bIns="0" anchor="ctr" anchorCtr="1">
            <a:noAutofit/>
          </a:bodyPr>
          <a:lstStyle/>
          <a:p>
            <a:r>
              <a:rPr lang="en-US" b="1" i="1" u="none" strike="noStrike" baseline="0"/>
              <a:t>Partnership Meeting</a:t>
            </a:r>
            <a:endParaRPr lang="en-AU" b="1" i="1"/>
          </a:p>
        </p:txBody>
      </p:sp>
      <p:sp>
        <p:nvSpPr>
          <p:cNvPr id="15" name="Google Shape;78;p13">
            <a:extLst>
              <a:ext uri="{FF2B5EF4-FFF2-40B4-BE49-F238E27FC236}">
                <a16:creationId xmlns:a16="http://schemas.microsoft.com/office/drawing/2014/main" id="{BA9F67C4-6C5E-564E-30EA-A184BF593509}"/>
              </a:ext>
            </a:extLst>
          </p:cNvPr>
          <p:cNvSpPr txBox="1"/>
          <p:nvPr/>
        </p:nvSpPr>
        <p:spPr>
          <a:xfrm>
            <a:off x="3245269" y="6168847"/>
            <a:ext cx="3983656" cy="523395"/>
          </a:xfrm>
          <a:prstGeom prst="rect">
            <a:avLst/>
          </a:prstGeom>
          <a:noFill/>
          <a:ln>
            <a:noFill/>
          </a:ln>
        </p:spPr>
        <p:txBody>
          <a:bodyPr spcFirstLastPara="1" wrap="square" lIns="0" tIns="0" rIns="0" bIns="0" anchor="ctr" anchorCtr="1">
            <a:noAutofit/>
          </a:bodyPr>
          <a:lstStyle/>
          <a:p>
            <a:r>
              <a:rPr lang="en-US" b="1" i="1">
                <a:solidFill>
                  <a:srgbClr val="2D2E33"/>
                </a:solidFill>
                <a:ea typeface="Roboto"/>
                <a:cs typeface="Roboto"/>
                <a:sym typeface="Roboto"/>
              </a:rPr>
              <a:t>Partnership Agreement</a:t>
            </a:r>
            <a:endParaRPr lang="en-AU" b="1" i="1"/>
          </a:p>
        </p:txBody>
      </p:sp>
      <p:sp>
        <p:nvSpPr>
          <p:cNvPr id="16" name="Title 3">
            <a:extLst>
              <a:ext uri="{FF2B5EF4-FFF2-40B4-BE49-F238E27FC236}">
                <a16:creationId xmlns:a16="http://schemas.microsoft.com/office/drawing/2014/main" id="{E6BE7865-4A39-BA59-D57B-6D313FC5F106}"/>
              </a:ext>
            </a:extLst>
          </p:cNvPr>
          <p:cNvSpPr>
            <a:spLocks noGrp="1"/>
          </p:cNvSpPr>
          <p:nvPr>
            <p:ph type="title"/>
          </p:nvPr>
        </p:nvSpPr>
        <p:spPr>
          <a:xfrm>
            <a:off x="400636" y="202852"/>
            <a:ext cx="10515600" cy="738729"/>
          </a:xfrm>
          <a:prstGeom prst="homePlate">
            <a:avLst>
              <a:gd name="adj" fmla="val 30917"/>
            </a:avLst>
          </a:prstGeom>
          <a:solidFill>
            <a:schemeClr val="accent1">
              <a:lumMod val="40000"/>
              <a:lumOff val="60000"/>
            </a:schemeClr>
          </a:solidFill>
          <a:ln>
            <a:noFill/>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b="1" i="0" u="none" strike="noStrike" baseline="0">
                <a:solidFill>
                  <a:schemeClr val="tx1"/>
                </a:solidFill>
                <a:latin typeface="Calibri "/>
              </a:rPr>
              <a:t>Methodology</a:t>
            </a:r>
            <a:endParaRPr lang="en-US" sz="3600" b="1">
              <a:solidFill>
                <a:schemeClr val="tx1"/>
              </a:solidFill>
              <a:latin typeface="Calibri "/>
            </a:endParaRPr>
          </a:p>
        </p:txBody>
      </p:sp>
      <p:sp>
        <p:nvSpPr>
          <p:cNvPr id="20" name="TextBox 19">
            <a:extLst>
              <a:ext uri="{FF2B5EF4-FFF2-40B4-BE49-F238E27FC236}">
                <a16:creationId xmlns:a16="http://schemas.microsoft.com/office/drawing/2014/main" id="{E143171D-DF26-402E-2D7A-E2DE72FF40BB}"/>
              </a:ext>
            </a:extLst>
          </p:cNvPr>
          <p:cNvSpPr txBox="1"/>
          <p:nvPr/>
        </p:nvSpPr>
        <p:spPr>
          <a:xfrm>
            <a:off x="368254" y="3137611"/>
            <a:ext cx="2500206" cy="369332"/>
          </a:xfrm>
          <a:prstGeom prst="rect">
            <a:avLst/>
          </a:prstGeom>
          <a:noFill/>
        </p:spPr>
        <p:txBody>
          <a:bodyPr wrap="square">
            <a:spAutoFit/>
          </a:bodyPr>
          <a:lstStyle/>
          <a:p>
            <a:r>
              <a:rPr lang="en-US" b="1" i="1">
                <a:solidFill>
                  <a:srgbClr val="2D2E33"/>
                </a:solidFill>
                <a:ea typeface="Roboto"/>
                <a:cs typeface="Roboto"/>
                <a:sym typeface="Roboto"/>
              </a:rPr>
              <a:t>Consultation Meetings</a:t>
            </a:r>
            <a:endParaRPr lang="en-AU" b="1" i="1"/>
          </a:p>
        </p:txBody>
      </p:sp>
      <p:pic>
        <p:nvPicPr>
          <p:cNvPr id="21" name="Picture 2" descr="Open Photo">
            <a:extLst>
              <a:ext uri="{FF2B5EF4-FFF2-40B4-BE49-F238E27FC236}">
                <a16:creationId xmlns:a16="http://schemas.microsoft.com/office/drawing/2014/main" id="{ECBF0C19-6142-9B29-EE5D-BBBBF728D0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613"/>
          <a:stretch/>
        </p:blipFill>
        <p:spPr bwMode="auto">
          <a:xfrm>
            <a:off x="7424479" y="1305375"/>
            <a:ext cx="4399267" cy="249001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2" name="Picture 2" descr="May be an image of 6 people, people standing, people sitting and indoor">
            <a:extLst>
              <a:ext uri="{FF2B5EF4-FFF2-40B4-BE49-F238E27FC236}">
                <a16:creationId xmlns:a16="http://schemas.microsoft.com/office/drawing/2014/main" id="{D8B49BAF-DBE6-12AE-AA64-C7F522A1D0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6615" y="3248655"/>
            <a:ext cx="4120964" cy="29828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7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8;p13">
            <a:extLst>
              <a:ext uri="{FF2B5EF4-FFF2-40B4-BE49-F238E27FC236}">
                <a16:creationId xmlns:a16="http://schemas.microsoft.com/office/drawing/2014/main" id="{0083172E-733C-9299-4BA4-A322F1537C90}"/>
              </a:ext>
            </a:extLst>
          </p:cNvPr>
          <p:cNvSpPr txBox="1"/>
          <p:nvPr/>
        </p:nvSpPr>
        <p:spPr>
          <a:xfrm>
            <a:off x="506801" y="5033677"/>
            <a:ext cx="3983656" cy="2814813"/>
          </a:xfrm>
          <a:prstGeom prst="rect">
            <a:avLst/>
          </a:prstGeom>
          <a:noFill/>
          <a:ln>
            <a:noFill/>
          </a:ln>
        </p:spPr>
        <p:txBody>
          <a:bodyPr spcFirstLastPara="1" wrap="square" lIns="0" tIns="0" rIns="0" bIns="0" anchor="ctr" anchorCtr="1">
            <a:noAutofit/>
          </a:bodyPr>
          <a:lstStyle/>
          <a:p>
            <a:pPr marL="171450" indent="-171450">
              <a:buFont typeface="Wingdings" panose="05000000000000000000" pitchFamily="2" charset="2"/>
              <a:buChar char="§"/>
            </a:pPr>
            <a:endParaRPr lang="en-AU" sz="2000" b="1">
              <a:latin typeface="Univers" panose="020B0503020202020204" pitchFamily="34" charset="0"/>
            </a:endParaRPr>
          </a:p>
        </p:txBody>
      </p:sp>
      <p:sp>
        <p:nvSpPr>
          <p:cNvPr id="16" name="Title 3">
            <a:extLst>
              <a:ext uri="{FF2B5EF4-FFF2-40B4-BE49-F238E27FC236}">
                <a16:creationId xmlns:a16="http://schemas.microsoft.com/office/drawing/2014/main" id="{E6BE7865-4A39-BA59-D57B-6D313FC5F106}"/>
              </a:ext>
            </a:extLst>
          </p:cNvPr>
          <p:cNvSpPr>
            <a:spLocks noGrp="1"/>
          </p:cNvSpPr>
          <p:nvPr>
            <p:ph type="title"/>
          </p:nvPr>
        </p:nvSpPr>
        <p:spPr>
          <a:xfrm>
            <a:off x="400636" y="122749"/>
            <a:ext cx="10515600" cy="738729"/>
          </a:xfrm>
          <a:prstGeom prst="homePlate">
            <a:avLst>
              <a:gd name="adj" fmla="val 30917"/>
            </a:avLst>
          </a:prstGeom>
          <a:solidFill>
            <a:schemeClr val="accent1">
              <a:lumMod val="40000"/>
              <a:lumOff val="60000"/>
            </a:schemeClr>
          </a:solidFill>
          <a:ln>
            <a:noFill/>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b="1" i="0" u="none" strike="noStrike" baseline="0">
                <a:solidFill>
                  <a:schemeClr val="tx1"/>
                </a:solidFill>
                <a:latin typeface="Calibri "/>
              </a:rPr>
              <a:t>Baseline Results</a:t>
            </a:r>
            <a:endParaRPr lang="en-US" sz="3600" b="1">
              <a:solidFill>
                <a:schemeClr val="tx1"/>
              </a:solidFill>
              <a:latin typeface="Calibri "/>
            </a:endParaRPr>
          </a:p>
        </p:txBody>
      </p:sp>
      <p:sp>
        <p:nvSpPr>
          <p:cNvPr id="10" name="Rectangle 9">
            <a:extLst>
              <a:ext uri="{FF2B5EF4-FFF2-40B4-BE49-F238E27FC236}">
                <a16:creationId xmlns:a16="http://schemas.microsoft.com/office/drawing/2014/main" id="{84C635D2-4ABA-97FF-9FA0-6D7A2A38A0A4}"/>
              </a:ext>
            </a:extLst>
          </p:cNvPr>
          <p:cNvSpPr/>
          <p:nvPr/>
        </p:nvSpPr>
        <p:spPr>
          <a:xfrm>
            <a:off x="1818640" y="3052236"/>
            <a:ext cx="3554848" cy="1321863"/>
          </a:xfrm>
          <a:prstGeom prst="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solidFill>
                  <a:schemeClr val="tx1"/>
                </a:solidFill>
              </a:rPr>
              <a:t>56% are not using any modern FP Method</a:t>
            </a:r>
          </a:p>
        </p:txBody>
      </p:sp>
      <p:sp>
        <p:nvSpPr>
          <p:cNvPr id="11" name="Rectangle 10">
            <a:extLst>
              <a:ext uri="{FF2B5EF4-FFF2-40B4-BE49-F238E27FC236}">
                <a16:creationId xmlns:a16="http://schemas.microsoft.com/office/drawing/2014/main" id="{D2746AC6-A43F-BE88-0FB9-706A0013598F}"/>
              </a:ext>
            </a:extLst>
          </p:cNvPr>
          <p:cNvSpPr/>
          <p:nvPr/>
        </p:nvSpPr>
        <p:spPr>
          <a:xfrm>
            <a:off x="3832345" y="1139039"/>
            <a:ext cx="3797815" cy="1260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solidFill>
                  <a:schemeClr val="tx1"/>
                </a:solidFill>
              </a:rPr>
              <a:t>65% wanted to have another child in the next 4 to 6 years</a:t>
            </a:r>
          </a:p>
        </p:txBody>
      </p:sp>
      <p:sp>
        <p:nvSpPr>
          <p:cNvPr id="12" name="Arrow: Right 11">
            <a:extLst>
              <a:ext uri="{FF2B5EF4-FFF2-40B4-BE49-F238E27FC236}">
                <a16:creationId xmlns:a16="http://schemas.microsoft.com/office/drawing/2014/main" id="{C6497CD2-823A-9711-6711-278C300F70B4}"/>
              </a:ext>
            </a:extLst>
          </p:cNvPr>
          <p:cNvSpPr/>
          <p:nvPr/>
        </p:nvSpPr>
        <p:spPr>
          <a:xfrm rot="7028021">
            <a:off x="4469433" y="2555378"/>
            <a:ext cx="517818" cy="26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2C281B-C981-97C1-52E9-C816F369D6F8}"/>
              </a:ext>
            </a:extLst>
          </p:cNvPr>
          <p:cNvSpPr/>
          <p:nvPr/>
        </p:nvSpPr>
        <p:spPr>
          <a:xfrm>
            <a:off x="6012349" y="3025992"/>
            <a:ext cx="3652182" cy="1321863"/>
          </a:xfrm>
          <a:prstGeom prst="rect">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solidFill>
                  <a:schemeClr val="tx1"/>
                </a:solidFill>
              </a:rPr>
              <a:t>3 % are using long-acting method</a:t>
            </a:r>
          </a:p>
        </p:txBody>
      </p:sp>
      <p:sp>
        <p:nvSpPr>
          <p:cNvPr id="14" name="Arrow: Right 13">
            <a:extLst>
              <a:ext uri="{FF2B5EF4-FFF2-40B4-BE49-F238E27FC236}">
                <a16:creationId xmlns:a16="http://schemas.microsoft.com/office/drawing/2014/main" id="{426BB051-15E5-2156-673B-F2D1A9E7B4AD}"/>
              </a:ext>
            </a:extLst>
          </p:cNvPr>
          <p:cNvSpPr/>
          <p:nvPr/>
        </p:nvSpPr>
        <p:spPr>
          <a:xfrm rot="4028973">
            <a:off x="6422706" y="2575490"/>
            <a:ext cx="517818" cy="26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1E9AB6-DF69-E141-F8A3-06BBE40ADECD}"/>
              </a:ext>
            </a:extLst>
          </p:cNvPr>
          <p:cNvSpPr/>
          <p:nvPr/>
        </p:nvSpPr>
        <p:spPr>
          <a:xfrm>
            <a:off x="6766560" y="4774772"/>
            <a:ext cx="4877503" cy="1960479"/>
          </a:xfrm>
          <a:prstGeom prst="rect">
            <a:avLst/>
          </a:prstGeom>
          <a:solidFill>
            <a:schemeClr val="bg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rPr>
              <a:t>High unmet need for family planning</a:t>
            </a:r>
          </a:p>
        </p:txBody>
      </p:sp>
      <p:sp>
        <p:nvSpPr>
          <p:cNvPr id="23" name="Arrow: Right 22">
            <a:extLst>
              <a:ext uri="{FF2B5EF4-FFF2-40B4-BE49-F238E27FC236}">
                <a16:creationId xmlns:a16="http://schemas.microsoft.com/office/drawing/2014/main" id="{A45B1665-9FC8-1E6E-5ECC-DC90E2D93087}"/>
              </a:ext>
            </a:extLst>
          </p:cNvPr>
          <p:cNvSpPr/>
          <p:nvPr/>
        </p:nvSpPr>
        <p:spPr>
          <a:xfrm rot="6920868">
            <a:off x="2572039" y="4568815"/>
            <a:ext cx="517818" cy="26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2356A7-F8D2-658D-6948-E73A2B2FCE91}"/>
              </a:ext>
            </a:extLst>
          </p:cNvPr>
          <p:cNvSpPr/>
          <p:nvPr/>
        </p:nvSpPr>
        <p:spPr>
          <a:xfrm>
            <a:off x="442518" y="5000698"/>
            <a:ext cx="3825279" cy="1536709"/>
          </a:xfrm>
          <a:prstGeom prst="rect">
            <a:avLst/>
          </a:prstGeom>
          <a:solidFill>
            <a:srgbClr val="FF818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solidFill>
                  <a:schemeClr val="tx1"/>
                </a:solidFill>
              </a:rPr>
              <a:t>35% or 1 out of 3 said they don’t know where to go for FP services; </a:t>
            </a:r>
          </a:p>
        </p:txBody>
      </p:sp>
    </p:spTree>
    <p:extLst>
      <p:ext uri="{BB962C8B-B14F-4D97-AF65-F5344CB8AC3E}">
        <p14:creationId xmlns:p14="http://schemas.microsoft.com/office/powerpoint/2010/main" val="18662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3" grpId="0" animBg="1"/>
      <p:bldP spid="26"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E6BE7865-4A39-BA59-D57B-6D313FC5F106}"/>
              </a:ext>
            </a:extLst>
          </p:cNvPr>
          <p:cNvSpPr>
            <a:spLocks noGrp="1"/>
          </p:cNvSpPr>
          <p:nvPr>
            <p:ph type="title"/>
          </p:nvPr>
        </p:nvSpPr>
        <p:spPr>
          <a:xfrm>
            <a:off x="143461" y="194187"/>
            <a:ext cx="10515600" cy="738729"/>
          </a:xfrm>
          <a:prstGeom prst="homePlate">
            <a:avLst>
              <a:gd name="adj" fmla="val 30917"/>
            </a:avLst>
          </a:prstGeom>
          <a:solidFill>
            <a:schemeClr val="accent1">
              <a:lumMod val="40000"/>
              <a:lumOff val="60000"/>
            </a:schemeClr>
          </a:solidFill>
          <a:ln>
            <a:noFill/>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b="1" dirty="0">
                <a:solidFill>
                  <a:schemeClr val="tx1"/>
                </a:solidFill>
                <a:latin typeface="Calibri "/>
              </a:rPr>
              <a:t>Outcome</a:t>
            </a:r>
          </a:p>
        </p:txBody>
      </p:sp>
      <p:sp>
        <p:nvSpPr>
          <p:cNvPr id="2" name="TextBox 1">
            <a:extLst>
              <a:ext uri="{FF2B5EF4-FFF2-40B4-BE49-F238E27FC236}">
                <a16:creationId xmlns:a16="http://schemas.microsoft.com/office/drawing/2014/main" id="{14337F42-92F3-319B-8907-21BE04C020AC}"/>
              </a:ext>
            </a:extLst>
          </p:cNvPr>
          <p:cNvSpPr txBox="1"/>
          <p:nvPr/>
        </p:nvSpPr>
        <p:spPr>
          <a:xfrm>
            <a:off x="243838" y="1518080"/>
            <a:ext cx="3242312"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New Acceptor -34  </a:t>
            </a:r>
          </a:p>
          <a:p>
            <a:pPr marL="285750" indent="-285750">
              <a:buFont typeface="Arial" panose="020B0604020202020204" pitchFamily="34" charset="0"/>
              <a:buChar char="•"/>
            </a:pPr>
            <a:r>
              <a:rPr lang="en-US" sz="2400" b="1" dirty="0"/>
              <a:t>Current Users - 85 </a:t>
            </a:r>
          </a:p>
        </p:txBody>
      </p:sp>
      <p:sp>
        <p:nvSpPr>
          <p:cNvPr id="4" name="TextBox 3">
            <a:extLst>
              <a:ext uri="{FF2B5EF4-FFF2-40B4-BE49-F238E27FC236}">
                <a16:creationId xmlns:a16="http://schemas.microsoft.com/office/drawing/2014/main" id="{58220C6F-5B30-7BB7-1C40-FF35951D280C}"/>
              </a:ext>
            </a:extLst>
          </p:cNvPr>
          <p:cNvSpPr txBox="1"/>
          <p:nvPr/>
        </p:nvSpPr>
        <p:spPr>
          <a:xfrm>
            <a:off x="233490" y="3641496"/>
            <a:ext cx="5933947"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City Health Office allocated FP supplies </a:t>
            </a:r>
          </a:p>
        </p:txBody>
      </p:sp>
      <p:sp>
        <p:nvSpPr>
          <p:cNvPr id="5" name="TextBox 4">
            <a:extLst>
              <a:ext uri="{FF2B5EF4-FFF2-40B4-BE49-F238E27FC236}">
                <a16:creationId xmlns:a16="http://schemas.microsoft.com/office/drawing/2014/main" id="{0FEC9D5E-9E6E-FCA3-6ECE-EAC50E0FAA78}"/>
              </a:ext>
            </a:extLst>
          </p:cNvPr>
          <p:cNvSpPr txBox="1"/>
          <p:nvPr/>
        </p:nvSpPr>
        <p:spPr>
          <a:xfrm>
            <a:off x="242234" y="4172695"/>
            <a:ext cx="618744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Company support to the program-</a:t>
            </a:r>
          </a:p>
          <a:p>
            <a:r>
              <a:rPr lang="en-US" sz="2400" b="1" dirty="0"/>
              <a:t>     - health break for the employees</a:t>
            </a:r>
          </a:p>
        </p:txBody>
      </p:sp>
      <p:sp>
        <p:nvSpPr>
          <p:cNvPr id="6" name="TextBox 5">
            <a:extLst>
              <a:ext uri="{FF2B5EF4-FFF2-40B4-BE49-F238E27FC236}">
                <a16:creationId xmlns:a16="http://schemas.microsoft.com/office/drawing/2014/main" id="{29F86319-C9C4-B753-AD70-2BD06D416E64}"/>
              </a:ext>
            </a:extLst>
          </p:cNvPr>
          <p:cNvSpPr txBox="1"/>
          <p:nvPr/>
        </p:nvSpPr>
        <p:spPr>
          <a:xfrm>
            <a:off x="228600" y="5114246"/>
            <a:ext cx="640080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Department of Labor and Employment’s adoption of the Matching Model </a:t>
            </a:r>
          </a:p>
        </p:txBody>
      </p:sp>
      <p:pic>
        <p:nvPicPr>
          <p:cNvPr id="7170" name="Picture 2" descr="No description available.">
            <a:extLst>
              <a:ext uri="{FF2B5EF4-FFF2-40B4-BE49-F238E27FC236}">
                <a16:creationId xmlns:a16="http://schemas.microsoft.com/office/drawing/2014/main" id="{BC64B89E-2CC1-1E0C-A9EE-393693D1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83" y="3686175"/>
            <a:ext cx="5960857" cy="27421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o description available.">
            <a:extLst>
              <a:ext uri="{FF2B5EF4-FFF2-40B4-BE49-F238E27FC236}">
                <a16:creationId xmlns:a16="http://schemas.microsoft.com/office/drawing/2014/main" id="{F4B36716-2D68-1C36-D99F-8833D3608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425" y="1006075"/>
            <a:ext cx="5301615" cy="2438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65B595-D7BE-2C55-A9F8-EB0B0035EF62}"/>
              </a:ext>
            </a:extLst>
          </p:cNvPr>
          <p:cNvSpPr txBox="1"/>
          <p:nvPr/>
        </p:nvSpPr>
        <p:spPr>
          <a:xfrm>
            <a:off x="224789" y="2799193"/>
            <a:ext cx="480441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New Acceptors - 186  or 547%</a:t>
            </a:r>
          </a:p>
          <a:p>
            <a:pPr marL="285750" indent="-285750">
              <a:buFont typeface="Arial" panose="020B0604020202020204" pitchFamily="34" charset="0"/>
              <a:buChar char="•"/>
            </a:pPr>
            <a:r>
              <a:rPr lang="en-US" sz="2400" b="1" dirty="0"/>
              <a:t>Current Users – 283 or 332%</a:t>
            </a:r>
          </a:p>
        </p:txBody>
      </p:sp>
      <p:sp>
        <p:nvSpPr>
          <p:cNvPr id="7" name="Arrow: Up 6">
            <a:extLst>
              <a:ext uri="{FF2B5EF4-FFF2-40B4-BE49-F238E27FC236}">
                <a16:creationId xmlns:a16="http://schemas.microsoft.com/office/drawing/2014/main" id="{26DCF100-CDF7-BF97-1FEE-D2F8E211BC4F}"/>
              </a:ext>
            </a:extLst>
          </p:cNvPr>
          <p:cNvSpPr/>
          <p:nvPr/>
        </p:nvSpPr>
        <p:spPr>
          <a:xfrm>
            <a:off x="4614866" y="2771774"/>
            <a:ext cx="371472" cy="71437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a:extLst>
              <a:ext uri="{FF2B5EF4-FFF2-40B4-BE49-F238E27FC236}">
                <a16:creationId xmlns:a16="http://schemas.microsoft.com/office/drawing/2014/main" id="{7B9A9C20-1C5F-1D20-2E3C-DDB06752BD21}"/>
              </a:ext>
            </a:extLst>
          </p:cNvPr>
          <p:cNvSpPr txBox="1"/>
          <p:nvPr/>
        </p:nvSpPr>
        <p:spPr>
          <a:xfrm>
            <a:off x="214312" y="985838"/>
            <a:ext cx="4143375" cy="461665"/>
          </a:xfrm>
          <a:prstGeom prst="rect">
            <a:avLst/>
          </a:prstGeom>
          <a:noFill/>
        </p:spPr>
        <p:txBody>
          <a:bodyPr wrap="square" rtlCol="0">
            <a:spAutoFit/>
          </a:bodyPr>
          <a:lstStyle/>
          <a:p>
            <a:r>
              <a:rPr lang="en-US" sz="2400" b="1" u="sng" dirty="0">
                <a:solidFill>
                  <a:srgbClr val="0070C0"/>
                </a:solidFill>
              </a:rPr>
              <a:t>October to December 2021)</a:t>
            </a:r>
          </a:p>
        </p:txBody>
      </p:sp>
      <p:sp>
        <p:nvSpPr>
          <p:cNvPr id="10" name="TextBox 9">
            <a:extLst>
              <a:ext uri="{FF2B5EF4-FFF2-40B4-BE49-F238E27FC236}">
                <a16:creationId xmlns:a16="http://schemas.microsoft.com/office/drawing/2014/main" id="{BEC67320-8DF4-CB77-00EE-A11ADBE53F45}"/>
              </a:ext>
            </a:extLst>
          </p:cNvPr>
          <p:cNvSpPr txBox="1"/>
          <p:nvPr/>
        </p:nvSpPr>
        <p:spPr>
          <a:xfrm>
            <a:off x="185737" y="2428876"/>
            <a:ext cx="4043362" cy="461665"/>
          </a:xfrm>
          <a:prstGeom prst="rect">
            <a:avLst/>
          </a:prstGeom>
          <a:noFill/>
        </p:spPr>
        <p:txBody>
          <a:bodyPr wrap="square" rtlCol="0">
            <a:spAutoFit/>
          </a:bodyPr>
          <a:lstStyle/>
          <a:p>
            <a:r>
              <a:rPr lang="en-US" sz="2400" b="1" u="sng" dirty="0">
                <a:solidFill>
                  <a:srgbClr val="0070C0"/>
                </a:solidFill>
              </a:rPr>
              <a:t>January to March 2024</a:t>
            </a:r>
            <a:endParaRPr lang="en-PH" sz="2400" u="sng" dirty="0">
              <a:solidFill>
                <a:srgbClr val="0070C0"/>
              </a:solidFill>
            </a:endParaRPr>
          </a:p>
        </p:txBody>
      </p:sp>
      <p:sp>
        <p:nvSpPr>
          <p:cNvPr id="12" name="TextBox 11">
            <a:extLst>
              <a:ext uri="{FF2B5EF4-FFF2-40B4-BE49-F238E27FC236}">
                <a16:creationId xmlns:a16="http://schemas.microsoft.com/office/drawing/2014/main" id="{732323C3-44B7-2D9F-3181-FC40A6EC5D99}"/>
              </a:ext>
            </a:extLst>
          </p:cNvPr>
          <p:cNvSpPr txBox="1"/>
          <p:nvPr/>
        </p:nvSpPr>
        <p:spPr>
          <a:xfrm>
            <a:off x="266700" y="5923871"/>
            <a:ext cx="5491163"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Companies from other regions in Mindanao are now replicating  </a:t>
            </a:r>
          </a:p>
        </p:txBody>
      </p:sp>
    </p:spTree>
    <p:extLst>
      <p:ext uri="{BB962C8B-B14F-4D97-AF65-F5344CB8AC3E}">
        <p14:creationId xmlns:p14="http://schemas.microsoft.com/office/powerpoint/2010/main" val="143341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E6BE7865-4A39-BA59-D57B-6D313FC5F106}"/>
              </a:ext>
            </a:extLst>
          </p:cNvPr>
          <p:cNvSpPr>
            <a:spLocks noGrp="1"/>
          </p:cNvSpPr>
          <p:nvPr>
            <p:ph type="title"/>
          </p:nvPr>
        </p:nvSpPr>
        <p:spPr>
          <a:xfrm>
            <a:off x="450644" y="271149"/>
            <a:ext cx="10515600" cy="738729"/>
          </a:xfrm>
          <a:prstGeom prst="homePlate">
            <a:avLst>
              <a:gd name="adj" fmla="val 30917"/>
            </a:avLst>
          </a:prstGeom>
          <a:solidFill>
            <a:schemeClr val="accent1">
              <a:lumMod val="40000"/>
              <a:lumOff val="60000"/>
            </a:schemeClr>
          </a:solidFill>
          <a:ln>
            <a:noFill/>
          </a:ln>
          <a:effectLst>
            <a:outerShdw blurRad="508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b="1" i="0" u="none" strike="noStrike" baseline="0">
                <a:solidFill>
                  <a:schemeClr val="tx1"/>
                </a:solidFill>
                <a:latin typeface="DejaVuSansCondensed-Bold"/>
              </a:rPr>
              <a:t>Challenges</a:t>
            </a:r>
            <a:endParaRPr lang="en-US" sz="3600" b="1">
              <a:solidFill>
                <a:schemeClr val="tx1"/>
              </a:solidFill>
              <a:latin typeface="Calibri "/>
            </a:endParaRPr>
          </a:p>
        </p:txBody>
      </p:sp>
      <p:sp>
        <p:nvSpPr>
          <p:cNvPr id="5" name="TextBox 4">
            <a:extLst>
              <a:ext uri="{FF2B5EF4-FFF2-40B4-BE49-F238E27FC236}">
                <a16:creationId xmlns:a16="http://schemas.microsoft.com/office/drawing/2014/main" id="{D87C6214-968C-F664-977C-0D8635A381DE}"/>
              </a:ext>
            </a:extLst>
          </p:cNvPr>
          <p:cNvSpPr txBox="1"/>
          <p:nvPr/>
        </p:nvSpPr>
        <p:spPr>
          <a:xfrm>
            <a:off x="665117" y="5441582"/>
            <a:ext cx="10674263" cy="954107"/>
          </a:xfrm>
          <a:prstGeom prst="rect">
            <a:avLst/>
          </a:prstGeom>
          <a:noFill/>
        </p:spPr>
        <p:txBody>
          <a:bodyPr wrap="square" rtlCol="0">
            <a:spAutoFit/>
          </a:bodyPr>
          <a:lstStyle/>
          <a:p>
            <a:pPr marL="342900" indent="-342900">
              <a:buFont typeface="Wingdings" panose="05000000000000000000" pitchFamily="2" charset="2"/>
              <a:buChar char="q"/>
            </a:pPr>
            <a:r>
              <a:rPr lang="en-US" sz="2800" b="1" dirty="0"/>
              <a:t>Record keeping and Data Management. Gaisano Capital employees’ records are sometimes mixed with regular FP clients. </a:t>
            </a:r>
          </a:p>
        </p:txBody>
      </p:sp>
      <p:sp>
        <p:nvSpPr>
          <p:cNvPr id="6" name="TextBox 5">
            <a:extLst>
              <a:ext uri="{FF2B5EF4-FFF2-40B4-BE49-F238E27FC236}">
                <a16:creationId xmlns:a16="http://schemas.microsoft.com/office/drawing/2014/main" id="{281D4BC5-2C4C-8F4D-D71B-70063E0C7DF8}"/>
              </a:ext>
            </a:extLst>
          </p:cNvPr>
          <p:cNvSpPr txBox="1"/>
          <p:nvPr/>
        </p:nvSpPr>
        <p:spPr>
          <a:xfrm>
            <a:off x="565104" y="1348560"/>
            <a:ext cx="10825163" cy="1384995"/>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 Trained and accredited private family planning service providers are very few in Pagadian City, hence, difficult for other companies to look for partner service providers.</a:t>
            </a:r>
          </a:p>
        </p:txBody>
      </p:sp>
      <p:sp>
        <p:nvSpPr>
          <p:cNvPr id="2" name="TextBox 1">
            <a:extLst>
              <a:ext uri="{FF2B5EF4-FFF2-40B4-BE49-F238E27FC236}">
                <a16:creationId xmlns:a16="http://schemas.microsoft.com/office/drawing/2014/main" id="{F72BBA34-2F03-9E25-6E3C-1BD4F6273781}"/>
              </a:ext>
            </a:extLst>
          </p:cNvPr>
          <p:cNvSpPr txBox="1"/>
          <p:nvPr/>
        </p:nvSpPr>
        <p:spPr>
          <a:xfrm>
            <a:off x="636542" y="3187514"/>
            <a:ext cx="10825163" cy="523220"/>
          </a:xfrm>
          <a:prstGeom prst="rect">
            <a:avLst/>
          </a:prstGeom>
          <a:noFill/>
        </p:spPr>
        <p:txBody>
          <a:bodyPr wrap="square" rtlCol="0">
            <a:spAutoFit/>
          </a:bodyPr>
          <a:lstStyle/>
          <a:p>
            <a:pPr marL="285750" indent="-285750">
              <a:buFont typeface="Wingdings" panose="05000000000000000000" pitchFamily="2" charset="2"/>
              <a:buChar char="q"/>
            </a:pPr>
            <a:r>
              <a:rPr lang="en-US" sz="2800" b="1" dirty="0"/>
              <a:t> Mom’s Birthing Home is also experiencing turnover of trained staff.</a:t>
            </a:r>
          </a:p>
        </p:txBody>
      </p:sp>
      <p:sp>
        <p:nvSpPr>
          <p:cNvPr id="3" name="TextBox 2">
            <a:extLst>
              <a:ext uri="{FF2B5EF4-FFF2-40B4-BE49-F238E27FC236}">
                <a16:creationId xmlns:a16="http://schemas.microsoft.com/office/drawing/2014/main" id="{ED560277-0255-41A2-5F0A-674BB5A94DC4}"/>
              </a:ext>
            </a:extLst>
          </p:cNvPr>
          <p:cNvSpPr txBox="1"/>
          <p:nvPr/>
        </p:nvSpPr>
        <p:spPr>
          <a:xfrm>
            <a:off x="646067" y="4250957"/>
            <a:ext cx="10674263" cy="954107"/>
          </a:xfrm>
          <a:prstGeom prst="rect">
            <a:avLst/>
          </a:prstGeom>
          <a:noFill/>
        </p:spPr>
        <p:txBody>
          <a:bodyPr wrap="square" rtlCol="0">
            <a:spAutoFit/>
          </a:bodyPr>
          <a:lstStyle/>
          <a:p>
            <a:pPr marL="342900" indent="-342900">
              <a:buFont typeface="Wingdings" panose="05000000000000000000" pitchFamily="2" charset="2"/>
              <a:buChar char="q"/>
            </a:pPr>
            <a:r>
              <a:rPr lang="en-US" sz="2800" b="1" dirty="0"/>
              <a:t> Sometimes services schedule in the workplace are not followed when facility is understaffed. </a:t>
            </a:r>
          </a:p>
        </p:txBody>
      </p:sp>
    </p:spTree>
    <p:extLst>
      <p:ext uri="{BB962C8B-B14F-4D97-AF65-F5344CB8AC3E}">
        <p14:creationId xmlns:p14="http://schemas.microsoft.com/office/powerpoint/2010/main" val="3266629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TotalTime>
  <Words>1740</Words>
  <Application>Microsoft Office PowerPoint</Application>
  <PresentationFormat>Widescreen</PresentationFormat>
  <Paragraphs>91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Background</vt:lpstr>
      <vt:lpstr>Background</vt:lpstr>
      <vt:lpstr>Program Intervention: Collaboration with Stakeholders</vt:lpstr>
      <vt:lpstr>PowerPoint Presentation</vt:lpstr>
      <vt:lpstr>Methodology</vt:lpstr>
      <vt:lpstr>Baseline Results</vt:lpstr>
      <vt:lpstr>Outcome</vt:lpstr>
      <vt:lpstr>Challenges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Ombao, Rosana (Contractor)</dc:creator>
  <cp:lastModifiedBy>Agnes Nazareno</cp:lastModifiedBy>
  <cp:revision>10</cp:revision>
  <dcterms:created xsi:type="dcterms:W3CDTF">2019-11-20T07:37:09Z</dcterms:created>
  <dcterms:modified xsi:type="dcterms:W3CDTF">2024-11-19T08:14:24Z</dcterms:modified>
</cp:coreProperties>
</file>