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84" r:id="rId4"/>
    <p:sldId id="258" r:id="rId5"/>
    <p:sldId id="260" r:id="rId6"/>
    <p:sldId id="282" r:id="rId7"/>
    <p:sldId id="263" r:id="rId8"/>
    <p:sldId id="283" r:id="rId9"/>
    <p:sldId id="281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6" r:id="rId22"/>
    <p:sldId id="280" r:id="rId23"/>
    <p:sldId id="278" r:id="rId24"/>
    <p:sldId id="279" r:id="rId25"/>
  </p:sldIdLst>
  <p:sldSz cx="18288000" cy="10287000"/>
  <p:notesSz cx="6858000" cy="9144000"/>
  <p:embeddedFontLst>
    <p:embeddedFont>
      <p:font typeface="Noto Serif Display ExtraCondensed" panose="020B0604020202020204"/>
      <p:regular r:id="rId26"/>
    </p:embeddedFont>
    <p:embeddedFont>
      <p:font typeface="Boriboon Bold" panose="020B0604020202020204" charset="-34"/>
      <p:regular r:id="rId27"/>
    </p:embeddedFont>
    <p:embeddedFont>
      <p:font typeface="Boriboon Italics" panose="020B0604020202020204" charset="-34"/>
      <p:regular r:id="rId28"/>
    </p:embeddedFont>
    <p:embeddedFont>
      <p:font typeface="Noto Serif Display ExtraCondensed Bold" panose="020B0604020202020204"/>
      <p:regular r:id="rId29"/>
    </p:embeddedFont>
    <p:embeddedFont>
      <p:font typeface="Canva Sans Bold" panose="020B0604020202020204" charset="0"/>
      <p:regular r:id="rId30"/>
    </p:embeddedFont>
    <p:embeddedFont>
      <p:font typeface="Adirek Sans Heavy" panose="020B0604020202020204" charset="-34"/>
      <p:regular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Boriboon" panose="020B0604020202020204" charset="-34"/>
      <p:regular r:id="rId36"/>
    </p:embeddedFont>
    <p:embeddedFont>
      <p:font typeface="Adirek Sans Bold" panose="020B0604020202020204" charset="-34"/>
      <p:regular r:id="rId37"/>
    </p:embeddedFont>
    <p:embeddedFont>
      <p:font typeface="Montserrat Classic Bold" panose="020B0604020202020204" charset="0"/>
      <p:regular r:id="rId38"/>
    </p:embeddedFont>
    <p:embeddedFont>
      <p:font typeface="ITC Benguiat Bold" panose="020B0604020202020204" charset="0"/>
      <p:regular r:id="rId3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  <a:srgbClr val="FF0066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38" d="100"/>
          <a:sy n="38" d="100"/>
        </p:scale>
        <p:origin x="93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8.fntdata"/><Relationship Id="rId38" Type="http://schemas.openxmlformats.org/officeDocument/2006/relationships/font" Target="fonts/font1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7.svg"/><Relationship Id="rId7" Type="http://schemas.openxmlformats.org/officeDocument/2006/relationships/image" Target="../media/image31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19.svg"/><Relationship Id="rId5" Type="http://schemas.openxmlformats.org/officeDocument/2006/relationships/image" Target="../media/image29.svg"/><Relationship Id="rId10" Type="http://schemas.openxmlformats.org/officeDocument/2006/relationships/image" Target="../media/image8.png"/><Relationship Id="rId4" Type="http://schemas.openxmlformats.org/officeDocument/2006/relationships/image" Target="../media/image17.png"/><Relationship Id="rId9" Type="http://schemas.openxmlformats.org/officeDocument/2006/relationships/image" Target="../media/image33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7" Type="http://schemas.openxmlformats.org/officeDocument/2006/relationships/image" Target="../media/image37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35.sv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svg"/><Relationship Id="rId7" Type="http://schemas.openxmlformats.org/officeDocument/2006/relationships/image" Target="../media/image41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39.svg"/><Relationship Id="rId4" Type="http://schemas.openxmlformats.org/officeDocument/2006/relationships/image" Target="../media/image22.png"/><Relationship Id="rId9" Type="http://schemas.openxmlformats.org/officeDocument/2006/relationships/image" Target="../media/image43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9.svg"/><Relationship Id="rId7" Type="http://schemas.openxmlformats.org/officeDocument/2006/relationships/image" Target="../media/image47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45.svg"/><Relationship Id="rId4" Type="http://schemas.openxmlformats.org/officeDocument/2006/relationships/image" Target="../media/image25.png"/><Relationship Id="rId9" Type="http://schemas.openxmlformats.org/officeDocument/2006/relationships/image" Target="../media/image49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7" Type="http://schemas.openxmlformats.org/officeDocument/2006/relationships/image" Target="../media/image5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51.sv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65.svg"/><Relationship Id="rId3" Type="http://schemas.openxmlformats.org/officeDocument/2006/relationships/image" Target="../media/image55.svg"/><Relationship Id="rId7" Type="http://schemas.openxmlformats.org/officeDocument/2006/relationships/image" Target="../media/image59.svg"/><Relationship Id="rId12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63.svg"/><Relationship Id="rId5" Type="http://schemas.openxmlformats.org/officeDocument/2006/relationships/image" Target="../media/image57.svg"/><Relationship Id="rId10" Type="http://schemas.openxmlformats.org/officeDocument/2006/relationships/image" Target="../media/image34.png"/><Relationship Id="rId4" Type="http://schemas.openxmlformats.org/officeDocument/2006/relationships/image" Target="../media/image31.png"/><Relationship Id="rId9" Type="http://schemas.openxmlformats.org/officeDocument/2006/relationships/image" Target="../media/image61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65.svg"/><Relationship Id="rId3" Type="http://schemas.openxmlformats.org/officeDocument/2006/relationships/image" Target="../media/image55.svg"/><Relationship Id="rId7" Type="http://schemas.openxmlformats.org/officeDocument/2006/relationships/image" Target="../media/image69.svg"/><Relationship Id="rId12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../media/image63.svg"/><Relationship Id="rId5" Type="http://schemas.openxmlformats.org/officeDocument/2006/relationships/image" Target="../media/image67.svg"/><Relationship Id="rId10" Type="http://schemas.openxmlformats.org/officeDocument/2006/relationships/image" Target="../media/image34.png"/><Relationship Id="rId4" Type="http://schemas.openxmlformats.org/officeDocument/2006/relationships/image" Target="../media/image36.png"/><Relationship Id="rId9" Type="http://schemas.openxmlformats.org/officeDocument/2006/relationships/image" Target="../media/image57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55.svg"/><Relationship Id="rId7" Type="http://schemas.openxmlformats.org/officeDocument/2006/relationships/image" Target="../media/image57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65.svg"/><Relationship Id="rId5" Type="http://schemas.openxmlformats.org/officeDocument/2006/relationships/image" Target="../media/image71.svg"/><Relationship Id="rId10" Type="http://schemas.openxmlformats.org/officeDocument/2006/relationships/image" Target="../media/image35.png"/><Relationship Id="rId4" Type="http://schemas.openxmlformats.org/officeDocument/2006/relationships/image" Target="../media/image38.png"/><Relationship Id="rId9" Type="http://schemas.openxmlformats.org/officeDocument/2006/relationships/image" Target="../media/image6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svg"/><Relationship Id="rId7" Type="http://schemas.openxmlformats.org/officeDocument/2006/relationships/image" Target="../media/image19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5.svg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svg"/><Relationship Id="rId7" Type="http://schemas.openxmlformats.org/officeDocument/2006/relationships/image" Target="../media/image19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9.svg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01.svg"/><Relationship Id="rId7" Type="http://schemas.openxmlformats.org/officeDocument/2006/relationships/image" Target="../media/image77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730.svg"/><Relationship Id="rId4" Type="http://schemas.openxmlformats.org/officeDocument/2006/relationships/image" Target="../media/image39.png"/><Relationship Id="rId9" Type="http://schemas.openxmlformats.org/officeDocument/2006/relationships/image" Target="../media/image191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5" Type="http://schemas.openxmlformats.org/officeDocument/2006/relationships/image" Target="../media/image8.png"/><Relationship Id="rId4" Type="http://schemas.openxmlformats.org/officeDocument/2006/relationships/image" Target="../media/image4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svg"/><Relationship Id="rId7" Type="http://schemas.openxmlformats.org/officeDocument/2006/relationships/image" Target="../media/image12.png"/><Relationship Id="rId12" Type="http://schemas.openxmlformats.org/officeDocument/2006/relationships/image" Target="../media/image19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11" Type="http://schemas.openxmlformats.org/officeDocument/2006/relationships/image" Target="../media/image8.png"/><Relationship Id="rId5" Type="http://schemas.openxmlformats.org/officeDocument/2006/relationships/image" Target="../media/image11.png"/><Relationship Id="rId10" Type="http://schemas.openxmlformats.org/officeDocument/2006/relationships/image" Target="../media/image17.svg"/><Relationship Id="rId4" Type="http://schemas.openxmlformats.org/officeDocument/2006/relationships/image" Target="../media/image10.pn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0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0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00.svg"/><Relationship Id="rId7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sv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31954" y="675087"/>
            <a:ext cx="10808233" cy="464942"/>
            <a:chOff x="0" y="0"/>
            <a:chExt cx="2849577" cy="12258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849577" cy="122581"/>
            </a:xfrm>
            <a:custGeom>
              <a:avLst/>
              <a:gdLst/>
              <a:ahLst/>
              <a:cxnLst/>
              <a:rect l="l" t="t" r="r" b="b"/>
              <a:pathLst>
                <a:path w="2849577" h="122581">
                  <a:moveTo>
                    <a:pt x="0" y="0"/>
                  </a:moveTo>
                  <a:lnTo>
                    <a:pt x="2849577" y="0"/>
                  </a:lnTo>
                  <a:lnTo>
                    <a:pt x="2849577" y="122581"/>
                  </a:lnTo>
                  <a:lnTo>
                    <a:pt x="0" y="122581"/>
                  </a:lnTo>
                  <a:close/>
                </a:path>
              </a:pathLst>
            </a:custGeom>
            <a:solidFill>
              <a:srgbClr val="F49EB7"/>
            </a:solidFill>
            <a:ln w="190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849577" cy="1606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31954" y="9140531"/>
            <a:ext cx="10822521" cy="464942"/>
            <a:chOff x="0" y="0"/>
            <a:chExt cx="2853344" cy="12258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853344" cy="122581"/>
            </a:xfrm>
            <a:custGeom>
              <a:avLst/>
              <a:gdLst/>
              <a:ahLst/>
              <a:cxnLst/>
              <a:rect l="l" t="t" r="r" b="b"/>
              <a:pathLst>
                <a:path w="2853344" h="122581">
                  <a:moveTo>
                    <a:pt x="0" y="0"/>
                  </a:moveTo>
                  <a:lnTo>
                    <a:pt x="2853344" y="0"/>
                  </a:lnTo>
                  <a:lnTo>
                    <a:pt x="2853344" y="122581"/>
                  </a:lnTo>
                  <a:lnTo>
                    <a:pt x="0" y="122581"/>
                  </a:lnTo>
                  <a:close/>
                </a:path>
              </a:pathLst>
            </a:custGeom>
            <a:solidFill>
              <a:srgbClr val="F49EB7"/>
            </a:solidFill>
            <a:ln w="190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2853344" cy="1606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AutoShape 8"/>
          <p:cNvSpPr/>
          <p:nvPr/>
        </p:nvSpPr>
        <p:spPr>
          <a:xfrm flipV="1">
            <a:off x="11440187" y="681528"/>
            <a:ext cx="0" cy="8923945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9" name="Group 9"/>
          <p:cNvGrpSpPr/>
          <p:nvPr/>
        </p:nvGrpSpPr>
        <p:grpSpPr>
          <a:xfrm>
            <a:off x="2511337" y="6353987"/>
            <a:ext cx="7049466" cy="2409746"/>
            <a:chOff x="0" y="0"/>
            <a:chExt cx="1856650" cy="634666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856650" cy="634666"/>
            </a:xfrm>
            <a:custGeom>
              <a:avLst/>
              <a:gdLst/>
              <a:ahLst/>
              <a:cxnLst/>
              <a:rect l="l" t="t" r="r" b="b"/>
              <a:pathLst>
                <a:path w="1856650" h="634666">
                  <a:moveTo>
                    <a:pt x="0" y="0"/>
                  </a:moveTo>
                  <a:lnTo>
                    <a:pt x="1856650" y="0"/>
                  </a:lnTo>
                  <a:lnTo>
                    <a:pt x="1856650" y="634666"/>
                  </a:lnTo>
                  <a:lnTo>
                    <a:pt x="0" y="63466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3D3D3D"/>
              </a:solidFill>
              <a:prstDash val="solid"/>
              <a:miter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1856650" cy="6727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39"/>
                </a:lnSpc>
              </a:pPr>
              <a:r>
                <a:rPr lang="en-US" sz="2099" dirty="0">
                  <a:solidFill>
                    <a:srgbClr val="3A3937"/>
                  </a:solidFill>
                  <a:latin typeface="Canva Sans Bold"/>
                </a:rPr>
                <a:t>Authors: </a:t>
              </a:r>
            </a:p>
            <a:p>
              <a:pPr algn="ctr">
                <a:lnSpc>
                  <a:spcPts val="2939"/>
                </a:lnSpc>
              </a:pPr>
              <a:r>
                <a:rPr lang="en-US" sz="2099" dirty="0">
                  <a:solidFill>
                    <a:srgbClr val="3A3937"/>
                  </a:solidFill>
                  <a:latin typeface="Canva Sans Bold"/>
                </a:rPr>
                <a:t>Ira B. </a:t>
              </a:r>
              <a:r>
                <a:rPr lang="en-US" sz="2099" dirty="0" err="1">
                  <a:solidFill>
                    <a:srgbClr val="3A3937"/>
                  </a:solidFill>
                  <a:latin typeface="Canva Sans Bold"/>
                </a:rPr>
                <a:t>Abidal</a:t>
              </a:r>
              <a:endParaRPr lang="en-US" sz="2099" dirty="0">
                <a:solidFill>
                  <a:srgbClr val="3A3937"/>
                </a:solidFill>
                <a:latin typeface="Canva Sans Bold"/>
              </a:endParaRPr>
            </a:p>
            <a:p>
              <a:pPr algn="ctr">
                <a:lnSpc>
                  <a:spcPts val="2939"/>
                </a:lnSpc>
              </a:pPr>
              <a:r>
                <a:rPr lang="en-US" sz="2099" dirty="0">
                  <a:solidFill>
                    <a:srgbClr val="3A3937"/>
                  </a:solidFill>
                  <a:latin typeface="Canva Sans Bold"/>
                </a:rPr>
                <a:t> </a:t>
              </a:r>
              <a:r>
                <a:rPr lang="en-US" sz="2099" dirty="0" err="1">
                  <a:solidFill>
                    <a:srgbClr val="3A3937"/>
                  </a:solidFill>
                  <a:latin typeface="Canva Sans Bold"/>
                </a:rPr>
                <a:t>Jazzee</a:t>
              </a:r>
              <a:r>
                <a:rPr lang="en-US" sz="2099" dirty="0">
                  <a:solidFill>
                    <a:srgbClr val="3A3937"/>
                  </a:solidFill>
                  <a:latin typeface="Canva Sans Bold"/>
                </a:rPr>
                <a:t> D. </a:t>
              </a:r>
              <a:r>
                <a:rPr lang="en-US" sz="2099" dirty="0" err="1">
                  <a:solidFill>
                    <a:srgbClr val="3A3937"/>
                  </a:solidFill>
                  <a:latin typeface="Canva Sans Bold"/>
                </a:rPr>
                <a:t>Abrera</a:t>
              </a:r>
              <a:endParaRPr lang="en-US" sz="2099" dirty="0">
                <a:solidFill>
                  <a:srgbClr val="3A3937"/>
                </a:solidFill>
                <a:latin typeface="Canva Sans Bold"/>
              </a:endParaRPr>
            </a:p>
            <a:p>
              <a:pPr algn="ctr">
                <a:lnSpc>
                  <a:spcPts val="2939"/>
                </a:lnSpc>
              </a:pPr>
              <a:r>
                <a:rPr lang="en-US" sz="2099" dirty="0">
                  <a:solidFill>
                    <a:srgbClr val="3A3937"/>
                  </a:solidFill>
                  <a:latin typeface="Canva Sans Bold"/>
                </a:rPr>
                <a:t> Ivy B. Acosta</a:t>
              </a:r>
            </a:p>
            <a:p>
              <a:pPr algn="ctr">
                <a:lnSpc>
                  <a:spcPts val="2939"/>
                </a:lnSpc>
              </a:pPr>
              <a:r>
                <a:rPr lang="en-US" sz="2099" dirty="0">
                  <a:solidFill>
                    <a:srgbClr val="3A3937"/>
                  </a:solidFill>
                  <a:latin typeface="Canva Sans Bold"/>
                </a:rPr>
                <a:t> </a:t>
              </a:r>
              <a:r>
                <a:rPr lang="en-US" sz="2099" dirty="0" err="1">
                  <a:solidFill>
                    <a:srgbClr val="3A3937"/>
                  </a:solidFill>
                  <a:latin typeface="Canva Sans Bold"/>
                </a:rPr>
                <a:t>Jhenie</a:t>
              </a:r>
              <a:r>
                <a:rPr lang="en-US" sz="2099" dirty="0">
                  <a:solidFill>
                    <a:srgbClr val="3A3937"/>
                  </a:solidFill>
                  <a:latin typeface="Canva Sans Bold"/>
                </a:rPr>
                <a:t>-Ann L. </a:t>
              </a:r>
              <a:r>
                <a:rPr lang="en-US" sz="2099" dirty="0" err="1">
                  <a:solidFill>
                    <a:srgbClr val="3A3937"/>
                  </a:solidFill>
                  <a:latin typeface="Canva Sans Bold"/>
                </a:rPr>
                <a:t>Alilao</a:t>
              </a:r>
              <a:r>
                <a:rPr lang="en-US" sz="2099" dirty="0">
                  <a:solidFill>
                    <a:srgbClr val="3A3937"/>
                  </a:solidFill>
                  <a:latin typeface="Canva Sans Bold"/>
                </a:rPr>
                <a:t>,</a:t>
              </a:r>
            </a:p>
            <a:p>
              <a:pPr marL="0" lvl="0" indent="0" algn="ctr">
                <a:lnSpc>
                  <a:spcPts val="2939"/>
                </a:lnSpc>
                <a:spcBef>
                  <a:spcPct val="0"/>
                </a:spcBef>
              </a:pPr>
              <a:r>
                <a:rPr lang="en-US" sz="2099" dirty="0" err="1">
                  <a:solidFill>
                    <a:srgbClr val="3A3937"/>
                  </a:solidFill>
                  <a:latin typeface="Canva Sans Bold"/>
                </a:rPr>
                <a:t>Jostin</a:t>
              </a:r>
              <a:r>
                <a:rPr lang="en-US" sz="2099" dirty="0">
                  <a:solidFill>
                    <a:srgbClr val="3A3937"/>
                  </a:solidFill>
                  <a:latin typeface="Canva Sans Bold"/>
                </a:rPr>
                <a:t> K. Antonio</a:t>
              </a:r>
            </a:p>
          </p:txBody>
        </p:sp>
      </p:grpSp>
      <p:sp>
        <p:nvSpPr>
          <p:cNvPr id="12" name="Freeform 12"/>
          <p:cNvSpPr/>
          <p:nvPr/>
        </p:nvSpPr>
        <p:spPr>
          <a:xfrm>
            <a:off x="694931" y="1140029"/>
            <a:ext cx="1399603" cy="1399603"/>
          </a:xfrm>
          <a:custGeom>
            <a:avLst/>
            <a:gdLst/>
            <a:ahLst/>
            <a:cxnLst/>
            <a:rect l="l" t="t" r="r" b="b"/>
            <a:pathLst>
              <a:path w="1399603" h="1399603">
                <a:moveTo>
                  <a:pt x="0" y="0"/>
                </a:moveTo>
                <a:lnTo>
                  <a:pt x="1399603" y="0"/>
                </a:lnTo>
                <a:lnTo>
                  <a:pt x="1399603" y="1399603"/>
                </a:lnTo>
                <a:lnTo>
                  <a:pt x="0" y="139960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14" name="Group 14"/>
          <p:cNvGrpSpPr/>
          <p:nvPr/>
        </p:nvGrpSpPr>
        <p:grpSpPr>
          <a:xfrm>
            <a:off x="11425900" y="675087"/>
            <a:ext cx="6304530" cy="8930385"/>
            <a:chOff x="0" y="0"/>
            <a:chExt cx="1660452" cy="2352036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660452" cy="2352036"/>
            </a:xfrm>
            <a:custGeom>
              <a:avLst/>
              <a:gdLst/>
              <a:ahLst/>
              <a:cxnLst/>
              <a:rect l="l" t="t" r="r" b="b"/>
              <a:pathLst>
                <a:path w="1660452" h="2352036">
                  <a:moveTo>
                    <a:pt x="0" y="0"/>
                  </a:moveTo>
                  <a:lnTo>
                    <a:pt x="1660452" y="0"/>
                  </a:lnTo>
                  <a:lnTo>
                    <a:pt x="1660452" y="2352036"/>
                  </a:lnTo>
                  <a:lnTo>
                    <a:pt x="0" y="2352036"/>
                  </a:lnTo>
                  <a:close/>
                </a:path>
              </a:pathLst>
            </a:custGeom>
            <a:solidFill>
              <a:srgbClr val="F49EB7"/>
            </a:solidFill>
            <a:ln w="57150" cap="sq">
              <a:solidFill>
                <a:srgbClr val="F49EB7"/>
              </a:solidFill>
              <a:prstDash val="solid"/>
              <a:miter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0" y="-47625"/>
              <a:ext cx="1660452" cy="23996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7" name="Freeform 17"/>
          <p:cNvSpPr/>
          <p:nvPr/>
        </p:nvSpPr>
        <p:spPr>
          <a:xfrm>
            <a:off x="11700310" y="1140029"/>
            <a:ext cx="5755710" cy="8000502"/>
          </a:xfrm>
          <a:custGeom>
            <a:avLst/>
            <a:gdLst/>
            <a:ahLst/>
            <a:cxnLst/>
            <a:rect l="l" t="t" r="r" b="b"/>
            <a:pathLst>
              <a:path w="5755710" h="8000502">
                <a:moveTo>
                  <a:pt x="0" y="0"/>
                </a:moveTo>
                <a:lnTo>
                  <a:pt x="5755710" y="0"/>
                </a:lnTo>
                <a:lnTo>
                  <a:pt x="5755710" y="8000502"/>
                </a:lnTo>
                <a:lnTo>
                  <a:pt x="0" y="800050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87000"/>
            </a:blip>
            <a:stretch>
              <a:fillRect t="-740" r="-76383" b="-2905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8" name="TextBox 18"/>
          <p:cNvSpPr txBox="1"/>
          <p:nvPr/>
        </p:nvSpPr>
        <p:spPr>
          <a:xfrm>
            <a:off x="2094534" y="2122364"/>
            <a:ext cx="7925323" cy="3854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461"/>
              </a:lnSpc>
            </a:pPr>
            <a:r>
              <a:rPr lang="en-US" sz="8199" spc="-524">
                <a:solidFill>
                  <a:srgbClr val="000000"/>
                </a:solidFill>
                <a:latin typeface="Noto Serif Display ExtraCondensed Bold"/>
              </a:rPr>
              <a:t>The Bilateral Tubal Ligation Experience: A Case of Women in Tuba, Benguet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31954" y="675087"/>
            <a:ext cx="17024092" cy="8936825"/>
            <a:chOff x="0" y="0"/>
            <a:chExt cx="4488380" cy="235618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88380" cy="2356182"/>
            </a:xfrm>
            <a:custGeom>
              <a:avLst/>
              <a:gdLst/>
              <a:ahLst/>
              <a:cxnLst/>
              <a:rect l="l" t="t" r="r" b="b"/>
              <a:pathLst>
                <a:path w="4488380" h="2356182">
                  <a:moveTo>
                    <a:pt x="0" y="0"/>
                  </a:moveTo>
                  <a:lnTo>
                    <a:pt x="4488380" y="0"/>
                  </a:lnTo>
                  <a:lnTo>
                    <a:pt x="4488380" y="2356182"/>
                  </a:lnTo>
                  <a:lnTo>
                    <a:pt x="0" y="235618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EB6187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488380" cy="23942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3269154" y="1306872"/>
            <a:ext cx="11749692" cy="11125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190"/>
              </a:lnSpc>
            </a:pPr>
            <a:r>
              <a:rPr lang="en-US" sz="9000" spc="-576">
                <a:solidFill>
                  <a:srgbClr val="3D3D3D"/>
                </a:solidFill>
                <a:latin typeface="Noto Serif Display ExtraCondensed"/>
              </a:rPr>
              <a:t>INTRODUCTION</a:t>
            </a:r>
          </a:p>
        </p:txBody>
      </p:sp>
      <p:grpSp>
        <p:nvGrpSpPr>
          <p:cNvPr id="6" name="Group 6"/>
          <p:cNvGrpSpPr>
            <a:grpSpLocks noChangeAspect="1"/>
          </p:cNvGrpSpPr>
          <p:nvPr/>
        </p:nvGrpSpPr>
        <p:grpSpPr>
          <a:xfrm rot="-5400000">
            <a:off x="5381468" y="-1709522"/>
            <a:ext cx="8017958" cy="13917686"/>
            <a:chOff x="0" y="0"/>
            <a:chExt cx="3446780" cy="5982970"/>
          </a:xfrm>
        </p:grpSpPr>
        <p:sp>
          <p:nvSpPr>
            <p:cNvPr id="7" name="Freeform 7"/>
            <p:cNvSpPr/>
            <p:nvPr/>
          </p:nvSpPr>
          <p:spPr>
            <a:xfrm>
              <a:off x="39370" y="34290"/>
              <a:ext cx="3370580" cy="5911850"/>
            </a:xfrm>
            <a:custGeom>
              <a:avLst/>
              <a:gdLst/>
              <a:ahLst/>
              <a:cxnLst/>
              <a:rect l="l" t="t" r="r" b="b"/>
              <a:pathLst>
                <a:path w="3370580" h="5911850">
                  <a:moveTo>
                    <a:pt x="3370580" y="5911850"/>
                  </a:moveTo>
                  <a:lnTo>
                    <a:pt x="0" y="5911850"/>
                  </a:lnTo>
                  <a:lnTo>
                    <a:pt x="0" y="0"/>
                  </a:lnTo>
                  <a:lnTo>
                    <a:pt x="3370580" y="0"/>
                  </a:lnTo>
                  <a:lnTo>
                    <a:pt x="3370580" y="5911850"/>
                  </a:lnTo>
                  <a:close/>
                </a:path>
              </a:pathLst>
            </a:custGeom>
            <a:solidFill>
              <a:srgbClr val="FFC5D6"/>
            </a:solidFill>
            <a:ln w="12700">
              <a:solidFill>
                <a:srgbClr val="000000"/>
              </a:solidFill>
            </a:ln>
          </p:spPr>
        </p:sp>
        <p:sp>
          <p:nvSpPr>
            <p:cNvPr id="8" name="Freeform 8"/>
            <p:cNvSpPr/>
            <p:nvPr/>
          </p:nvSpPr>
          <p:spPr>
            <a:xfrm>
              <a:off x="6350" y="6350"/>
              <a:ext cx="3434080" cy="5970270"/>
            </a:xfrm>
            <a:custGeom>
              <a:avLst/>
              <a:gdLst/>
              <a:ahLst/>
              <a:cxnLst/>
              <a:rect l="l" t="t" r="r" b="b"/>
              <a:pathLst>
                <a:path w="3434080" h="5970270">
                  <a:moveTo>
                    <a:pt x="0" y="0"/>
                  </a:moveTo>
                  <a:lnTo>
                    <a:pt x="60960" y="0"/>
                  </a:lnTo>
                  <a:lnTo>
                    <a:pt x="60960" y="60960"/>
                  </a:lnTo>
                  <a:lnTo>
                    <a:pt x="0" y="60960"/>
                  </a:lnTo>
                  <a:lnTo>
                    <a:pt x="0" y="0"/>
                  </a:lnTo>
                  <a:close/>
                  <a:moveTo>
                    <a:pt x="3373120" y="0"/>
                  </a:moveTo>
                  <a:lnTo>
                    <a:pt x="3434080" y="0"/>
                  </a:lnTo>
                  <a:lnTo>
                    <a:pt x="3434080" y="60960"/>
                  </a:lnTo>
                  <a:lnTo>
                    <a:pt x="3373120" y="60960"/>
                  </a:lnTo>
                  <a:lnTo>
                    <a:pt x="3373120" y="0"/>
                  </a:lnTo>
                  <a:close/>
                  <a:moveTo>
                    <a:pt x="1686560" y="0"/>
                  </a:moveTo>
                  <a:lnTo>
                    <a:pt x="1747520" y="0"/>
                  </a:lnTo>
                  <a:lnTo>
                    <a:pt x="1747520" y="60960"/>
                  </a:lnTo>
                  <a:lnTo>
                    <a:pt x="1686560" y="60960"/>
                  </a:lnTo>
                  <a:lnTo>
                    <a:pt x="1686560" y="0"/>
                  </a:lnTo>
                  <a:close/>
                  <a:moveTo>
                    <a:pt x="0" y="5909310"/>
                  </a:moveTo>
                  <a:lnTo>
                    <a:pt x="60960" y="5909310"/>
                  </a:lnTo>
                  <a:lnTo>
                    <a:pt x="60960" y="5970270"/>
                  </a:lnTo>
                  <a:lnTo>
                    <a:pt x="0" y="5970270"/>
                  </a:lnTo>
                  <a:lnTo>
                    <a:pt x="0" y="5909310"/>
                  </a:lnTo>
                  <a:close/>
                  <a:moveTo>
                    <a:pt x="3373120" y="5909310"/>
                  </a:moveTo>
                  <a:lnTo>
                    <a:pt x="3434080" y="5909310"/>
                  </a:lnTo>
                  <a:lnTo>
                    <a:pt x="3434080" y="5970270"/>
                  </a:lnTo>
                  <a:lnTo>
                    <a:pt x="3373120" y="5970270"/>
                  </a:lnTo>
                  <a:lnTo>
                    <a:pt x="3373120" y="5909310"/>
                  </a:lnTo>
                  <a:close/>
                  <a:moveTo>
                    <a:pt x="1686560" y="5909310"/>
                  </a:moveTo>
                  <a:lnTo>
                    <a:pt x="1747520" y="5909310"/>
                  </a:lnTo>
                  <a:lnTo>
                    <a:pt x="1747520" y="5970270"/>
                  </a:lnTo>
                  <a:lnTo>
                    <a:pt x="1686560" y="5970270"/>
                  </a:lnTo>
                  <a:lnTo>
                    <a:pt x="1686560" y="5909310"/>
                  </a:lnTo>
                  <a:close/>
                  <a:moveTo>
                    <a:pt x="3373120" y="2955290"/>
                  </a:moveTo>
                  <a:lnTo>
                    <a:pt x="3434080" y="2955290"/>
                  </a:lnTo>
                  <a:lnTo>
                    <a:pt x="3434080" y="3016250"/>
                  </a:lnTo>
                  <a:lnTo>
                    <a:pt x="3373120" y="3016250"/>
                  </a:lnTo>
                  <a:lnTo>
                    <a:pt x="3373120" y="2955290"/>
                  </a:lnTo>
                  <a:close/>
                  <a:moveTo>
                    <a:pt x="0" y="2955290"/>
                  </a:moveTo>
                  <a:lnTo>
                    <a:pt x="60960" y="2955290"/>
                  </a:lnTo>
                  <a:lnTo>
                    <a:pt x="60960" y="3016250"/>
                  </a:lnTo>
                  <a:lnTo>
                    <a:pt x="0" y="3016250"/>
                  </a:lnTo>
                  <a:lnTo>
                    <a:pt x="0" y="2955290"/>
                  </a:lnTo>
                  <a:close/>
                </a:path>
              </a:pathLst>
            </a:custGeom>
            <a:solidFill>
              <a:srgbClr val="04BB9C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0" y="0"/>
              <a:ext cx="3446780" cy="5984240"/>
            </a:xfrm>
            <a:custGeom>
              <a:avLst/>
              <a:gdLst/>
              <a:ahLst/>
              <a:cxnLst/>
              <a:rect l="l" t="t" r="r" b="b"/>
              <a:pathLst>
                <a:path w="3446780" h="5984240">
                  <a:moveTo>
                    <a:pt x="3446780" y="73660"/>
                  </a:moveTo>
                  <a:lnTo>
                    <a:pt x="3446780" y="0"/>
                  </a:lnTo>
                  <a:lnTo>
                    <a:pt x="3373120" y="0"/>
                  </a:lnTo>
                  <a:lnTo>
                    <a:pt x="3373120" y="30480"/>
                  </a:lnTo>
                  <a:lnTo>
                    <a:pt x="1760220" y="30480"/>
                  </a:lnTo>
                  <a:lnTo>
                    <a:pt x="1760220" y="0"/>
                  </a:lnTo>
                  <a:lnTo>
                    <a:pt x="1686560" y="0"/>
                  </a:lnTo>
                  <a:lnTo>
                    <a:pt x="1686560" y="30480"/>
                  </a:lnTo>
                  <a:lnTo>
                    <a:pt x="73660" y="30480"/>
                  </a:lnTo>
                  <a:lnTo>
                    <a:pt x="73660" y="0"/>
                  </a:lnTo>
                  <a:lnTo>
                    <a:pt x="0" y="0"/>
                  </a:lnTo>
                  <a:lnTo>
                    <a:pt x="0" y="73660"/>
                  </a:lnTo>
                  <a:lnTo>
                    <a:pt x="30480" y="73660"/>
                  </a:lnTo>
                  <a:lnTo>
                    <a:pt x="30480" y="2955290"/>
                  </a:lnTo>
                  <a:lnTo>
                    <a:pt x="0" y="2955290"/>
                  </a:lnTo>
                  <a:lnTo>
                    <a:pt x="0" y="3028950"/>
                  </a:lnTo>
                  <a:lnTo>
                    <a:pt x="30480" y="3028950"/>
                  </a:lnTo>
                  <a:lnTo>
                    <a:pt x="30480" y="5910580"/>
                  </a:lnTo>
                  <a:lnTo>
                    <a:pt x="0" y="5910580"/>
                  </a:lnTo>
                  <a:lnTo>
                    <a:pt x="0" y="5984240"/>
                  </a:lnTo>
                  <a:lnTo>
                    <a:pt x="73660" y="5984240"/>
                  </a:lnTo>
                  <a:lnTo>
                    <a:pt x="73660" y="5953760"/>
                  </a:lnTo>
                  <a:lnTo>
                    <a:pt x="1686560" y="5953760"/>
                  </a:lnTo>
                  <a:lnTo>
                    <a:pt x="1686560" y="5984240"/>
                  </a:lnTo>
                  <a:lnTo>
                    <a:pt x="1760220" y="5984240"/>
                  </a:lnTo>
                  <a:lnTo>
                    <a:pt x="1760220" y="5953760"/>
                  </a:lnTo>
                  <a:lnTo>
                    <a:pt x="3373120" y="5953760"/>
                  </a:lnTo>
                  <a:lnTo>
                    <a:pt x="3373120" y="5984240"/>
                  </a:lnTo>
                  <a:lnTo>
                    <a:pt x="3446780" y="5984240"/>
                  </a:lnTo>
                  <a:lnTo>
                    <a:pt x="3446780" y="5910580"/>
                  </a:lnTo>
                  <a:lnTo>
                    <a:pt x="3416300" y="5910580"/>
                  </a:lnTo>
                  <a:lnTo>
                    <a:pt x="3416300" y="3028950"/>
                  </a:lnTo>
                  <a:lnTo>
                    <a:pt x="3403600" y="3028950"/>
                  </a:lnTo>
                  <a:lnTo>
                    <a:pt x="3403600" y="5910580"/>
                  </a:lnTo>
                  <a:lnTo>
                    <a:pt x="3373120" y="5910580"/>
                  </a:lnTo>
                  <a:lnTo>
                    <a:pt x="3373120" y="5941060"/>
                  </a:lnTo>
                  <a:lnTo>
                    <a:pt x="1760220" y="5941060"/>
                  </a:lnTo>
                  <a:lnTo>
                    <a:pt x="1760220" y="5910580"/>
                  </a:lnTo>
                  <a:lnTo>
                    <a:pt x="1686560" y="5910580"/>
                  </a:lnTo>
                  <a:lnTo>
                    <a:pt x="1686560" y="5941060"/>
                  </a:lnTo>
                  <a:lnTo>
                    <a:pt x="73660" y="5941060"/>
                  </a:lnTo>
                  <a:lnTo>
                    <a:pt x="73660" y="5910580"/>
                  </a:lnTo>
                  <a:lnTo>
                    <a:pt x="43180" y="5910580"/>
                  </a:lnTo>
                  <a:lnTo>
                    <a:pt x="43180" y="3028950"/>
                  </a:lnTo>
                  <a:lnTo>
                    <a:pt x="73660" y="3028950"/>
                  </a:lnTo>
                  <a:lnTo>
                    <a:pt x="73660" y="2955290"/>
                  </a:lnTo>
                  <a:lnTo>
                    <a:pt x="43180" y="2955290"/>
                  </a:lnTo>
                  <a:lnTo>
                    <a:pt x="43180" y="73660"/>
                  </a:lnTo>
                  <a:lnTo>
                    <a:pt x="73660" y="73660"/>
                  </a:lnTo>
                  <a:lnTo>
                    <a:pt x="73660" y="43180"/>
                  </a:lnTo>
                  <a:lnTo>
                    <a:pt x="1686560" y="43180"/>
                  </a:lnTo>
                  <a:lnTo>
                    <a:pt x="1686560" y="73660"/>
                  </a:lnTo>
                  <a:lnTo>
                    <a:pt x="1760220" y="73660"/>
                  </a:lnTo>
                  <a:lnTo>
                    <a:pt x="1760220" y="43180"/>
                  </a:lnTo>
                  <a:lnTo>
                    <a:pt x="3373120" y="43180"/>
                  </a:lnTo>
                  <a:lnTo>
                    <a:pt x="3373120" y="73660"/>
                  </a:lnTo>
                  <a:lnTo>
                    <a:pt x="3403600" y="73660"/>
                  </a:lnTo>
                  <a:lnTo>
                    <a:pt x="3403600" y="2955290"/>
                  </a:lnTo>
                  <a:lnTo>
                    <a:pt x="3373120" y="2955290"/>
                  </a:lnTo>
                  <a:lnTo>
                    <a:pt x="3373120" y="3028950"/>
                  </a:lnTo>
                  <a:lnTo>
                    <a:pt x="3446780" y="3028950"/>
                  </a:lnTo>
                  <a:lnTo>
                    <a:pt x="3446780" y="2955290"/>
                  </a:lnTo>
                  <a:lnTo>
                    <a:pt x="3416300" y="2955290"/>
                  </a:lnTo>
                  <a:lnTo>
                    <a:pt x="3416300" y="73660"/>
                  </a:lnTo>
                  <a:lnTo>
                    <a:pt x="3446780" y="73660"/>
                  </a:lnTo>
                  <a:close/>
                  <a:moveTo>
                    <a:pt x="3385820" y="5922010"/>
                  </a:moveTo>
                  <a:lnTo>
                    <a:pt x="3434080" y="5922010"/>
                  </a:lnTo>
                  <a:lnTo>
                    <a:pt x="3434080" y="5970270"/>
                  </a:lnTo>
                  <a:lnTo>
                    <a:pt x="3385820" y="5970270"/>
                  </a:lnTo>
                  <a:lnTo>
                    <a:pt x="3385820" y="5922010"/>
                  </a:lnTo>
                  <a:close/>
                  <a:moveTo>
                    <a:pt x="1699260" y="5922010"/>
                  </a:moveTo>
                  <a:lnTo>
                    <a:pt x="1747520" y="5922010"/>
                  </a:lnTo>
                  <a:lnTo>
                    <a:pt x="1747520" y="5970270"/>
                  </a:lnTo>
                  <a:lnTo>
                    <a:pt x="1699260" y="5970270"/>
                  </a:lnTo>
                  <a:lnTo>
                    <a:pt x="1699260" y="5922010"/>
                  </a:lnTo>
                  <a:close/>
                  <a:moveTo>
                    <a:pt x="60960" y="5970270"/>
                  </a:moveTo>
                  <a:lnTo>
                    <a:pt x="12700" y="5970270"/>
                  </a:lnTo>
                  <a:lnTo>
                    <a:pt x="12700" y="5922010"/>
                  </a:lnTo>
                  <a:lnTo>
                    <a:pt x="60960" y="5922010"/>
                  </a:lnTo>
                  <a:lnTo>
                    <a:pt x="60960" y="5970270"/>
                  </a:lnTo>
                  <a:close/>
                  <a:moveTo>
                    <a:pt x="60960" y="3016250"/>
                  </a:moveTo>
                  <a:lnTo>
                    <a:pt x="12700" y="3016250"/>
                  </a:lnTo>
                  <a:lnTo>
                    <a:pt x="12700" y="2967990"/>
                  </a:lnTo>
                  <a:lnTo>
                    <a:pt x="60960" y="2967990"/>
                  </a:lnTo>
                  <a:lnTo>
                    <a:pt x="60960" y="3016250"/>
                  </a:lnTo>
                  <a:close/>
                  <a:moveTo>
                    <a:pt x="60960" y="60960"/>
                  </a:moveTo>
                  <a:lnTo>
                    <a:pt x="12700" y="60960"/>
                  </a:lnTo>
                  <a:lnTo>
                    <a:pt x="12700" y="12700"/>
                  </a:lnTo>
                  <a:lnTo>
                    <a:pt x="60960" y="12700"/>
                  </a:lnTo>
                  <a:lnTo>
                    <a:pt x="60960" y="60960"/>
                  </a:lnTo>
                  <a:close/>
                  <a:moveTo>
                    <a:pt x="1747520" y="60960"/>
                  </a:moveTo>
                  <a:lnTo>
                    <a:pt x="1699260" y="60960"/>
                  </a:lnTo>
                  <a:lnTo>
                    <a:pt x="1699260" y="12700"/>
                  </a:lnTo>
                  <a:lnTo>
                    <a:pt x="1747520" y="12700"/>
                  </a:lnTo>
                  <a:lnTo>
                    <a:pt x="1747520" y="60960"/>
                  </a:lnTo>
                  <a:close/>
                  <a:moveTo>
                    <a:pt x="3434080" y="3016250"/>
                  </a:moveTo>
                  <a:lnTo>
                    <a:pt x="3385820" y="3016250"/>
                  </a:lnTo>
                  <a:lnTo>
                    <a:pt x="3385820" y="2967990"/>
                  </a:lnTo>
                  <a:lnTo>
                    <a:pt x="3434080" y="2967990"/>
                  </a:lnTo>
                  <a:lnTo>
                    <a:pt x="3434080" y="3016250"/>
                  </a:lnTo>
                  <a:close/>
                  <a:moveTo>
                    <a:pt x="3385820" y="12700"/>
                  </a:moveTo>
                  <a:lnTo>
                    <a:pt x="3434080" y="12700"/>
                  </a:lnTo>
                  <a:lnTo>
                    <a:pt x="3434080" y="60960"/>
                  </a:lnTo>
                  <a:lnTo>
                    <a:pt x="3385820" y="60960"/>
                  </a:lnTo>
                  <a:lnTo>
                    <a:pt x="3385820" y="12700"/>
                  </a:lnTo>
                  <a:close/>
                </a:path>
              </a:pathLst>
            </a:custGeom>
            <a:solidFill>
              <a:srgbClr val="04182D"/>
            </a:solidFill>
          </p:spPr>
        </p:sp>
      </p:grpSp>
      <p:sp>
        <p:nvSpPr>
          <p:cNvPr id="10" name="TextBox 10"/>
          <p:cNvSpPr txBox="1"/>
          <p:nvPr/>
        </p:nvSpPr>
        <p:spPr>
          <a:xfrm>
            <a:off x="4680933" y="3124852"/>
            <a:ext cx="10337913" cy="38393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609"/>
              </a:lnSpc>
            </a:pPr>
            <a:r>
              <a:rPr lang="en-US" sz="10435">
                <a:solidFill>
                  <a:srgbClr val="000000"/>
                </a:solidFill>
                <a:latin typeface="ITC Benguiat Bold"/>
              </a:rPr>
              <a:t>RESULTS AND DISCUSSION</a:t>
            </a:r>
          </a:p>
        </p:txBody>
      </p:sp>
      <p:sp>
        <p:nvSpPr>
          <p:cNvPr id="11" name="Freeform 11"/>
          <p:cNvSpPr/>
          <p:nvPr/>
        </p:nvSpPr>
        <p:spPr>
          <a:xfrm>
            <a:off x="11179174" y="4025911"/>
            <a:ext cx="5024810" cy="5024810"/>
          </a:xfrm>
          <a:custGeom>
            <a:avLst/>
            <a:gdLst/>
            <a:ahLst/>
            <a:cxnLst/>
            <a:rect l="l" t="t" r="r" b="b"/>
            <a:pathLst>
              <a:path w="5024810" h="5024810">
                <a:moveTo>
                  <a:pt x="0" y="0"/>
                </a:moveTo>
                <a:lnTo>
                  <a:pt x="5024811" y="0"/>
                </a:lnTo>
                <a:lnTo>
                  <a:pt x="5024811" y="5024810"/>
                </a:lnTo>
                <a:lnTo>
                  <a:pt x="0" y="50248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10800000">
            <a:off x="2650014" y="1434172"/>
            <a:ext cx="5104144" cy="5104144"/>
          </a:xfrm>
          <a:custGeom>
            <a:avLst/>
            <a:gdLst/>
            <a:ahLst/>
            <a:cxnLst/>
            <a:rect l="l" t="t" r="r" b="b"/>
            <a:pathLst>
              <a:path w="5104144" h="5104144">
                <a:moveTo>
                  <a:pt x="0" y="0"/>
                </a:moveTo>
                <a:lnTo>
                  <a:pt x="5104144" y="0"/>
                </a:lnTo>
                <a:lnTo>
                  <a:pt x="5104144" y="5104144"/>
                </a:lnTo>
                <a:lnTo>
                  <a:pt x="0" y="51041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3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18963" y="675087"/>
            <a:ext cx="17024092" cy="8936825"/>
            <a:chOff x="0" y="0"/>
            <a:chExt cx="4488380" cy="235618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88380" cy="2356182"/>
            </a:xfrm>
            <a:custGeom>
              <a:avLst/>
              <a:gdLst/>
              <a:ahLst/>
              <a:cxnLst/>
              <a:rect l="l" t="t" r="r" b="b"/>
              <a:pathLst>
                <a:path w="4488380" h="2356182">
                  <a:moveTo>
                    <a:pt x="0" y="0"/>
                  </a:moveTo>
                  <a:lnTo>
                    <a:pt x="4488380" y="0"/>
                  </a:lnTo>
                  <a:lnTo>
                    <a:pt x="4488380" y="2356182"/>
                  </a:lnTo>
                  <a:lnTo>
                    <a:pt x="0" y="235618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488380" cy="23942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  <a:p>
              <a:pPr marL="0" lvl="0" indent="0" algn="ctr">
                <a:lnSpc>
                  <a:spcPts val="33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7544584" y="885825"/>
            <a:ext cx="9714716" cy="2219656"/>
            <a:chOff x="0" y="0"/>
            <a:chExt cx="2558608" cy="58460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558608" cy="584601"/>
            </a:xfrm>
            <a:custGeom>
              <a:avLst/>
              <a:gdLst/>
              <a:ahLst/>
              <a:cxnLst/>
              <a:rect l="l" t="t" r="r" b="b"/>
              <a:pathLst>
                <a:path w="2558608" h="584601">
                  <a:moveTo>
                    <a:pt x="0" y="0"/>
                  </a:moveTo>
                  <a:lnTo>
                    <a:pt x="2558608" y="0"/>
                  </a:lnTo>
                  <a:lnTo>
                    <a:pt x="2558608" y="584601"/>
                  </a:lnTo>
                  <a:lnTo>
                    <a:pt x="0" y="584601"/>
                  </a:lnTo>
                  <a:close/>
                </a:path>
              </a:pathLst>
            </a:custGeom>
            <a:solidFill>
              <a:srgbClr val="F49EB7"/>
            </a:solidFill>
            <a:ln w="57150" cap="sq">
              <a:solidFill>
                <a:srgbClr val="FC6B6A"/>
              </a:solidFill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152400"/>
              <a:ext cx="2558608" cy="7370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10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-5400000">
            <a:off x="14232287" y="2781764"/>
            <a:ext cx="1208389" cy="4214477"/>
            <a:chOff x="0" y="0"/>
            <a:chExt cx="2771140" cy="966485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771140" cy="9664854"/>
            </a:xfrm>
            <a:custGeom>
              <a:avLst/>
              <a:gdLst/>
              <a:ahLst/>
              <a:cxnLst/>
              <a:rect l="l" t="t" r="r" b="b"/>
              <a:pathLst>
                <a:path w="2771140" h="9664854">
                  <a:moveTo>
                    <a:pt x="0" y="0"/>
                  </a:moveTo>
                  <a:lnTo>
                    <a:pt x="0" y="8761884"/>
                  </a:lnTo>
                  <a:lnTo>
                    <a:pt x="1384300" y="9664854"/>
                  </a:lnTo>
                  <a:lnTo>
                    <a:pt x="2771140" y="8761884"/>
                  </a:lnTo>
                  <a:lnTo>
                    <a:pt x="2771140" y="0"/>
                  </a:lnTo>
                  <a:close/>
                </a:path>
              </a:pathLst>
            </a:custGeom>
            <a:solidFill>
              <a:srgbClr val="B56576"/>
            </a:solidFill>
          </p:spPr>
        </p:sp>
      </p:grpSp>
      <p:grpSp>
        <p:nvGrpSpPr>
          <p:cNvPr id="10" name="Group 10"/>
          <p:cNvGrpSpPr/>
          <p:nvPr/>
        </p:nvGrpSpPr>
        <p:grpSpPr>
          <a:xfrm rot="-5400000">
            <a:off x="12339914" y="4464341"/>
            <a:ext cx="1245333" cy="849323"/>
            <a:chOff x="0" y="0"/>
            <a:chExt cx="2771140" cy="188993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771140" cy="1889930"/>
            </a:xfrm>
            <a:custGeom>
              <a:avLst/>
              <a:gdLst/>
              <a:ahLst/>
              <a:cxnLst/>
              <a:rect l="l" t="t" r="r" b="b"/>
              <a:pathLst>
                <a:path w="2771140" h="1889930">
                  <a:moveTo>
                    <a:pt x="0" y="0"/>
                  </a:moveTo>
                  <a:lnTo>
                    <a:pt x="0" y="986960"/>
                  </a:lnTo>
                  <a:lnTo>
                    <a:pt x="1384300" y="1889930"/>
                  </a:lnTo>
                  <a:lnTo>
                    <a:pt x="2771140" y="986960"/>
                  </a:lnTo>
                  <a:lnTo>
                    <a:pt x="2771140" y="0"/>
                  </a:lnTo>
                  <a:close/>
                </a:path>
              </a:pathLst>
            </a:custGeom>
            <a:solidFill>
              <a:srgbClr val="F1F2F2"/>
            </a:solidFill>
          </p:spPr>
        </p:sp>
      </p:grpSp>
      <p:grpSp>
        <p:nvGrpSpPr>
          <p:cNvPr id="12" name="Group 12"/>
          <p:cNvGrpSpPr/>
          <p:nvPr/>
        </p:nvGrpSpPr>
        <p:grpSpPr>
          <a:xfrm rot="-5400000">
            <a:off x="10581741" y="2925399"/>
            <a:ext cx="1208389" cy="3927207"/>
            <a:chOff x="0" y="0"/>
            <a:chExt cx="2771140" cy="9006071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771140" cy="9006071"/>
            </a:xfrm>
            <a:custGeom>
              <a:avLst/>
              <a:gdLst/>
              <a:ahLst/>
              <a:cxnLst/>
              <a:rect l="l" t="t" r="r" b="b"/>
              <a:pathLst>
                <a:path w="2771140" h="9006071">
                  <a:moveTo>
                    <a:pt x="0" y="0"/>
                  </a:moveTo>
                  <a:lnTo>
                    <a:pt x="0" y="8103102"/>
                  </a:lnTo>
                  <a:lnTo>
                    <a:pt x="1384300" y="9006071"/>
                  </a:lnTo>
                  <a:lnTo>
                    <a:pt x="2771140" y="8103102"/>
                  </a:lnTo>
                  <a:lnTo>
                    <a:pt x="2771140" y="0"/>
                  </a:lnTo>
                  <a:close/>
                </a:path>
              </a:pathLst>
            </a:custGeom>
            <a:solidFill>
              <a:srgbClr val="A66C98"/>
            </a:solidFill>
          </p:spPr>
        </p:sp>
      </p:grpSp>
      <p:grpSp>
        <p:nvGrpSpPr>
          <p:cNvPr id="14" name="Group 14"/>
          <p:cNvGrpSpPr/>
          <p:nvPr/>
        </p:nvGrpSpPr>
        <p:grpSpPr>
          <a:xfrm rot="-5400000">
            <a:off x="8833004" y="4464341"/>
            <a:ext cx="1245333" cy="849323"/>
            <a:chOff x="0" y="0"/>
            <a:chExt cx="2771140" cy="188993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771140" cy="1889930"/>
            </a:xfrm>
            <a:custGeom>
              <a:avLst/>
              <a:gdLst/>
              <a:ahLst/>
              <a:cxnLst/>
              <a:rect l="l" t="t" r="r" b="b"/>
              <a:pathLst>
                <a:path w="2771140" h="1889930">
                  <a:moveTo>
                    <a:pt x="0" y="0"/>
                  </a:moveTo>
                  <a:lnTo>
                    <a:pt x="0" y="986960"/>
                  </a:lnTo>
                  <a:lnTo>
                    <a:pt x="1384300" y="1889930"/>
                  </a:lnTo>
                  <a:lnTo>
                    <a:pt x="2771140" y="986960"/>
                  </a:lnTo>
                  <a:lnTo>
                    <a:pt x="2771140" y="0"/>
                  </a:lnTo>
                  <a:close/>
                </a:path>
              </a:pathLst>
            </a:custGeom>
            <a:solidFill>
              <a:srgbClr val="F1F2F2"/>
            </a:solidFill>
          </p:spPr>
        </p:sp>
      </p:grpSp>
      <p:grpSp>
        <p:nvGrpSpPr>
          <p:cNvPr id="16" name="Group 16"/>
          <p:cNvGrpSpPr/>
          <p:nvPr/>
        </p:nvGrpSpPr>
        <p:grpSpPr>
          <a:xfrm rot="-5400000">
            <a:off x="7095775" y="2925399"/>
            <a:ext cx="1208389" cy="3927207"/>
            <a:chOff x="0" y="0"/>
            <a:chExt cx="2771140" cy="9006071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771140" cy="9006071"/>
            </a:xfrm>
            <a:custGeom>
              <a:avLst/>
              <a:gdLst/>
              <a:ahLst/>
              <a:cxnLst/>
              <a:rect l="l" t="t" r="r" b="b"/>
              <a:pathLst>
                <a:path w="2771140" h="9006071">
                  <a:moveTo>
                    <a:pt x="0" y="0"/>
                  </a:moveTo>
                  <a:lnTo>
                    <a:pt x="0" y="8103102"/>
                  </a:lnTo>
                  <a:lnTo>
                    <a:pt x="1384300" y="9006071"/>
                  </a:lnTo>
                  <a:lnTo>
                    <a:pt x="2771140" y="8103102"/>
                  </a:lnTo>
                  <a:lnTo>
                    <a:pt x="2771140" y="0"/>
                  </a:lnTo>
                  <a:close/>
                </a:path>
              </a:pathLst>
            </a:custGeom>
            <a:solidFill>
              <a:srgbClr val="6D597A"/>
            </a:solidFill>
          </p:spPr>
        </p:sp>
      </p:grpSp>
      <p:grpSp>
        <p:nvGrpSpPr>
          <p:cNvPr id="18" name="Group 18"/>
          <p:cNvGrpSpPr/>
          <p:nvPr/>
        </p:nvGrpSpPr>
        <p:grpSpPr>
          <a:xfrm rot="-5400000">
            <a:off x="4879346" y="4300974"/>
            <a:ext cx="1245333" cy="1306139"/>
            <a:chOff x="0" y="0"/>
            <a:chExt cx="2771140" cy="2906446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2771140" cy="2906446"/>
            </a:xfrm>
            <a:custGeom>
              <a:avLst/>
              <a:gdLst/>
              <a:ahLst/>
              <a:cxnLst/>
              <a:rect l="l" t="t" r="r" b="b"/>
              <a:pathLst>
                <a:path w="2771140" h="2906446">
                  <a:moveTo>
                    <a:pt x="0" y="0"/>
                  </a:moveTo>
                  <a:lnTo>
                    <a:pt x="0" y="2003476"/>
                  </a:lnTo>
                  <a:lnTo>
                    <a:pt x="1384300" y="2906446"/>
                  </a:lnTo>
                  <a:lnTo>
                    <a:pt x="2771140" y="2003476"/>
                  </a:lnTo>
                  <a:lnTo>
                    <a:pt x="2771140" y="0"/>
                  </a:lnTo>
                  <a:close/>
                </a:path>
              </a:pathLst>
            </a:custGeom>
            <a:solidFill>
              <a:srgbClr val="F1F2F2"/>
            </a:solidFill>
          </p:spPr>
        </p:sp>
      </p:grpSp>
      <p:grpSp>
        <p:nvGrpSpPr>
          <p:cNvPr id="20" name="Group 20"/>
          <p:cNvGrpSpPr/>
          <p:nvPr/>
        </p:nvGrpSpPr>
        <p:grpSpPr>
          <a:xfrm rot="-5400000">
            <a:off x="3164993" y="2749124"/>
            <a:ext cx="1208389" cy="4409838"/>
            <a:chOff x="0" y="0"/>
            <a:chExt cx="2771140" cy="10112867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2771140" cy="10112867"/>
            </a:xfrm>
            <a:custGeom>
              <a:avLst/>
              <a:gdLst/>
              <a:ahLst/>
              <a:cxnLst/>
              <a:rect l="l" t="t" r="r" b="b"/>
              <a:pathLst>
                <a:path w="2771140" h="10112867">
                  <a:moveTo>
                    <a:pt x="0" y="0"/>
                  </a:moveTo>
                  <a:lnTo>
                    <a:pt x="0" y="9209898"/>
                  </a:lnTo>
                  <a:lnTo>
                    <a:pt x="1384300" y="10112867"/>
                  </a:lnTo>
                  <a:lnTo>
                    <a:pt x="2771140" y="9209898"/>
                  </a:lnTo>
                  <a:lnTo>
                    <a:pt x="2771140" y="0"/>
                  </a:lnTo>
                  <a:close/>
                </a:path>
              </a:pathLst>
            </a:custGeom>
            <a:solidFill>
              <a:srgbClr val="38A3A5"/>
            </a:solidFill>
          </p:spPr>
        </p:sp>
      </p:grpSp>
      <p:grpSp>
        <p:nvGrpSpPr>
          <p:cNvPr id="22" name="Group 22"/>
          <p:cNvGrpSpPr>
            <a:grpSpLocks noChangeAspect="1"/>
          </p:cNvGrpSpPr>
          <p:nvPr/>
        </p:nvGrpSpPr>
        <p:grpSpPr>
          <a:xfrm rot="-10800000">
            <a:off x="2833660" y="3227672"/>
            <a:ext cx="1388423" cy="1388423"/>
            <a:chOff x="0" y="0"/>
            <a:chExt cx="495300" cy="4953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495300" cy="495300"/>
            </a:xfrm>
            <a:custGeom>
              <a:avLst/>
              <a:gdLst/>
              <a:ahLst/>
              <a:cxnLst/>
              <a:rect l="l" t="t" r="r" b="b"/>
              <a:pathLst>
                <a:path w="495300" h="495300">
                  <a:moveTo>
                    <a:pt x="247650" y="0"/>
                  </a:moveTo>
                  <a:cubicBezTo>
                    <a:pt x="110490" y="0"/>
                    <a:pt x="0" y="110490"/>
                    <a:pt x="0" y="247650"/>
                  </a:cubicBezTo>
                  <a:cubicBezTo>
                    <a:pt x="0" y="384810"/>
                    <a:pt x="110490" y="495300"/>
                    <a:pt x="247650" y="495300"/>
                  </a:cubicBezTo>
                  <a:cubicBezTo>
                    <a:pt x="383540" y="495300"/>
                    <a:pt x="495300" y="384810"/>
                    <a:pt x="495300" y="247650"/>
                  </a:cubicBezTo>
                  <a:cubicBezTo>
                    <a:pt x="495300" y="110490"/>
                    <a:pt x="383540" y="0"/>
                    <a:pt x="247650" y="0"/>
                  </a:cubicBezTo>
                  <a:close/>
                  <a:moveTo>
                    <a:pt x="247650" y="457200"/>
                  </a:moveTo>
                  <a:cubicBezTo>
                    <a:pt x="132080" y="457200"/>
                    <a:pt x="38100" y="363220"/>
                    <a:pt x="38100" y="247650"/>
                  </a:cubicBezTo>
                  <a:cubicBezTo>
                    <a:pt x="38100" y="132080"/>
                    <a:pt x="132080" y="38100"/>
                    <a:pt x="247650" y="38100"/>
                  </a:cubicBezTo>
                  <a:cubicBezTo>
                    <a:pt x="363220" y="38100"/>
                    <a:pt x="457200" y="132080"/>
                    <a:pt x="457200" y="247650"/>
                  </a:cubicBezTo>
                  <a:cubicBezTo>
                    <a:pt x="457200" y="363220"/>
                    <a:pt x="363220" y="457200"/>
                    <a:pt x="247650" y="457200"/>
                  </a:cubicBezTo>
                  <a:close/>
                </a:path>
              </a:pathLst>
            </a:custGeom>
            <a:solidFill>
              <a:srgbClr val="F1F2F2"/>
            </a:solidFill>
          </p:spPr>
        </p:sp>
        <p:sp>
          <p:nvSpPr>
            <p:cNvPr id="24" name="Freeform 24"/>
            <p:cNvSpPr/>
            <p:nvPr/>
          </p:nvSpPr>
          <p:spPr>
            <a:xfrm>
              <a:off x="38100" y="38100"/>
              <a:ext cx="419100" cy="419100"/>
            </a:xfrm>
            <a:custGeom>
              <a:avLst/>
              <a:gdLst/>
              <a:ahLst/>
              <a:cxnLst/>
              <a:rect l="l" t="t" r="r" b="b"/>
              <a:pathLst>
                <a:path w="419100" h="419100">
                  <a:moveTo>
                    <a:pt x="209550" y="0"/>
                  </a:moveTo>
                  <a:cubicBezTo>
                    <a:pt x="93980" y="0"/>
                    <a:pt x="0" y="93980"/>
                    <a:pt x="0" y="209550"/>
                  </a:cubicBezTo>
                  <a:cubicBezTo>
                    <a:pt x="0" y="325120"/>
                    <a:pt x="93980" y="419100"/>
                    <a:pt x="209550" y="419100"/>
                  </a:cubicBezTo>
                  <a:cubicBezTo>
                    <a:pt x="325120" y="419100"/>
                    <a:pt x="419100" y="325120"/>
                    <a:pt x="419100" y="209550"/>
                  </a:cubicBezTo>
                  <a:cubicBezTo>
                    <a:pt x="419100" y="93980"/>
                    <a:pt x="325120" y="0"/>
                    <a:pt x="209550" y="0"/>
                  </a:cubicBezTo>
                  <a:close/>
                </a:path>
              </a:pathLst>
            </a:custGeom>
            <a:solidFill>
              <a:srgbClr val="38A3A5"/>
            </a:solidFill>
          </p:spPr>
        </p:sp>
      </p:grpSp>
      <p:grpSp>
        <p:nvGrpSpPr>
          <p:cNvPr id="25" name="Group 25"/>
          <p:cNvGrpSpPr>
            <a:grpSpLocks noChangeAspect="1"/>
          </p:cNvGrpSpPr>
          <p:nvPr/>
        </p:nvGrpSpPr>
        <p:grpSpPr>
          <a:xfrm rot="-10800000">
            <a:off x="7005758" y="3162631"/>
            <a:ext cx="1388423" cy="1388423"/>
            <a:chOff x="0" y="0"/>
            <a:chExt cx="495300" cy="4953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495300" cy="495300"/>
            </a:xfrm>
            <a:custGeom>
              <a:avLst/>
              <a:gdLst/>
              <a:ahLst/>
              <a:cxnLst/>
              <a:rect l="l" t="t" r="r" b="b"/>
              <a:pathLst>
                <a:path w="495300" h="495300">
                  <a:moveTo>
                    <a:pt x="247650" y="0"/>
                  </a:moveTo>
                  <a:cubicBezTo>
                    <a:pt x="110490" y="0"/>
                    <a:pt x="0" y="110490"/>
                    <a:pt x="0" y="247650"/>
                  </a:cubicBezTo>
                  <a:cubicBezTo>
                    <a:pt x="0" y="384810"/>
                    <a:pt x="110490" y="495300"/>
                    <a:pt x="247650" y="495300"/>
                  </a:cubicBezTo>
                  <a:cubicBezTo>
                    <a:pt x="383540" y="495300"/>
                    <a:pt x="495300" y="384810"/>
                    <a:pt x="495300" y="247650"/>
                  </a:cubicBezTo>
                  <a:cubicBezTo>
                    <a:pt x="495300" y="110490"/>
                    <a:pt x="383540" y="0"/>
                    <a:pt x="247650" y="0"/>
                  </a:cubicBezTo>
                  <a:close/>
                  <a:moveTo>
                    <a:pt x="247650" y="457200"/>
                  </a:moveTo>
                  <a:cubicBezTo>
                    <a:pt x="132080" y="457200"/>
                    <a:pt x="38100" y="363220"/>
                    <a:pt x="38100" y="247650"/>
                  </a:cubicBezTo>
                  <a:cubicBezTo>
                    <a:pt x="38100" y="132080"/>
                    <a:pt x="132080" y="38100"/>
                    <a:pt x="247650" y="38100"/>
                  </a:cubicBezTo>
                  <a:cubicBezTo>
                    <a:pt x="363220" y="38100"/>
                    <a:pt x="457200" y="132080"/>
                    <a:pt x="457200" y="247650"/>
                  </a:cubicBezTo>
                  <a:cubicBezTo>
                    <a:pt x="457200" y="363220"/>
                    <a:pt x="363220" y="457200"/>
                    <a:pt x="247650" y="457200"/>
                  </a:cubicBezTo>
                  <a:close/>
                </a:path>
              </a:pathLst>
            </a:custGeom>
            <a:solidFill>
              <a:srgbClr val="F1F2F2"/>
            </a:solidFill>
          </p:spPr>
        </p:sp>
        <p:sp>
          <p:nvSpPr>
            <p:cNvPr id="27" name="Freeform 27"/>
            <p:cNvSpPr/>
            <p:nvPr/>
          </p:nvSpPr>
          <p:spPr>
            <a:xfrm>
              <a:off x="38100" y="38100"/>
              <a:ext cx="419100" cy="419100"/>
            </a:xfrm>
            <a:custGeom>
              <a:avLst/>
              <a:gdLst/>
              <a:ahLst/>
              <a:cxnLst/>
              <a:rect l="l" t="t" r="r" b="b"/>
              <a:pathLst>
                <a:path w="419100" h="419100">
                  <a:moveTo>
                    <a:pt x="209550" y="0"/>
                  </a:moveTo>
                  <a:cubicBezTo>
                    <a:pt x="93980" y="0"/>
                    <a:pt x="0" y="93980"/>
                    <a:pt x="0" y="209550"/>
                  </a:cubicBezTo>
                  <a:cubicBezTo>
                    <a:pt x="0" y="325120"/>
                    <a:pt x="93980" y="419100"/>
                    <a:pt x="209550" y="419100"/>
                  </a:cubicBezTo>
                  <a:cubicBezTo>
                    <a:pt x="325120" y="419100"/>
                    <a:pt x="419100" y="325120"/>
                    <a:pt x="419100" y="209550"/>
                  </a:cubicBezTo>
                  <a:cubicBezTo>
                    <a:pt x="419100" y="93980"/>
                    <a:pt x="325120" y="0"/>
                    <a:pt x="209550" y="0"/>
                  </a:cubicBezTo>
                  <a:close/>
                </a:path>
              </a:pathLst>
            </a:custGeom>
            <a:solidFill>
              <a:srgbClr val="6D597A"/>
            </a:solidFill>
          </p:spPr>
        </p:sp>
      </p:grpSp>
      <p:grpSp>
        <p:nvGrpSpPr>
          <p:cNvPr id="28" name="Group 28"/>
          <p:cNvGrpSpPr>
            <a:grpSpLocks noChangeAspect="1"/>
          </p:cNvGrpSpPr>
          <p:nvPr/>
        </p:nvGrpSpPr>
        <p:grpSpPr>
          <a:xfrm rot="-10800000">
            <a:off x="10491724" y="3162631"/>
            <a:ext cx="1388423" cy="1388423"/>
            <a:chOff x="0" y="0"/>
            <a:chExt cx="495300" cy="4953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495300" cy="495300"/>
            </a:xfrm>
            <a:custGeom>
              <a:avLst/>
              <a:gdLst/>
              <a:ahLst/>
              <a:cxnLst/>
              <a:rect l="l" t="t" r="r" b="b"/>
              <a:pathLst>
                <a:path w="495300" h="495300">
                  <a:moveTo>
                    <a:pt x="247650" y="0"/>
                  </a:moveTo>
                  <a:cubicBezTo>
                    <a:pt x="110490" y="0"/>
                    <a:pt x="0" y="110490"/>
                    <a:pt x="0" y="247650"/>
                  </a:cubicBezTo>
                  <a:cubicBezTo>
                    <a:pt x="0" y="384810"/>
                    <a:pt x="110490" y="495300"/>
                    <a:pt x="247650" y="495300"/>
                  </a:cubicBezTo>
                  <a:cubicBezTo>
                    <a:pt x="383540" y="495300"/>
                    <a:pt x="495300" y="384810"/>
                    <a:pt x="495300" y="247650"/>
                  </a:cubicBezTo>
                  <a:cubicBezTo>
                    <a:pt x="495300" y="110490"/>
                    <a:pt x="383540" y="0"/>
                    <a:pt x="247650" y="0"/>
                  </a:cubicBezTo>
                  <a:close/>
                  <a:moveTo>
                    <a:pt x="247650" y="457200"/>
                  </a:moveTo>
                  <a:cubicBezTo>
                    <a:pt x="132080" y="457200"/>
                    <a:pt x="38100" y="363220"/>
                    <a:pt x="38100" y="247650"/>
                  </a:cubicBezTo>
                  <a:cubicBezTo>
                    <a:pt x="38100" y="132080"/>
                    <a:pt x="132080" y="38100"/>
                    <a:pt x="247650" y="38100"/>
                  </a:cubicBezTo>
                  <a:cubicBezTo>
                    <a:pt x="363220" y="38100"/>
                    <a:pt x="457200" y="132080"/>
                    <a:pt x="457200" y="247650"/>
                  </a:cubicBezTo>
                  <a:cubicBezTo>
                    <a:pt x="457200" y="363220"/>
                    <a:pt x="363220" y="457200"/>
                    <a:pt x="247650" y="457200"/>
                  </a:cubicBezTo>
                  <a:close/>
                </a:path>
              </a:pathLst>
            </a:custGeom>
            <a:solidFill>
              <a:srgbClr val="F1F2F2"/>
            </a:solidFill>
          </p:spPr>
        </p:sp>
        <p:sp>
          <p:nvSpPr>
            <p:cNvPr id="30" name="Freeform 30"/>
            <p:cNvSpPr/>
            <p:nvPr/>
          </p:nvSpPr>
          <p:spPr>
            <a:xfrm>
              <a:off x="38100" y="38100"/>
              <a:ext cx="419100" cy="419100"/>
            </a:xfrm>
            <a:custGeom>
              <a:avLst/>
              <a:gdLst/>
              <a:ahLst/>
              <a:cxnLst/>
              <a:rect l="l" t="t" r="r" b="b"/>
              <a:pathLst>
                <a:path w="419100" h="419100">
                  <a:moveTo>
                    <a:pt x="209550" y="0"/>
                  </a:moveTo>
                  <a:cubicBezTo>
                    <a:pt x="93980" y="0"/>
                    <a:pt x="0" y="93980"/>
                    <a:pt x="0" y="209550"/>
                  </a:cubicBezTo>
                  <a:cubicBezTo>
                    <a:pt x="0" y="325120"/>
                    <a:pt x="93980" y="419100"/>
                    <a:pt x="209550" y="419100"/>
                  </a:cubicBezTo>
                  <a:cubicBezTo>
                    <a:pt x="325120" y="419100"/>
                    <a:pt x="419100" y="325120"/>
                    <a:pt x="419100" y="209550"/>
                  </a:cubicBezTo>
                  <a:cubicBezTo>
                    <a:pt x="419100" y="93980"/>
                    <a:pt x="325120" y="0"/>
                    <a:pt x="209550" y="0"/>
                  </a:cubicBezTo>
                  <a:close/>
                </a:path>
              </a:pathLst>
            </a:custGeom>
            <a:solidFill>
              <a:srgbClr val="A66C98"/>
            </a:solidFill>
          </p:spPr>
        </p:sp>
      </p:grpSp>
      <p:grpSp>
        <p:nvGrpSpPr>
          <p:cNvPr id="31" name="Group 31"/>
          <p:cNvGrpSpPr>
            <a:grpSpLocks noChangeAspect="1"/>
          </p:cNvGrpSpPr>
          <p:nvPr/>
        </p:nvGrpSpPr>
        <p:grpSpPr>
          <a:xfrm rot="-10800000">
            <a:off x="13998635" y="3162631"/>
            <a:ext cx="1388423" cy="1388423"/>
            <a:chOff x="0" y="0"/>
            <a:chExt cx="495300" cy="495300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495300" cy="495300"/>
            </a:xfrm>
            <a:custGeom>
              <a:avLst/>
              <a:gdLst/>
              <a:ahLst/>
              <a:cxnLst/>
              <a:rect l="l" t="t" r="r" b="b"/>
              <a:pathLst>
                <a:path w="495300" h="495300">
                  <a:moveTo>
                    <a:pt x="247650" y="0"/>
                  </a:moveTo>
                  <a:cubicBezTo>
                    <a:pt x="110490" y="0"/>
                    <a:pt x="0" y="110490"/>
                    <a:pt x="0" y="247650"/>
                  </a:cubicBezTo>
                  <a:cubicBezTo>
                    <a:pt x="0" y="384810"/>
                    <a:pt x="110490" y="495300"/>
                    <a:pt x="247650" y="495300"/>
                  </a:cubicBezTo>
                  <a:cubicBezTo>
                    <a:pt x="383540" y="495300"/>
                    <a:pt x="495300" y="384810"/>
                    <a:pt x="495300" y="247650"/>
                  </a:cubicBezTo>
                  <a:cubicBezTo>
                    <a:pt x="495300" y="110490"/>
                    <a:pt x="383540" y="0"/>
                    <a:pt x="247650" y="0"/>
                  </a:cubicBezTo>
                  <a:close/>
                  <a:moveTo>
                    <a:pt x="247650" y="457200"/>
                  </a:moveTo>
                  <a:cubicBezTo>
                    <a:pt x="132080" y="457200"/>
                    <a:pt x="38100" y="363220"/>
                    <a:pt x="38100" y="247650"/>
                  </a:cubicBezTo>
                  <a:cubicBezTo>
                    <a:pt x="38100" y="132080"/>
                    <a:pt x="132080" y="38100"/>
                    <a:pt x="247650" y="38100"/>
                  </a:cubicBezTo>
                  <a:cubicBezTo>
                    <a:pt x="363220" y="38100"/>
                    <a:pt x="457200" y="132080"/>
                    <a:pt x="457200" y="247650"/>
                  </a:cubicBezTo>
                  <a:cubicBezTo>
                    <a:pt x="457200" y="363220"/>
                    <a:pt x="363220" y="457200"/>
                    <a:pt x="247650" y="457200"/>
                  </a:cubicBezTo>
                  <a:close/>
                </a:path>
              </a:pathLst>
            </a:custGeom>
            <a:solidFill>
              <a:srgbClr val="F1F2F2"/>
            </a:solidFill>
          </p:spPr>
        </p:sp>
        <p:sp>
          <p:nvSpPr>
            <p:cNvPr id="33" name="Freeform 33"/>
            <p:cNvSpPr/>
            <p:nvPr/>
          </p:nvSpPr>
          <p:spPr>
            <a:xfrm>
              <a:off x="38100" y="38100"/>
              <a:ext cx="419100" cy="419100"/>
            </a:xfrm>
            <a:custGeom>
              <a:avLst/>
              <a:gdLst/>
              <a:ahLst/>
              <a:cxnLst/>
              <a:rect l="l" t="t" r="r" b="b"/>
              <a:pathLst>
                <a:path w="419100" h="419100">
                  <a:moveTo>
                    <a:pt x="209550" y="0"/>
                  </a:moveTo>
                  <a:cubicBezTo>
                    <a:pt x="93980" y="0"/>
                    <a:pt x="0" y="93980"/>
                    <a:pt x="0" y="209550"/>
                  </a:cubicBezTo>
                  <a:cubicBezTo>
                    <a:pt x="0" y="325120"/>
                    <a:pt x="93980" y="419100"/>
                    <a:pt x="209550" y="419100"/>
                  </a:cubicBezTo>
                  <a:cubicBezTo>
                    <a:pt x="325120" y="419100"/>
                    <a:pt x="419100" y="325120"/>
                    <a:pt x="419100" y="209550"/>
                  </a:cubicBezTo>
                  <a:cubicBezTo>
                    <a:pt x="419100" y="93980"/>
                    <a:pt x="325120" y="0"/>
                    <a:pt x="209550" y="0"/>
                  </a:cubicBezTo>
                  <a:close/>
                </a:path>
              </a:pathLst>
            </a:custGeom>
            <a:solidFill>
              <a:srgbClr val="B56576"/>
            </a:solidFill>
          </p:spPr>
        </p:sp>
      </p:grpSp>
      <p:sp>
        <p:nvSpPr>
          <p:cNvPr id="34" name="AutoShape 34"/>
          <p:cNvSpPr/>
          <p:nvPr/>
        </p:nvSpPr>
        <p:spPr>
          <a:xfrm flipH="1">
            <a:off x="1457752" y="5883926"/>
            <a:ext cx="25558" cy="2360824"/>
          </a:xfrm>
          <a:prstGeom prst="line">
            <a:avLst/>
          </a:prstGeom>
          <a:ln w="161925" cap="flat">
            <a:solidFill>
              <a:srgbClr val="38A3A5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5" name="AutoShape 35"/>
          <p:cNvSpPr/>
          <p:nvPr/>
        </p:nvSpPr>
        <p:spPr>
          <a:xfrm>
            <a:off x="5728701" y="5751440"/>
            <a:ext cx="15330" cy="2360824"/>
          </a:xfrm>
          <a:prstGeom prst="line">
            <a:avLst/>
          </a:prstGeom>
          <a:ln w="161925" cap="flat">
            <a:solidFill>
              <a:srgbClr val="6D597A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6" name="AutoShape 36"/>
          <p:cNvSpPr/>
          <p:nvPr/>
        </p:nvSpPr>
        <p:spPr>
          <a:xfrm>
            <a:off x="9455670" y="5797774"/>
            <a:ext cx="0" cy="2360824"/>
          </a:xfrm>
          <a:prstGeom prst="line">
            <a:avLst/>
          </a:prstGeom>
          <a:ln w="161925" cap="flat">
            <a:solidFill>
              <a:srgbClr val="A66C98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7" name="AutoShape 37"/>
          <p:cNvSpPr/>
          <p:nvPr/>
        </p:nvSpPr>
        <p:spPr>
          <a:xfrm>
            <a:off x="12962581" y="5797774"/>
            <a:ext cx="0" cy="2447852"/>
          </a:xfrm>
          <a:prstGeom prst="line">
            <a:avLst/>
          </a:prstGeom>
          <a:ln w="161925" cap="flat">
            <a:solidFill>
              <a:srgbClr val="B56576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8" name="Freeform 38"/>
          <p:cNvSpPr/>
          <p:nvPr/>
        </p:nvSpPr>
        <p:spPr>
          <a:xfrm>
            <a:off x="3143651" y="3560429"/>
            <a:ext cx="768441" cy="761455"/>
          </a:xfrm>
          <a:custGeom>
            <a:avLst/>
            <a:gdLst/>
            <a:ahLst/>
            <a:cxnLst/>
            <a:rect l="l" t="t" r="r" b="b"/>
            <a:pathLst>
              <a:path w="768441" h="761455">
                <a:moveTo>
                  <a:pt x="0" y="0"/>
                </a:moveTo>
                <a:lnTo>
                  <a:pt x="768441" y="0"/>
                </a:lnTo>
                <a:lnTo>
                  <a:pt x="768441" y="761455"/>
                </a:lnTo>
                <a:lnTo>
                  <a:pt x="0" y="76145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9" name="Freeform 39"/>
          <p:cNvSpPr/>
          <p:nvPr/>
        </p:nvSpPr>
        <p:spPr>
          <a:xfrm>
            <a:off x="7331345" y="3389483"/>
            <a:ext cx="737248" cy="973265"/>
          </a:xfrm>
          <a:custGeom>
            <a:avLst/>
            <a:gdLst/>
            <a:ahLst/>
            <a:cxnLst/>
            <a:rect l="l" t="t" r="r" b="b"/>
            <a:pathLst>
              <a:path w="737248" h="973265">
                <a:moveTo>
                  <a:pt x="0" y="0"/>
                </a:moveTo>
                <a:lnTo>
                  <a:pt x="737248" y="0"/>
                </a:lnTo>
                <a:lnTo>
                  <a:pt x="737248" y="973264"/>
                </a:lnTo>
                <a:lnTo>
                  <a:pt x="0" y="9732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0" name="Freeform 40"/>
          <p:cNvSpPr/>
          <p:nvPr/>
        </p:nvSpPr>
        <p:spPr>
          <a:xfrm>
            <a:off x="10837283" y="3370210"/>
            <a:ext cx="661820" cy="973265"/>
          </a:xfrm>
          <a:custGeom>
            <a:avLst/>
            <a:gdLst/>
            <a:ahLst/>
            <a:cxnLst/>
            <a:rect l="l" t="t" r="r" b="b"/>
            <a:pathLst>
              <a:path w="661820" h="973265">
                <a:moveTo>
                  <a:pt x="0" y="0"/>
                </a:moveTo>
                <a:lnTo>
                  <a:pt x="661820" y="0"/>
                </a:lnTo>
                <a:lnTo>
                  <a:pt x="661820" y="973265"/>
                </a:lnTo>
                <a:lnTo>
                  <a:pt x="0" y="97326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41" name="Freeform 41"/>
          <p:cNvSpPr/>
          <p:nvPr/>
        </p:nvSpPr>
        <p:spPr>
          <a:xfrm>
            <a:off x="14177263" y="3524581"/>
            <a:ext cx="1031166" cy="703068"/>
          </a:xfrm>
          <a:custGeom>
            <a:avLst/>
            <a:gdLst/>
            <a:ahLst/>
            <a:cxnLst/>
            <a:rect l="l" t="t" r="r" b="b"/>
            <a:pathLst>
              <a:path w="1031166" h="703068">
                <a:moveTo>
                  <a:pt x="0" y="0"/>
                </a:moveTo>
                <a:lnTo>
                  <a:pt x="1031166" y="0"/>
                </a:lnTo>
                <a:lnTo>
                  <a:pt x="1031166" y="703068"/>
                </a:lnTo>
                <a:lnTo>
                  <a:pt x="0" y="70306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42" name="TextBox 42"/>
          <p:cNvSpPr txBox="1"/>
          <p:nvPr/>
        </p:nvSpPr>
        <p:spPr>
          <a:xfrm>
            <a:off x="1643960" y="5681485"/>
            <a:ext cx="4100070" cy="31418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934"/>
              </a:lnSpc>
            </a:pPr>
            <a:r>
              <a:rPr lang="en-US" sz="3524" dirty="0">
                <a:solidFill>
                  <a:srgbClr val="000000"/>
                </a:solidFill>
                <a:latin typeface="Boriboon"/>
              </a:rPr>
              <a:t>a. Planned vs Advised</a:t>
            </a:r>
          </a:p>
          <a:p>
            <a:pPr algn="l">
              <a:lnSpc>
                <a:spcPts val="4934"/>
              </a:lnSpc>
            </a:pPr>
            <a:r>
              <a:rPr lang="en-US" sz="3524" dirty="0">
                <a:solidFill>
                  <a:srgbClr val="000000"/>
                </a:solidFill>
                <a:latin typeface="Boriboon"/>
              </a:rPr>
              <a:t>b. Counseled vs Immediate Decision</a:t>
            </a:r>
          </a:p>
          <a:p>
            <a:pPr algn="l">
              <a:lnSpc>
                <a:spcPts val="4934"/>
              </a:lnSpc>
            </a:pPr>
            <a:r>
              <a:rPr lang="en-US" sz="3524" dirty="0">
                <a:solidFill>
                  <a:srgbClr val="000000"/>
                </a:solidFill>
                <a:latin typeface="Boriboon"/>
              </a:rPr>
              <a:t> Making</a:t>
            </a:r>
          </a:p>
          <a:p>
            <a:pPr algn="l">
              <a:lnSpc>
                <a:spcPts val="4934"/>
              </a:lnSpc>
            </a:pPr>
            <a:r>
              <a:rPr lang="en-US" sz="3524" dirty="0">
                <a:solidFill>
                  <a:srgbClr val="000000"/>
                </a:solidFill>
                <a:latin typeface="Boriboon"/>
              </a:rPr>
              <a:t>c. Spousal Consensus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2011654" y="4730373"/>
            <a:ext cx="3261951" cy="4809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39"/>
              </a:lnSpc>
            </a:pPr>
            <a:r>
              <a:rPr lang="en-US" sz="2813" spc="70">
                <a:solidFill>
                  <a:srgbClr val="FFFFFF"/>
                </a:solidFill>
                <a:latin typeface="Montserrat Classic Bold"/>
              </a:rPr>
              <a:t>DECISIONS FOR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6393207" y="4674856"/>
            <a:ext cx="2795275" cy="4549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99"/>
              </a:lnSpc>
            </a:pPr>
            <a:r>
              <a:rPr lang="en-US" sz="2713" spc="67">
                <a:solidFill>
                  <a:srgbClr val="FFFFFF"/>
                </a:solidFill>
                <a:latin typeface="Montserrat Classic Bold"/>
              </a:rPr>
              <a:t>BEING WITH 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9879173" y="4674856"/>
            <a:ext cx="3083408" cy="4549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99"/>
              </a:lnSpc>
            </a:pPr>
            <a:r>
              <a:rPr lang="en-US" sz="2713" spc="67">
                <a:solidFill>
                  <a:srgbClr val="FFFFFF"/>
                </a:solidFill>
                <a:latin typeface="Montserrat Classic Bold"/>
              </a:rPr>
              <a:t>ENHANCES THE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13386084" y="4674856"/>
            <a:ext cx="3270366" cy="4549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99"/>
              </a:lnSpc>
            </a:pPr>
            <a:r>
              <a:rPr lang="en-US" sz="2713" spc="67">
                <a:solidFill>
                  <a:srgbClr val="FFFFFF"/>
                </a:solidFill>
                <a:latin typeface="Montserrat Classic Bold"/>
              </a:rPr>
              <a:t>WATCH OUT FOR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5744031" y="5740624"/>
            <a:ext cx="3371029" cy="25177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74"/>
              </a:lnSpc>
            </a:pPr>
            <a:r>
              <a:rPr lang="en-US" sz="3624" dirty="0">
                <a:solidFill>
                  <a:srgbClr val="000000"/>
                </a:solidFill>
                <a:latin typeface="Boriboon"/>
              </a:rPr>
              <a:t>a. Bio-physical  Changes</a:t>
            </a:r>
          </a:p>
          <a:p>
            <a:pPr algn="ctr">
              <a:lnSpc>
                <a:spcPts val="5074"/>
              </a:lnSpc>
            </a:pPr>
            <a:r>
              <a:rPr lang="en-US" sz="3624" dirty="0">
                <a:solidFill>
                  <a:srgbClr val="000000"/>
                </a:solidFill>
                <a:latin typeface="Boriboon"/>
              </a:rPr>
              <a:t>b. Psychological Responses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9612833" y="5731099"/>
            <a:ext cx="3116410" cy="24536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34"/>
              </a:lnSpc>
            </a:pPr>
            <a:r>
              <a:rPr lang="en-US" sz="3524">
                <a:solidFill>
                  <a:srgbClr val="000000"/>
                </a:solidFill>
                <a:latin typeface="Boriboon"/>
              </a:rPr>
              <a:t>a.   Family health and relationships</a:t>
            </a:r>
          </a:p>
          <a:p>
            <a:pPr algn="l">
              <a:lnSpc>
                <a:spcPts val="4934"/>
              </a:lnSpc>
            </a:pPr>
            <a:r>
              <a:rPr lang="en-US" sz="3524">
                <a:solidFill>
                  <a:srgbClr val="000000"/>
                </a:solidFill>
                <a:latin typeface="Boriboon"/>
              </a:rPr>
              <a:t>b.   Enhanced well-being 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13253093" y="5616443"/>
            <a:ext cx="4289961" cy="3072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34"/>
              </a:lnSpc>
            </a:pPr>
            <a:r>
              <a:rPr lang="en-US" sz="3524">
                <a:solidFill>
                  <a:srgbClr val="000000"/>
                </a:solidFill>
                <a:latin typeface="Boriboon"/>
              </a:rPr>
              <a:t>a. Religious Constraints</a:t>
            </a:r>
          </a:p>
          <a:p>
            <a:pPr algn="l">
              <a:lnSpc>
                <a:spcPts val="4934"/>
              </a:lnSpc>
            </a:pPr>
            <a:r>
              <a:rPr lang="en-US" sz="3524">
                <a:solidFill>
                  <a:srgbClr val="000000"/>
                </a:solidFill>
                <a:latin typeface="Boriboon"/>
              </a:rPr>
              <a:t>b. Social Stigma</a:t>
            </a:r>
          </a:p>
          <a:p>
            <a:pPr algn="l">
              <a:lnSpc>
                <a:spcPts val="4934"/>
              </a:lnSpc>
            </a:pPr>
            <a:r>
              <a:rPr lang="en-US" sz="3524">
                <a:solidFill>
                  <a:srgbClr val="000000"/>
                </a:solidFill>
                <a:latin typeface="Boriboon"/>
              </a:rPr>
              <a:t>c. Marital Infidelity</a:t>
            </a:r>
          </a:p>
          <a:p>
            <a:pPr algn="l">
              <a:lnSpc>
                <a:spcPts val="4934"/>
              </a:lnSpc>
            </a:pPr>
            <a:r>
              <a:rPr lang="en-US" sz="3524">
                <a:solidFill>
                  <a:srgbClr val="000000"/>
                </a:solidFill>
                <a:latin typeface="Boriboon"/>
              </a:rPr>
              <a:t>d. Traditional Beliefs and gender preference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7810811" y="630250"/>
            <a:ext cx="9132909" cy="24942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519"/>
              </a:lnSpc>
              <a:spcBef>
                <a:spcPct val="0"/>
              </a:spcBef>
            </a:pPr>
            <a:r>
              <a:rPr lang="en-US" sz="6799">
                <a:solidFill>
                  <a:srgbClr val="000000"/>
                </a:solidFill>
                <a:latin typeface="ITC Benguiat Bold"/>
              </a:rPr>
              <a:t>THEMES AND SUBTHEMES</a:t>
            </a:r>
          </a:p>
        </p:txBody>
      </p:sp>
      <p:sp>
        <p:nvSpPr>
          <p:cNvPr id="51" name="Freeform 51"/>
          <p:cNvSpPr/>
          <p:nvPr/>
        </p:nvSpPr>
        <p:spPr>
          <a:xfrm>
            <a:off x="665486" y="739068"/>
            <a:ext cx="6665859" cy="2233063"/>
          </a:xfrm>
          <a:custGeom>
            <a:avLst/>
            <a:gdLst/>
            <a:ahLst/>
            <a:cxnLst/>
            <a:rect l="l" t="t" r="r" b="b"/>
            <a:pathLst>
              <a:path w="6665859" h="2233063">
                <a:moveTo>
                  <a:pt x="0" y="0"/>
                </a:moveTo>
                <a:lnTo>
                  <a:pt x="6665859" y="0"/>
                </a:lnTo>
                <a:lnTo>
                  <a:pt x="6665859" y="2233063"/>
                </a:lnTo>
                <a:lnTo>
                  <a:pt x="0" y="223306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3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622141" y="57228"/>
            <a:ext cx="6665859" cy="2233063"/>
          </a:xfrm>
          <a:custGeom>
            <a:avLst/>
            <a:gdLst/>
            <a:ahLst/>
            <a:cxnLst/>
            <a:rect l="l" t="t" r="r" b="b"/>
            <a:pathLst>
              <a:path w="6665859" h="2233063">
                <a:moveTo>
                  <a:pt x="0" y="0"/>
                </a:moveTo>
                <a:lnTo>
                  <a:pt x="6665859" y="0"/>
                </a:lnTo>
                <a:lnTo>
                  <a:pt x="6665859" y="2233063"/>
                </a:lnTo>
                <a:lnTo>
                  <a:pt x="0" y="22330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28700" y="616519"/>
            <a:ext cx="9728613" cy="1711872"/>
            <a:chOff x="0" y="0"/>
            <a:chExt cx="2562268" cy="45086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562268" cy="450863"/>
            </a:xfrm>
            <a:custGeom>
              <a:avLst/>
              <a:gdLst/>
              <a:ahLst/>
              <a:cxnLst/>
              <a:rect l="l" t="t" r="r" b="b"/>
              <a:pathLst>
                <a:path w="2562268" h="450863">
                  <a:moveTo>
                    <a:pt x="0" y="0"/>
                  </a:moveTo>
                  <a:lnTo>
                    <a:pt x="2562268" y="0"/>
                  </a:lnTo>
                  <a:lnTo>
                    <a:pt x="2562268" y="450863"/>
                  </a:lnTo>
                  <a:lnTo>
                    <a:pt x="0" y="450863"/>
                  </a:lnTo>
                  <a:close/>
                </a:path>
              </a:pathLst>
            </a:custGeom>
            <a:solidFill>
              <a:srgbClr val="F49EB7"/>
            </a:solidFill>
            <a:ln w="57150" cap="sq">
              <a:solidFill>
                <a:srgbClr val="FC6B6A"/>
              </a:solidFill>
              <a:prstDash val="solid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152400"/>
              <a:ext cx="2562268" cy="6032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10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 rot="-5400000">
            <a:off x="3010472" y="607151"/>
            <a:ext cx="1208389" cy="5560739"/>
            <a:chOff x="0" y="0"/>
            <a:chExt cx="2771140" cy="1275217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771140" cy="12752171"/>
            </a:xfrm>
            <a:custGeom>
              <a:avLst/>
              <a:gdLst/>
              <a:ahLst/>
              <a:cxnLst/>
              <a:rect l="l" t="t" r="r" b="b"/>
              <a:pathLst>
                <a:path w="2771140" h="12752171">
                  <a:moveTo>
                    <a:pt x="0" y="0"/>
                  </a:moveTo>
                  <a:lnTo>
                    <a:pt x="0" y="11849202"/>
                  </a:lnTo>
                  <a:lnTo>
                    <a:pt x="1384300" y="12752171"/>
                  </a:lnTo>
                  <a:lnTo>
                    <a:pt x="2771140" y="11849202"/>
                  </a:lnTo>
                  <a:lnTo>
                    <a:pt x="2771140" y="0"/>
                  </a:lnTo>
                  <a:close/>
                </a:path>
              </a:pathLst>
            </a:custGeom>
            <a:solidFill>
              <a:srgbClr val="38A3A5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675314" y="3991715"/>
            <a:ext cx="5719723" cy="6118692"/>
            <a:chOff x="0" y="0"/>
            <a:chExt cx="1506429" cy="161150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506429" cy="1611507"/>
            </a:xfrm>
            <a:custGeom>
              <a:avLst/>
              <a:gdLst/>
              <a:ahLst/>
              <a:cxnLst/>
              <a:rect l="l" t="t" r="r" b="b"/>
              <a:pathLst>
                <a:path w="1506429" h="1611507">
                  <a:moveTo>
                    <a:pt x="69031" y="0"/>
                  </a:moveTo>
                  <a:lnTo>
                    <a:pt x="1437398" y="0"/>
                  </a:lnTo>
                  <a:cubicBezTo>
                    <a:pt x="1455706" y="0"/>
                    <a:pt x="1473264" y="7273"/>
                    <a:pt x="1486210" y="20219"/>
                  </a:cubicBezTo>
                  <a:cubicBezTo>
                    <a:pt x="1499156" y="33165"/>
                    <a:pt x="1506429" y="50723"/>
                    <a:pt x="1506429" y="69031"/>
                  </a:cubicBezTo>
                  <a:lnTo>
                    <a:pt x="1506429" y="1542476"/>
                  </a:lnTo>
                  <a:cubicBezTo>
                    <a:pt x="1506429" y="1580601"/>
                    <a:pt x="1475523" y="1611507"/>
                    <a:pt x="1437398" y="1611507"/>
                  </a:cubicBezTo>
                  <a:lnTo>
                    <a:pt x="69031" y="1611507"/>
                  </a:lnTo>
                  <a:cubicBezTo>
                    <a:pt x="50723" y="1611507"/>
                    <a:pt x="33165" y="1604235"/>
                    <a:pt x="20219" y="1591289"/>
                  </a:cubicBezTo>
                  <a:cubicBezTo>
                    <a:pt x="7273" y="1578343"/>
                    <a:pt x="0" y="1560785"/>
                    <a:pt x="0" y="1542476"/>
                  </a:cubicBezTo>
                  <a:lnTo>
                    <a:pt x="0" y="69031"/>
                  </a:lnTo>
                  <a:cubicBezTo>
                    <a:pt x="0" y="30906"/>
                    <a:pt x="30906" y="0"/>
                    <a:pt x="69031" y="0"/>
                  </a:cubicBezTo>
                  <a:close/>
                </a:path>
              </a:pathLst>
            </a:custGeom>
            <a:solidFill>
              <a:srgbClr val="EBBADE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1506429" cy="16496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 rot="-5400000">
            <a:off x="9119865" y="-52017"/>
            <a:ext cx="1237391" cy="6700812"/>
            <a:chOff x="0" y="0"/>
            <a:chExt cx="2771140" cy="15006485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771140" cy="15006486"/>
            </a:xfrm>
            <a:custGeom>
              <a:avLst/>
              <a:gdLst/>
              <a:ahLst/>
              <a:cxnLst/>
              <a:rect l="l" t="t" r="r" b="b"/>
              <a:pathLst>
                <a:path w="2771140" h="15006486">
                  <a:moveTo>
                    <a:pt x="0" y="0"/>
                  </a:moveTo>
                  <a:lnTo>
                    <a:pt x="0" y="14103516"/>
                  </a:lnTo>
                  <a:lnTo>
                    <a:pt x="1384300" y="15006486"/>
                  </a:lnTo>
                  <a:lnTo>
                    <a:pt x="2771140" y="14103516"/>
                  </a:lnTo>
                  <a:lnTo>
                    <a:pt x="2771140" y="0"/>
                  </a:lnTo>
                  <a:close/>
                </a:path>
              </a:pathLst>
            </a:custGeom>
            <a:solidFill>
              <a:srgbClr val="642265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6635818" y="3991715"/>
            <a:ext cx="6209612" cy="6118692"/>
            <a:chOff x="0" y="0"/>
            <a:chExt cx="1635453" cy="1611507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635453" cy="1611507"/>
            </a:xfrm>
            <a:custGeom>
              <a:avLst/>
              <a:gdLst/>
              <a:ahLst/>
              <a:cxnLst/>
              <a:rect l="l" t="t" r="r" b="b"/>
              <a:pathLst>
                <a:path w="1635453" h="1611507">
                  <a:moveTo>
                    <a:pt x="63585" y="0"/>
                  </a:moveTo>
                  <a:lnTo>
                    <a:pt x="1571868" y="0"/>
                  </a:lnTo>
                  <a:cubicBezTo>
                    <a:pt x="1606985" y="0"/>
                    <a:pt x="1635453" y="28468"/>
                    <a:pt x="1635453" y="63585"/>
                  </a:cubicBezTo>
                  <a:lnTo>
                    <a:pt x="1635453" y="1547922"/>
                  </a:lnTo>
                  <a:cubicBezTo>
                    <a:pt x="1635453" y="1583040"/>
                    <a:pt x="1606985" y="1611507"/>
                    <a:pt x="1571868" y="1611507"/>
                  </a:cubicBezTo>
                  <a:lnTo>
                    <a:pt x="63585" y="1611507"/>
                  </a:lnTo>
                  <a:cubicBezTo>
                    <a:pt x="28468" y="1611507"/>
                    <a:pt x="0" y="1583040"/>
                    <a:pt x="0" y="1547922"/>
                  </a:cubicBezTo>
                  <a:lnTo>
                    <a:pt x="0" y="63585"/>
                  </a:lnTo>
                  <a:cubicBezTo>
                    <a:pt x="0" y="28468"/>
                    <a:pt x="28468" y="0"/>
                    <a:pt x="63585" y="0"/>
                  </a:cubicBezTo>
                  <a:close/>
                </a:path>
              </a:pathLst>
            </a:custGeom>
            <a:solidFill>
              <a:srgbClr val="EBBADE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1635453" cy="16496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 rot="-5400000">
            <a:off x="14803102" y="1090132"/>
            <a:ext cx="1237391" cy="4399708"/>
            <a:chOff x="0" y="0"/>
            <a:chExt cx="2771140" cy="9853158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771140" cy="9853158"/>
            </a:xfrm>
            <a:custGeom>
              <a:avLst/>
              <a:gdLst/>
              <a:ahLst/>
              <a:cxnLst/>
              <a:rect l="l" t="t" r="r" b="b"/>
              <a:pathLst>
                <a:path w="2771140" h="9853158">
                  <a:moveTo>
                    <a:pt x="0" y="0"/>
                  </a:moveTo>
                  <a:lnTo>
                    <a:pt x="0" y="8950189"/>
                  </a:lnTo>
                  <a:lnTo>
                    <a:pt x="1384300" y="9853158"/>
                  </a:lnTo>
                  <a:lnTo>
                    <a:pt x="2771140" y="8950189"/>
                  </a:lnTo>
                  <a:lnTo>
                    <a:pt x="2771140" y="0"/>
                  </a:lnTo>
                  <a:close/>
                </a:path>
              </a:pathLst>
            </a:custGeom>
            <a:solidFill>
              <a:srgbClr val="CE2C84"/>
            </a:solidFill>
          </p:spPr>
        </p:sp>
      </p:grpSp>
      <p:grpSp>
        <p:nvGrpSpPr>
          <p:cNvPr id="18" name="Group 18"/>
          <p:cNvGrpSpPr/>
          <p:nvPr/>
        </p:nvGrpSpPr>
        <p:grpSpPr>
          <a:xfrm>
            <a:off x="13088966" y="3991715"/>
            <a:ext cx="4699945" cy="6118692"/>
            <a:chOff x="0" y="0"/>
            <a:chExt cx="1237846" cy="1611507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237846" cy="1611507"/>
            </a:xfrm>
            <a:custGeom>
              <a:avLst/>
              <a:gdLst/>
              <a:ahLst/>
              <a:cxnLst/>
              <a:rect l="l" t="t" r="r" b="b"/>
              <a:pathLst>
                <a:path w="1237846" h="1611507">
                  <a:moveTo>
                    <a:pt x="84009" y="0"/>
                  </a:moveTo>
                  <a:lnTo>
                    <a:pt x="1153837" y="0"/>
                  </a:lnTo>
                  <a:cubicBezTo>
                    <a:pt x="1200234" y="0"/>
                    <a:pt x="1237846" y="37612"/>
                    <a:pt x="1237846" y="84009"/>
                  </a:cubicBezTo>
                  <a:lnTo>
                    <a:pt x="1237846" y="1527498"/>
                  </a:lnTo>
                  <a:cubicBezTo>
                    <a:pt x="1237846" y="1573895"/>
                    <a:pt x="1200234" y="1611507"/>
                    <a:pt x="1153837" y="1611507"/>
                  </a:cubicBezTo>
                  <a:lnTo>
                    <a:pt x="84009" y="1611507"/>
                  </a:lnTo>
                  <a:cubicBezTo>
                    <a:pt x="37612" y="1611507"/>
                    <a:pt x="0" y="1573895"/>
                    <a:pt x="0" y="1527498"/>
                  </a:cubicBezTo>
                  <a:lnTo>
                    <a:pt x="0" y="84009"/>
                  </a:lnTo>
                  <a:cubicBezTo>
                    <a:pt x="0" y="37612"/>
                    <a:pt x="37612" y="0"/>
                    <a:pt x="84009" y="0"/>
                  </a:cubicBezTo>
                  <a:close/>
                </a:path>
              </a:pathLst>
            </a:custGeom>
            <a:solidFill>
              <a:srgbClr val="EBBADE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-38100"/>
              <a:ext cx="1237846" cy="16496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1" name="Freeform 21"/>
          <p:cNvSpPr/>
          <p:nvPr/>
        </p:nvSpPr>
        <p:spPr>
          <a:xfrm>
            <a:off x="14066147" y="7917969"/>
            <a:ext cx="3722764" cy="2369031"/>
          </a:xfrm>
          <a:custGeom>
            <a:avLst/>
            <a:gdLst/>
            <a:ahLst/>
            <a:cxnLst/>
            <a:rect l="l" t="t" r="r" b="b"/>
            <a:pathLst>
              <a:path w="3722764" h="2369031">
                <a:moveTo>
                  <a:pt x="0" y="0"/>
                </a:moveTo>
                <a:lnTo>
                  <a:pt x="3722764" y="0"/>
                </a:lnTo>
                <a:lnTo>
                  <a:pt x="3722764" y="2369031"/>
                </a:lnTo>
                <a:lnTo>
                  <a:pt x="0" y="236903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49000"/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 flipH="1">
            <a:off x="0" y="-59379"/>
            <a:ext cx="2563583" cy="2836606"/>
          </a:xfrm>
          <a:custGeom>
            <a:avLst/>
            <a:gdLst/>
            <a:ahLst/>
            <a:cxnLst/>
            <a:rect l="l" t="t" r="r" b="b"/>
            <a:pathLst>
              <a:path w="2563583" h="2836606">
                <a:moveTo>
                  <a:pt x="2563583" y="0"/>
                </a:moveTo>
                <a:lnTo>
                  <a:pt x="0" y="0"/>
                </a:lnTo>
                <a:lnTo>
                  <a:pt x="0" y="2836606"/>
                </a:lnTo>
                <a:lnTo>
                  <a:pt x="2563583" y="2836606"/>
                </a:lnTo>
                <a:lnTo>
                  <a:pt x="2563583" y="0"/>
                </a:lnTo>
                <a:close/>
              </a:path>
            </a:pathLst>
          </a:custGeom>
          <a:blipFill>
            <a:blip r:embed="rId6">
              <a:alphaModFix amt="87000"/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3" name="TextBox 23"/>
          <p:cNvSpPr txBox="1"/>
          <p:nvPr/>
        </p:nvSpPr>
        <p:spPr>
          <a:xfrm>
            <a:off x="975693" y="3118454"/>
            <a:ext cx="5108698" cy="5374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99"/>
              </a:lnSpc>
            </a:pPr>
            <a:r>
              <a:rPr lang="en-US" sz="3213" spc="80">
                <a:solidFill>
                  <a:srgbClr val="FFFFFF"/>
                </a:solidFill>
                <a:latin typeface="Montserrat Classic Bold"/>
              </a:rPr>
              <a:t>PLANNED VS. ADVISED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2244178" y="842637"/>
            <a:ext cx="8779151" cy="12941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519"/>
              </a:lnSpc>
              <a:spcBef>
                <a:spcPct val="0"/>
              </a:spcBef>
            </a:pPr>
            <a:r>
              <a:rPr lang="en-US" sz="6799">
                <a:solidFill>
                  <a:srgbClr val="000000"/>
                </a:solidFill>
                <a:latin typeface="ITC Benguiat Bold"/>
              </a:rPr>
              <a:t>DECISIONS FOR 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965407" y="4296515"/>
            <a:ext cx="5422747" cy="56040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354"/>
              </a:lnSpc>
              <a:tabLst>
                <a:tab pos="4622800" algn="l"/>
              </a:tabLst>
            </a:pPr>
            <a:r>
              <a:rPr lang="en-US" sz="3900" dirty="0">
                <a:solidFill>
                  <a:srgbClr val="000000"/>
                </a:solidFill>
                <a:latin typeface="Boriboon Bold"/>
              </a:rPr>
              <a:t>Advised : </a:t>
            </a:r>
            <a:r>
              <a:rPr lang="en-US" sz="3900" dirty="0">
                <a:solidFill>
                  <a:srgbClr val="000000"/>
                </a:solidFill>
                <a:latin typeface="Boriboon"/>
              </a:rPr>
              <a:t>multiple CS </a:t>
            </a:r>
            <a:r>
              <a:rPr lang="en-US" sz="3900" dirty="0">
                <a:latin typeface="Boriboon" panose="020B0604020202020204" charset="-34"/>
                <a:cs typeface="Boriboon" panose="020B0604020202020204" charset="-34"/>
              </a:rPr>
              <a:t>(6)</a:t>
            </a:r>
            <a:r>
              <a:rPr lang="en-US" sz="3900" dirty="0">
                <a:solidFill>
                  <a:srgbClr val="000000"/>
                </a:solidFill>
                <a:latin typeface="Boriboon"/>
              </a:rPr>
              <a:t>, multiparty</a:t>
            </a:r>
            <a:r>
              <a:rPr lang="en-US" sz="3900" dirty="0">
                <a:latin typeface="Boriboon" panose="020B0604020202020204" charset="-34"/>
                <a:cs typeface="Boriboon" panose="020B0604020202020204" charset="-34"/>
              </a:rPr>
              <a:t>(6)</a:t>
            </a:r>
            <a:r>
              <a:rPr lang="en-US" sz="3900" dirty="0">
                <a:solidFill>
                  <a:srgbClr val="000000"/>
                </a:solidFill>
                <a:latin typeface="Boriboon"/>
              </a:rPr>
              <a:t>, and complicated pregnancies</a:t>
            </a:r>
            <a:r>
              <a:rPr lang="en-US" sz="3900" dirty="0">
                <a:latin typeface="Boriboon" panose="020B0604020202020204" charset="-34"/>
                <a:cs typeface="Boriboon" panose="020B0604020202020204" charset="-34"/>
              </a:rPr>
              <a:t>(6)</a:t>
            </a:r>
            <a:endParaRPr lang="en-US" sz="3900" dirty="0">
              <a:solidFill>
                <a:srgbClr val="000000"/>
              </a:solidFill>
              <a:latin typeface="Boriboon"/>
            </a:endParaRPr>
          </a:p>
          <a:p>
            <a:pPr algn="just">
              <a:lnSpc>
                <a:spcPts val="5494"/>
              </a:lnSpc>
            </a:pPr>
            <a:r>
              <a:rPr lang="en-US" sz="3900" dirty="0">
                <a:solidFill>
                  <a:srgbClr val="000000"/>
                </a:solidFill>
                <a:latin typeface="Boriboon Bold"/>
              </a:rPr>
              <a:t>Planned: </a:t>
            </a:r>
            <a:r>
              <a:rPr lang="en-US" sz="3900" dirty="0">
                <a:solidFill>
                  <a:srgbClr val="000000"/>
                </a:solidFill>
                <a:latin typeface="Boriboon"/>
              </a:rPr>
              <a:t>Planned family size </a:t>
            </a:r>
            <a:r>
              <a:rPr lang="en-US" sz="3900" dirty="0">
                <a:latin typeface="Boriboon" panose="020B0604020202020204" charset="-34"/>
                <a:cs typeface="Boriboon" panose="020B0604020202020204" charset="-34"/>
              </a:rPr>
              <a:t>(2)</a:t>
            </a:r>
            <a:r>
              <a:rPr lang="en-US" sz="3900" dirty="0">
                <a:solidFill>
                  <a:srgbClr val="000000"/>
                </a:solidFill>
                <a:latin typeface="Boriboon"/>
              </a:rPr>
              <a:t>, socio-economic considerations </a:t>
            </a:r>
            <a:r>
              <a:rPr lang="en-US" sz="3900" dirty="0">
                <a:latin typeface="Boriboon" panose="020B0604020202020204" charset="-34"/>
                <a:cs typeface="Boriboon" panose="020B0604020202020204" charset="-34"/>
              </a:rPr>
              <a:t>(5)</a:t>
            </a:r>
            <a:r>
              <a:rPr lang="en-US" sz="3900" dirty="0">
                <a:solidFill>
                  <a:srgbClr val="000000"/>
                </a:solidFill>
                <a:latin typeface="Boriboon"/>
              </a:rPr>
              <a:t> and desire not to conceive again </a:t>
            </a:r>
            <a:r>
              <a:rPr lang="en-US" sz="3900" dirty="0">
                <a:latin typeface="Boriboon" panose="020B0604020202020204" charset="-34"/>
                <a:cs typeface="Boriboon" panose="020B0604020202020204" charset="-34"/>
              </a:rPr>
              <a:t>(3)</a:t>
            </a:r>
            <a:endParaRPr lang="en-US" sz="3900" dirty="0">
              <a:solidFill>
                <a:srgbClr val="000000"/>
              </a:solidFill>
              <a:latin typeface="Boriboon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6633754" y="2720077"/>
            <a:ext cx="6209612" cy="10994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99"/>
              </a:lnSpc>
            </a:pPr>
            <a:r>
              <a:rPr lang="en-US" sz="3213" spc="80">
                <a:solidFill>
                  <a:srgbClr val="FFFFFF"/>
                </a:solidFill>
                <a:latin typeface="Montserrat Classic Bold"/>
              </a:rPr>
              <a:t>COUNSELED VS IMMEDIATE DECISION MAKING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6855394" y="4221585"/>
            <a:ext cx="5987972" cy="55399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354"/>
              </a:lnSpc>
            </a:pPr>
            <a:r>
              <a:rPr lang="en-US" sz="3824" dirty="0">
                <a:solidFill>
                  <a:srgbClr val="000000"/>
                </a:solidFill>
                <a:latin typeface="Boriboon Bold"/>
              </a:rPr>
              <a:t>Counseled</a:t>
            </a:r>
            <a:r>
              <a:rPr lang="en-US" sz="3824" dirty="0">
                <a:solidFill>
                  <a:srgbClr val="000000"/>
                </a:solidFill>
                <a:latin typeface="Boriboon"/>
              </a:rPr>
              <a:t>: Received counseling in the hospital or during follow-up check-ups</a:t>
            </a:r>
          </a:p>
          <a:p>
            <a:pPr marL="825717" lvl="1" indent="-412859" algn="l">
              <a:lnSpc>
                <a:spcPts val="5354"/>
              </a:lnSpc>
              <a:buFont typeface="Arial"/>
              <a:buChar char="•"/>
            </a:pPr>
            <a:r>
              <a:rPr lang="en-US" sz="3824" dirty="0">
                <a:solidFill>
                  <a:srgbClr val="000000"/>
                </a:solidFill>
                <a:latin typeface="Boriboon Italics"/>
              </a:rPr>
              <a:t>Ensures informed consent and understanding.</a:t>
            </a:r>
          </a:p>
          <a:p>
            <a:pPr>
              <a:lnSpc>
                <a:spcPts val="5354"/>
              </a:lnSpc>
            </a:pPr>
            <a:r>
              <a:rPr lang="en-US" sz="3824" dirty="0">
                <a:solidFill>
                  <a:srgbClr val="000000"/>
                </a:solidFill>
                <a:latin typeface="Boriboon"/>
              </a:rPr>
              <a:t>I</a:t>
            </a:r>
            <a:r>
              <a:rPr lang="en-US" sz="3824" dirty="0">
                <a:solidFill>
                  <a:srgbClr val="000000"/>
                </a:solidFill>
                <a:latin typeface="Boriboon Bold"/>
              </a:rPr>
              <a:t>mmediate: </a:t>
            </a:r>
            <a:r>
              <a:rPr lang="en-US" sz="3824" dirty="0">
                <a:solidFill>
                  <a:srgbClr val="000000"/>
                </a:solidFill>
                <a:latin typeface="Boriboon"/>
              </a:rPr>
              <a:t>Some participants stated that they did not receive extensive counseling 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3108567" y="2622543"/>
            <a:ext cx="4191408" cy="10994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99"/>
              </a:lnSpc>
            </a:pPr>
            <a:r>
              <a:rPr lang="en-US" sz="3213" spc="80">
                <a:solidFill>
                  <a:srgbClr val="FFFFFF"/>
                </a:solidFill>
                <a:latin typeface="Montserrat Classic Bold"/>
              </a:rPr>
              <a:t>SPOUSAL COSENSUS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3336630" y="4258415"/>
            <a:ext cx="4452281" cy="52065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74"/>
              </a:lnSpc>
            </a:pPr>
            <a:r>
              <a:rPr lang="en-US" sz="4124" dirty="0">
                <a:solidFill>
                  <a:srgbClr val="000000"/>
                </a:solidFill>
                <a:latin typeface="Boriboon Bold"/>
              </a:rPr>
              <a:t>Shared Decision-Making: </a:t>
            </a:r>
            <a:r>
              <a:rPr lang="en-US" sz="4124" dirty="0">
                <a:solidFill>
                  <a:srgbClr val="000000"/>
                </a:solidFill>
                <a:latin typeface="Boriboon"/>
              </a:rPr>
              <a:t>Emphasized by most participants as essential in their choice for tubal ligation.</a:t>
            </a:r>
          </a:p>
          <a:p>
            <a:pPr algn="l">
              <a:lnSpc>
                <a:spcPts val="5774"/>
              </a:lnSpc>
            </a:pPr>
            <a:endParaRPr lang="en-US" sz="4124" dirty="0">
              <a:solidFill>
                <a:srgbClr val="000000"/>
              </a:solidFill>
              <a:latin typeface="Boriboo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3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 rot="-5400000">
            <a:off x="4624597" y="-52601"/>
            <a:ext cx="1208389" cy="6822239"/>
            <a:chOff x="0" y="0"/>
            <a:chExt cx="2771140" cy="1564510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771140" cy="15645109"/>
            </a:xfrm>
            <a:custGeom>
              <a:avLst/>
              <a:gdLst/>
              <a:ahLst/>
              <a:cxnLst/>
              <a:rect l="l" t="t" r="r" b="b"/>
              <a:pathLst>
                <a:path w="2771140" h="15645109">
                  <a:moveTo>
                    <a:pt x="0" y="0"/>
                  </a:moveTo>
                  <a:lnTo>
                    <a:pt x="0" y="14742137"/>
                  </a:lnTo>
                  <a:lnTo>
                    <a:pt x="1384300" y="15645109"/>
                  </a:lnTo>
                  <a:lnTo>
                    <a:pt x="2771140" y="14742137"/>
                  </a:lnTo>
                  <a:lnTo>
                    <a:pt x="2771140" y="0"/>
                  </a:lnTo>
                  <a:close/>
                </a:path>
              </a:pathLst>
            </a:custGeom>
            <a:solidFill>
              <a:srgbClr val="38A3A5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658689" y="3962713"/>
            <a:ext cx="6981223" cy="6118692"/>
            <a:chOff x="0" y="0"/>
            <a:chExt cx="1838676" cy="1611507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838676" cy="1611507"/>
            </a:xfrm>
            <a:custGeom>
              <a:avLst/>
              <a:gdLst/>
              <a:ahLst/>
              <a:cxnLst/>
              <a:rect l="l" t="t" r="r" b="b"/>
              <a:pathLst>
                <a:path w="1838676" h="1611507">
                  <a:moveTo>
                    <a:pt x="56557" y="0"/>
                  </a:moveTo>
                  <a:lnTo>
                    <a:pt x="1782119" y="0"/>
                  </a:lnTo>
                  <a:cubicBezTo>
                    <a:pt x="1797119" y="0"/>
                    <a:pt x="1811504" y="5959"/>
                    <a:pt x="1822111" y="16565"/>
                  </a:cubicBezTo>
                  <a:cubicBezTo>
                    <a:pt x="1832717" y="27172"/>
                    <a:pt x="1838676" y="41557"/>
                    <a:pt x="1838676" y="56557"/>
                  </a:cubicBezTo>
                  <a:lnTo>
                    <a:pt x="1838676" y="1554950"/>
                  </a:lnTo>
                  <a:cubicBezTo>
                    <a:pt x="1838676" y="1586186"/>
                    <a:pt x="1813354" y="1611507"/>
                    <a:pt x="1782119" y="1611507"/>
                  </a:cubicBezTo>
                  <a:lnTo>
                    <a:pt x="56557" y="1611507"/>
                  </a:lnTo>
                  <a:cubicBezTo>
                    <a:pt x="41557" y="1611507"/>
                    <a:pt x="27172" y="1605549"/>
                    <a:pt x="16565" y="1594942"/>
                  </a:cubicBezTo>
                  <a:cubicBezTo>
                    <a:pt x="5959" y="1584336"/>
                    <a:pt x="0" y="1569950"/>
                    <a:pt x="0" y="1554950"/>
                  </a:cubicBezTo>
                  <a:lnTo>
                    <a:pt x="0" y="56557"/>
                  </a:lnTo>
                  <a:cubicBezTo>
                    <a:pt x="0" y="25321"/>
                    <a:pt x="25321" y="0"/>
                    <a:pt x="56557" y="0"/>
                  </a:cubicBezTo>
                  <a:close/>
                </a:path>
              </a:pathLst>
            </a:custGeom>
            <a:solidFill>
              <a:srgbClr val="EBBADE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1838676" cy="16496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 rot="-5400000">
            <a:off x="12862266" y="-405320"/>
            <a:ext cx="1237391" cy="7556678"/>
            <a:chOff x="0" y="0"/>
            <a:chExt cx="2771140" cy="16923201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771140" cy="16923201"/>
            </a:xfrm>
            <a:custGeom>
              <a:avLst/>
              <a:gdLst/>
              <a:ahLst/>
              <a:cxnLst/>
              <a:rect l="l" t="t" r="r" b="b"/>
              <a:pathLst>
                <a:path w="2771140" h="16923201">
                  <a:moveTo>
                    <a:pt x="0" y="0"/>
                  </a:moveTo>
                  <a:lnTo>
                    <a:pt x="0" y="16020231"/>
                  </a:lnTo>
                  <a:lnTo>
                    <a:pt x="1384300" y="16923201"/>
                  </a:lnTo>
                  <a:lnTo>
                    <a:pt x="2771140" y="16020231"/>
                  </a:lnTo>
                  <a:lnTo>
                    <a:pt x="2771140" y="0"/>
                  </a:lnTo>
                  <a:close/>
                </a:path>
              </a:pathLst>
            </a:custGeom>
            <a:solidFill>
              <a:srgbClr val="642265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9702622" y="3991715"/>
            <a:ext cx="7154118" cy="6118692"/>
            <a:chOff x="0" y="0"/>
            <a:chExt cx="1884212" cy="1611507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884212" cy="1611507"/>
            </a:xfrm>
            <a:custGeom>
              <a:avLst/>
              <a:gdLst/>
              <a:ahLst/>
              <a:cxnLst/>
              <a:rect l="l" t="t" r="r" b="b"/>
              <a:pathLst>
                <a:path w="1884212" h="1611507">
                  <a:moveTo>
                    <a:pt x="55190" y="0"/>
                  </a:moveTo>
                  <a:lnTo>
                    <a:pt x="1829022" y="0"/>
                  </a:lnTo>
                  <a:cubicBezTo>
                    <a:pt x="1843659" y="0"/>
                    <a:pt x="1857697" y="5815"/>
                    <a:pt x="1868047" y="16165"/>
                  </a:cubicBezTo>
                  <a:cubicBezTo>
                    <a:pt x="1878397" y="26515"/>
                    <a:pt x="1884212" y="40553"/>
                    <a:pt x="1884212" y="55190"/>
                  </a:cubicBezTo>
                  <a:lnTo>
                    <a:pt x="1884212" y="1556317"/>
                  </a:lnTo>
                  <a:cubicBezTo>
                    <a:pt x="1884212" y="1586798"/>
                    <a:pt x="1859503" y="1611507"/>
                    <a:pt x="1829022" y="1611507"/>
                  </a:cubicBezTo>
                  <a:lnTo>
                    <a:pt x="55190" y="1611507"/>
                  </a:lnTo>
                  <a:cubicBezTo>
                    <a:pt x="40553" y="1611507"/>
                    <a:pt x="26515" y="1605693"/>
                    <a:pt x="16165" y="1595343"/>
                  </a:cubicBezTo>
                  <a:cubicBezTo>
                    <a:pt x="5815" y="1584992"/>
                    <a:pt x="0" y="1570954"/>
                    <a:pt x="0" y="1556317"/>
                  </a:cubicBezTo>
                  <a:lnTo>
                    <a:pt x="0" y="55190"/>
                  </a:lnTo>
                  <a:cubicBezTo>
                    <a:pt x="0" y="40553"/>
                    <a:pt x="5815" y="26515"/>
                    <a:pt x="16165" y="16165"/>
                  </a:cubicBezTo>
                  <a:cubicBezTo>
                    <a:pt x="26515" y="5815"/>
                    <a:pt x="40553" y="0"/>
                    <a:pt x="55190" y="0"/>
                  </a:cubicBezTo>
                  <a:close/>
                </a:path>
              </a:pathLst>
            </a:custGeom>
            <a:solidFill>
              <a:srgbClr val="EBBADE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1884212" cy="16496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>
            <a:off x="11622141" y="57228"/>
            <a:ext cx="6665859" cy="2233063"/>
          </a:xfrm>
          <a:custGeom>
            <a:avLst/>
            <a:gdLst/>
            <a:ahLst/>
            <a:cxnLst/>
            <a:rect l="l" t="t" r="r" b="b"/>
            <a:pathLst>
              <a:path w="6665859" h="2233063">
                <a:moveTo>
                  <a:pt x="0" y="0"/>
                </a:moveTo>
                <a:lnTo>
                  <a:pt x="6665859" y="0"/>
                </a:lnTo>
                <a:lnTo>
                  <a:pt x="6665859" y="2233063"/>
                </a:lnTo>
                <a:lnTo>
                  <a:pt x="0" y="22330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6" name="Group 16"/>
          <p:cNvGrpSpPr/>
          <p:nvPr/>
        </p:nvGrpSpPr>
        <p:grpSpPr>
          <a:xfrm>
            <a:off x="1028700" y="616519"/>
            <a:ext cx="9728613" cy="1711872"/>
            <a:chOff x="0" y="0"/>
            <a:chExt cx="2562268" cy="450863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562268" cy="450863"/>
            </a:xfrm>
            <a:custGeom>
              <a:avLst/>
              <a:gdLst/>
              <a:ahLst/>
              <a:cxnLst/>
              <a:rect l="l" t="t" r="r" b="b"/>
              <a:pathLst>
                <a:path w="2562268" h="450863">
                  <a:moveTo>
                    <a:pt x="0" y="0"/>
                  </a:moveTo>
                  <a:lnTo>
                    <a:pt x="2562268" y="0"/>
                  </a:lnTo>
                  <a:lnTo>
                    <a:pt x="2562268" y="450863"/>
                  </a:lnTo>
                  <a:lnTo>
                    <a:pt x="0" y="450863"/>
                  </a:lnTo>
                  <a:close/>
                </a:path>
              </a:pathLst>
            </a:custGeom>
            <a:solidFill>
              <a:srgbClr val="F49EB7"/>
            </a:solidFill>
            <a:ln w="57150" cap="sq">
              <a:solidFill>
                <a:srgbClr val="FC6B6A"/>
              </a:solidFill>
              <a:prstDash val="solid"/>
              <a:miter/>
            </a:ln>
          </p:spPr>
        </p:sp>
        <p:sp>
          <p:nvSpPr>
            <p:cNvPr id="18" name="TextBox 18"/>
            <p:cNvSpPr txBox="1"/>
            <p:nvPr/>
          </p:nvSpPr>
          <p:spPr>
            <a:xfrm>
              <a:off x="0" y="-152400"/>
              <a:ext cx="2562268" cy="6032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1059"/>
                </a:lnSpc>
              </a:pPr>
              <a:endParaRPr/>
            </a:p>
          </p:txBody>
        </p:sp>
      </p:grpSp>
      <p:sp>
        <p:nvSpPr>
          <p:cNvPr id="19" name="Freeform 19"/>
          <p:cNvSpPr/>
          <p:nvPr/>
        </p:nvSpPr>
        <p:spPr>
          <a:xfrm>
            <a:off x="-710174" y="5966606"/>
            <a:ext cx="4047934" cy="4114800"/>
          </a:xfrm>
          <a:custGeom>
            <a:avLst/>
            <a:gdLst/>
            <a:ahLst/>
            <a:cxnLst/>
            <a:rect l="l" t="t" r="r" b="b"/>
            <a:pathLst>
              <a:path w="4047934" h="4114800">
                <a:moveTo>
                  <a:pt x="0" y="0"/>
                </a:moveTo>
                <a:lnTo>
                  <a:pt x="4047935" y="0"/>
                </a:lnTo>
                <a:lnTo>
                  <a:pt x="404793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4000"/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14799340" y="5995607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40000"/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149466" y="62454"/>
            <a:ext cx="2328655" cy="2719237"/>
          </a:xfrm>
          <a:custGeom>
            <a:avLst/>
            <a:gdLst/>
            <a:ahLst/>
            <a:cxnLst/>
            <a:rect l="l" t="t" r="r" b="b"/>
            <a:pathLst>
              <a:path w="2328655" h="2719237">
                <a:moveTo>
                  <a:pt x="0" y="0"/>
                </a:moveTo>
                <a:lnTo>
                  <a:pt x="2328655" y="0"/>
                </a:lnTo>
                <a:lnTo>
                  <a:pt x="2328655" y="2719236"/>
                </a:lnTo>
                <a:lnTo>
                  <a:pt x="0" y="271923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2" name="TextBox 22"/>
          <p:cNvSpPr txBox="1"/>
          <p:nvPr/>
        </p:nvSpPr>
        <p:spPr>
          <a:xfrm>
            <a:off x="2051860" y="3057915"/>
            <a:ext cx="6194880" cy="5635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39"/>
              </a:lnSpc>
            </a:pPr>
            <a:r>
              <a:rPr lang="en-US" sz="3313" spc="82">
                <a:solidFill>
                  <a:srgbClr val="FFFFFF"/>
                </a:solidFill>
                <a:latin typeface="Montserrat Classic Bold"/>
              </a:rPr>
              <a:t>BIO-PHYSICAL CHANGES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2051861" y="4219888"/>
            <a:ext cx="6194879" cy="50783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614"/>
              </a:lnSpc>
            </a:pPr>
            <a:r>
              <a:rPr lang="en-US" sz="5400" dirty="0">
                <a:solidFill>
                  <a:srgbClr val="000000"/>
                </a:solidFill>
                <a:latin typeface="Boriboon"/>
              </a:rPr>
              <a:t>Experiences of pain, cold intolerance, physical weakness, menstrual irregularities</a:t>
            </a:r>
          </a:p>
          <a:p>
            <a:pPr algn="l">
              <a:lnSpc>
                <a:spcPts val="6614"/>
              </a:lnSpc>
            </a:pPr>
            <a:r>
              <a:rPr lang="en-US" sz="5400" dirty="0">
                <a:solidFill>
                  <a:srgbClr val="000000"/>
                </a:solidFill>
                <a:latin typeface="Boriboon Bold"/>
              </a:rPr>
              <a:t>Majority: </a:t>
            </a:r>
            <a:r>
              <a:rPr lang="en-US" sz="5400" dirty="0">
                <a:solidFill>
                  <a:srgbClr val="000000"/>
                </a:solidFill>
                <a:latin typeface="Boriboon"/>
              </a:rPr>
              <a:t>No physical changes noted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9834190" y="2847156"/>
            <a:ext cx="6209612" cy="11445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39"/>
              </a:lnSpc>
            </a:pPr>
            <a:r>
              <a:rPr lang="en-US" sz="3313" spc="82">
                <a:solidFill>
                  <a:srgbClr val="FFFFFF"/>
                </a:solidFill>
                <a:latin typeface="Montserrat Classic Bold"/>
              </a:rPr>
              <a:t>PSYCHOLOGICAL RESPONSES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9834190" y="4082004"/>
            <a:ext cx="7022550" cy="56553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6334"/>
              </a:lnSpc>
            </a:pPr>
            <a:r>
              <a:rPr lang="en-US" sz="4400" dirty="0">
                <a:solidFill>
                  <a:srgbClr val="000000"/>
                </a:solidFill>
                <a:latin typeface="Boriboon Bold"/>
              </a:rPr>
              <a:t>Mixed feelings:</a:t>
            </a:r>
          </a:p>
          <a:p>
            <a:pPr>
              <a:lnSpc>
                <a:spcPts val="6334"/>
              </a:lnSpc>
            </a:pPr>
            <a:r>
              <a:rPr lang="en-US" sz="4400" dirty="0">
                <a:solidFill>
                  <a:srgbClr val="000000"/>
                </a:solidFill>
                <a:latin typeface="Boriboon Bold"/>
              </a:rPr>
              <a:t> </a:t>
            </a:r>
            <a:r>
              <a:rPr lang="en-US" sz="4400" dirty="0">
                <a:solidFill>
                  <a:srgbClr val="000000"/>
                </a:solidFill>
                <a:latin typeface="Boriboon"/>
              </a:rPr>
              <a:t>Positive feelings vs. regret/desire for more children</a:t>
            </a:r>
          </a:p>
          <a:p>
            <a:pPr marL="976843" lvl="1" indent="-488422" algn="just">
              <a:lnSpc>
                <a:spcPts val="6334"/>
              </a:lnSpc>
              <a:buFont typeface="Arial"/>
              <a:buChar char="•"/>
            </a:pPr>
            <a:r>
              <a:rPr lang="en-US" sz="4400" dirty="0">
                <a:solidFill>
                  <a:srgbClr val="000000"/>
                </a:solidFill>
                <a:latin typeface="Boriboon"/>
              </a:rPr>
              <a:t>empty nest syndrome or loss of a child.</a:t>
            </a:r>
          </a:p>
          <a:p>
            <a:pPr algn="just">
              <a:lnSpc>
                <a:spcPts val="6334"/>
              </a:lnSpc>
            </a:pPr>
            <a:r>
              <a:rPr lang="en-US" sz="4400" dirty="0">
                <a:solidFill>
                  <a:srgbClr val="000000"/>
                </a:solidFill>
                <a:latin typeface="Boriboon"/>
              </a:rPr>
              <a:t>Mood Changes: mood swings and increased irritability 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2414986" y="774393"/>
            <a:ext cx="8342327" cy="12941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519"/>
              </a:lnSpc>
              <a:spcBef>
                <a:spcPct val="0"/>
              </a:spcBef>
            </a:pPr>
            <a:r>
              <a:rPr lang="en-US" sz="6799">
                <a:solidFill>
                  <a:srgbClr val="000000"/>
                </a:solidFill>
                <a:latin typeface="ITC Benguiat Bold"/>
              </a:rPr>
              <a:t>BEING WITH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3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6899393" y="1719347"/>
            <a:ext cx="17024092" cy="8936825"/>
            <a:chOff x="0" y="0"/>
            <a:chExt cx="4488380" cy="235618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88380" cy="2356182"/>
            </a:xfrm>
            <a:custGeom>
              <a:avLst/>
              <a:gdLst/>
              <a:ahLst/>
              <a:cxnLst/>
              <a:rect l="l" t="t" r="r" b="b"/>
              <a:pathLst>
                <a:path w="4488380" h="2356182">
                  <a:moveTo>
                    <a:pt x="0" y="0"/>
                  </a:moveTo>
                  <a:lnTo>
                    <a:pt x="4488380" y="0"/>
                  </a:lnTo>
                  <a:lnTo>
                    <a:pt x="4488380" y="2356182"/>
                  </a:lnTo>
                  <a:lnTo>
                    <a:pt x="0" y="235618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488380" cy="23942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  <a:p>
              <a:pPr marL="0" lvl="0" indent="0" algn="ctr">
                <a:lnSpc>
                  <a:spcPts val="33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-5400000">
            <a:off x="4624597" y="-52601"/>
            <a:ext cx="1208389" cy="6822239"/>
            <a:chOff x="0" y="0"/>
            <a:chExt cx="2771140" cy="1564510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771140" cy="15645109"/>
            </a:xfrm>
            <a:custGeom>
              <a:avLst/>
              <a:gdLst/>
              <a:ahLst/>
              <a:cxnLst/>
              <a:rect l="l" t="t" r="r" b="b"/>
              <a:pathLst>
                <a:path w="2771140" h="15645109">
                  <a:moveTo>
                    <a:pt x="0" y="0"/>
                  </a:moveTo>
                  <a:lnTo>
                    <a:pt x="0" y="14742137"/>
                  </a:lnTo>
                  <a:lnTo>
                    <a:pt x="1384300" y="15645109"/>
                  </a:lnTo>
                  <a:lnTo>
                    <a:pt x="2771140" y="14742137"/>
                  </a:lnTo>
                  <a:lnTo>
                    <a:pt x="2771140" y="0"/>
                  </a:lnTo>
                  <a:close/>
                </a:path>
              </a:pathLst>
            </a:custGeom>
            <a:solidFill>
              <a:srgbClr val="38A3A5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658689" y="3962713"/>
            <a:ext cx="6981223" cy="6118692"/>
            <a:chOff x="0" y="0"/>
            <a:chExt cx="1838676" cy="1611507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838676" cy="1611507"/>
            </a:xfrm>
            <a:custGeom>
              <a:avLst/>
              <a:gdLst/>
              <a:ahLst/>
              <a:cxnLst/>
              <a:rect l="l" t="t" r="r" b="b"/>
              <a:pathLst>
                <a:path w="1838676" h="1611507">
                  <a:moveTo>
                    <a:pt x="56557" y="0"/>
                  </a:moveTo>
                  <a:lnTo>
                    <a:pt x="1782119" y="0"/>
                  </a:lnTo>
                  <a:cubicBezTo>
                    <a:pt x="1797119" y="0"/>
                    <a:pt x="1811504" y="5959"/>
                    <a:pt x="1822111" y="16565"/>
                  </a:cubicBezTo>
                  <a:cubicBezTo>
                    <a:pt x="1832717" y="27172"/>
                    <a:pt x="1838676" y="41557"/>
                    <a:pt x="1838676" y="56557"/>
                  </a:cubicBezTo>
                  <a:lnTo>
                    <a:pt x="1838676" y="1554950"/>
                  </a:lnTo>
                  <a:cubicBezTo>
                    <a:pt x="1838676" y="1586186"/>
                    <a:pt x="1813354" y="1611507"/>
                    <a:pt x="1782119" y="1611507"/>
                  </a:cubicBezTo>
                  <a:lnTo>
                    <a:pt x="56557" y="1611507"/>
                  </a:lnTo>
                  <a:cubicBezTo>
                    <a:pt x="41557" y="1611507"/>
                    <a:pt x="27172" y="1605549"/>
                    <a:pt x="16565" y="1594942"/>
                  </a:cubicBezTo>
                  <a:cubicBezTo>
                    <a:pt x="5959" y="1584336"/>
                    <a:pt x="0" y="1569950"/>
                    <a:pt x="0" y="1554950"/>
                  </a:cubicBezTo>
                  <a:lnTo>
                    <a:pt x="0" y="56557"/>
                  </a:lnTo>
                  <a:cubicBezTo>
                    <a:pt x="0" y="25321"/>
                    <a:pt x="25321" y="0"/>
                    <a:pt x="56557" y="0"/>
                  </a:cubicBezTo>
                  <a:close/>
                </a:path>
              </a:pathLst>
            </a:custGeom>
            <a:solidFill>
              <a:srgbClr val="EBBADE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1838676" cy="16496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 rot="-5400000">
            <a:off x="12862266" y="-405320"/>
            <a:ext cx="1237391" cy="7556678"/>
            <a:chOff x="0" y="0"/>
            <a:chExt cx="2771140" cy="16923201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771140" cy="16923201"/>
            </a:xfrm>
            <a:custGeom>
              <a:avLst/>
              <a:gdLst/>
              <a:ahLst/>
              <a:cxnLst/>
              <a:rect l="l" t="t" r="r" b="b"/>
              <a:pathLst>
                <a:path w="2771140" h="16923201">
                  <a:moveTo>
                    <a:pt x="0" y="0"/>
                  </a:moveTo>
                  <a:lnTo>
                    <a:pt x="0" y="16020231"/>
                  </a:lnTo>
                  <a:lnTo>
                    <a:pt x="1384300" y="16923201"/>
                  </a:lnTo>
                  <a:lnTo>
                    <a:pt x="2771140" y="16020231"/>
                  </a:lnTo>
                  <a:lnTo>
                    <a:pt x="2771140" y="0"/>
                  </a:lnTo>
                  <a:close/>
                </a:path>
              </a:pathLst>
            </a:custGeom>
            <a:solidFill>
              <a:srgbClr val="642265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9702622" y="3991715"/>
            <a:ext cx="7154118" cy="6118692"/>
            <a:chOff x="0" y="0"/>
            <a:chExt cx="1884212" cy="1611507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884212" cy="1611507"/>
            </a:xfrm>
            <a:custGeom>
              <a:avLst/>
              <a:gdLst/>
              <a:ahLst/>
              <a:cxnLst/>
              <a:rect l="l" t="t" r="r" b="b"/>
              <a:pathLst>
                <a:path w="1884212" h="1611507">
                  <a:moveTo>
                    <a:pt x="55190" y="0"/>
                  </a:moveTo>
                  <a:lnTo>
                    <a:pt x="1829022" y="0"/>
                  </a:lnTo>
                  <a:cubicBezTo>
                    <a:pt x="1843659" y="0"/>
                    <a:pt x="1857697" y="5815"/>
                    <a:pt x="1868047" y="16165"/>
                  </a:cubicBezTo>
                  <a:cubicBezTo>
                    <a:pt x="1878397" y="26515"/>
                    <a:pt x="1884212" y="40553"/>
                    <a:pt x="1884212" y="55190"/>
                  </a:cubicBezTo>
                  <a:lnTo>
                    <a:pt x="1884212" y="1556317"/>
                  </a:lnTo>
                  <a:cubicBezTo>
                    <a:pt x="1884212" y="1586798"/>
                    <a:pt x="1859503" y="1611507"/>
                    <a:pt x="1829022" y="1611507"/>
                  </a:cubicBezTo>
                  <a:lnTo>
                    <a:pt x="55190" y="1611507"/>
                  </a:lnTo>
                  <a:cubicBezTo>
                    <a:pt x="40553" y="1611507"/>
                    <a:pt x="26515" y="1605693"/>
                    <a:pt x="16165" y="1595343"/>
                  </a:cubicBezTo>
                  <a:cubicBezTo>
                    <a:pt x="5815" y="1584992"/>
                    <a:pt x="0" y="1570954"/>
                    <a:pt x="0" y="1556317"/>
                  </a:cubicBezTo>
                  <a:lnTo>
                    <a:pt x="0" y="55190"/>
                  </a:lnTo>
                  <a:cubicBezTo>
                    <a:pt x="0" y="40553"/>
                    <a:pt x="5815" y="26515"/>
                    <a:pt x="16165" y="16165"/>
                  </a:cubicBezTo>
                  <a:cubicBezTo>
                    <a:pt x="26515" y="5815"/>
                    <a:pt x="40553" y="0"/>
                    <a:pt x="55190" y="0"/>
                  </a:cubicBezTo>
                  <a:close/>
                </a:path>
              </a:pathLst>
            </a:custGeom>
            <a:solidFill>
              <a:srgbClr val="EBBADE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1884212" cy="16496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>
            <a:off x="11622141" y="57228"/>
            <a:ext cx="6665859" cy="2233063"/>
          </a:xfrm>
          <a:custGeom>
            <a:avLst/>
            <a:gdLst/>
            <a:ahLst/>
            <a:cxnLst/>
            <a:rect l="l" t="t" r="r" b="b"/>
            <a:pathLst>
              <a:path w="6665859" h="2233063">
                <a:moveTo>
                  <a:pt x="0" y="0"/>
                </a:moveTo>
                <a:lnTo>
                  <a:pt x="6665859" y="0"/>
                </a:lnTo>
                <a:lnTo>
                  <a:pt x="6665859" y="2233063"/>
                </a:lnTo>
                <a:lnTo>
                  <a:pt x="0" y="22330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6" name="Group 16"/>
          <p:cNvGrpSpPr/>
          <p:nvPr/>
        </p:nvGrpSpPr>
        <p:grpSpPr>
          <a:xfrm>
            <a:off x="1028700" y="616519"/>
            <a:ext cx="9728613" cy="1711872"/>
            <a:chOff x="0" y="0"/>
            <a:chExt cx="2562268" cy="450863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562268" cy="450863"/>
            </a:xfrm>
            <a:custGeom>
              <a:avLst/>
              <a:gdLst/>
              <a:ahLst/>
              <a:cxnLst/>
              <a:rect l="l" t="t" r="r" b="b"/>
              <a:pathLst>
                <a:path w="2562268" h="450863">
                  <a:moveTo>
                    <a:pt x="0" y="0"/>
                  </a:moveTo>
                  <a:lnTo>
                    <a:pt x="2562268" y="0"/>
                  </a:lnTo>
                  <a:lnTo>
                    <a:pt x="2562268" y="450863"/>
                  </a:lnTo>
                  <a:lnTo>
                    <a:pt x="0" y="450863"/>
                  </a:lnTo>
                  <a:close/>
                </a:path>
              </a:pathLst>
            </a:custGeom>
            <a:solidFill>
              <a:srgbClr val="F49EB7"/>
            </a:solidFill>
            <a:ln w="57150" cap="sq">
              <a:solidFill>
                <a:srgbClr val="FC6B6A"/>
              </a:solidFill>
              <a:prstDash val="solid"/>
              <a:miter/>
            </a:ln>
          </p:spPr>
        </p:sp>
        <p:sp>
          <p:nvSpPr>
            <p:cNvPr id="18" name="TextBox 18"/>
            <p:cNvSpPr txBox="1"/>
            <p:nvPr/>
          </p:nvSpPr>
          <p:spPr>
            <a:xfrm>
              <a:off x="0" y="-152400"/>
              <a:ext cx="2562268" cy="6032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1059"/>
                </a:lnSpc>
              </a:pPr>
              <a:endParaRPr/>
            </a:p>
          </p:txBody>
        </p:sp>
      </p:grpSp>
      <p:sp>
        <p:nvSpPr>
          <p:cNvPr id="19" name="Freeform 19"/>
          <p:cNvSpPr/>
          <p:nvPr/>
        </p:nvSpPr>
        <p:spPr>
          <a:xfrm>
            <a:off x="-1640966" y="6541372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5000"/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14348051" y="6172200"/>
            <a:ext cx="3981069" cy="4114800"/>
          </a:xfrm>
          <a:custGeom>
            <a:avLst/>
            <a:gdLst/>
            <a:ahLst/>
            <a:cxnLst/>
            <a:rect l="l" t="t" r="r" b="b"/>
            <a:pathLst>
              <a:path w="3981069" h="4114800">
                <a:moveTo>
                  <a:pt x="0" y="0"/>
                </a:moveTo>
                <a:lnTo>
                  <a:pt x="3981069" y="0"/>
                </a:lnTo>
                <a:lnTo>
                  <a:pt x="398106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75000"/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-6301" y="-192630"/>
            <a:ext cx="2058161" cy="3026708"/>
          </a:xfrm>
          <a:custGeom>
            <a:avLst/>
            <a:gdLst/>
            <a:ahLst/>
            <a:cxnLst/>
            <a:rect l="l" t="t" r="r" b="b"/>
            <a:pathLst>
              <a:path w="2058161" h="3026708">
                <a:moveTo>
                  <a:pt x="0" y="0"/>
                </a:moveTo>
                <a:lnTo>
                  <a:pt x="2058161" y="0"/>
                </a:lnTo>
                <a:lnTo>
                  <a:pt x="2058161" y="3026708"/>
                </a:lnTo>
                <a:lnTo>
                  <a:pt x="0" y="302670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2" name="TextBox 22"/>
          <p:cNvSpPr txBox="1"/>
          <p:nvPr/>
        </p:nvSpPr>
        <p:spPr>
          <a:xfrm>
            <a:off x="2051860" y="2767403"/>
            <a:ext cx="6194880" cy="11445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39"/>
              </a:lnSpc>
            </a:pPr>
            <a:r>
              <a:rPr lang="en-US" sz="3313" spc="82">
                <a:solidFill>
                  <a:srgbClr val="FFFFFF"/>
                </a:solidFill>
                <a:latin typeface="Montserrat Classic Bold"/>
              </a:rPr>
              <a:t>FAMILY HEALTH AND RELATIONSHIPS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817673" y="4082004"/>
            <a:ext cx="6429067" cy="5581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76843" lvl="1" indent="-488422" algn="l">
              <a:lnSpc>
                <a:spcPts val="6334"/>
              </a:lnSpc>
              <a:buFont typeface="Arial"/>
              <a:buChar char="•"/>
            </a:pPr>
            <a:r>
              <a:rPr lang="en-US" sz="4524" dirty="0">
                <a:solidFill>
                  <a:srgbClr val="000000"/>
                </a:solidFill>
                <a:latin typeface="Boriboon"/>
              </a:rPr>
              <a:t>Improved Communication and Support</a:t>
            </a:r>
          </a:p>
          <a:p>
            <a:pPr marL="976843" lvl="1" indent="-488422" algn="l">
              <a:lnSpc>
                <a:spcPts val="6334"/>
              </a:lnSpc>
              <a:buFont typeface="Arial"/>
              <a:buChar char="•"/>
            </a:pPr>
            <a:r>
              <a:rPr lang="en-US" sz="4524" dirty="0">
                <a:solidFill>
                  <a:srgbClr val="000000"/>
                </a:solidFill>
                <a:latin typeface="Boriboon"/>
              </a:rPr>
              <a:t>Consistency in Marital Dynamics</a:t>
            </a:r>
          </a:p>
          <a:p>
            <a:pPr marL="976843" lvl="1" indent="-488422" algn="l">
              <a:lnSpc>
                <a:spcPts val="6334"/>
              </a:lnSpc>
              <a:buFont typeface="Arial"/>
              <a:buChar char="•"/>
            </a:pPr>
            <a:r>
              <a:rPr lang="en-US" sz="4524" dirty="0">
                <a:solidFill>
                  <a:srgbClr val="000000"/>
                </a:solidFill>
                <a:latin typeface="Boriboon"/>
              </a:rPr>
              <a:t> Libido: No change, increased, decreased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0128974" y="3057915"/>
            <a:ext cx="6209612" cy="5635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39"/>
              </a:lnSpc>
            </a:pPr>
            <a:r>
              <a:rPr lang="en-US" sz="3313" spc="82">
                <a:solidFill>
                  <a:srgbClr val="FFFFFF"/>
                </a:solidFill>
                <a:latin typeface="Montserrat Classic Bold"/>
              </a:rPr>
              <a:t>ENHANCED WELL-BEING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9834190" y="4091529"/>
            <a:ext cx="6504395" cy="33921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41612" lvl="1" indent="-520806" algn="l">
              <a:lnSpc>
                <a:spcPts val="6754"/>
              </a:lnSpc>
              <a:buFont typeface="Arial"/>
              <a:buChar char="•"/>
            </a:pPr>
            <a:r>
              <a:rPr lang="en-US" sz="4824" dirty="0">
                <a:solidFill>
                  <a:srgbClr val="000000"/>
                </a:solidFill>
                <a:latin typeface="Boriboon"/>
              </a:rPr>
              <a:t>Financial Stability and Satisfaction</a:t>
            </a:r>
          </a:p>
          <a:p>
            <a:pPr marL="1041612" lvl="1" indent="-520806" algn="l">
              <a:lnSpc>
                <a:spcPts val="6754"/>
              </a:lnSpc>
              <a:buFont typeface="Arial"/>
              <a:buChar char="•"/>
            </a:pPr>
            <a:r>
              <a:rPr lang="en-US" sz="4824" dirty="0">
                <a:solidFill>
                  <a:srgbClr val="000000"/>
                </a:solidFill>
                <a:latin typeface="Boriboon"/>
              </a:rPr>
              <a:t>Increased Leisure Time and Autonomy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315383" y="762000"/>
            <a:ext cx="9155247" cy="12941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519"/>
              </a:lnSpc>
              <a:spcBef>
                <a:spcPct val="0"/>
              </a:spcBef>
            </a:pPr>
            <a:r>
              <a:rPr lang="en-US" sz="6799">
                <a:solidFill>
                  <a:srgbClr val="000000"/>
                </a:solidFill>
                <a:latin typeface="ITC Benguiat Bold"/>
              </a:rPr>
              <a:t>ENHANCES THE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3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6899393" y="1719347"/>
            <a:ext cx="17024092" cy="8936825"/>
            <a:chOff x="0" y="0"/>
            <a:chExt cx="4488380" cy="235618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88380" cy="2356182"/>
            </a:xfrm>
            <a:custGeom>
              <a:avLst/>
              <a:gdLst/>
              <a:ahLst/>
              <a:cxnLst/>
              <a:rect l="l" t="t" r="r" b="b"/>
              <a:pathLst>
                <a:path w="4488380" h="2356182">
                  <a:moveTo>
                    <a:pt x="0" y="0"/>
                  </a:moveTo>
                  <a:lnTo>
                    <a:pt x="4488380" y="0"/>
                  </a:lnTo>
                  <a:lnTo>
                    <a:pt x="4488380" y="2356182"/>
                  </a:lnTo>
                  <a:lnTo>
                    <a:pt x="0" y="235618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488380" cy="23942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  <a:p>
              <a:pPr marL="0" lvl="0" indent="0" algn="ctr">
                <a:lnSpc>
                  <a:spcPts val="33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-5400000">
            <a:off x="14766120" y="917210"/>
            <a:ext cx="1208389" cy="4393406"/>
            <a:chOff x="0" y="0"/>
            <a:chExt cx="2771140" cy="1007518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771140" cy="10075184"/>
            </a:xfrm>
            <a:custGeom>
              <a:avLst/>
              <a:gdLst/>
              <a:ahLst/>
              <a:cxnLst/>
              <a:rect l="l" t="t" r="r" b="b"/>
              <a:pathLst>
                <a:path w="2771140" h="10075184">
                  <a:moveTo>
                    <a:pt x="0" y="0"/>
                  </a:moveTo>
                  <a:lnTo>
                    <a:pt x="0" y="9172215"/>
                  </a:lnTo>
                  <a:lnTo>
                    <a:pt x="1384300" y="10075184"/>
                  </a:lnTo>
                  <a:lnTo>
                    <a:pt x="2771140" y="9172215"/>
                  </a:lnTo>
                  <a:lnTo>
                    <a:pt x="2771140" y="0"/>
                  </a:lnTo>
                  <a:close/>
                </a:path>
              </a:pathLst>
            </a:custGeom>
            <a:solidFill>
              <a:srgbClr val="642265"/>
            </a:solidFill>
          </p:spPr>
        </p:sp>
      </p:grpSp>
      <p:grpSp>
        <p:nvGrpSpPr>
          <p:cNvPr id="7" name="Group 7"/>
          <p:cNvGrpSpPr/>
          <p:nvPr/>
        </p:nvGrpSpPr>
        <p:grpSpPr>
          <a:xfrm rot="-5400000">
            <a:off x="10709330" y="702639"/>
            <a:ext cx="1208389" cy="4822548"/>
            <a:chOff x="0" y="0"/>
            <a:chExt cx="2771140" cy="1105931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771140" cy="11059315"/>
            </a:xfrm>
            <a:custGeom>
              <a:avLst/>
              <a:gdLst/>
              <a:ahLst/>
              <a:cxnLst/>
              <a:rect l="l" t="t" r="r" b="b"/>
              <a:pathLst>
                <a:path w="2771140" h="11059315">
                  <a:moveTo>
                    <a:pt x="0" y="0"/>
                  </a:moveTo>
                  <a:lnTo>
                    <a:pt x="0" y="10156344"/>
                  </a:lnTo>
                  <a:lnTo>
                    <a:pt x="1384300" y="11059315"/>
                  </a:lnTo>
                  <a:lnTo>
                    <a:pt x="2771140" y="10156344"/>
                  </a:lnTo>
                  <a:lnTo>
                    <a:pt x="2771140" y="0"/>
                  </a:lnTo>
                  <a:close/>
                </a:path>
              </a:pathLst>
            </a:custGeom>
            <a:solidFill>
              <a:srgbClr val="B56576"/>
            </a:solidFill>
          </p:spPr>
        </p:sp>
      </p:grpSp>
      <p:sp>
        <p:nvSpPr>
          <p:cNvPr id="9" name="TextBox 9"/>
          <p:cNvSpPr txBox="1"/>
          <p:nvPr/>
        </p:nvSpPr>
        <p:spPr>
          <a:xfrm>
            <a:off x="9243370" y="2550102"/>
            <a:ext cx="3711167" cy="10994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99"/>
              </a:lnSpc>
            </a:pPr>
            <a:r>
              <a:rPr lang="en-US" sz="3213" spc="80">
                <a:solidFill>
                  <a:srgbClr val="FFFFFF"/>
                </a:solidFill>
                <a:latin typeface="Montserrat Classic Bold"/>
              </a:rPr>
              <a:t>MARITAL INFIDELITY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3514731" y="2550102"/>
            <a:ext cx="3711167" cy="16614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99"/>
              </a:lnSpc>
            </a:pPr>
            <a:r>
              <a:rPr lang="en-US" sz="3213" spc="80">
                <a:solidFill>
                  <a:srgbClr val="FFFFFF"/>
                </a:solidFill>
                <a:latin typeface="Montserrat Classic Bold"/>
              </a:rPr>
              <a:t>TRADITIONAL BELIEFS </a:t>
            </a:r>
          </a:p>
          <a:p>
            <a:pPr algn="ctr">
              <a:lnSpc>
                <a:spcPts val="4499"/>
              </a:lnSpc>
            </a:pPr>
            <a:endParaRPr lang="en-US" sz="3213" spc="80">
              <a:solidFill>
                <a:srgbClr val="FFFFFF"/>
              </a:solidFill>
              <a:latin typeface="Montserrat Classic Bold"/>
            </a:endParaRPr>
          </a:p>
        </p:txBody>
      </p:sp>
      <p:grpSp>
        <p:nvGrpSpPr>
          <p:cNvPr id="11" name="Group 11"/>
          <p:cNvGrpSpPr/>
          <p:nvPr/>
        </p:nvGrpSpPr>
        <p:grpSpPr>
          <a:xfrm>
            <a:off x="13507504" y="3747109"/>
            <a:ext cx="3857696" cy="6118692"/>
            <a:chOff x="0" y="0"/>
            <a:chExt cx="1016019" cy="1611507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016019" cy="1611507"/>
            </a:xfrm>
            <a:custGeom>
              <a:avLst/>
              <a:gdLst/>
              <a:ahLst/>
              <a:cxnLst/>
              <a:rect l="l" t="t" r="r" b="b"/>
              <a:pathLst>
                <a:path w="1016019" h="1611507">
                  <a:moveTo>
                    <a:pt x="102351" y="0"/>
                  </a:moveTo>
                  <a:lnTo>
                    <a:pt x="913668" y="0"/>
                  </a:lnTo>
                  <a:cubicBezTo>
                    <a:pt x="970195" y="0"/>
                    <a:pt x="1016019" y="45824"/>
                    <a:pt x="1016019" y="102351"/>
                  </a:cubicBezTo>
                  <a:lnTo>
                    <a:pt x="1016019" y="1509157"/>
                  </a:lnTo>
                  <a:cubicBezTo>
                    <a:pt x="1016019" y="1536302"/>
                    <a:pt x="1005235" y="1562335"/>
                    <a:pt x="986041" y="1581530"/>
                  </a:cubicBezTo>
                  <a:cubicBezTo>
                    <a:pt x="966846" y="1600724"/>
                    <a:pt x="940813" y="1611507"/>
                    <a:pt x="913668" y="1611507"/>
                  </a:cubicBezTo>
                  <a:lnTo>
                    <a:pt x="102351" y="1611507"/>
                  </a:lnTo>
                  <a:cubicBezTo>
                    <a:pt x="75206" y="1611507"/>
                    <a:pt x="49172" y="1600724"/>
                    <a:pt x="29978" y="1581530"/>
                  </a:cubicBezTo>
                  <a:cubicBezTo>
                    <a:pt x="10783" y="1562335"/>
                    <a:pt x="0" y="1536302"/>
                    <a:pt x="0" y="1509157"/>
                  </a:cubicBezTo>
                  <a:lnTo>
                    <a:pt x="0" y="102351"/>
                  </a:lnTo>
                  <a:cubicBezTo>
                    <a:pt x="0" y="75206"/>
                    <a:pt x="10783" y="49172"/>
                    <a:pt x="29978" y="29978"/>
                  </a:cubicBezTo>
                  <a:cubicBezTo>
                    <a:pt x="49172" y="10783"/>
                    <a:pt x="75206" y="0"/>
                    <a:pt x="102351" y="0"/>
                  </a:cubicBezTo>
                  <a:close/>
                </a:path>
              </a:pathLst>
            </a:custGeom>
            <a:solidFill>
              <a:srgbClr val="EBBADE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1016019" cy="16496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9191986" y="3747109"/>
            <a:ext cx="4198920" cy="6118692"/>
            <a:chOff x="0" y="0"/>
            <a:chExt cx="1105888" cy="1611507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105888" cy="1611507"/>
            </a:xfrm>
            <a:custGeom>
              <a:avLst/>
              <a:gdLst/>
              <a:ahLst/>
              <a:cxnLst/>
              <a:rect l="l" t="t" r="r" b="b"/>
              <a:pathLst>
                <a:path w="1105888" h="1611507">
                  <a:moveTo>
                    <a:pt x="94033" y="0"/>
                  </a:moveTo>
                  <a:lnTo>
                    <a:pt x="1011855" y="0"/>
                  </a:lnTo>
                  <a:cubicBezTo>
                    <a:pt x="1063788" y="0"/>
                    <a:pt x="1105888" y="42100"/>
                    <a:pt x="1105888" y="94033"/>
                  </a:cubicBezTo>
                  <a:lnTo>
                    <a:pt x="1105888" y="1517474"/>
                  </a:lnTo>
                  <a:cubicBezTo>
                    <a:pt x="1105888" y="1542413"/>
                    <a:pt x="1095981" y="1566331"/>
                    <a:pt x="1078347" y="1583966"/>
                  </a:cubicBezTo>
                  <a:cubicBezTo>
                    <a:pt x="1060712" y="1601600"/>
                    <a:pt x="1036794" y="1611507"/>
                    <a:pt x="1011855" y="1611507"/>
                  </a:cubicBezTo>
                  <a:lnTo>
                    <a:pt x="94033" y="1611507"/>
                  </a:lnTo>
                  <a:cubicBezTo>
                    <a:pt x="69094" y="1611507"/>
                    <a:pt x="45176" y="1601600"/>
                    <a:pt x="27542" y="1583966"/>
                  </a:cubicBezTo>
                  <a:cubicBezTo>
                    <a:pt x="9907" y="1566331"/>
                    <a:pt x="0" y="1542413"/>
                    <a:pt x="0" y="1517474"/>
                  </a:cubicBezTo>
                  <a:lnTo>
                    <a:pt x="0" y="94033"/>
                  </a:lnTo>
                  <a:cubicBezTo>
                    <a:pt x="0" y="69094"/>
                    <a:pt x="9907" y="45176"/>
                    <a:pt x="27542" y="27542"/>
                  </a:cubicBezTo>
                  <a:cubicBezTo>
                    <a:pt x="45176" y="9907"/>
                    <a:pt x="69094" y="0"/>
                    <a:pt x="94033" y="0"/>
                  </a:cubicBezTo>
                  <a:close/>
                </a:path>
              </a:pathLst>
            </a:custGeom>
            <a:solidFill>
              <a:srgbClr val="EBBADE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1105888" cy="16496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 rot="-5400000">
            <a:off x="6544921" y="917210"/>
            <a:ext cx="1208389" cy="4393406"/>
            <a:chOff x="0" y="0"/>
            <a:chExt cx="2771140" cy="10075184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2771140" cy="10075184"/>
            </a:xfrm>
            <a:custGeom>
              <a:avLst/>
              <a:gdLst/>
              <a:ahLst/>
              <a:cxnLst/>
              <a:rect l="l" t="t" r="r" b="b"/>
              <a:pathLst>
                <a:path w="2771140" h="10075184">
                  <a:moveTo>
                    <a:pt x="0" y="0"/>
                  </a:moveTo>
                  <a:lnTo>
                    <a:pt x="0" y="9172215"/>
                  </a:lnTo>
                  <a:lnTo>
                    <a:pt x="1384300" y="10075184"/>
                  </a:lnTo>
                  <a:lnTo>
                    <a:pt x="2771140" y="9172215"/>
                  </a:lnTo>
                  <a:lnTo>
                    <a:pt x="2771140" y="0"/>
                  </a:lnTo>
                  <a:close/>
                </a:path>
              </a:pathLst>
            </a:custGeom>
            <a:solidFill>
              <a:srgbClr val="A66C98"/>
            </a:solidFill>
          </p:spPr>
        </p:sp>
      </p:grpSp>
      <p:grpSp>
        <p:nvGrpSpPr>
          <p:cNvPr id="19" name="Group 19"/>
          <p:cNvGrpSpPr/>
          <p:nvPr/>
        </p:nvGrpSpPr>
        <p:grpSpPr>
          <a:xfrm rot="-5400000">
            <a:off x="2722118" y="1018119"/>
            <a:ext cx="1208389" cy="4191588"/>
            <a:chOff x="0" y="0"/>
            <a:chExt cx="2771140" cy="9612364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2771140" cy="9612364"/>
            </a:xfrm>
            <a:custGeom>
              <a:avLst/>
              <a:gdLst/>
              <a:ahLst/>
              <a:cxnLst/>
              <a:rect l="l" t="t" r="r" b="b"/>
              <a:pathLst>
                <a:path w="2771140" h="9612364">
                  <a:moveTo>
                    <a:pt x="0" y="0"/>
                  </a:moveTo>
                  <a:lnTo>
                    <a:pt x="0" y="8709394"/>
                  </a:lnTo>
                  <a:lnTo>
                    <a:pt x="1384300" y="9612364"/>
                  </a:lnTo>
                  <a:lnTo>
                    <a:pt x="2771140" y="8709394"/>
                  </a:lnTo>
                  <a:lnTo>
                    <a:pt x="2771140" y="0"/>
                  </a:lnTo>
                  <a:close/>
                </a:path>
              </a:pathLst>
            </a:custGeom>
            <a:solidFill>
              <a:srgbClr val="38A3A5"/>
            </a:solidFill>
          </p:spPr>
        </p:sp>
      </p:grpSp>
      <p:grpSp>
        <p:nvGrpSpPr>
          <p:cNvPr id="21" name="Group 21"/>
          <p:cNvGrpSpPr/>
          <p:nvPr/>
        </p:nvGrpSpPr>
        <p:grpSpPr>
          <a:xfrm>
            <a:off x="1230519" y="3747109"/>
            <a:ext cx="3857696" cy="6118692"/>
            <a:chOff x="0" y="0"/>
            <a:chExt cx="1016019" cy="1611507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016019" cy="1611507"/>
            </a:xfrm>
            <a:custGeom>
              <a:avLst/>
              <a:gdLst/>
              <a:ahLst/>
              <a:cxnLst/>
              <a:rect l="l" t="t" r="r" b="b"/>
              <a:pathLst>
                <a:path w="1016019" h="1611507">
                  <a:moveTo>
                    <a:pt x="102351" y="0"/>
                  </a:moveTo>
                  <a:lnTo>
                    <a:pt x="913668" y="0"/>
                  </a:lnTo>
                  <a:cubicBezTo>
                    <a:pt x="970195" y="0"/>
                    <a:pt x="1016019" y="45824"/>
                    <a:pt x="1016019" y="102351"/>
                  </a:cubicBezTo>
                  <a:lnTo>
                    <a:pt x="1016019" y="1509157"/>
                  </a:lnTo>
                  <a:cubicBezTo>
                    <a:pt x="1016019" y="1536302"/>
                    <a:pt x="1005235" y="1562335"/>
                    <a:pt x="986041" y="1581530"/>
                  </a:cubicBezTo>
                  <a:cubicBezTo>
                    <a:pt x="966846" y="1600724"/>
                    <a:pt x="940813" y="1611507"/>
                    <a:pt x="913668" y="1611507"/>
                  </a:cubicBezTo>
                  <a:lnTo>
                    <a:pt x="102351" y="1611507"/>
                  </a:lnTo>
                  <a:cubicBezTo>
                    <a:pt x="75206" y="1611507"/>
                    <a:pt x="49172" y="1600724"/>
                    <a:pt x="29978" y="1581530"/>
                  </a:cubicBezTo>
                  <a:cubicBezTo>
                    <a:pt x="10783" y="1562335"/>
                    <a:pt x="0" y="1536302"/>
                    <a:pt x="0" y="1509157"/>
                  </a:cubicBezTo>
                  <a:lnTo>
                    <a:pt x="0" y="102351"/>
                  </a:lnTo>
                  <a:cubicBezTo>
                    <a:pt x="0" y="75206"/>
                    <a:pt x="10783" y="49172"/>
                    <a:pt x="29978" y="29978"/>
                  </a:cubicBezTo>
                  <a:cubicBezTo>
                    <a:pt x="49172" y="10783"/>
                    <a:pt x="75206" y="0"/>
                    <a:pt x="102351" y="0"/>
                  </a:cubicBezTo>
                  <a:close/>
                </a:path>
              </a:pathLst>
            </a:custGeom>
            <a:solidFill>
              <a:srgbClr val="EBBADE"/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0" y="-38100"/>
              <a:ext cx="1016019" cy="16496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5166062" y="3822883"/>
            <a:ext cx="3902099" cy="6118692"/>
            <a:chOff x="0" y="0"/>
            <a:chExt cx="1068190" cy="1611507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068191" cy="1611507"/>
            </a:xfrm>
            <a:custGeom>
              <a:avLst/>
              <a:gdLst/>
              <a:ahLst/>
              <a:cxnLst/>
              <a:rect l="l" t="t" r="r" b="b"/>
              <a:pathLst>
                <a:path w="1068191" h="1611507">
                  <a:moveTo>
                    <a:pt x="97352" y="0"/>
                  </a:moveTo>
                  <a:lnTo>
                    <a:pt x="970839" y="0"/>
                  </a:lnTo>
                  <a:cubicBezTo>
                    <a:pt x="1024605" y="0"/>
                    <a:pt x="1068191" y="43586"/>
                    <a:pt x="1068191" y="97352"/>
                  </a:cubicBezTo>
                  <a:lnTo>
                    <a:pt x="1068191" y="1514156"/>
                  </a:lnTo>
                  <a:cubicBezTo>
                    <a:pt x="1068191" y="1567922"/>
                    <a:pt x="1024605" y="1611507"/>
                    <a:pt x="970839" y="1611507"/>
                  </a:cubicBezTo>
                  <a:lnTo>
                    <a:pt x="97352" y="1611507"/>
                  </a:lnTo>
                  <a:cubicBezTo>
                    <a:pt x="71532" y="1611507"/>
                    <a:pt x="46771" y="1601251"/>
                    <a:pt x="28514" y="1582994"/>
                  </a:cubicBezTo>
                  <a:cubicBezTo>
                    <a:pt x="10257" y="1564737"/>
                    <a:pt x="0" y="1539975"/>
                    <a:pt x="0" y="1514156"/>
                  </a:cubicBezTo>
                  <a:lnTo>
                    <a:pt x="0" y="97352"/>
                  </a:lnTo>
                  <a:cubicBezTo>
                    <a:pt x="0" y="43586"/>
                    <a:pt x="43586" y="0"/>
                    <a:pt x="97352" y="0"/>
                  </a:cubicBezTo>
                  <a:close/>
                </a:path>
              </a:pathLst>
            </a:custGeom>
            <a:solidFill>
              <a:srgbClr val="EBBADE"/>
            </a:solidFill>
          </p:spPr>
        </p:sp>
        <p:sp>
          <p:nvSpPr>
            <p:cNvPr id="26" name="TextBox 26"/>
            <p:cNvSpPr txBox="1"/>
            <p:nvPr/>
          </p:nvSpPr>
          <p:spPr>
            <a:xfrm>
              <a:off x="0" y="-38100"/>
              <a:ext cx="1068190" cy="16496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7" name="Freeform 27"/>
          <p:cNvSpPr/>
          <p:nvPr/>
        </p:nvSpPr>
        <p:spPr>
          <a:xfrm>
            <a:off x="11622141" y="57228"/>
            <a:ext cx="6665859" cy="2233063"/>
          </a:xfrm>
          <a:custGeom>
            <a:avLst/>
            <a:gdLst/>
            <a:ahLst/>
            <a:cxnLst/>
            <a:rect l="l" t="t" r="r" b="b"/>
            <a:pathLst>
              <a:path w="6665859" h="2233063">
                <a:moveTo>
                  <a:pt x="0" y="0"/>
                </a:moveTo>
                <a:lnTo>
                  <a:pt x="6665859" y="0"/>
                </a:lnTo>
                <a:lnTo>
                  <a:pt x="6665859" y="2233063"/>
                </a:lnTo>
                <a:lnTo>
                  <a:pt x="0" y="22330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28" name="Group 28"/>
          <p:cNvGrpSpPr/>
          <p:nvPr/>
        </p:nvGrpSpPr>
        <p:grpSpPr>
          <a:xfrm>
            <a:off x="1028700" y="616519"/>
            <a:ext cx="9728613" cy="1711872"/>
            <a:chOff x="0" y="0"/>
            <a:chExt cx="2562268" cy="450863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2562268" cy="450863"/>
            </a:xfrm>
            <a:custGeom>
              <a:avLst/>
              <a:gdLst/>
              <a:ahLst/>
              <a:cxnLst/>
              <a:rect l="l" t="t" r="r" b="b"/>
              <a:pathLst>
                <a:path w="2562268" h="450863">
                  <a:moveTo>
                    <a:pt x="0" y="0"/>
                  </a:moveTo>
                  <a:lnTo>
                    <a:pt x="2562268" y="0"/>
                  </a:lnTo>
                  <a:lnTo>
                    <a:pt x="2562268" y="450863"/>
                  </a:lnTo>
                  <a:lnTo>
                    <a:pt x="0" y="450863"/>
                  </a:lnTo>
                  <a:close/>
                </a:path>
              </a:pathLst>
            </a:custGeom>
            <a:solidFill>
              <a:srgbClr val="F49EB7"/>
            </a:solidFill>
            <a:ln w="57150" cap="sq">
              <a:solidFill>
                <a:srgbClr val="FC6B6A"/>
              </a:solidFill>
              <a:prstDash val="solid"/>
              <a:miter/>
            </a:ln>
          </p:spPr>
        </p:sp>
        <p:sp>
          <p:nvSpPr>
            <p:cNvPr id="30" name="TextBox 30"/>
            <p:cNvSpPr txBox="1"/>
            <p:nvPr/>
          </p:nvSpPr>
          <p:spPr>
            <a:xfrm>
              <a:off x="0" y="-152400"/>
              <a:ext cx="2562268" cy="6032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1059"/>
                </a:lnSpc>
              </a:pPr>
              <a:endParaRPr/>
            </a:p>
          </p:txBody>
        </p:sp>
      </p:grpSp>
      <p:sp>
        <p:nvSpPr>
          <p:cNvPr id="31" name="Freeform 31"/>
          <p:cNvSpPr/>
          <p:nvPr/>
        </p:nvSpPr>
        <p:spPr>
          <a:xfrm>
            <a:off x="-351169" y="-465225"/>
            <a:ext cx="1728216" cy="4114800"/>
          </a:xfrm>
          <a:custGeom>
            <a:avLst/>
            <a:gdLst/>
            <a:ahLst/>
            <a:cxnLst/>
            <a:rect l="l" t="t" r="r" b="b"/>
            <a:pathLst>
              <a:path w="1728216" h="4114800">
                <a:moveTo>
                  <a:pt x="0" y="0"/>
                </a:moveTo>
                <a:lnTo>
                  <a:pt x="1728216" y="0"/>
                </a:lnTo>
                <a:lnTo>
                  <a:pt x="172821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32" name="Freeform 32"/>
          <p:cNvSpPr/>
          <p:nvPr/>
        </p:nvSpPr>
        <p:spPr>
          <a:xfrm flipH="1">
            <a:off x="15773400" y="7758370"/>
            <a:ext cx="2523450" cy="2528630"/>
          </a:xfrm>
          <a:custGeom>
            <a:avLst/>
            <a:gdLst/>
            <a:ahLst/>
            <a:cxnLst/>
            <a:rect l="l" t="t" r="r" b="b"/>
            <a:pathLst>
              <a:path w="2860501" h="3096619">
                <a:moveTo>
                  <a:pt x="2860502" y="0"/>
                </a:moveTo>
                <a:lnTo>
                  <a:pt x="0" y="0"/>
                </a:lnTo>
                <a:lnTo>
                  <a:pt x="0" y="3096619"/>
                </a:lnTo>
                <a:lnTo>
                  <a:pt x="2860502" y="3096619"/>
                </a:lnTo>
                <a:lnTo>
                  <a:pt x="2860502" y="0"/>
                </a:lnTo>
                <a:close/>
              </a:path>
            </a:pathLst>
          </a:custGeom>
          <a:blipFill>
            <a:blip r:embed="rId6">
              <a:alphaModFix amt="48000"/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33" name="TextBox 33"/>
          <p:cNvSpPr txBox="1"/>
          <p:nvPr/>
        </p:nvSpPr>
        <p:spPr>
          <a:xfrm>
            <a:off x="13242372" y="3975283"/>
            <a:ext cx="4122827" cy="37830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912075" lvl="1" indent="-456037">
              <a:lnSpc>
                <a:spcPts val="5914"/>
              </a:lnSpc>
              <a:buFont typeface="Arial"/>
              <a:buChar char="•"/>
            </a:pPr>
            <a:r>
              <a:rPr lang="en-US" sz="4000" dirty="0">
                <a:solidFill>
                  <a:srgbClr val="000000"/>
                </a:solidFill>
                <a:latin typeface="Boriboon"/>
              </a:rPr>
              <a:t>Impact of Elders</a:t>
            </a:r>
          </a:p>
          <a:p>
            <a:pPr marL="912075" lvl="1" indent="-456037">
              <a:lnSpc>
                <a:spcPts val="5914"/>
              </a:lnSpc>
              <a:buFont typeface="Arial"/>
              <a:buChar char="•"/>
            </a:pPr>
            <a:r>
              <a:rPr lang="en-US" sz="4000" dirty="0"/>
              <a:t>Pressure to Have a Child of a Preferred Gender</a:t>
            </a:r>
            <a:endParaRPr lang="en-US" sz="4000" dirty="0">
              <a:solidFill>
                <a:srgbClr val="000000"/>
              </a:solidFill>
              <a:latin typeface="Boriboon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8955534" y="3822883"/>
            <a:ext cx="4286838" cy="55380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47307" lvl="1" indent="-423653" algn="l">
              <a:lnSpc>
                <a:spcPts val="5494"/>
              </a:lnSpc>
              <a:buFont typeface="Arial"/>
              <a:buChar char="•"/>
            </a:pPr>
            <a:r>
              <a:rPr lang="en-US" sz="3924" dirty="0">
                <a:solidFill>
                  <a:srgbClr val="000000"/>
                </a:solidFill>
                <a:latin typeface="Boriboon"/>
              </a:rPr>
              <a:t>Concerns about rumors suggesting that women who undergo BTL are more likely to seek extramarital relationships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5422106" y="2816589"/>
            <a:ext cx="3711167" cy="5374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99"/>
              </a:lnSpc>
            </a:pPr>
            <a:r>
              <a:rPr lang="en-US" sz="3213" spc="80">
                <a:solidFill>
                  <a:srgbClr val="FFFFFF"/>
                </a:solidFill>
                <a:latin typeface="Montserrat Classic Bold"/>
              </a:rPr>
              <a:t>SOCIAL STIGMA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377047" y="2550102"/>
            <a:ext cx="3711167" cy="10994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99"/>
              </a:lnSpc>
            </a:pPr>
            <a:r>
              <a:rPr lang="en-US" sz="3213" spc="80">
                <a:solidFill>
                  <a:srgbClr val="FFFFFF"/>
                </a:solidFill>
                <a:latin typeface="Montserrat Classic Bold"/>
              </a:rPr>
              <a:t>RELIGIOUS CONSTRAINTS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889399" y="3975283"/>
            <a:ext cx="4063014" cy="52963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912075" lvl="1" indent="-456037" algn="l">
              <a:lnSpc>
                <a:spcPts val="5914"/>
              </a:lnSpc>
              <a:buFont typeface="Arial"/>
              <a:buChar char="•"/>
            </a:pPr>
            <a:r>
              <a:rPr lang="en-US" sz="4400" dirty="0">
                <a:solidFill>
                  <a:srgbClr val="000000"/>
                </a:solidFill>
                <a:latin typeface="Boriboon Bold"/>
              </a:rPr>
              <a:t>Majority</a:t>
            </a:r>
            <a:r>
              <a:rPr lang="en-US" sz="4400" dirty="0">
                <a:solidFill>
                  <a:srgbClr val="000000"/>
                </a:solidFill>
                <a:latin typeface="Boriboon"/>
              </a:rPr>
              <a:t>: Didn’t play a role   </a:t>
            </a:r>
          </a:p>
          <a:p>
            <a:pPr marL="912075" lvl="1" indent="-456037" algn="l">
              <a:lnSpc>
                <a:spcPts val="5914"/>
              </a:lnSpc>
              <a:buFont typeface="Arial"/>
              <a:buChar char="•"/>
            </a:pPr>
            <a:r>
              <a:rPr lang="en-US" sz="4400" dirty="0">
                <a:solidFill>
                  <a:srgbClr val="000000"/>
                </a:solidFill>
                <a:latin typeface="Boriboon"/>
              </a:rPr>
              <a:t>Conflicts with religious beliefs, Catholic faith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4572000" y="3984808"/>
            <a:ext cx="4496161" cy="43088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868896" lvl="1" indent="-434448" algn="l">
              <a:lnSpc>
                <a:spcPts val="5634"/>
              </a:lnSpc>
              <a:buFont typeface="Arial"/>
              <a:buChar char="•"/>
            </a:pPr>
            <a:r>
              <a:rPr lang="en-US" sz="4400" dirty="0">
                <a:solidFill>
                  <a:srgbClr val="000000"/>
                </a:solidFill>
                <a:latin typeface="Boriboon"/>
              </a:rPr>
              <a:t>Misconceptions about negative  health consequences and mental impacts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1230519" y="811760"/>
            <a:ext cx="9536954" cy="12941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519"/>
              </a:lnSpc>
              <a:spcBef>
                <a:spcPct val="0"/>
              </a:spcBef>
            </a:pPr>
            <a:r>
              <a:rPr lang="en-US" sz="6799">
                <a:solidFill>
                  <a:srgbClr val="000000"/>
                </a:solidFill>
                <a:latin typeface="ITC Benguiat Bold"/>
              </a:rPr>
              <a:t>WATCH OUT FOR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31954" y="675087"/>
            <a:ext cx="17024092" cy="8936825"/>
            <a:chOff x="0" y="0"/>
            <a:chExt cx="4488380" cy="235618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88380" cy="2356182"/>
            </a:xfrm>
            <a:custGeom>
              <a:avLst/>
              <a:gdLst/>
              <a:ahLst/>
              <a:cxnLst/>
              <a:rect l="l" t="t" r="r" b="b"/>
              <a:pathLst>
                <a:path w="4488380" h="2356182">
                  <a:moveTo>
                    <a:pt x="0" y="0"/>
                  </a:moveTo>
                  <a:lnTo>
                    <a:pt x="4488380" y="0"/>
                  </a:lnTo>
                  <a:lnTo>
                    <a:pt x="4488380" y="2356182"/>
                  </a:lnTo>
                  <a:lnTo>
                    <a:pt x="0" y="235618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CE2C84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488380" cy="23942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3269154" y="1306872"/>
            <a:ext cx="11749692" cy="11125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190"/>
              </a:lnSpc>
            </a:pPr>
            <a:r>
              <a:rPr lang="en-US" sz="9000" spc="-576">
                <a:solidFill>
                  <a:srgbClr val="3D3D3D"/>
                </a:solidFill>
                <a:latin typeface="Noto Serif Display ExtraCondensed"/>
              </a:rPr>
              <a:t>INTRODUCTION</a:t>
            </a:r>
          </a:p>
        </p:txBody>
      </p:sp>
      <p:grpSp>
        <p:nvGrpSpPr>
          <p:cNvPr id="6" name="Group 6"/>
          <p:cNvGrpSpPr>
            <a:grpSpLocks noChangeAspect="1"/>
          </p:cNvGrpSpPr>
          <p:nvPr/>
        </p:nvGrpSpPr>
        <p:grpSpPr>
          <a:xfrm rot="-5400000">
            <a:off x="5381468" y="-1709522"/>
            <a:ext cx="8017958" cy="13917686"/>
            <a:chOff x="0" y="0"/>
            <a:chExt cx="3446780" cy="5982970"/>
          </a:xfrm>
        </p:grpSpPr>
        <p:sp>
          <p:nvSpPr>
            <p:cNvPr id="7" name="Freeform 7"/>
            <p:cNvSpPr/>
            <p:nvPr/>
          </p:nvSpPr>
          <p:spPr>
            <a:xfrm>
              <a:off x="39370" y="34290"/>
              <a:ext cx="3370580" cy="5911850"/>
            </a:xfrm>
            <a:custGeom>
              <a:avLst/>
              <a:gdLst/>
              <a:ahLst/>
              <a:cxnLst/>
              <a:rect l="l" t="t" r="r" b="b"/>
              <a:pathLst>
                <a:path w="3370580" h="5911850">
                  <a:moveTo>
                    <a:pt x="3370580" y="5911850"/>
                  </a:moveTo>
                  <a:lnTo>
                    <a:pt x="0" y="5911850"/>
                  </a:lnTo>
                  <a:lnTo>
                    <a:pt x="0" y="0"/>
                  </a:lnTo>
                  <a:lnTo>
                    <a:pt x="3370580" y="0"/>
                  </a:lnTo>
                  <a:lnTo>
                    <a:pt x="3370580" y="5911850"/>
                  </a:lnTo>
                  <a:close/>
                </a:path>
              </a:pathLst>
            </a:custGeom>
            <a:solidFill>
              <a:srgbClr val="FFC5D6"/>
            </a:solidFill>
            <a:ln w="12700">
              <a:solidFill>
                <a:srgbClr val="000000"/>
              </a:solidFill>
            </a:ln>
          </p:spPr>
        </p:sp>
        <p:sp>
          <p:nvSpPr>
            <p:cNvPr id="8" name="Freeform 8"/>
            <p:cNvSpPr/>
            <p:nvPr/>
          </p:nvSpPr>
          <p:spPr>
            <a:xfrm>
              <a:off x="6350" y="6350"/>
              <a:ext cx="3434080" cy="5970270"/>
            </a:xfrm>
            <a:custGeom>
              <a:avLst/>
              <a:gdLst/>
              <a:ahLst/>
              <a:cxnLst/>
              <a:rect l="l" t="t" r="r" b="b"/>
              <a:pathLst>
                <a:path w="3434080" h="5970270">
                  <a:moveTo>
                    <a:pt x="0" y="0"/>
                  </a:moveTo>
                  <a:lnTo>
                    <a:pt x="60960" y="0"/>
                  </a:lnTo>
                  <a:lnTo>
                    <a:pt x="60960" y="60960"/>
                  </a:lnTo>
                  <a:lnTo>
                    <a:pt x="0" y="60960"/>
                  </a:lnTo>
                  <a:lnTo>
                    <a:pt x="0" y="0"/>
                  </a:lnTo>
                  <a:close/>
                  <a:moveTo>
                    <a:pt x="3373120" y="0"/>
                  </a:moveTo>
                  <a:lnTo>
                    <a:pt x="3434080" y="0"/>
                  </a:lnTo>
                  <a:lnTo>
                    <a:pt x="3434080" y="60960"/>
                  </a:lnTo>
                  <a:lnTo>
                    <a:pt x="3373120" y="60960"/>
                  </a:lnTo>
                  <a:lnTo>
                    <a:pt x="3373120" y="0"/>
                  </a:lnTo>
                  <a:close/>
                  <a:moveTo>
                    <a:pt x="1686560" y="0"/>
                  </a:moveTo>
                  <a:lnTo>
                    <a:pt x="1747520" y="0"/>
                  </a:lnTo>
                  <a:lnTo>
                    <a:pt x="1747520" y="60960"/>
                  </a:lnTo>
                  <a:lnTo>
                    <a:pt x="1686560" y="60960"/>
                  </a:lnTo>
                  <a:lnTo>
                    <a:pt x="1686560" y="0"/>
                  </a:lnTo>
                  <a:close/>
                  <a:moveTo>
                    <a:pt x="0" y="5909310"/>
                  </a:moveTo>
                  <a:lnTo>
                    <a:pt x="60960" y="5909310"/>
                  </a:lnTo>
                  <a:lnTo>
                    <a:pt x="60960" y="5970270"/>
                  </a:lnTo>
                  <a:lnTo>
                    <a:pt x="0" y="5970270"/>
                  </a:lnTo>
                  <a:lnTo>
                    <a:pt x="0" y="5909310"/>
                  </a:lnTo>
                  <a:close/>
                  <a:moveTo>
                    <a:pt x="3373120" y="5909310"/>
                  </a:moveTo>
                  <a:lnTo>
                    <a:pt x="3434080" y="5909310"/>
                  </a:lnTo>
                  <a:lnTo>
                    <a:pt x="3434080" y="5970270"/>
                  </a:lnTo>
                  <a:lnTo>
                    <a:pt x="3373120" y="5970270"/>
                  </a:lnTo>
                  <a:lnTo>
                    <a:pt x="3373120" y="5909310"/>
                  </a:lnTo>
                  <a:close/>
                  <a:moveTo>
                    <a:pt x="1686560" y="5909310"/>
                  </a:moveTo>
                  <a:lnTo>
                    <a:pt x="1747520" y="5909310"/>
                  </a:lnTo>
                  <a:lnTo>
                    <a:pt x="1747520" y="5970270"/>
                  </a:lnTo>
                  <a:lnTo>
                    <a:pt x="1686560" y="5970270"/>
                  </a:lnTo>
                  <a:lnTo>
                    <a:pt x="1686560" y="5909310"/>
                  </a:lnTo>
                  <a:close/>
                  <a:moveTo>
                    <a:pt x="3373120" y="2955290"/>
                  </a:moveTo>
                  <a:lnTo>
                    <a:pt x="3434080" y="2955290"/>
                  </a:lnTo>
                  <a:lnTo>
                    <a:pt x="3434080" y="3016250"/>
                  </a:lnTo>
                  <a:lnTo>
                    <a:pt x="3373120" y="3016250"/>
                  </a:lnTo>
                  <a:lnTo>
                    <a:pt x="3373120" y="2955290"/>
                  </a:lnTo>
                  <a:close/>
                  <a:moveTo>
                    <a:pt x="0" y="2955290"/>
                  </a:moveTo>
                  <a:lnTo>
                    <a:pt x="60960" y="2955290"/>
                  </a:lnTo>
                  <a:lnTo>
                    <a:pt x="60960" y="3016250"/>
                  </a:lnTo>
                  <a:lnTo>
                    <a:pt x="0" y="3016250"/>
                  </a:lnTo>
                  <a:lnTo>
                    <a:pt x="0" y="2955290"/>
                  </a:lnTo>
                  <a:close/>
                </a:path>
              </a:pathLst>
            </a:custGeom>
            <a:solidFill>
              <a:srgbClr val="04BB9C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0" y="0"/>
              <a:ext cx="3446780" cy="5984240"/>
            </a:xfrm>
            <a:custGeom>
              <a:avLst/>
              <a:gdLst/>
              <a:ahLst/>
              <a:cxnLst/>
              <a:rect l="l" t="t" r="r" b="b"/>
              <a:pathLst>
                <a:path w="3446780" h="5984240">
                  <a:moveTo>
                    <a:pt x="3446780" y="73660"/>
                  </a:moveTo>
                  <a:lnTo>
                    <a:pt x="3446780" y="0"/>
                  </a:lnTo>
                  <a:lnTo>
                    <a:pt x="3373120" y="0"/>
                  </a:lnTo>
                  <a:lnTo>
                    <a:pt x="3373120" y="30480"/>
                  </a:lnTo>
                  <a:lnTo>
                    <a:pt x="1760220" y="30480"/>
                  </a:lnTo>
                  <a:lnTo>
                    <a:pt x="1760220" y="0"/>
                  </a:lnTo>
                  <a:lnTo>
                    <a:pt x="1686560" y="0"/>
                  </a:lnTo>
                  <a:lnTo>
                    <a:pt x="1686560" y="30480"/>
                  </a:lnTo>
                  <a:lnTo>
                    <a:pt x="73660" y="30480"/>
                  </a:lnTo>
                  <a:lnTo>
                    <a:pt x="73660" y="0"/>
                  </a:lnTo>
                  <a:lnTo>
                    <a:pt x="0" y="0"/>
                  </a:lnTo>
                  <a:lnTo>
                    <a:pt x="0" y="73660"/>
                  </a:lnTo>
                  <a:lnTo>
                    <a:pt x="30480" y="73660"/>
                  </a:lnTo>
                  <a:lnTo>
                    <a:pt x="30480" y="2955290"/>
                  </a:lnTo>
                  <a:lnTo>
                    <a:pt x="0" y="2955290"/>
                  </a:lnTo>
                  <a:lnTo>
                    <a:pt x="0" y="3028950"/>
                  </a:lnTo>
                  <a:lnTo>
                    <a:pt x="30480" y="3028950"/>
                  </a:lnTo>
                  <a:lnTo>
                    <a:pt x="30480" y="5910580"/>
                  </a:lnTo>
                  <a:lnTo>
                    <a:pt x="0" y="5910580"/>
                  </a:lnTo>
                  <a:lnTo>
                    <a:pt x="0" y="5984240"/>
                  </a:lnTo>
                  <a:lnTo>
                    <a:pt x="73660" y="5984240"/>
                  </a:lnTo>
                  <a:lnTo>
                    <a:pt x="73660" y="5953760"/>
                  </a:lnTo>
                  <a:lnTo>
                    <a:pt x="1686560" y="5953760"/>
                  </a:lnTo>
                  <a:lnTo>
                    <a:pt x="1686560" y="5984240"/>
                  </a:lnTo>
                  <a:lnTo>
                    <a:pt x="1760220" y="5984240"/>
                  </a:lnTo>
                  <a:lnTo>
                    <a:pt x="1760220" y="5953760"/>
                  </a:lnTo>
                  <a:lnTo>
                    <a:pt x="3373120" y="5953760"/>
                  </a:lnTo>
                  <a:lnTo>
                    <a:pt x="3373120" y="5984240"/>
                  </a:lnTo>
                  <a:lnTo>
                    <a:pt x="3446780" y="5984240"/>
                  </a:lnTo>
                  <a:lnTo>
                    <a:pt x="3446780" y="5910580"/>
                  </a:lnTo>
                  <a:lnTo>
                    <a:pt x="3416300" y="5910580"/>
                  </a:lnTo>
                  <a:lnTo>
                    <a:pt x="3416300" y="3028950"/>
                  </a:lnTo>
                  <a:lnTo>
                    <a:pt x="3403600" y="3028950"/>
                  </a:lnTo>
                  <a:lnTo>
                    <a:pt x="3403600" y="5910580"/>
                  </a:lnTo>
                  <a:lnTo>
                    <a:pt x="3373120" y="5910580"/>
                  </a:lnTo>
                  <a:lnTo>
                    <a:pt x="3373120" y="5941060"/>
                  </a:lnTo>
                  <a:lnTo>
                    <a:pt x="1760220" y="5941060"/>
                  </a:lnTo>
                  <a:lnTo>
                    <a:pt x="1760220" y="5910580"/>
                  </a:lnTo>
                  <a:lnTo>
                    <a:pt x="1686560" y="5910580"/>
                  </a:lnTo>
                  <a:lnTo>
                    <a:pt x="1686560" y="5941060"/>
                  </a:lnTo>
                  <a:lnTo>
                    <a:pt x="73660" y="5941060"/>
                  </a:lnTo>
                  <a:lnTo>
                    <a:pt x="73660" y="5910580"/>
                  </a:lnTo>
                  <a:lnTo>
                    <a:pt x="43180" y="5910580"/>
                  </a:lnTo>
                  <a:lnTo>
                    <a:pt x="43180" y="3028950"/>
                  </a:lnTo>
                  <a:lnTo>
                    <a:pt x="73660" y="3028950"/>
                  </a:lnTo>
                  <a:lnTo>
                    <a:pt x="73660" y="2955290"/>
                  </a:lnTo>
                  <a:lnTo>
                    <a:pt x="43180" y="2955290"/>
                  </a:lnTo>
                  <a:lnTo>
                    <a:pt x="43180" y="73660"/>
                  </a:lnTo>
                  <a:lnTo>
                    <a:pt x="73660" y="73660"/>
                  </a:lnTo>
                  <a:lnTo>
                    <a:pt x="73660" y="43180"/>
                  </a:lnTo>
                  <a:lnTo>
                    <a:pt x="1686560" y="43180"/>
                  </a:lnTo>
                  <a:lnTo>
                    <a:pt x="1686560" y="73660"/>
                  </a:lnTo>
                  <a:lnTo>
                    <a:pt x="1760220" y="73660"/>
                  </a:lnTo>
                  <a:lnTo>
                    <a:pt x="1760220" y="43180"/>
                  </a:lnTo>
                  <a:lnTo>
                    <a:pt x="3373120" y="43180"/>
                  </a:lnTo>
                  <a:lnTo>
                    <a:pt x="3373120" y="73660"/>
                  </a:lnTo>
                  <a:lnTo>
                    <a:pt x="3403600" y="73660"/>
                  </a:lnTo>
                  <a:lnTo>
                    <a:pt x="3403600" y="2955290"/>
                  </a:lnTo>
                  <a:lnTo>
                    <a:pt x="3373120" y="2955290"/>
                  </a:lnTo>
                  <a:lnTo>
                    <a:pt x="3373120" y="3028950"/>
                  </a:lnTo>
                  <a:lnTo>
                    <a:pt x="3446780" y="3028950"/>
                  </a:lnTo>
                  <a:lnTo>
                    <a:pt x="3446780" y="2955290"/>
                  </a:lnTo>
                  <a:lnTo>
                    <a:pt x="3416300" y="2955290"/>
                  </a:lnTo>
                  <a:lnTo>
                    <a:pt x="3416300" y="73660"/>
                  </a:lnTo>
                  <a:lnTo>
                    <a:pt x="3446780" y="73660"/>
                  </a:lnTo>
                  <a:close/>
                  <a:moveTo>
                    <a:pt x="3385820" y="5922010"/>
                  </a:moveTo>
                  <a:lnTo>
                    <a:pt x="3434080" y="5922010"/>
                  </a:lnTo>
                  <a:lnTo>
                    <a:pt x="3434080" y="5970270"/>
                  </a:lnTo>
                  <a:lnTo>
                    <a:pt x="3385820" y="5970270"/>
                  </a:lnTo>
                  <a:lnTo>
                    <a:pt x="3385820" y="5922010"/>
                  </a:lnTo>
                  <a:close/>
                  <a:moveTo>
                    <a:pt x="1699260" y="5922010"/>
                  </a:moveTo>
                  <a:lnTo>
                    <a:pt x="1747520" y="5922010"/>
                  </a:lnTo>
                  <a:lnTo>
                    <a:pt x="1747520" y="5970270"/>
                  </a:lnTo>
                  <a:lnTo>
                    <a:pt x="1699260" y="5970270"/>
                  </a:lnTo>
                  <a:lnTo>
                    <a:pt x="1699260" y="5922010"/>
                  </a:lnTo>
                  <a:close/>
                  <a:moveTo>
                    <a:pt x="60960" y="5970270"/>
                  </a:moveTo>
                  <a:lnTo>
                    <a:pt x="12700" y="5970270"/>
                  </a:lnTo>
                  <a:lnTo>
                    <a:pt x="12700" y="5922010"/>
                  </a:lnTo>
                  <a:lnTo>
                    <a:pt x="60960" y="5922010"/>
                  </a:lnTo>
                  <a:lnTo>
                    <a:pt x="60960" y="5970270"/>
                  </a:lnTo>
                  <a:close/>
                  <a:moveTo>
                    <a:pt x="60960" y="3016250"/>
                  </a:moveTo>
                  <a:lnTo>
                    <a:pt x="12700" y="3016250"/>
                  </a:lnTo>
                  <a:lnTo>
                    <a:pt x="12700" y="2967990"/>
                  </a:lnTo>
                  <a:lnTo>
                    <a:pt x="60960" y="2967990"/>
                  </a:lnTo>
                  <a:lnTo>
                    <a:pt x="60960" y="3016250"/>
                  </a:lnTo>
                  <a:close/>
                  <a:moveTo>
                    <a:pt x="60960" y="60960"/>
                  </a:moveTo>
                  <a:lnTo>
                    <a:pt x="12700" y="60960"/>
                  </a:lnTo>
                  <a:lnTo>
                    <a:pt x="12700" y="12700"/>
                  </a:lnTo>
                  <a:lnTo>
                    <a:pt x="60960" y="12700"/>
                  </a:lnTo>
                  <a:lnTo>
                    <a:pt x="60960" y="60960"/>
                  </a:lnTo>
                  <a:close/>
                  <a:moveTo>
                    <a:pt x="1747520" y="60960"/>
                  </a:moveTo>
                  <a:lnTo>
                    <a:pt x="1699260" y="60960"/>
                  </a:lnTo>
                  <a:lnTo>
                    <a:pt x="1699260" y="12700"/>
                  </a:lnTo>
                  <a:lnTo>
                    <a:pt x="1747520" y="12700"/>
                  </a:lnTo>
                  <a:lnTo>
                    <a:pt x="1747520" y="60960"/>
                  </a:lnTo>
                  <a:close/>
                  <a:moveTo>
                    <a:pt x="3434080" y="3016250"/>
                  </a:moveTo>
                  <a:lnTo>
                    <a:pt x="3385820" y="3016250"/>
                  </a:lnTo>
                  <a:lnTo>
                    <a:pt x="3385820" y="2967990"/>
                  </a:lnTo>
                  <a:lnTo>
                    <a:pt x="3434080" y="2967990"/>
                  </a:lnTo>
                  <a:lnTo>
                    <a:pt x="3434080" y="3016250"/>
                  </a:lnTo>
                  <a:close/>
                  <a:moveTo>
                    <a:pt x="3385820" y="12700"/>
                  </a:moveTo>
                  <a:lnTo>
                    <a:pt x="3434080" y="12700"/>
                  </a:lnTo>
                  <a:lnTo>
                    <a:pt x="3434080" y="60960"/>
                  </a:lnTo>
                  <a:lnTo>
                    <a:pt x="3385820" y="60960"/>
                  </a:lnTo>
                  <a:lnTo>
                    <a:pt x="3385820" y="12700"/>
                  </a:lnTo>
                  <a:close/>
                </a:path>
              </a:pathLst>
            </a:custGeom>
            <a:solidFill>
              <a:srgbClr val="04182D"/>
            </a:solidFill>
          </p:spPr>
        </p:sp>
      </p:grpSp>
      <p:sp>
        <p:nvSpPr>
          <p:cNvPr id="10" name="TextBox 10"/>
          <p:cNvSpPr txBox="1"/>
          <p:nvPr/>
        </p:nvSpPr>
        <p:spPr>
          <a:xfrm>
            <a:off x="4218536" y="4064011"/>
            <a:ext cx="10337913" cy="19919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609"/>
              </a:lnSpc>
            </a:pPr>
            <a:r>
              <a:rPr lang="en-US" sz="10435" dirty="0">
                <a:solidFill>
                  <a:srgbClr val="000000"/>
                </a:solidFill>
                <a:latin typeface="ITC Benguiat Bold"/>
              </a:rPr>
              <a:t>CONCLUSION</a:t>
            </a:r>
          </a:p>
        </p:txBody>
      </p:sp>
      <p:sp>
        <p:nvSpPr>
          <p:cNvPr id="11" name="Freeform 11"/>
          <p:cNvSpPr/>
          <p:nvPr/>
        </p:nvSpPr>
        <p:spPr>
          <a:xfrm rot="-10800000">
            <a:off x="2650014" y="1434172"/>
            <a:ext cx="5104144" cy="5104144"/>
          </a:xfrm>
          <a:custGeom>
            <a:avLst/>
            <a:gdLst/>
            <a:ahLst/>
            <a:cxnLst/>
            <a:rect l="l" t="t" r="r" b="b"/>
            <a:pathLst>
              <a:path w="5104144" h="5104144">
                <a:moveTo>
                  <a:pt x="0" y="0"/>
                </a:moveTo>
                <a:lnTo>
                  <a:pt x="5104144" y="0"/>
                </a:lnTo>
                <a:lnTo>
                  <a:pt x="5104144" y="5104144"/>
                </a:lnTo>
                <a:lnTo>
                  <a:pt x="0" y="51041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1179174" y="4025911"/>
            <a:ext cx="5024810" cy="5024810"/>
          </a:xfrm>
          <a:custGeom>
            <a:avLst/>
            <a:gdLst/>
            <a:ahLst/>
            <a:cxnLst/>
            <a:rect l="l" t="t" r="r" b="b"/>
            <a:pathLst>
              <a:path w="5024810" h="5024810">
                <a:moveTo>
                  <a:pt x="0" y="0"/>
                </a:moveTo>
                <a:lnTo>
                  <a:pt x="5024811" y="0"/>
                </a:lnTo>
                <a:lnTo>
                  <a:pt x="5024811" y="5024810"/>
                </a:lnTo>
                <a:lnTo>
                  <a:pt x="0" y="50248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D7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851187" y="403576"/>
            <a:ext cx="8585626" cy="1278414"/>
            <a:chOff x="0" y="0"/>
            <a:chExt cx="2261235" cy="33670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261235" cy="336702"/>
            </a:xfrm>
            <a:custGeom>
              <a:avLst/>
              <a:gdLst/>
              <a:ahLst/>
              <a:cxnLst/>
              <a:rect l="l" t="t" r="r" b="b"/>
              <a:pathLst>
                <a:path w="2261235" h="336702">
                  <a:moveTo>
                    <a:pt x="40578" y="0"/>
                  </a:moveTo>
                  <a:lnTo>
                    <a:pt x="2220657" y="0"/>
                  </a:lnTo>
                  <a:cubicBezTo>
                    <a:pt x="2243068" y="0"/>
                    <a:pt x="2261235" y="18167"/>
                    <a:pt x="2261235" y="40578"/>
                  </a:cubicBezTo>
                  <a:lnTo>
                    <a:pt x="2261235" y="296124"/>
                  </a:lnTo>
                  <a:cubicBezTo>
                    <a:pt x="2261235" y="306886"/>
                    <a:pt x="2256960" y="317207"/>
                    <a:pt x="2249350" y="324817"/>
                  </a:cubicBezTo>
                  <a:cubicBezTo>
                    <a:pt x="2241740" y="332426"/>
                    <a:pt x="2231419" y="336702"/>
                    <a:pt x="2220657" y="336702"/>
                  </a:cubicBezTo>
                  <a:lnTo>
                    <a:pt x="40578" y="336702"/>
                  </a:lnTo>
                  <a:cubicBezTo>
                    <a:pt x="18167" y="336702"/>
                    <a:pt x="0" y="318534"/>
                    <a:pt x="0" y="296124"/>
                  </a:cubicBezTo>
                  <a:lnTo>
                    <a:pt x="0" y="40578"/>
                  </a:lnTo>
                  <a:cubicBezTo>
                    <a:pt x="0" y="18167"/>
                    <a:pt x="18167" y="0"/>
                    <a:pt x="40578" y="0"/>
                  </a:cubicBezTo>
                  <a:close/>
                </a:path>
              </a:pathLst>
            </a:custGeom>
            <a:solidFill>
              <a:srgbClr val="F6D7D8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261235" cy="3748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028700" y="5842838"/>
            <a:ext cx="15071360" cy="4292323"/>
          </a:xfrm>
          <a:custGeom>
            <a:avLst/>
            <a:gdLst/>
            <a:ahLst/>
            <a:cxnLst/>
            <a:rect l="l" t="t" r="r" b="b"/>
            <a:pathLst>
              <a:path w="15071360" h="4292323">
                <a:moveTo>
                  <a:pt x="0" y="0"/>
                </a:moveTo>
                <a:lnTo>
                  <a:pt x="15071360" y="0"/>
                </a:lnTo>
                <a:lnTo>
                  <a:pt x="15071360" y="4292323"/>
                </a:lnTo>
                <a:lnTo>
                  <a:pt x="0" y="429232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949018" y="1723066"/>
            <a:ext cx="15071360" cy="4292323"/>
          </a:xfrm>
          <a:custGeom>
            <a:avLst/>
            <a:gdLst/>
            <a:ahLst/>
            <a:cxnLst/>
            <a:rect l="l" t="t" r="r" b="b"/>
            <a:pathLst>
              <a:path w="15071360" h="4292323">
                <a:moveTo>
                  <a:pt x="0" y="0"/>
                </a:moveTo>
                <a:lnTo>
                  <a:pt x="15071360" y="0"/>
                </a:lnTo>
                <a:lnTo>
                  <a:pt x="15071360" y="4292323"/>
                </a:lnTo>
                <a:lnTo>
                  <a:pt x="0" y="429232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4496207" y="14800"/>
            <a:ext cx="3791793" cy="3854427"/>
          </a:xfrm>
          <a:custGeom>
            <a:avLst/>
            <a:gdLst/>
            <a:ahLst/>
            <a:cxnLst/>
            <a:rect l="l" t="t" r="r" b="b"/>
            <a:pathLst>
              <a:path w="3791793" h="3854427">
                <a:moveTo>
                  <a:pt x="0" y="0"/>
                </a:moveTo>
                <a:lnTo>
                  <a:pt x="3791793" y="0"/>
                </a:lnTo>
                <a:lnTo>
                  <a:pt x="3791793" y="3854427"/>
                </a:lnTo>
                <a:lnTo>
                  <a:pt x="0" y="385442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44999"/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5509373" y="2791091"/>
            <a:ext cx="2352409" cy="2352409"/>
          </a:xfrm>
          <a:custGeom>
            <a:avLst/>
            <a:gdLst/>
            <a:ahLst/>
            <a:cxnLst/>
            <a:rect l="l" t="t" r="r" b="b"/>
            <a:pathLst>
              <a:path w="2352409" h="2352409">
                <a:moveTo>
                  <a:pt x="0" y="0"/>
                </a:moveTo>
                <a:lnTo>
                  <a:pt x="2352408" y="0"/>
                </a:lnTo>
                <a:lnTo>
                  <a:pt x="2352408" y="2352409"/>
                </a:lnTo>
                <a:lnTo>
                  <a:pt x="0" y="23524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5509373" y="6758052"/>
            <a:ext cx="2500248" cy="2500248"/>
          </a:xfrm>
          <a:custGeom>
            <a:avLst/>
            <a:gdLst/>
            <a:ahLst/>
            <a:cxnLst/>
            <a:rect l="l" t="t" r="r" b="b"/>
            <a:pathLst>
              <a:path w="2500248" h="2500248">
                <a:moveTo>
                  <a:pt x="0" y="0"/>
                </a:moveTo>
                <a:lnTo>
                  <a:pt x="2500248" y="0"/>
                </a:lnTo>
                <a:lnTo>
                  <a:pt x="2500248" y="2500248"/>
                </a:lnTo>
                <a:lnTo>
                  <a:pt x="0" y="250024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0" y="6758052"/>
            <a:ext cx="1275588" cy="4114800"/>
          </a:xfrm>
          <a:custGeom>
            <a:avLst/>
            <a:gdLst/>
            <a:ahLst/>
            <a:cxnLst/>
            <a:rect l="l" t="t" r="r" b="b"/>
            <a:pathLst>
              <a:path w="1275588" h="4114800">
                <a:moveTo>
                  <a:pt x="0" y="0"/>
                </a:moveTo>
                <a:lnTo>
                  <a:pt x="1275588" y="0"/>
                </a:lnTo>
                <a:lnTo>
                  <a:pt x="127558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43897" y="14800"/>
            <a:ext cx="4084874" cy="4114800"/>
          </a:xfrm>
          <a:custGeom>
            <a:avLst/>
            <a:gdLst/>
            <a:ahLst/>
            <a:cxnLst/>
            <a:rect l="l" t="t" r="r" b="b"/>
            <a:pathLst>
              <a:path w="4084874" h="4114800">
                <a:moveTo>
                  <a:pt x="0" y="0"/>
                </a:moveTo>
                <a:lnTo>
                  <a:pt x="4084874" y="0"/>
                </a:lnTo>
                <a:lnTo>
                  <a:pt x="408487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2086334" y="6661426"/>
            <a:ext cx="12650667" cy="28276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444"/>
              </a:lnSpc>
            </a:pPr>
            <a:r>
              <a:rPr lang="en-US" sz="6000" dirty="0">
                <a:latin typeface="Boriboon" panose="020B0604020202020204" charset="-34"/>
                <a:cs typeface="Boriboon" panose="020B0604020202020204" charset="-34"/>
              </a:rPr>
              <a:t>Women experienced physical changes and occasional regret but emphasized acceptance and acknowledgment of their new situation.</a:t>
            </a:r>
            <a:endParaRPr lang="en-US" sz="6000" spc="-274" dirty="0">
              <a:solidFill>
                <a:srgbClr val="000000"/>
              </a:solidFill>
              <a:latin typeface="Boriboon" panose="020B0604020202020204" charset="-34"/>
              <a:cs typeface="Boriboon" panose="020B0604020202020204" charset="-34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3550999" y="698851"/>
            <a:ext cx="11186002" cy="10242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98"/>
              </a:lnSpc>
            </a:pPr>
            <a:r>
              <a:rPr lang="en-US" sz="8719">
                <a:solidFill>
                  <a:srgbClr val="000000"/>
                </a:solidFill>
                <a:latin typeface="Adirek Sans Heavy"/>
              </a:rPr>
              <a:t>CONCLUSION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086334" y="2807602"/>
            <a:ext cx="12153215" cy="30352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939"/>
              </a:lnSpc>
            </a:pPr>
            <a:r>
              <a:rPr lang="en-US" sz="5999" spc="-299" dirty="0">
                <a:solidFill>
                  <a:srgbClr val="000000"/>
                </a:solidFill>
                <a:latin typeface="Boriboon"/>
              </a:rPr>
              <a:t>The decision for undergoing tubal ligation was influenced by personal beliefs, norms, family-related factors, and health-related concerns.</a:t>
            </a:r>
          </a:p>
          <a:p>
            <a:pPr algn="l">
              <a:lnSpc>
                <a:spcPts val="5840"/>
              </a:lnSpc>
            </a:pPr>
            <a:endParaRPr lang="en-US" sz="5999" spc="-299" dirty="0">
              <a:solidFill>
                <a:srgbClr val="000000"/>
              </a:solidFill>
              <a:latin typeface="Boriboo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D7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851187" y="403576"/>
            <a:ext cx="8585626" cy="1278414"/>
            <a:chOff x="0" y="0"/>
            <a:chExt cx="2261235" cy="33670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261235" cy="336702"/>
            </a:xfrm>
            <a:custGeom>
              <a:avLst/>
              <a:gdLst/>
              <a:ahLst/>
              <a:cxnLst/>
              <a:rect l="l" t="t" r="r" b="b"/>
              <a:pathLst>
                <a:path w="2261235" h="336702">
                  <a:moveTo>
                    <a:pt x="40578" y="0"/>
                  </a:moveTo>
                  <a:lnTo>
                    <a:pt x="2220657" y="0"/>
                  </a:lnTo>
                  <a:cubicBezTo>
                    <a:pt x="2243068" y="0"/>
                    <a:pt x="2261235" y="18167"/>
                    <a:pt x="2261235" y="40578"/>
                  </a:cubicBezTo>
                  <a:lnTo>
                    <a:pt x="2261235" y="296124"/>
                  </a:lnTo>
                  <a:cubicBezTo>
                    <a:pt x="2261235" y="306886"/>
                    <a:pt x="2256960" y="317207"/>
                    <a:pt x="2249350" y="324817"/>
                  </a:cubicBezTo>
                  <a:cubicBezTo>
                    <a:pt x="2241740" y="332426"/>
                    <a:pt x="2231419" y="336702"/>
                    <a:pt x="2220657" y="336702"/>
                  </a:cubicBezTo>
                  <a:lnTo>
                    <a:pt x="40578" y="336702"/>
                  </a:lnTo>
                  <a:cubicBezTo>
                    <a:pt x="18167" y="336702"/>
                    <a:pt x="0" y="318534"/>
                    <a:pt x="0" y="296124"/>
                  </a:cubicBezTo>
                  <a:lnTo>
                    <a:pt x="0" y="40578"/>
                  </a:lnTo>
                  <a:cubicBezTo>
                    <a:pt x="0" y="18167"/>
                    <a:pt x="18167" y="0"/>
                    <a:pt x="40578" y="0"/>
                  </a:cubicBezTo>
                  <a:close/>
                </a:path>
              </a:pathLst>
            </a:custGeom>
            <a:solidFill>
              <a:srgbClr val="F6D7D8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261235" cy="3748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028700" y="5842838"/>
            <a:ext cx="15071360" cy="4292323"/>
          </a:xfrm>
          <a:custGeom>
            <a:avLst/>
            <a:gdLst/>
            <a:ahLst/>
            <a:cxnLst/>
            <a:rect l="l" t="t" r="r" b="b"/>
            <a:pathLst>
              <a:path w="15071360" h="4292323">
                <a:moveTo>
                  <a:pt x="0" y="0"/>
                </a:moveTo>
                <a:lnTo>
                  <a:pt x="15071360" y="0"/>
                </a:lnTo>
                <a:lnTo>
                  <a:pt x="15071360" y="4292323"/>
                </a:lnTo>
                <a:lnTo>
                  <a:pt x="0" y="429232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949018" y="1723066"/>
            <a:ext cx="15071360" cy="4292323"/>
          </a:xfrm>
          <a:custGeom>
            <a:avLst/>
            <a:gdLst/>
            <a:ahLst/>
            <a:cxnLst/>
            <a:rect l="l" t="t" r="r" b="b"/>
            <a:pathLst>
              <a:path w="15071360" h="4292323">
                <a:moveTo>
                  <a:pt x="0" y="0"/>
                </a:moveTo>
                <a:lnTo>
                  <a:pt x="15071360" y="0"/>
                </a:lnTo>
                <a:lnTo>
                  <a:pt x="15071360" y="4292323"/>
                </a:lnTo>
                <a:lnTo>
                  <a:pt x="0" y="429232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5460573" y="2673660"/>
            <a:ext cx="2469840" cy="2469840"/>
          </a:xfrm>
          <a:custGeom>
            <a:avLst/>
            <a:gdLst/>
            <a:ahLst/>
            <a:cxnLst/>
            <a:rect l="l" t="t" r="r" b="b"/>
            <a:pathLst>
              <a:path w="2469840" h="2469840">
                <a:moveTo>
                  <a:pt x="0" y="0"/>
                </a:moveTo>
                <a:lnTo>
                  <a:pt x="2469840" y="0"/>
                </a:lnTo>
                <a:lnTo>
                  <a:pt x="2469840" y="2469840"/>
                </a:lnTo>
                <a:lnTo>
                  <a:pt x="0" y="246984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5460573" y="6754079"/>
            <a:ext cx="2469840" cy="2469840"/>
          </a:xfrm>
          <a:custGeom>
            <a:avLst/>
            <a:gdLst/>
            <a:ahLst/>
            <a:cxnLst/>
            <a:rect l="l" t="t" r="r" b="b"/>
            <a:pathLst>
              <a:path w="2469840" h="2469840">
                <a:moveTo>
                  <a:pt x="0" y="0"/>
                </a:moveTo>
                <a:lnTo>
                  <a:pt x="2469840" y="0"/>
                </a:lnTo>
                <a:lnTo>
                  <a:pt x="2469840" y="2469841"/>
                </a:lnTo>
                <a:lnTo>
                  <a:pt x="0" y="246984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718045" y="2917952"/>
            <a:ext cx="13453624" cy="20999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345"/>
              </a:lnSpc>
            </a:pPr>
            <a:r>
              <a:rPr lang="en-US" sz="6000" dirty="0">
                <a:latin typeface="Boriboon" panose="020B0604020202020204" charset="-34"/>
                <a:cs typeface="Boriboon" panose="020B0604020202020204" charset="-34"/>
              </a:rPr>
              <a:t>Tubal ligation improved family health and relationships, allowed more leisure time, and reduced stress about contraception.</a:t>
            </a:r>
            <a:endParaRPr lang="en-US" sz="16600" spc="-269" dirty="0">
              <a:solidFill>
                <a:srgbClr val="000000"/>
              </a:solidFill>
              <a:latin typeface="Boriboon" panose="020B0604020202020204" charset="-34"/>
              <a:cs typeface="Boriboon" panose="020B0604020202020204" charset="-34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3550999" y="698851"/>
            <a:ext cx="11186002" cy="10242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98"/>
              </a:lnSpc>
            </a:pPr>
            <a:r>
              <a:rPr lang="en-US" sz="8719">
                <a:solidFill>
                  <a:srgbClr val="000000"/>
                </a:solidFill>
                <a:latin typeface="Adirek Sans Heavy"/>
              </a:rPr>
              <a:t>CONCLUSION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797727" y="6326525"/>
            <a:ext cx="12939274" cy="45397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7139"/>
              </a:lnSpc>
            </a:pPr>
            <a:r>
              <a:rPr lang="en-US" sz="6000" dirty="0">
                <a:solidFill>
                  <a:srgbClr val="000000"/>
                </a:solidFill>
                <a:latin typeface="Boriboon"/>
              </a:rPr>
              <a:t>The watch-outs for the decisions of undergoing tubal ligation, such as social stigma, myths or misconceptions, traditional beliefs and family pressure still exists.</a:t>
            </a:r>
          </a:p>
          <a:p>
            <a:pPr algn="l">
              <a:lnSpc>
                <a:spcPts val="6999"/>
              </a:lnSpc>
            </a:pPr>
            <a:endParaRPr lang="en-US" sz="5099" dirty="0">
              <a:solidFill>
                <a:srgbClr val="000000"/>
              </a:solidFill>
              <a:latin typeface="Boriboon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14496207" y="14800"/>
            <a:ext cx="3791793" cy="3854427"/>
          </a:xfrm>
          <a:custGeom>
            <a:avLst/>
            <a:gdLst/>
            <a:ahLst/>
            <a:cxnLst/>
            <a:rect l="l" t="t" r="r" b="b"/>
            <a:pathLst>
              <a:path w="3791793" h="3854427">
                <a:moveTo>
                  <a:pt x="0" y="0"/>
                </a:moveTo>
                <a:lnTo>
                  <a:pt x="3791793" y="0"/>
                </a:lnTo>
                <a:lnTo>
                  <a:pt x="3791793" y="3854427"/>
                </a:lnTo>
                <a:lnTo>
                  <a:pt x="0" y="385442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44999"/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0" y="6758052"/>
            <a:ext cx="1275588" cy="4114800"/>
          </a:xfrm>
          <a:custGeom>
            <a:avLst/>
            <a:gdLst/>
            <a:ahLst/>
            <a:cxnLst/>
            <a:rect l="l" t="t" r="r" b="b"/>
            <a:pathLst>
              <a:path w="1275588" h="4114800">
                <a:moveTo>
                  <a:pt x="0" y="0"/>
                </a:moveTo>
                <a:lnTo>
                  <a:pt x="1275588" y="0"/>
                </a:lnTo>
                <a:lnTo>
                  <a:pt x="127558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43897" y="14800"/>
            <a:ext cx="4084874" cy="4114800"/>
          </a:xfrm>
          <a:custGeom>
            <a:avLst/>
            <a:gdLst/>
            <a:ahLst/>
            <a:cxnLst/>
            <a:rect l="l" t="t" r="r" b="b"/>
            <a:pathLst>
              <a:path w="4084874" h="4114800">
                <a:moveTo>
                  <a:pt x="0" y="0"/>
                </a:moveTo>
                <a:lnTo>
                  <a:pt x="4084874" y="0"/>
                </a:lnTo>
                <a:lnTo>
                  <a:pt x="408487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D7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851187" y="403576"/>
            <a:ext cx="8585626" cy="1278414"/>
            <a:chOff x="0" y="0"/>
            <a:chExt cx="2261235" cy="33670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261235" cy="336702"/>
            </a:xfrm>
            <a:custGeom>
              <a:avLst/>
              <a:gdLst/>
              <a:ahLst/>
              <a:cxnLst/>
              <a:rect l="l" t="t" r="r" b="b"/>
              <a:pathLst>
                <a:path w="2261235" h="336702">
                  <a:moveTo>
                    <a:pt x="40578" y="0"/>
                  </a:moveTo>
                  <a:lnTo>
                    <a:pt x="2220657" y="0"/>
                  </a:lnTo>
                  <a:cubicBezTo>
                    <a:pt x="2243068" y="0"/>
                    <a:pt x="2261235" y="18167"/>
                    <a:pt x="2261235" y="40578"/>
                  </a:cubicBezTo>
                  <a:lnTo>
                    <a:pt x="2261235" y="296124"/>
                  </a:lnTo>
                  <a:cubicBezTo>
                    <a:pt x="2261235" y="306886"/>
                    <a:pt x="2256960" y="317207"/>
                    <a:pt x="2249350" y="324817"/>
                  </a:cubicBezTo>
                  <a:cubicBezTo>
                    <a:pt x="2241740" y="332426"/>
                    <a:pt x="2231419" y="336702"/>
                    <a:pt x="2220657" y="336702"/>
                  </a:cubicBezTo>
                  <a:lnTo>
                    <a:pt x="40578" y="336702"/>
                  </a:lnTo>
                  <a:cubicBezTo>
                    <a:pt x="18167" y="336702"/>
                    <a:pt x="0" y="318534"/>
                    <a:pt x="0" y="296124"/>
                  </a:cubicBezTo>
                  <a:lnTo>
                    <a:pt x="0" y="40578"/>
                  </a:lnTo>
                  <a:cubicBezTo>
                    <a:pt x="0" y="18167"/>
                    <a:pt x="18167" y="0"/>
                    <a:pt x="40578" y="0"/>
                  </a:cubicBezTo>
                  <a:close/>
                </a:path>
              </a:pathLst>
            </a:custGeom>
            <a:solidFill>
              <a:srgbClr val="F6D7D8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261235" cy="3748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028700" y="2997338"/>
            <a:ext cx="15071360" cy="4292323"/>
          </a:xfrm>
          <a:custGeom>
            <a:avLst/>
            <a:gdLst/>
            <a:ahLst/>
            <a:cxnLst/>
            <a:rect l="l" t="t" r="r" b="b"/>
            <a:pathLst>
              <a:path w="15071360" h="4292323">
                <a:moveTo>
                  <a:pt x="0" y="0"/>
                </a:moveTo>
                <a:lnTo>
                  <a:pt x="15071360" y="0"/>
                </a:lnTo>
                <a:lnTo>
                  <a:pt x="15071360" y="4292324"/>
                </a:lnTo>
                <a:lnTo>
                  <a:pt x="0" y="42923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2532572" y="1854062"/>
            <a:ext cx="11963636" cy="55399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279"/>
              </a:lnSpc>
            </a:pPr>
            <a:endParaRPr dirty="0"/>
          </a:p>
          <a:p>
            <a:pPr algn="l">
              <a:lnSpc>
                <a:spcPts val="7279"/>
              </a:lnSpc>
            </a:pPr>
            <a:endParaRPr dirty="0"/>
          </a:p>
          <a:p>
            <a:pPr algn="just">
              <a:lnSpc>
                <a:spcPts val="7279"/>
              </a:lnSpc>
            </a:pPr>
            <a:r>
              <a:rPr lang="en-US" sz="5400" dirty="0">
                <a:solidFill>
                  <a:srgbClr val="000000"/>
                </a:solidFill>
                <a:latin typeface="Boriboon"/>
              </a:rPr>
              <a:t>Despite these factors, the participants demonstrated their </a:t>
            </a:r>
            <a:r>
              <a:rPr lang="en-US" sz="5400" b="1" dirty="0">
                <a:solidFill>
                  <a:srgbClr val="000000"/>
                </a:solidFill>
                <a:latin typeface="Boriboon"/>
              </a:rPr>
              <a:t>willingness</a:t>
            </a:r>
            <a:r>
              <a:rPr lang="en-US" sz="5400" dirty="0">
                <a:solidFill>
                  <a:srgbClr val="000000"/>
                </a:solidFill>
                <a:latin typeface="Boriboon"/>
              </a:rPr>
              <a:t> to undergo bilateral tubal ligation.</a:t>
            </a:r>
          </a:p>
          <a:p>
            <a:pPr algn="l">
              <a:lnSpc>
                <a:spcPts val="6719"/>
              </a:lnSpc>
            </a:pPr>
            <a:endParaRPr lang="en-US" sz="5199" dirty="0">
              <a:solidFill>
                <a:srgbClr val="000000"/>
              </a:solidFill>
              <a:latin typeface="Boriboon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15906399" y="3952699"/>
            <a:ext cx="2381601" cy="2381601"/>
          </a:xfrm>
          <a:custGeom>
            <a:avLst/>
            <a:gdLst/>
            <a:ahLst/>
            <a:cxnLst/>
            <a:rect l="l" t="t" r="r" b="b"/>
            <a:pathLst>
              <a:path w="2381601" h="2381601">
                <a:moveTo>
                  <a:pt x="0" y="0"/>
                </a:moveTo>
                <a:lnTo>
                  <a:pt x="2381601" y="0"/>
                </a:lnTo>
                <a:lnTo>
                  <a:pt x="2381601" y="2381602"/>
                </a:lnTo>
                <a:lnTo>
                  <a:pt x="0" y="238160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3550999" y="698851"/>
            <a:ext cx="11186002" cy="10242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98"/>
              </a:lnSpc>
            </a:pPr>
            <a:r>
              <a:rPr lang="en-US" sz="8719">
                <a:solidFill>
                  <a:srgbClr val="000000"/>
                </a:solidFill>
                <a:latin typeface="Adirek Sans Heavy"/>
              </a:rPr>
              <a:t>CONCLUSION</a:t>
            </a:r>
          </a:p>
        </p:txBody>
      </p:sp>
      <p:sp>
        <p:nvSpPr>
          <p:cNvPr id="9" name="Freeform 9"/>
          <p:cNvSpPr/>
          <p:nvPr/>
        </p:nvSpPr>
        <p:spPr>
          <a:xfrm>
            <a:off x="14496207" y="14800"/>
            <a:ext cx="3791793" cy="3854427"/>
          </a:xfrm>
          <a:custGeom>
            <a:avLst/>
            <a:gdLst/>
            <a:ahLst/>
            <a:cxnLst/>
            <a:rect l="l" t="t" r="r" b="b"/>
            <a:pathLst>
              <a:path w="3791793" h="3854427">
                <a:moveTo>
                  <a:pt x="0" y="0"/>
                </a:moveTo>
                <a:lnTo>
                  <a:pt x="3791793" y="0"/>
                </a:lnTo>
                <a:lnTo>
                  <a:pt x="3791793" y="3854427"/>
                </a:lnTo>
                <a:lnTo>
                  <a:pt x="0" y="385442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44999"/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0" y="6758052"/>
            <a:ext cx="1275588" cy="4114800"/>
          </a:xfrm>
          <a:custGeom>
            <a:avLst/>
            <a:gdLst/>
            <a:ahLst/>
            <a:cxnLst/>
            <a:rect l="l" t="t" r="r" b="b"/>
            <a:pathLst>
              <a:path w="1275588" h="4114800">
                <a:moveTo>
                  <a:pt x="0" y="0"/>
                </a:moveTo>
                <a:lnTo>
                  <a:pt x="1275588" y="0"/>
                </a:lnTo>
                <a:lnTo>
                  <a:pt x="127558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43897" y="14800"/>
            <a:ext cx="4084874" cy="4114800"/>
          </a:xfrm>
          <a:custGeom>
            <a:avLst/>
            <a:gdLst/>
            <a:ahLst/>
            <a:cxnLst/>
            <a:rect l="l" t="t" r="r" b="b"/>
            <a:pathLst>
              <a:path w="4084874" h="4114800">
                <a:moveTo>
                  <a:pt x="0" y="0"/>
                </a:moveTo>
                <a:lnTo>
                  <a:pt x="4084874" y="0"/>
                </a:lnTo>
                <a:lnTo>
                  <a:pt x="408487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254" t="-15179" r="-6805" b="-15179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5715409" y="6930054"/>
            <a:ext cx="3817179" cy="3984202"/>
            <a:chOff x="0" y="0"/>
            <a:chExt cx="5089572" cy="5312270"/>
          </a:xfrm>
        </p:grpSpPr>
        <p:sp>
          <p:nvSpPr>
            <p:cNvPr id="4" name="Freeform 4"/>
            <p:cNvSpPr/>
            <p:nvPr/>
          </p:nvSpPr>
          <p:spPr>
            <a:xfrm rot="-5751394">
              <a:off x="1581153" y="2876156"/>
              <a:ext cx="1927266" cy="2681414"/>
            </a:xfrm>
            <a:custGeom>
              <a:avLst/>
              <a:gdLst/>
              <a:ahLst/>
              <a:cxnLst/>
              <a:rect l="l" t="t" r="r" b="b"/>
              <a:pathLst>
                <a:path w="1927266" h="2681414">
                  <a:moveTo>
                    <a:pt x="0" y="0"/>
                  </a:moveTo>
                  <a:lnTo>
                    <a:pt x="1927266" y="0"/>
                  </a:lnTo>
                  <a:lnTo>
                    <a:pt x="1927266" y="2681413"/>
                  </a:lnTo>
                  <a:lnTo>
                    <a:pt x="0" y="26814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 rot="-3287833">
              <a:off x="1059500" y="338438"/>
              <a:ext cx="2970572" cy="4132970"/>
            </a:xfrm>
            <a:custGeom>
              <a:avLst/>
              <a:gdLst/>
              <a:ahLst/>
              <a:cxnLst/>
              <a:rect l="l" t="t" r="r" b="b"/>
              <a:pathLst>
                <a:path w="2970572" h="4132970">
                  <a:moveTo>
                    <a:pt x="0" y="0"/>
                  </a:moveTo>
                  <a:lnTo>
                    <a:pt x="2970572" y="0"/>
                  </a:lnTo>
                  <a:lnTo>
                    <a:pt x="2970572" y="4132970"/>
                  </a:lnTo>
                  <a:lnTo>
                    <a:pt x="0" y="41329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</p:grpSp>
      <p:sp>
        <p:nvSpPr>
          <p:cNvPr id="6" name="Freeform 6"/>
          <p:cNvSpPr/>
          <p:nvPr/>
        </p:nvSpPr>
        <p:spPr>
          <a:xfrm>
            <a:off x="-1857037" y="167984"/>
            <a:ext cx="8690253" cy="10171939"/>
          </a:xfrm>
          <a:custGeom>
            <a:avLst/>
            <a:gdLst/>
            <a:ahLst/>
            <a:cxnLst/>
            <a:rect l="l" t="t" r="r" b="b"/>
            <a:pathLst>
              <a:path w="8690253" h="10171939">
                <a:moveTo>
                  <a:pt x="0" y="0"/>
                </a:moveTo>
                <a:lnTo>
                  <a:pt x="8690253" y="0"/>
                </a:lnTo>
                <a:lnTo>
                  <a:pt x="8690253" y="10171938"/>
                </a:lnTo>
                <a:lnTo>
                  <a:pt x="0" y="1017193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6814" r="-26814"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0" y="3945689"/>
            <a:ext cx="6579876" cy="2616527"/>
            <a:chOff x="0" y="0"/>
            <a:chExt cx="1732972" cy="689126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732972" cy="689126"/>
            </a:xfrm>
            <a:custGeom>
              <a:avLst/>
              <a:gdLst/>
              <a:ahLst/>
              <a:cxnLst/>
              <a:rect l="l" t="t" r="r" b="b"/>
              <a:pathLst>
                <a:path w="1732972" h="689126">
                  <a:moveTo>
                    <a:pt x="52947" y="0"/>
                  </a:moveTo>
                  <a:lnTo>
                    <a:pt x="1680024" y="0"/>
                  </a:lnTo>
                  <a:cubicBezTo>
                    <a:pt x="1709266" y="0"/>
                    <a:pt x="1732972" y="23705"/>
                    <a:pt x="1732972" y="52947"/>
                  </a:cubicBezTo>
                  <a:lnTo>
                    <a:pt x="1732972" y="636179"/>
                  </a:lnTo>
                  <a:cubicBezTo>
                    <a:pt x="1732972" y="650222"/>
                    <a:pt x="1727393" y="663689"/>
                    <a:pt x="1717464" y="673619"/>
                  </a:cubicBezTo>
                  <a:cubicBezTo>
                    <a:pt x="1707534" y="683548"/>
                    <a:pt x="1694067" y="689126"/>
                    <a:pt x="1680024" y="689126"/>
                  </a:cubicBezTo>
                  <a:lnTo>
                    <a:pt x="52947" y="689126"/>
                  </a:lnTo>
                  <a:cubicBezTo>
                    <a:pt x="38905" y="689126"/>
                    <a:pt x="25437" y="683548"/>
                    <a:pt x="15508" y="673619"/>
                  </a:cubicBezTo>
                  <a:cubicBezTo>
                    <a:pt x="5578" y="663689"/>
                    <a:pt x="0" y="650222"/>
                    <a:pt x="0" y="636179"/>
                  </a:cubicBezTo>
                  <a:lnTo>
                    <a:pt x="0" y="52947"/>
                  </a:lnTo>
                  <a:cubicBezTo>
                    <a:pt x="0" y="38905"/>
                    <a:pt x="5578" y="25437"/>
                    <a:pt x="15508" y="15508"/>
                  </a:cubicBezTo>
                  <a:cubicBezTo>
                    <a:pt x="25437" y="5578"/>
                    <a:pt x="38905" y="0"/>
                    <a:pt x="52947" y="0"/>
                  </a:cubicBezTo>
                  <a:close/>
                </a:path>
              </a:pathLst>
            </a:custGeom>
            <a:solidFill>
              <a:srgbClr val="F6D7D8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1732972" cy="72722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2877380" y="2679293"/>
            <a:ext cx="1155875" cy="1266396"/>
          </a:xfrm>
          <a:custGeom>
            <a:avLst/>
            <a:gdLst/>
            <a:ahLst/>
            <a:cxnLst/>
            <a:rect l="l" t="t" r="r" b="b"/>
            <a:pathLst>
              <a:path w="1155875" h="1266396">
                <a:moveTo>
                  <a:pt x="0" y="0"/>
                </a:moveTo>
                <a:lnTo>
                  <a:pt x="1155875" y="0"/>
                </a:lnTo>
                <a:lnTo>
                  <a:pt x="1155875" y="1266396"/>
                </a:lnTo>
                <a:lnTo>
                  <a:pt x="0" y="126639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11" name="Group 11"/>
          <p:cNvGrpSpPr/>
          <p:nvPr/>
        </p:nvGrpSpPr>
        <p:grpSpPr>
          <a:xfrm rot="9743228">
            <a:off x="-580422" y="-611452"/>
            <a:ext cx="2704790" cy="2823140"/>
            <a:chOff x="0" y="0"/>
            <a:chExt cx="3606387" cy="3764187"/>
          </a:xfrm>
        </p:grpSpPr>
        <p:sp>
          <p:nvSpPr>
            <p:cNvPr id="12" name="Freeform 12"/>
            <p:cNvSpPr/>
            <p:nvPr/>
          </p:nvSpPr>
          <p:spPr>
            <a:xfrm rot="-5751394">
              <a:off x="1120379" y="2037996"/>
              <a:ext cx="1365629" cy="1900005"/>
            </a:xfrm>
            <a:custGeom>
              <a:avLst/>
              <a:gdLst/>
              <a:ahLst/>
              <a:cxnLst/>
              <a:rect l="l" t="t" r="r" b="b"/>
              <a:pathLst>
                <a:path w="1365629" h="1900005">
                  <a:moveTo>
                    <a:pt x="0" y="0"/>
                  </a:moveTo>
                  <a:lnTo>
                    <a:pt x="1365629" y="0"/>
                  </a:lnTo>
                  <a:lnTo>
                    <a:pt x="1365629" y="1900006"/>
                  </a:lnTo>
                  <a:lnTo>
                    <a:pt x="0" y="19000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 rot="-3287833">
              <a:off x="750744" y="239812"/>
              <a:ext cx="2104899" cy="2928555"/>
            </a:xfrm>
            <a:custGeom>
              <a:avLst/>
              <a:gdLst/>
              <a:ahLst/>
              <a:cxnLst/>
              <a:rect l="l" t="t" r="r" b="b"/>
              <a:pathLst>
                <a:path w="2104899" h="2928555">
                  <a:moveTo>
                    <a:pt x="0" y="0"/>
                  </a:moveTo>
                  <a:lnTo>
                    <a:pt x="2104899" y="0"/>
                  </a:lnTo>
                  <a:lnTo>
                    <a:pt x="2104899" y="2928554"/>
                  </a:lnTo>
                  <a:lnTo>
                    <a:pt x="0" y="29285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</p:grpSp>
      <p:sp>
        <p:nvSpPr>
          <p:cNvPr id="14" name="TextBox 14"/>
          <p:cNvSpPr txBox="1"/>
          <p:nvPr/>
        </p:nvSpPr>
        <p:spPr>
          <a:xfrm>
            <a:off x="7223314" y="2330785"/>
            <a:ext cx="10426084" cy="69403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019"/>
              </a:lnSpc>
            </a:pPr>
            <a:r>
              <a:rPr lang="en-US" sz="5400" b="1" dirty="0">
                <a:solidFill>
                  <a:srgbClr val="000000"/>
                </a:solidFill>
                <a:latin typeface="Boriboon"/>
              </a:rPr>
              <a:t>Limited Access to Family Planning Services</a:t>
            </a:r>
          </a:p>
          <a:p>
            <a:pPr marL="928366" lvl="1" indent="-464183" algn="just">
              <a:lnSpc>
                <a:spcPts val="6019"/>
              </a:lnSpc>
              <a:buFont typeface="Arial"/>
              <a:buChar char="•"/>
            </a:pPr>
            <a:r>
              <a:rPr lang="en-US" sz="5400" dirty="0">
                <a:solidFill>
                  <a:srgbClr val="000000"/>
                </a:solidFill>
                <a:latin typeface="Boriboon"/>
              </a:rPr>
              <a:t>High birth rates and maternal mortality in developing countries (32% vs. 58%) </a:t>
            </a:r>
          </a:p>
          <a:p>
            <a:pPr marL="928366" lvl="1" indent="-464183" algn="just">
              <a:lnSpc>
                <a:spcPts val="6019"/>
              </a:lnSpc>
              <a:buFont typeface="Arial"/>
              <a:buChar char="•"/>
            </a:pPr>
            <a:r>
              <a:rPr lang="en-US" sz="5400" dirty="0">
                <a:solidFill>
                  <a:srgbClr val="000000"/>
                </a:solidFill>
                <a:latin typeface="Boriboon"/>
              </a:rPr>
              <a:t>Philippines contraceptive prevalence rate: 36% (UNFPA, 2023)</a:t>
            </a:r>
          </a:p>
          <a:p>
            <a:pPr algn="just">
              <a:lnSpc>
                <a:spcPts val="6019"/>
              </a:lnSpc>
            </a:pPr>
            <a:endParaRPr lang="en-US" sz="5400" dirty="0">
              <a:solidFill>
                <a:srgbClr val="000000"/>
              </a:solidFill>
              <a:latin typeface="Boriboon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348970" y="4636465"/>
            <a:ext cx="5881935" cy="29803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98"/>
              </a:lnSpc>
            </a:pPr>
            <a:r>
              <a:rPr lang="en-US" sz="8719" dirty="0">
                <a:solidFill>
                  <a:srgbClr val="5B544C"/>
                </a:solidFill>
                <a:latin typeface="Adirek Sans Bold"/>
              </a:rPr>
              <a:t>BACKGROUND</a:t>
            </a:r>
          </a:p>
          <a:p>
            <a:pPr algn="ctr">
              <a:lnSpc>
                <a:spcPts val="7498"/>
              </a:lnSpc>
            </a:pPr>
            <a:r>
              <a:rPr lang="en-US" sz="8719" dirty="0">
                <a:solidFill>
                  <a:srgbClr val="5B544C"/>
                </a:solidFill>
                <a:latin typeface="Adirek Sans Bold"/>
              </a:rPr>
              <a:t>OF THE STUDY</a:t>
            </a:r>
          </a:p>
          <a:p>
            <a:pPr algn="ctr">
              <a:lnSpc>
                <a:spcPts val="7498"/>
              </a:lnSpc>
            </a:pPr>
            <a:endParaRPr lang="en-US" sz="8719" dirty="0">
              <a:solidFill>
                <a:srgbClr val="5B544C"/>
              </a:solidFill>
              <a:latin typeface="Adirek Sans Bold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D7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007109" y="1253144"/>
            <a:ext cx="9970710" cy="1635793"/>
            <a:chOff x="0" y="0"/>
            <a:chExt cx="2626031" cy="43082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626031" cy="430826"/>
            </a:xfrm>
            <a:custGeom>
              <a:avLst/>
              <a:gdLst/>
              <a:ahLst/>
              <a:cxnLst/>
              <a:rect l="l" t="t" r="r" b="b"/>
              <a:pathLst>
                <a:path w="2626031" h="430826">
                  <a:moveTo>
                    <a:pt x="0" y="0"/>
                  </a:moveTo>
                  <a:lnTo>
                    <a:pt x="2626031" y="0"/>
                  </a:lnTo>
                  <a:lnTo>
                    <a:pt x="2626031" y="430826"/>
                  </a:lnTo>
                  <a:lnTo>
                    <a:pt x="0" y="430826"/>
                  </a:lnTo>
                  <a:close/>
                </a:path>
              </a:pathLst>
            </a:custGeom>
            <a:solidFill>
              <a:srgbClr val="F49EB7"/>
            </a:solidFill>
            <a:ln w="28575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47625"/>
              <a:ext cx="2626031" cy="3832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4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8064996" y="3241457"/>
            <a:ext cx="9541831" cy="6016843"/>
            <a:chOff x="0" y="0"/>
            <a:chExt cx="2513075" cy="158468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513075" cy="1584683"/>
            </a:xfrm>
            <a:custGeom>
              <a:avLst/>
              <a:gdLst/>
              <a:ahLst/>
              <a:cxnLst/>
              <a:rect l="l" t="t" r="r" b="b"/>
              <a:pathLst>
                <a:path w="2513075" h="1584683">
                  <a:moveTo>
                    <a:pt x="0" y="0"/>
                  </a:moveTo>
                  <a:lnTo>
                    <a:pt x="2513075" y="0"/>
                  </a:lnTo>
                  <a:lnTo>
                    <a:pt x="2513075" y="1584683"/>
                  </a:lnTo>
                  <a:lnTo>
                    <a:pt x="0" y="1584683"/>
                  </a:ln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47625"/>
              <a:ext cx="2513075" cy="15370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40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 rot="-843321">
            <a:off x="-120333" y="2989809"/>
            <a:ext cx="8272469" cy="5728685"/>
          </a:xfrm>
          <a:custGeom>
            <a:avLst/>
            <a:gdLst/>
            <a:ahLst/>
            <a:cxnLst/>
            <a:rect l="l" t="t" r="r" b="b"/>
            <a:pathLst>
              <a:path w="8272469" h="5728685">
                <a:moveTo>
                  <a:pt x="0" y="0"/>
                </a:moveTo>
                <a:lnTo>
                  <a:pt x="8272469" y="0"/>
                </a:lnTo>
                <a:lnTo>
                  <a:pt x="8272469" y="5728685"/>
                </a:lnTo>
                <a:lnTo>
                  <a:pt x="0" y="572868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341202" y="2888937"/>
            <a:ext cx="7349400" cy="4904054"/>
          </a:xfrm>
          <a:custGeom>
            <a:avLst/>
            <a:gdLst/>
            <a:ahLst/>
            <a:cxnLst/>
            <a:rect l="l" t="t" r="r" b="b"/>
            <a:pathLst>
              <a:path w="7349400" h="4904054">
                <a:moveTo>
                  <a:pt x="0" y="0"/>
                </a:moveTo>
                <a:lnTo>
                  <a:pt x="7349399" y="0"/>
                </a:lnTo>
                <a:lnTo>
                  <a:pt x="7349399" y="4904054"/>
                </a:lnTo>
                <a:lnTo>
                  <a:pt x="0" y="490405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8378100" y="1643368"/>
            <a:ext cx="9228728" cy="11125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190"/>
              </a:lnSpc>
            </a:pPr>
            <a:r>
              <a:rPr lang="en-US" sz="9000" spc="-576">
                <a:solidFill>
                  <a:srgbClr val="000000"/>
                </a:solidFill>
                <a:latin typeface="Noto Serif Display ExtraCondensed Bold"/>
              </a:rPr>
              <a:t>RECOMMENDATIONS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342931" y="3664555"/>
            <a:ext cx="8881200" cy="51706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912570" lvl="1" indent="-456285" algn="just">
              <a:buAutoNum type="arabicPeriod"/>
            </a:pPr>
            <a:r>
              <a:rPr lang="en-US" sz="4800" b="1" dirty="0">
                <a:latin typeface="Boriboon" panose="020B0604020202020204" charset="-34"/>
                <a:cs typeface="Boriboon" panose="020B0604020202020204" charset="-34"/>
              </a:rPr>
              <a:t>More extensive preoperative counseling sessions </a:t>
            </a:r>
            <a:r>
              <a:rPr lang="en-US" sz="4800" dirty="0">
                <a:latin typeface="Boriboon" panose="020B0604020202020204" charset="-34"/>
                <a:cs typeface="Boriboon" panose="020B0604020202020204" charset="-34"/>
              </a:rPr>
              <a:t>for women seeking tubal ligation, including both medical and emotional factors, to ensure informed decision-making and manage expectations.</a:t>
            </a:r>
            <a:endParaRPr lang="en-US" sz="4800" dirty="0">
              <a:solidFill>
                <a:srgbClr val="04182D"/>
              </a:solidFill>
              <a:latin typeface="Boriboon" panose="020B0604020202020204" charset="-34"/>
              <a:cs typeface="Boriboon" panose="020B0604020202020204" charset="-34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0" y="0"/>
            <a:ext cx="5211664" cy="1745908"/>
          </a:xfrm>
          <a:custGeom>
            <a:avLst/>
            <a:gdLst/>
            <a:ahLst/>
            <a:cxnLst/>
            <a:rect l="l" t="t" r="r" b="b"/>
            <a:pathLst>
              <a:path w="5211664" h="1745908">
                <a:moveTo>
                  <a:pt x="0" y="0"/>
                </a:moveTo>
                <a:lnTo>
                  <a:pt x="5211664" y="0"/>
                </a:lnTo>
                <a:lnTo>
                  <a:pt x="5211664" y="1745908"/>
                </a:lnTo>
                <a:lnTo>
                  <a:pt x="0" y="174590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D7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007109" y="1253144"/>
            <a:ext cx="9970710" cy="1635793"/>
            <a:chOff x="0" y="0"/>
            <a:chExt cx="2626031" cy="43082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626031" cy="430826"/>
            </a:xfrm>
            <a:custGeom>
              <a:avLst/>
              <a:gdLst/>
              <a:ahLst/>
              <a:cxnLst/>
              <a:rect l="l" t="t" r="r" b="b"/>
              <a:pathLst>
                <a:path w="2626031" h="430826">
                  <a:moveTo>
                    <a:pt x="0" y="0"/>
                  </a:moveTo>
                  <a:lnTo>
                    <a:pt x="2626031" y="0"/>
                  </a:lnTo>
                  <a:lnTo>
                    <a:pt x="2626031" y="430826"/>
                  </a:lnTo>
                  <a:lnTo>
                    <a:pt x="0" y="430826"/>
                  </a:lnTo>
                  <a:close/>
                </a:path>
              </a:pathLst>
            </a:custGeom>
            <a:solidFill>
              <a:srgbClr val="F49EB7"/>
            </a:solidFill>
            <a:ln w="28575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47625"/>
              <a:ext cx="2626031" cy="3832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4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8007109" y="3241457"/>
            <a:ext cx="9599719" cy="6920557"/>
            <a:chOff x="0" y="0"/>
            <a:chExt cx="2528321" cy="182269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528321" cy="1822698"/>
            </a:xfrm>
            <a:custGeom>
              <a:avLst/>
              <a:gdLst/>
              <a:ahLst/>
              <a:cxnLst/>
              <a:rect l="l" t="t" r="r" b="b"/>
              <a:pathLst>
                <a:path w="2528321" h="1822698">
                  <a:moveTo>
                    <a:pt x="0" y="0"/>
                  </a:moveTo>
                  <a:lnTo>
                    <a:pt x="2528321" y="0"/>
                  </a:lnTo>
                  <a:lnTo>
                    <a:pt x="2528321" y="1822698"/>
                  </a:lnTo>
                  <a:lnTo>
                    <a:pt x="0" y="1822698"/>
                  </a:ln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47625"/>
              <a:ext cx="2528321" cy="17750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40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8378100" y="1643368"/>
            <a:ext cx="9228728" cy="11125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190"/>
              </a:lnSpc>
            </a:pPr>
            <a:r>
              <a:rPr lang="en-US" sz="9000" spc="-576">
                <a:solidFill>
                  <a:srgbClr val="000000"/>
                </a:solidFill>
                <a:latin typeface="Noto Serif Display ExtraCondensed Bold"/>
              </a:rPr>
              <a:t>RECOMMENDATIONS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8378100" y="3589811"/>
            <a:ext cx="8881200" cy="59952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777"/>
              </a:lnSpc>
            </a:pPr>
            <a:r>
              <a:rPr lang="en-US" sz="6000" dirty="0">
                <a:solidFill>
                  <a:srgbClr val="04182D"/>
                </a:solidFill>
                <a:latin typeface="Boriboon" panose="020B0604020202020204" charset="-34"/>
                <a:cs typeface="Boriboon" panose="020B0604020202020204" charset="-34"/>
              </a:rPr>
              <a:t> 2. </a:t>
            </a:r>
            <a:r>
              <a:rPr lang="en-US" sz="6000" b="1" dirty="0">
                <a:solidFill>
                  <a:srgbClr val="04182D"/>
                </a:solidFill>
                <a:latin typeface="Boriboon" panose="020B0604020202020204" charset="-34"/>
                <a:cs typeface="Boriboon" panose="020B0604020202020204" charset="-34"/>
              </a:rPr>
              <a:t>Establish community awareness efforts </a:t>
            </a:r>
            <a:r>
              <a:rPr lang="en-US" sz="6000" dirty="0">
                <a:solidFill>
                  <a:srgbClr val="04182D"/>
                </a:solidFill>
                <a:latin typeface="Boriboon" panose="020B0604020202020204" charset="-34"/>
                <a:cs typeface="Boriboon" panose="020B0604020202020204" charset="-34"/>
              </a:rPr>
              <a:t>to clarify myths and misconceptions about tubal ligation, using religious and community leaders to help overcome socio-cultural barriers and promote acceptance.</a:t>
            </a:r>
          </a:p>
        </p:txBody>
      </p:sp>
      <p:sp>
        <p:nvSpPr>
          <p:cNvPr id="10" name="Freeform 10"/>
          <p:cNvSpPr/>
          <p:nvPr/>
        </p:nvSpPr>
        <p:spPr>
          <a:xfrm rot="-687896">
            <a:off x="464035" y="3485100"/>
            <a:ext cx="7885480" cy="5460695"/>
          </a:xfrm>
          <a:custGeom>
            <a:avLst/>
            <a:gdLst/>
            <a:ahLst/>
            <a:cxnLst/>
            <a:rect l="l" t="t" r="r" b="b"/>
            <a:pathLst>
              <a:path w="7885480" h="5460695">
                <a:moveTo>
                  <a:pt x="0" y="0"/>
                </a:moveTo>
                <a:lnTo>
                  <a:pt x="7885480" y="0"/>
                </a:lnTo>
                <a:lnTo>
                  <a:pt x="7885480" y="5460695"/>
                </a:lnTo>
                <a:lnTo>
                  <a:pt x="0" y="546069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604805" y="2755888"/>
            <a:ext cx="7603941" cy="5902559"/>
          </a:xfrm>
          <a:custGeom>
            <a:avLst/>
            <a:gdLst/>
            <a:ahLst/>
            <a:cxnLst/>
            <a:rect l="l" t="t" r="r" b="b"/>
            <a:pathLst>
              <a:path w="7603941" h="5902559">
                <a:moveTo>
                  <a:pt x="0" y="0"/>
                </a:moveTo>
                <a:lnTo>
                  <a:pt x="7603940" y="0"/>
                </a:lnTo>
                <a:lnTo>
                  <a:pt x="7603940" y="5902559"/>
                </a:lnTo>
                <a:lnTo>
                  <a:pt x="0" y="590255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0" y="0"/>
            <a:ext cx="5211664" cy="1745908"/>
          </a:xfrm>
          <a:custGeom>
            <a:avLst/>
            <a:gdLst/>
            <a:ahLst/>
            <a:cxnLst/>
            <a:rect l="l" t="t" r="r" b="b"/>
            <a:pathLst>
              <a:path w="5211664" h="1745908">
                <a:moveTo>
                  <a:pt x="0" y="0"/>
                </a:moveTo>
                <a:lnTo>
                  <a:pt x="5211664" y="0"/>
                </a:lnTo>
                <a:lnTo>
                  <a:pt x="5211664" y="1745908"/>
                </a:lnTo>
                <a:lnTo>
                  <a:pt x="0" y="174590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007109" y="1253144"/>
            <a:ext cx="9970710" cy="1635793"/>
            <a:chOff x="0" y="0"/>
            <a:chExt cx="2626031" cy="43082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626031" cy="430826"/>
            </a:xfrm>
            <a:custGeom>
              <a:avLst/>
              <a:gdLst/>
              <a:ahLst/>
              <a:cxnLst/>
              <a:rect l="l" t="t" r="r" b="b"/>
              <a:pathLst>
                <a:path w="2626031" h="430826">
                  <a:moveTo>
                    <a:pt x="0" y="0"/>
                  </a:moveTo>
                  <a:lnTo>
                    <a:pt x="2626031" y="0"/>
                  </a:lnTo>
                  <a:lnTo>
                    <a:pt x="2626031" y="430826"/>
                  </a:lnTo>
                  <a:lnTo>
                    <a:pt x="0" y="430826"/>
                  </a:lnTo>
                  <a:close/>
                </a:path>
              </a:pathLst>
            </a:custGeom>
            <a:solidFill>
              <a:srgbClr val="F49EB7"/>
            </a:solidFill>
            <a:ln w="28575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47625"/>
              <a:ext cx="2626031" cy="3832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4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790372" y="1745908"/>
            <a:ext cx="4559335" cy="4114800"/>
          </a:xfrm>
          <a:custGeom>
            <a:avLst/>
            <a:gdLst/>
            <a:ahLst/>
            <a:cxnLst/>
            <a:rect l="l" t="t" r="r" b="b"/>
            <a:pathLst>
              <a:path w="4559335" h="4114800">
                <a:moveTo>
                  <a:pt x="0" y="0"/>
                </a:moveTo>
                <a:lnTo>
                  <a:pt x="4559335" y="0"/>
                </a:lnTo>
                <a:lnTo>
                  <a:pt x="455933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0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66683">
            <a:off x="127300" y="4309695"/>
            <a:ext cx="7885480" cy="5460695"/>
          </a:xfrm>
          <a:custGeom>
            <a:avLst/>
            <a:gdLst/>
            <a:ahLst/>
            <a:cxnLst/>
            <a:rect l="l" t="t" r="r" b="b"/>
            <a:pathLst>
              <a:path w="7885480" h="5460695">
                <a:moveTo>
                  <a:pt x="0" y="0"/>
                </a:moveTo>
                <a:lnTo>
                  <a:pt x="7885480" y="0"/>
                </a:lnTo>
                <a:lnTo>
                  <a:pt x="7885480" y="5460694"/>
                </a:lnTo>
                <a:lnTo>
                  <a:pt x="0" y="546069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8064996" y="3241457"/>
            <a:ext cx="9541831" cy="6016843"/>
            <a:chOff x="0" y="0"/>
            <a:chExt cx="2513075" cy="158468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513075" cy="1584683"/>
            </a:xfrm>
            <a:custGeom>
              <a:avLst/>
              <a:gdLst/>
              <a:ahLst/>
              <a:cxnLst/>
              <a:rect l="l" t="t" r="r" b="b"/>
              <a:pathLst>
                <a:path w="2513075" h="1584683">
                  <a:moveTo>
                    <a:pt x="0" y="0"/>
                  </a:moveTo>
                  <a:lnTo>
                    <a:pt x="2513075" y="0"/>
                  </a:lnTo>
                  <a:lnTo>
                    <a:pt x="2513075" y="1584683"/>
                  </a:lnTo>
                  <a:lnTo>
                    <a:pt x="0" y="1584683"/>
                  </a:ln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47625"/>
              <a:ext cx="2513075" cy="15370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40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329552" y="3958665"/>
            <a:ext cx="7480975" cy="5030956"/>
          </a:xfrm>
          <a:custGeom>
            <a:avLst/>
            <a:gdLst/>
            <a:ahLst/>
            <a:cxnLst/>
            <a:rect l="l" t="t" r="r" b="b"/>
            <a:pathLst>
              <a:path w="7480975" h="5030956">
                <a:moveTo>
                  <a:pt x="0" y="0"/>
                </a:moveTo>
                <a:lnTo>
                  <a:pt x="7480975" y="0"/>
                </a:lnTo>
                <a:lnTo>
                  <a:pt x="7480975" y="5030955"/>
                </a:lnTo>
                <a:lnTo>
                  <a:pt x="0" y="503095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8378100" y="1643368"/>
            <a:ext cx="9228728" cy="11125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190"/>
              </a:lnSpc>
            </a:pPr>
            <a:r>
              <a:rPr lang="en-US" sz="9000" spc="-576">
                <a:solidFill>
                  <a:srgbClr val="000000"/>
                </a:solidFill>
                <a:latin typeface="Noto Serif Display ExtraCondensed Bold"/>
              </a:rPr>
              <a:t>RECOMMENDATIONS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407035" y="3422283"/>
            <a:ext cx="8881200" cy="64915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637"/>
              </a:lnSpc>
            </a:pPr>
            <a:r>
              <a:rPr lang="en-US" sz="5400" dirty="0">
                <a:solidFill>
                  <a:srgbClr val="04182D"/>
                </a:solidFill>
                <a:latin typeface="Boriboon" panose="020B0604020202020204" charset="-34"/>
                <a:cs typeface="Boriboon" panose="020B0604020202020204" charset="-34"/>
              </a:rPr>
              <a:t>3. </a:t>
            </a:r>
            <a:r>
              <a:rPr lang="en-US" sz="5400" b="1" dirty="0">
                <a:solidFill>
                  <a:srgbClr val="04182D"/>
                </a:solidFill>
                <a:latin typeface="Boriboon" panose="020B0604020202020204" charset="-34"/>
                <a:cs typeface="Boriboon" panose="020B0604020202020204" charset="-34"/>
              </a:rPr>
              <a:t>Continue efforts to support  policies promoting women's reproductive autonomy. </a:t>
            </a:r>
            <a:r>
              <a:rPr lang="en-US" sz="5400" dirty="0">
                <a:solidFill>
                  <a:srgbClr val="04182D"/>
                </a:solidFill>
                <a:latin typeface="Boriboon" panose="020B0604020202020204" charset="-34"/>
                <a:cs typeface="Boriboon" panose="020B0604020202020204" charset="-34"/>
              </a:rPr>
              <a:t>This involves advocating for policies that empower women to make informed choices about their reproductive health, including access to contraception and family planning services. </a:t>
            </a:r>
          </a:p>
        </p:txBody>
      </p:sp>
      <p:sp>
        <p:nvSpPr>
          <p:cNvPr id="13" name="Freeform 13"/>
          <p:cNvSpPr/>
          <p:nvPr/>
        </p:nvSpPr>
        <p:spPr>
          <a:xfrm>
            <a:off x="0" y="0"/>
            <a:ext cx="5211664" cy="1745908"/>
          </a:xfrm>
          <a:custGeom>
            <a:avLst/>
            <a:gdLst/>
            <a:ahLst/>
            <a:cxnLst/>
            <a:rect l="l" t="t" r="r" b="b"/>
            <a:pathLst>
              <a:path w="5211664" h="1745908">
                <a:moveTo>
                  <a:pt x="0" y="0"/>
                </a:moveTo>
                <a:lnTo>
                  <a:pt x="5211664" y="0"/>
                </a:lnTo>
                <a:lnTo>
                  <a:pt x="5211664" y="1745908"/>
                </a:lnTo>
                <a:lnTo>
                  <a:pt x="0" y="174590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40246669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D7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007109" y="1253144"/>
            <a:ext cx="9970710" cy="1635793"/>
            <a:chOff x="0" y="0"/>
            <a:chExt cx="2626031" cy="43082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626031" cy="430826"/>
            </a:xfrm>
            <a:custGeom>
              <a:avLst/>
              <a:gdLst/>
              <a:ahLst/>
              <a:cxnLst/>
              <a:rect l="l" t="t" r="r" b="b"/>
              <a:pathLst>
                <a:path w="2626031" h="430826">
                  <a:moveTo>
                    <a:pt x="0" y="0"/>
                  </a:moveTo>
                  <a:lnTo>
                    <a:pt x="2626031" y="0"/>
                  </a:lnTo>
                  <a:lnTo>
                    <a:pt x="2626031" y="430826"/>
                  </a:lnTo>
                  <a:lnTo>
                    <a:pt x="0" y="430826"/>
                  </a:lnTo>
                  <a:close/>
                </a:path>
              </a:pathLst>
            </a:custGeom>
            <a:solidFill>
              <a:srgbClr val="F49EB7"/>
            </a:solidFill>
            <a:ln w="28575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47625"/>
              <a:ext cx="2626031" cy="3832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4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8007109" y="3241457"/>
            <a:ext cx="9599719" cy="6648815"/>
            <a:chOff x="0" y="0"/>
            <a:chExt cx="2528321" cy="175112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528321" cy="1751128"/>
            </a:xfrm>
            <a:custGeom>
              <a:avLst/>
              <a:gdLst/>
              <a:ahLst/>
              <a:cxnLst/>
              <a:rect l="l" t="t" r="r" b="b"/>
              <a:pathLst>
                <a:path w="2528321" h="1751128">
                  <a:moveTo>
                    <a:pt x="0" y="0"/>
                  </a:moveTo>
                  <a:lnTo>
                    <a:pt x="2528321" y="0"/>
                  </a:lnTo>
                  <a:lnTo>
                    <a:pt x="2528321" y="1751128"/>
                  </a:lnTo>
                  <a:lnTo>
                    <a:pt x="0" y="1751128"/>
                  </a:ln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47625"/>
              <a:ext cx="2528321" cy="17035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40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8378100" y="1643368"/>
            <a:ext cx="9228728" cy="11125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190"/>
              </a:lnSpc>
            </a:pPr>
            <a:r>
              <a:rPr lang="en-US" sz="9000" spc="-576">
                <a:solidFill>
                  <a:srgbClr val="000000"/>
                </a:solidFill>
                <a:latin typeface="Noto Serif Display ExtraCondensed Bold"/>
              </a:rPr>
              <a:t>RECOMMENDATIONS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8309218" y="4009496"/>
            <a:ext cx="8995500" cy="47705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6197"/>
              </a:lnSpc>
            </a:pPr>
            <a:r>
              <a:rPr lang="en-US" sz="7200" dirty="0">
                <a:solidFill>
                  <a:srgbClr val="04182D"/>
                </a:solidFill>
                <a:latin typeface="Boriboon" panose="020B0604020202020204" charset="-34"/>
                <a:cs typeface="Boriboon" panose="020B0604020202020204" charset="-34"/>
              </a:rPr>
              <a:t>4. A similar study can be conducted with a </a:t>
            </a:r>
            <a:r>
              <a:rPr lang="en-US" sz="7200" b="1" dirty="0">
                <a:solidFill>
                  <a:srgbClr val="04182D"/>
                </a:solidFill>
                <a:latin typeface="Boriboon" panose="020B0604020202020204" charset="-34"/>
                <a:cs typeface="Boriboon" panose="020B0604020202020204" charset="-34"/>
              </a:rPr>
              <a:t>larger population </a:t>
            </a:r>
            <a:r>
              <a:rPr lang="en-US" sz="7200" dirty="0">
                <a:solidFill>
                  <a:srgbClr val="04182D"/>
                </a:solidFill>
                <a:latin typeface="Boriboon" panose="020B0604020202020204" charset="-34"/>
                <a:cs typeface="Boriboon" panose="020B0604020202020204" charset="-34"/>
              </a:rPr>
              <a:t>and includes individuals from various cultural backgrounds and geographic areas. </a:t>
            </a:r>
          </a:p>
        </p:txBody>
      </p:sp>
      <p:sp>
        <p:nvSpPr>
          <p:cNvPr id="10" name="Freeform 10"/>
          <p:cNvSpPr/>
          <p:nvPr/>
        </p:nvSpPr>
        <p:spPr>
          <a:xfrm rot="-687896">
            <a:off x="11727" y="3841728"/>
            <a:ext cx="8210796" cy="5685976"/>
          </a:xfrm>
          <a:custGeom>
            <a:avLst/>
            <a:gdLst/>
            <a:ahLst/>
            <a:cxnLst/>
            <a:rect l="l" t="t" r="r" b="b"/>
            <a:pathLst>
              <a:path w="8210796" h="5685976">
                <a:moveTo>
                  <a:pt x="0" y="0"/>
                </a:moveTo>
                <a:lnTo>
                  <a:pt x="8210796" y="0"/>
                </a:lnTo>
                <a:lnTo>
                  <a:pt x="8210796" y="5685976"/>
                </a:lnTo>
                <a:lnTo>
                  <a:pt x="0" y="56859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507419" y="2755888"/>
            <a:ext cx="5219412" cy="6307447"/>
          </a:xfrm>
          <a:custGeom>
            <a:avLst/>
            <a:gdLst/>
            <a:ahLst/>
            <a:cxnLst/>
            <a:rect l="l" t="t" r="r" b="b"/>
            <a:pathLst>
              <a:path w="5219412" h="6307447">
                <a:moveTo>
                  <a:pt x="0" y="0"/>
                </a:moveTo>
                <a:lnTo>
                  <a:pt x="5219412" y="0"/>
                </a:lnTo>
                <a:lnTo>
                  <a:pt x="5219412" y="6307447"/>
                </a:lnTo>
                <a:lnTo>
                  <a:pt x="0" y="630744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0" y="0"/>
            <a:ext cx="5211664" cy="1745908"/>
          </a:xfrm>
          <a:custGeom>
            <a:avLst/>
            <a:gdLst/>
            <a:ahLst/>
            <a:cxnLst/>
            <a:rect l="l" t="t" r="r" b="b"/>
            <a:pathLst>
              <a:path w="5211664" h="1745908">
                <a:moveTo>
                  <a:pt x="0" y="0"/>
                </a:moveTo>
                <a:lnTo>
                  <a:pt x="5211664" y="0"/>
                </a:lnTo>
                <a:lnTo>
                  <a:pt x="5211664" y="1745908"/>
                </a:lnTo>
                <a:lnTo>
                  <a:pt x="0" y="174590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D7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31954" y="675087"/>
            <a:ext cx="17024092" cy="8936825"/>
            <a:chOff x="0" y="0"/>
            <a:chExt cx="4488380" cy="235618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88380" cy="2356182"/>
            </a:xfrm>
            <a:custGeom>
              <a:avLst/>
              <a:gdLst/>
              <a:ahLst/>
              <a:cxnLst/>
              <a:rect l="l" t="t" r="r" b="b"/>
              <a:pathLst>
                <a:path w="4488380" h="2356182">
                  <a:moveTo>
                    <a:pt x="0" y="0"/>
                  </a:moveTo>
                  <a:lnTo>
                    <a:pt x="4488380" y="0"/>
                  </a:lnTo>
                  <a:lnTo>
                    <a:pt x="4488380" y="2356182"/>
                  </a:lnTo>
                  <a:lnTo>
                    <a:pt x="0" y="235618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488380" cy="23942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31954" y="675087"/>
            <a:ext cx="10808233" cy="464942"/>
            <a:chOff x="0" y="0"/>
            <a:chExt cx="2849577" cy="12258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849577" cy="122581"/>
            </a:xfrm>
            <a:custGeom>
              <a:avLst/>
              <a:gdLst/>
              <a:ahLst/>
              <a:cxnLst/>
              <a:rect l="l" t="t" r="r" b="b"/>
              <a:pathLst>
                <a:path w="2849577" h="122581">
                  <a:moveTo>
                    <a:pt x="0" y="0"/>
                  </a:moveTo>
                  <a:lnTo>
                    <a:pt x="2849577" y="0"/>
                  </a:lnTo>
                  <a:lnTo>
                    <a:pt x="2849577" y="122581"/>
                  </a:lnTo>
                  <a:lnTo>
                    <a:pt x="0" y="122581"/>
                  </a:lnTo>
                  <a:close/>
                </a:path>
              </a:pathLst>
            </a:custGeom>
            <a:solidFill>
              <a:srgbClr val="F49EB7"/>
            </a:solidFill>
            <a:ln w="190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2849577" cy="1606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631954" y="9140531"/>
            <a:ext cx="10822521" cy="464942"/>
            <a:chOff x="0" y="0"/>
            <a:chExt cx="2853344" cy="12258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853344" cy="122581"/>
            </a:xfrm>
            <a:custGeom>
              <a:avLst/>
              <a:gdLst/>
              <a:ahLst/>
              <a:cxnLst/>
              <a:rect l="l" t="t" r="r" b="b"/>
              <a:pathLst>
                <a:path w="2853344" h="122581">
                  <a:moveTo>
                    <a:pt x="0" y="0"/>
                  </a:moveTo>
                  <a:lnTo>
                    <a:pt x="2853344" y="0"/>
                  </a:lnTo>
                  <a:lnTo>
                    <a:pt x="2853344" y="122581"/>
                  </a:lnTo>
                  <a:lnTo>
                    <a:pt x="0" y="122581"/>
                  </a:lnTo>
                  <a:close/>
                </a:path>
              </a:pathLst>
            </a:custGeom>
            <a:solidFill>
              <a:srgbClr val="F49EB7"/>
            </a:solidFill>
            <a:ln w="190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2853344" cy="1606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AutoShape 11"/>
          <p:cNvSpPr/>
          <p:nvPr/>
        </p:nvSpPr>
        <p:spPr>
          <a:xfrm flipV="1">
            <a:off x="11440187" y="681528"/>
            <a:ext cx="0" cy="8923945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TextBox 12"/>
          <p:cNvSpPr txBox="1"/>
          <p:nvPr/>
        </p:nvSpPr>
        <p:spPr>
          <a:xfrm>
            <a:off x="1441199" y="3188924"/>
            <a:ext cx="9189743" cy="40836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5470"/>
              </a:lnSpc>
            </a:pPr>
            <a:r>
              <a:rPr lang="en-US" sz="17000" spc="-1088">
                <a:solidFill>
                  <a:srgbClr val="3D3D3D"/>
                </a:solidFill>
                <a:latin typeface="Noto Serif Display ExtraCondensed"/>
              </a:rPr>
              <a:t>Thank you very much!</a:t>
            </a:r>
          </a:p>
        </p:txBody>
      </p:sp>
      <p:sp>
        <p:nvSpPr>
          <p:cNvPr id="13" name="Freeform 13"/>
          <p:cNvSpPr/>
          <p:nvPr/>
        </p:nvSpPr>
        <p:spPr>
          <a:xfrm>
            <a:off x="11425900" y="794543"/>
            <a:ext cx="6037329" cy="8697914"/>
          </a:xfrm>
          <a:custGeom>
            <a:avLst/>
            <a:gdLst/>
            <a:ahLst/>
            <a:cxnLst/>
            <a:rect l="l" t="t" r="r" b="b"/>
            <a:pathLst>
              <a:path w="6037329" h="8697914">
                <a:moveTo>
                  <a:pt x="0" y="0"/>
                </a:moveTo>
                <a:lnTo>
                  <a:pt x="6037328" y="0"/>
                </a:lnTo>
                <a:lnTo>
                  <a:pt x="6037328" y="8697914"/>
                </a:lnTo>
                <a:lnTo>
                  <a:pt x="0" y="86979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8000"/>
            </a:blip>
            <a:stretch>
              <a:fillRect r="-76383"/>
            </a:stretch>
          </a:blip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254" t="-15179" r="-6805" b="-15179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5715409" y="6930054"/>
            <a:ext cx="3817179" cy="3984202"/>
            <a:chOff x="0" y="0"/>
            <a:chExt cx="5089572" cy="5312270"/>
          </a:xfrm>
        </p:grpSpPr>
        <p:sp>
          <p:nvSpPr>
            <p:cNvPr id="4" name="Freeform 4"/>
            <p:cNvSpPr/>
            <p:nvPr/>
          </p:nvSpPr>
          <p:spPr>
            <a:xfrm rot="-5751394">
              <a:off x="1581153" y="2876156"/>
              <a:ext cx="1927266" cy="2681414"/>
            </a:xfrm>
            <a:custGeom>
              <a:avLst/>
              <a:gdLst/>
              <a:ahLst/>
              <a:cxnLst/>
              <a:rect l="l" t="t" r="r" b="b"/>
              <a:pathLst>
                <a:path w="1927266" h="2681414">
                  <a:moveTo>
                    <a:pt x="0" y="0"/>
                  </a:moveTo>
                  <a:lnTo>
                    <a:pt x="1927266" y="0"/>
                  </a:lnTo>
                  <a:lnTo>
                    <a:pt x="1927266" y="2681413"/>
                  </a:lnTo>
                  <a:lnTo>
                    <a:pt x="0" y="26814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 rot="-3287833">
              <a:off x="1059500" y="338438"/>
              <a:ext cx="2970572" cy="4132970"/>
            </a:xfrm>
            <a:custGeom>
              <a:avLst/>
              <a:gdLst/>
              <a:ahLst/>
              <a:cxnLst/>
              <a:rect l="l" t="t" r="r" b="b"/>
              <a:pathLst>
                <a:path w="2970572" h="4132970">
                  <a:moveTo>
                    <a:pt x="0" y="0"/>
                  </a:moveTo>
                  <a:lnTo>
                    <a:pt x="2970572" y="0"/>
                  </a:lnTo>
                  <a:lnTo>
                    <a:pt x="2970572" y="4132970"/>
                  </a:lnTo>
                  <a:lnTo>
                    <a:pt x="0" y="41329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</p:grpSp>
      <p:pic>
        <p:nvPicPr>
          <p:cNvPr id="2050" name="Picture 2" descr="Tuba, Benguet - Wikiped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977"/>
            <a:ext cx="8534400" cy="926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7"/>
          <p:cNvGrpSpPr/>
          <p:nvPr/>
        </p:nvGrpSpPr>
        <p:grpSpPr>
          <a:xfrm>
            <a:off x="0" y="3945689"/>
            <a:ext cx="6579876" cy="2616527"/>
            <a:chOff x="0" y="0"/>
            <a:chExt cx="1732972" cy="689126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732972" cy="689126"/>
            </a:xfrm>
            <a:custGeom>
              <a:avLst/>
              <a:gdLst/>
              <a:ahLst/>
              <a:cxnLst/>
              <a:rect l="l" t="t" r="r" b="b"/>
              <a:pathLst>
                <a:path w="1732972" h="689126">
                  <a:moveTo>
                    <a:pt x="52947" y="0"/>
                  </a:moveTo>
                  <a:lnTo>
                    <a:pt x="1680024" y="0"/>
                  </a:lnTo>
                  <a:cubicBezTo>
                    <a:pt x="1709266" y="0"/>
                    <a:pt x="1732972" y="23705"/>
                    <a:pt x="1732972" y="52947"/>
                  </a:cubicBezTo>
                  <a:lnTo>
                    <a:pt x="1732972" y="636179"/>
                  </a:lnTo>
                  <a:cubicBezTo>
                    <a:pt x="1732972" y="650222"/>
                    <a:pt x="1727393" y="663689"/>
                    <a:pt x="1717464" y="673619"/>
                  </a:cubicBezTo>
                  <a:cubicBezTo>
                    <a:pt x="1707534" y="683548"/>
                    <a:pt x="1694067" y="689126"/>
                    <a:pt x="1680024" y="689126"/>
                  </a:cubicBezTo>
                  <a:lnTo>
                    <a:pt x="52947" y="689126"/>
                  </a:lnTo>
                  <a:cubicBezTo>
                    <a:pt x="38905" y="689126"/>
                    <a:pt x="25437" y="683548"/>
                    <a:pt x="15508" y="673619"/>
                  </a:cubicBezTo>
                  <a:cubicBezTo>
                    <a:pt x="5578" y="663689"/>
                    <a:pt x="0" y="650222"/>
                    <a:pt x="0" y="636179"/>
                  </a:cubicBezTo>
                  <a:lnTo>
                    <a:pt x="0" y="52947"/>
                  </a:lnTo>
                  <a:cubicBezTo>
                    <a:pt x="0" y="38905"/>
                    <a:pt x="5578" y="25437"/>
                    <a:pt x="15508" y="15508"/>
                  </a:cubicBezTo>
                  <a:cubicBezTo>
                    <a:pt x="25437" y="5578"/>
                    <a:pt x="38905" y="0"/>
                    <a:pt x="52947" y="0"/>
                  </a:cubicBezTo>
                  <a:close/>
                </a:path>
              </a:pathLst>
            </a:custGeom>
            <a:solidFill>
              <a:srgbClr val="F6D7D8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1732972" cy="72722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2877380" y="2679293"/>
            <a:ext cx="1155875" cy="1266396"/>
          </a:xfrm>
          <a:custGeom>
            <a:avLst/>
            <a:gdLst/>
            <a:ahLst/>
            <a:cxnLst/>
            <a:rect l="l" t="t" r="r" b="b"/>
            <a:pathLst>
              <a:path w="1155875" h="1266396">
                <a:moveTo>
                  <a:pt x="0" y="0"/>
                </a:moveTo>
                <a:lnTo>
                  <a:pt x="1155875" y="0"/>
                </a:lnTo>
                <a:lnTo>
                  <a:pt x="1155875" y="1266396"/>
                </a:lnTo>
                <a:lnTo>
                  <a:pt x="0" y="126639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11" name="Group 11"/>
          <p:cNvGrpSpPr/>
          <p:nvPr/>
        </p:nvGrpSpPr>
        <p:grpSpPr>
          <a:xfrm rot="9743228">
            <a:off x="-580422" y="-611452"/>
            <a:ext cx="2704790" cy="2823140"/>
            <a:chOff x="0" y="0"/>
            <a:chExt cx="3606387" cy="3764187"/>
          </a:xfrm>
        </p:grpSpPr>
        <p:sp>
          <p:nvSpPr>
            <p:cNvPr id="12" name="Freeform 12"/>
            <p:cNvSpPr/>
            <p:nvPr/>
          </p:nvSpPr>
          <p:spPr>
            <a:xfrm rot="-5751394">
              <a:off x="1120379" y="2037996"/>
              <a:ext cx="1365629" cy="1900005"/>
            </a:xfrm>
            <a:custGeom>
              <a:avLst/>
              <a:gdLst/>
              <a:ahLst/>
              <a:cxnLst/>
              <a:rect l="l" t="t" r="r" b="b"/>
              <a:pathLst>
                <a:path w="1365629" h="1900005">
                  <a:moveTo>
                    <a:pt x="0" y="0"/>
                  </a:moveTo>
                  <a:lnTo>
                    <a:pt x="1365629" y="0"/>
                  </a:lnTo>
                  <a:lnTo>
                    <a:pt x="1365629" y="1900006"/>
                  </a:lnTo>
                  <a:lnTo>
                    <a:pt x="0" y="19000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 rot="-3287833">
              <a:off x="750744" y="239812"/>
              <a:ext cx="2104899" cy="2928555"/>
            </a:xfrm>
            <a:custGeom>
              <a:avLst/>
              <a:gdLst/>
              <a:ahLst/>
              <a:cxnLst/>
              <a:rect l="l" t="t" r="r" b="b"/>
              <a:pathLst>
                <a:path w="2104899" h="2928555">
                  <a:moveTo>
                    <a:pt x="0" y="0"/>
                  </a:moveTo>
                  <a:lnTo>
                    <a:pt x="2104899" y="0"/>
                  </a:lnTo>
                  <a:lnTo>
                    <a:pt x="2104899" y="2928554"/>
                  </a:lnTo>
                  <a:lnTo>
                    <a:pt x="0" y="29285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</p:grpSp>
      <p:sp>
        <p:nvSpPr>
          <p:cNvPr id="14" name="TextBox 14"/>
          <p:cNvSpPr txBox="1"/>
          <p:nvPr/>
        </p:nvSpPr>
        <p:spPr>
          <a:xfrm>
            <a:off x="9457256" y="2049775"/>
            <a:ext cx="7322430" cy="61555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6019"/>
              </a:lnSpc>
            </a:pPr>
            <a:r>
              <a:rPr lang="en-US" sz="5400" dirty="0">
                <a:solidFill>
                  <a:srgbClr val="000000"/>
                </a:solidFill>
                <a:latin typeface="Boriboon"/>
              </a:rPr>
              <a:t>Tuba Municipality</a:t>
            </a:r>
          </a:p>
          <a:p>
            <a:pPr marL="928366" lvl="1" indent="-464183" algn="just">
              <a:lnSpc>
                <a:spcPts val="6019"/>
              </a:lnSpc>
              <a:buFont typeface="Arial"/>
              <a:buChar char="•"/>
            </a:pPr>
            <a:r>
              <a:rPr lang="en-US" sz="5400" dirty="0">
                <a:solidFill>
                  <a:srgbClr val="000000"/>
                </a:solidFill>
                <a:latin typeface="Boriboon Bold"/>
              </a:rPr>
              <a:t>2nd place in Family Planning Program, SHAYAW 2023 </a:t>
            </a:r>
          </a:p>
          <a:p>
            <a:pPr marL="928366" lvl="1" indent="-464183" algn="just">
              <a:lnSpc>
                <a:spcPts val="6019"/>
              </a:lnSpc>
              <a:buFont typeface="Arial"/>
              <a:buChar char="•"/>
            </a:pPr>
            <a:r>
              <a:rPr lang="en-US" sz="5400" dirty="0">
                <a:solidFill>
                  <a:srgbClr val="000000"/>
                </a:solidFill>
                <a:latin typeface="Boriboon"/>
              </a:rPr>
              <a:t>Popular methods: Pills, Bilateral tubal ligation (BTL) - 879 users (PHO, 2023)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48970" y="4716283"/>
            <a:ext cx="5881935" cy="29803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98"/>
              </a:lnSpc>
            </a:pPr>
            <a:r>
              <a:rPr lang="en-US" sz="8719" dirty="0">
                <a:solidFill>
                  <a:srgbClr val="5B544C"/>
                </a:solidFill>
                <a:latin typeface="Adirek Sans Bold"/>
              </a:rPr>
              <a:t>BACKGROUND</a:t>
            </a:r>
          </a:p>
          <a:p>
            <a:pPr algn="ctr">
              <a:lnSpc>
                <a:spcPts val="7498"/>
              </a:lnSpc>
            </a:pPr>
            <a:r>
              <a:rPr lang="en-US" sz="8719" dirty="0">
                <a:solidFill>
                  <a:srgbClr val="5B544C"/>
                </a:solidFill>
                <a:latin typeface="Adirek Sans Bold"/>
              </a:rPr>
              <a:t>OF THE STUDY</a:t>
            </a:r>
          </a:p>
          <a:p>
            <a:pPr algn="ctr">
              <a:lnSpc>
                <a:spcPts val="7498"/>
              </a:lnSpc>
            </a:pPr>
            <a:endParaRPr lang="en-US" sz="8719" dirty="0">
              <a:solidFill>
                <a:srgbClr val="5B544C"/>
              </a:solidFill>
              <a:latin typeface="Adirek Sans Bold"/>
            </a:endParaRPr>
          </a:p>
        </p:txBody>
      </p:sp>
    </p:spTree>
    <p:extLst>
      <p:ext uri="{BB962C8B-B14F-4D97-AF65-F5344CB8AC3E}">
        <p14:creationId xmlns:p14="http://schemas.microsoft.com/office/powerpoint/2010/main" val="1768182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254" t="-15179" r="-6805" b="-15179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5715409" y="6930054"/>
            <a:ext cx="3817179" cy="3984202"/>
            <a:chOff x="0" y="0"/>
            <a:chExt cx="5089572" cy="5312270"/>
          </a:xfrm>
        </p:grpSpPr>
        <p:sp>
          <p:nvSpPr>
            <p:cNvPr id="4" name="Freeform 4"/>
            <p:cNvSpPr/>
            <p:nvPr/>
          </p:nvSpPr>
          <p:spPr>
            <a:xfrm rot="-5751394">
              <a:off x="1581153" y="2876156"/>
              <a:ext cx="1927266" cy="2681414"/>
            </a:xfrm>
            <a:custGeom>
              <a:avLst/>
              <a:gdLst/>
              <a:ahLst/>
              <a:cxnLst/>
              <a:rect l="l" t="t" r="r" b="b"/>
              <a:pathLst>
                <a:path w="1927266" h="2681414">
                  <a:moveTo>
                    <a:pt x="0" y="0"/>
                  </a:moveTo>
                  <a:lnTo>
                    <a:pt x="1927266" y="0"/>
                  </a:lnTo>
                  <a:lnTo>
                    <a:pt x="1927266" y="2681413"/>
                  </a:lnTo>
                  <a:lnTo>
                    <a:pt x="0" y="26814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 rot="-3287833">
              <a:off x="1059500" y="338438"/>
              <a:ext cx="2970572" cy="4132970"/>
            </a:xfrm>
            <a:custGeom>
              <a:avLst/>
              <a:gdLst/>
              <a:ahLst/>
              <a:cxnLst/>
              <a:rect l="l" t="t" r="r" b="b"/>
              <a:pathLst>
                <a:path w="2970572" h="4132970">
                  <a:moveTo>
                    <a:pt x="0" y="0"/>
                  </a:moveTo>
                  <a:lnTo>
                    <a:pt x="2970572" y="0"/>
                  </a:lnTo>
                  <a:lnTo>
                    <a:pt x="2970572" y="4132970"/>
                  </a:lnTo>
                  <a:lnTo>
                    <a:pt x="0" y="41329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</p:grpSp>
      <p:sp>
        <p:nvSpPr>
          <p:cNvPr id="6" name="Freeform 6"/>
          <p:cNvSpPr/>
          <p:nvPr/>
        </p:nvSpPr>
        <p:spPr>
          <a:xfrm>
            <a:off x="-1857037" y="0"/>
            <a:ext cx="8690253" cy="10171939"/>
          </a:xfrm>
          <a:custGeom>
            <a:avLst/>
            <a:gdLst/>
            <a:ahLst/>
            <a:cxnLst/>
            <a:rect l="l" t="t" r="r" b="b"/>
            <a:pathLst>
              <a:path w="8690253" h="10171939">
                <a:moveTo>
                  <a:pt x="0" y="0"/>
                </a:moveTo>
                <a:lnTo>
                  <a:pt x="8690253" y="0"/>
                </a:lnTo>
                <a:lnTo>
                  <a:pt x="8690253" y="10171939"/>
                </a:lnTo>
                <a:lnTo>
                  <a:pt x="0" y="1017193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6814" r="-26814"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0" y="4284958"/>
            <a:ext cx="6579876" cy="2645096"/>
            <a:chOff x="0" y="0"/>
            <a:chExt cx="1732972" cy="696651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732972" cy="696651"/>
            </a:xfrm>
            <a:custGeom>
              <a:avLst/>
              <a:gdLst/>
              <a:ahLst/>
              <a:cxnLst/>
              <a:rect l="l" t="t" r="r" b="b"/>
              <a:pathLst>
                <a:path w="1732972" h="696651">
                  <a:moveTo>
                    <a:pt x="52947" y="0"/>
                  </a:moveTo>
                  <a:lnTo>
                    <a:pt x="1680024" y="0"/>
                  </a:lnTo>
                  <a:cubicBezTo>
                    <a:pt x="1709266" y="0"/>
                    <a:pt x="1732972" y="23705"/>
                    <a:pt x="1732972" y="52947"/>
                  </a:cubicBezTo>
                  <a:lnTo>
                    <a:pt x="1732972" y="643704"/>
                  </a:lnTo>
                  <a:cubicBezTo>
                    <a:pt x="1732972" y="657746"/>
                    <a:pt x="1727393" y="671213"/>
                    <a:pt x="1717464" y="681143"/>
                  </a:cubicBezTo>
                  <a:cubicBezTo>
                    <a:pt x="1707534" y="691072"/>
                    <a:pt x="1694067" y="696651"/>
                    <a:pt x="1680024" y="696651"/>
                  </a:cubicBezTo>
                  <a:lnTo>
                    <a:pt x="52947" y="696651"/>
                  </a:lnTo>
                  <a:cubicBezTo>
                    <a:pt x="38905" y="696651"/>
                    <a:pt x="25437" y="691072"/>
                    <a:pt x="15508" y="681143"/>
                  </a:cubicBezTo>
                  <a:cubicBezTo>
                    <a:pt x="5578" y="671213"/>
                    <a:pt x="0" y="657746"/>
                    <a:pt x="0" y="643704"/>
                  </a:cubicBezTo>
                  <a:lnTo>
                    <a:pt x="0" y="52947"/>
                  </a:lnTo>
                  <a:cubicBezTo>
                    <a:pt x="0" y="38905"/>
                    <a:pt x="5578" y="25437"/>
                    <a:pt x="15508" y="15508"/>
                  </a:cubicBezTo>
                  <a:cubicBezTo>
                    <a:pt x="25437" y="5578"/>
                    <a:pt x="38905" y="0"/>
                    <a:pt x="52947" y="0"/>
                  </a:cubicBezTo>
                  <a:close/>
                </a:path>
              </a:pathLst>
            </a:custGeom>
            <a:solidFill>
              <a:srgbClr val="F6D7D8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1732972" cy="73475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2877380" y="2679293"/>
            <a:ext cx="1155875" cy="1266396"/>
          </a:xfrm>
          <a:custGeom>
            <a:avLst/>
            <a:gdLst/>
            <a:ahLst/>
            <a:cxnLst/>
            <a:rect l="l" t="t" r="r" b="b"/>
            <a:pathLst>
              <a:path w="1155875" h="1266396">
                <a:moveTo>
                  <a:pt x="0" y="0"/>
                </a:moveTo>
                <a:lnTo>
                  <a:pt x="1155875" y="0"/>
                </a:lnTo>
                <a:lnTo>
                  <a:pt x="1155875" y="1266396"/>
                </a:lnTo>
                <a:lnTo>
                  <a:pt x="0" y="126639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11" name="Group 11"/>
          <p:cNvGrpSpPr/>
          <p:nvPr/>
        </p:nvGrpSpPr>
        <p:grpSpPr>
          <a:xfrm rot="9743228">
            <a:off x="-580422" y="-611452"/>
            <a:ext cx="2704790" cy="2823140"/>
            <a:chOff x="0" y="0"/>
            <a:chExt cx="3606387" cy="3764187"/>
          </a:xfrm>
        </p:grpSpPr>
        <p:sp>
          <p:nvSpPr>
            <p:cNvPr id="12" name="Freeform 12"/>
            <p:cNvSpPr/>
            <p:nvPr/>
          </p:nvSpPr>
          <p:spPr>
            <a:xfrm rot="-5751394">
              <a:off x="1120379" y="2037996"/>
              <a:ext cx="1365629" cy="1900005"/>
            </a:xfrm>
            <a:custGeom>
              <a:avLst/>
              <a:gdLst/>
              <a:ahLst/>
              <a:cxnLst/>
              <a:rect l="l" t="t" r="r" b="b"/>
              <a:pathLst>
                <a:path w="1365629" h="1900005">
                  <a:moveTo>
                    <a:pt x="0" y="0"/>
                  </a:moveTo>
                  <a:lnTo>
                    <a:pt x="1365629" y="0"/>
                  </a:lnTo>
                  <a:lnTo>
                    <a:pt x="1365629" y="1900006"/>
                  </a:lnTo>
                  <a:lnTo>
                    <a:pt x="0" y="19000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 rot="-3287833">
              <a:off x="750744" y="239812"/>
              <a:ext cx="2104899" cy="2928555"/>
            </a:xfrm>
            <a:custGeom>
              <a:avLst/>
              <a:gdLst/>
              <a:ahLst/>
              <a:cxnLst/>
              <a:rect l="l" t="t" r="r" b="b"/>
              <a:pathLst>
                <a:path w="2104899" h="2928555">
                  <a:moveTo>
                    <a:pt x="0" y="0"/>
                  </a:moveTo>
                  <a:lnTo>
                    <a:pt x="2104899" y="0"/>
                  </a:lnTo>
                  <a:lnTo>
                    <a:pt x="2104899" y="2928554"/>
                  </a:lnTo>
                  <a:lnTo>
                    <a:pt x="0" y="29285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</p:grpSp>
      <p:grpSp>
        <p:nvGrpSpPr>
          <p:cNvPr id="14" name="Group 14"/>
          <p:cNvGrpSpPr/>
          <p:nvPr/>
        </p:nvGrpSpPr>
        <p:grpSpPr>
          <a:xfrm>
            <a:off x="8114072" y="641019"/>
            <a:ext cx="8649928" cy="1308572"/>
            <a:chOff x="0" y="0"/>
            <a:chExt cx="26718798" cy="2814422"/>
          </a:xfrm>
        </p:grpSpPr>
        <p:sp>
          <p:nvSpPr>
            <p:cNvPr id="15" name="Freeform 15"/>
            <p:cNvSpPr/>
            <p:nvPr/>
          </p:nvSpPr>
          <p:spPr>
            <a:xfrm>
              <a:off x="72390" y="72390"/>
              <a:ext cx="26574018" cy="2669642"/>
            </a:xfrm>
            <a:custGeom>
              <a:avLst/>
              <a:gdLst/>
              <a:ahLst/>
              <a:cxnLst/>
              <a:rect l="l" t="t" r="r" b="b"/>
              <a:pathLst>
                <a:path w="26574018" h="2669642">
                  <a:moveTo>
                    <a:pt x="0" y="0"/>
                  </a:moveTo>
                  <a:lnTo>
                    <a:pt x="26574018" y="0"/>
                  </a:lnTo>
                  <a:lnTo>
                    <a:pt x="26574018" y="2669642"/>
                  </a:lnTo>
                  <a:lnTo>
                    <a:pt x="0" y="26696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6B6A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0" y="0"/>
              <a:ext cx="26718797" cy="2814422"/>
            </a:xfrm>
            <a:custGeom>
              <a:avLst/>
              <a:gdLst/>
              <a:ahLst/>
              <a:cxnLst/>
              <a:rect l="l" t="t" r="r" b="b"/>
              <a:pathLst>
                <a:path w="26718797" h="2814422">
                  <a:moveTo>
                    <a:pt x="26574018" y="2669642"/>
                  </a:moveTo>
                  <a:lnTo>
                    <a:pt x="26718797" y="2669642"/>
                  </a:lnTo>
                  <a:lnTo>
                    <a:pt x="26718797" y="2814422"/>
                  </a:lnTo>
                  <a:lnTo>
                    <a:pt x="26574018" y="2814422"/>
                  </a:lnTo>
                  <a:lnTo>
                    <a:pt x="26574018" y="2669642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669642"/>
                  </a:lnTo>
                  <a:lnTo>
                    <a:pt x="0" y="2669642"/>
                  </a:lnTo>
                  <a:lnTo>
                    <a:pt x="0" y="144780"/>
                  </a:lnTo>
                  <a:close/>
                  <a:moveTo>
                    <a:pt x="0" y="2669642"/>
                  </a:moveTo>
                  <a:lnTo>
                    <a:pt x="144780" y="2669642"/>
                  </a:lnTo>
                  <a:lnTo>
                    <a:pt x="144780" y="2814422"/>
                  </a:lnTo>
                  <a:lnTo>
                    <a:pt x="0" y="2814422"/>
                  </a:lnTo>
                  <a:lnTo>
                    <a:pt x="0" y="2669642"/>
                  </a:lnTo>
                  <a:close/>
                  <a:moveTo>
                    <a:pt x="26574018" y="144780"/>
                  </a:moveTo>
                  <a:lnTo>
                    <a:pt x="26718797" y="144780"/>
                  </a:lnTo>
                  <a:lnTo>
                    <a:pt x="26718797" y="2669642"/>
                  </a:lnTo>
                  <a:lnTo>
                    <a:pt x="26574018" y="2669642"/>
                  </a:lnTo>
                  <a:lnTo>
                    <a:pt x="26574018" y="144780"/>
                  </a:lnTo>
                  <a:close/>
                  <a:moveTo>
                    <a:pt x="144780" y="2669642"/>
                  </a:moveTo>
                  <a:lnTo>
                    <a:pt x="26574018" y="2669642"/>
                  </a:lnTo>
                  <a:lnTo>
                    <a:pt x="26574018" y="2814422"/>
                  </a:lnTo>
                  <a:lnTo>
                    <a:pt x="144780" y="2814422"/>
                  </a:lnTo>
                  <a:lnTo>
                    <a:pt x="144780" y="2669642"/>
                  </a:lnTo>
                  <a:close/>
                  <a:moveTo>
                    <a:pt x="26574018" y="0"/>
                  </a:moveTo>
                  <a:lnTo>
                    <a:pt x="26718797" y="0"/>
                  </a:lnTo>
                  <a:lnTo>
                    <a:pt x="26718797" y="144780"/>
                  </a:lnTo>
                  <a:lnTo>
                    <a:pt x="26574018" y="144780"/>
                  </a:lnTo>
                  <a:lnTo>
                    <a:pt x="26574018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6574018" y="0"/>
                  </a:lnTo>
                  <a:lnTo>
                    <a:pt x="26574018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101C92"/>
            </a:solidFill>
          </p:spPr>
        </p:sp>
      </p:grpSp>
      <p:sp>
        <p:nvSpPr>
          <p:cNvPr id="17" name="TextBox 17"/>
          <p:cNvSpPr txBox="1"/>
          <p:nvPr/>
        </p:nvSpPr>
        <p:spPr>
          <a:xfrm>
            <a:off x="7701358" y="2326409"/>
            <a:ext cx="9922640" cy="67710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579"/>
              </a:lnSpc>
            </a:pPr>
            <a:r>
              <a:rPr lang="en-US" sz="6000" u="sng" dirty="0">
                <a:solidFill>
                  <a:srgbClr val="000000"/>
                </a:solidFill>
                <a:latin typeface="Boriboon"/>
              </a:rPr>
              <a:t>Effectiveness</a:t>
            </a:r>
          </a:p>
          <a:p>
            <a:pPr marL="1014724" lvl="1" indent="-507362" algn="just">
              <a:lnSpc>
                <a:spcPts val="6579"/>
              </a:lnSpc>
              <a:buFont typeface="Arial"/>
              <a:buChar char="•"/>
            </a:pPr>
            <a:r>
              <a:rPr lang="en-US" sz="6000" dirty="0">
                <a:solidFill>
                  <a:srgbClr val="000000"/>
                </a:solidFill>
                <a:latin typeface="Boriboon"/>
              </a:rPr>
              <a:t>Nearly 99% effective (</a:t>
            </a:r>
            <a:r>
              <a:rPr lang="en-US" sz="6000" dirty="0" err="1">
                <a:solidFill>
                  <a:srgbClr val="000000"/>
                </a:solidFill>
                <a:latin typeface="Boriboon"/>
              </a:rPr>
              <a:t>Gotter</a:t>
            </a:r>
            <a:r>
              <a:rPr lang="en-US" sz="6000" dirty="0">
                <a:solidFill>
                  <a:srgbClr val="000000"/>
                </a:solidFill>
                <a:latin typeface="Boriboon"/>
              </a:rPr>
              <a:t> &amp; </a:t>
            </a:r>
            <a:r>
              <a:rPr lang="en-US" sz="6000" dirty="0" err="1">
                <a:solidFill>
                  <a:srgbClr val="000000"/>
                </a:solidFill>
                <a:latin typeface="Boriboon"/>
              </a:rPr>
              <a:t>Healthline</a:t>
            </a:r>
            <a:r>
              <a:rPr lang="en-US" sz="6000" dirty="0">
                <a:solidFill>
                  <a:srgbClr val="000000"/>
                </a:solidFill>
                <a:latin typeface="Boriboon"/>
              </a:rPr>
              <a:t>, 2018)</a:t>
            </a:r>
          </a:p>
          <a:p>
            <a:pPr marL="1014724" lvl="1" indent="-507362" algn="just">
              <a:lnSpc>
                <a:spcPts val="6579"/>
              </a:lnSpc>
              <a:buFont typeface="Arial"/>
              <a:buChar char="•"/>
            </a:pPr>
            <a:endParaRPr lang="en-US" sz="6000" dirty="0">
              <a:solidFill>
                <a:srgbClr val="000000"/>
              </a:solidFill>
              <a:latin typeface="Boriboon"/>
            </a:endParaRPr>
          </a:p>
          <a:p>
            <a:pPr algn="just">
              <a:lnSpc>
                <a:spcPts val="6579"/>
              </a:lnSpc>
            </a:pPr>
            <a:r>
              <a:rPr lang="en-US" sz="6000" dirty="0">
                <a:solidFill>
                  <a:srgbClr val="000000"/>
                </a:solidFill>
                <a:latin typeface="Boriboon"/>
              </a:rPr>
              <a:t>C</a:t>
            </a:r>
            <a:r>
              <a:rPr lang="en-US" sz="6000" u="sng" dirty="0">
                <a:solidFill>
                  <a:srgbClr val="000000"/>
                </a:solidFill>
                <a:latin typeface="Boriboon"/>
              </a:rPr>
              <a:t>ounseling and Consent</a:t>
            </a:r>
          </a:p>
          <a:p>
            <a:pPr marL="1014724" lvl="1" indent="-507362" algn="just">
              <a:lnSpc>
                <a:spcPts val="6579"/>
              </a:lnSpc>
              <a:buFont typeface="Arial"/>
              <a:buChar char="•"/>
            </a:pPr>
            <a:r>
              <a:rPr lang="en-US" sz="6000" dirty="0">
                <a:solidFill>
                  <a:srgbClr val="000000"/>
                </a:solidFill>
                <a:latin typeface="Boriboon"/>
              </a:rPr>
              <a:t>Crucial for younger women (</a:t>
            </a:r>
            <a:r>
              <a:rPr lang="en-US" sz="6000" dirty="0" err="1">
                <a:solidFill>
                  <a:srgbClr val="000000"/>
                </a:solidFill>
                <a:latin typeface="Boriboon"/>
              </a:rPr>
              <a:t>Canela</a:t>
            </a:r>
            <a:r>
              <a:rPr lang="en-US" sz="6000" dirty="0">
                <a:solidFill>
                  <a:srgbClr val="000000"/>
                </a:solidFill>
                <a:latin typeface="Boriboon"/>
              </a:rPr>
              <a:t>, 2018)</a:t>
            </a:r>
          </a:p>
          <a:p>
            <a:pPr algn="just">
              <a:lnSpc>
                <a:spcPts val="6579"/>
              </a:lnSpc>
            </a:pPr>
            <a:endParaRPr lang="en-US" sz="5400" dirty="0">
              <a:solidFill>
                <a:srgbClr val="000000"/>
              </a:solidFill>
              <a:latin typeface="Boriboon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400324" y="4958738"/>
            <a:ext cx="6109988" cy="29803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98"/>
              </a:lnSpc>
            </a:pPr>
            <a:r>
              <a:rPr lang="en-US" sz="8719" dirty="0">
                <a:solidFill>
                  <a:srgbClr val="5B544C"/>
                </a:solidFill>
                <a:latin typeface="Adirek Sans Heavy"/>
              </a:rPr>
              <a:t>BACKGROUND</a:t>
            </a:r>
          </a:p>
          <a:p>
            <a:pPr algn="ctr">
              <a:lnSpc>
                <a:spcPts val="7498"/>
              </a:lnSpc>
            </a:pPr>
            <a:r>
              <a:rPr lang="en-US" sz="8719" dirty="0">
                <a:solidFill>
                  <a:srgbClr val="5B544C"/>
                </a:solidFill>
                <a:latin typeface="Adirek Sans Heavy"/>
              </a:rPr>
              <a:t>OF THE STUDY</a:t>
            </a:r>
          </a:p>
          <a:p>
            <a:pPr algn="ctr">
              <a:lnSpc>
                <a:spcPts val="7498"/>
              </a:lnSpc>
            </a:pPr>
            <a:endParaRPr lang="en-US" sz="8719" dirty="0">
              <a:solidFill>
                <a:srgbClr val="5B544C"/>
              </a:solidFill>
              <a:latin typeface="Adirek Sans Heavy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7152142" y="875077"/>
            <a:ext cx="10387984" cy="8079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  <a:spcBef>
                <a:spcPct val="0"/>
              </a:spcBef>
            </a:pPr>
            <a:r>
              <a:rPr lang="en-US" sz="5400" dirty="0">
                <a:solidFill>
                  <a:srgbClr val="000000"/>
                </a:solidFill>
                <a:latin typeface="Noto Serif Display ExtraCondensed Bold"/>
              </a:rPr>
              <a:t>Bilateral Tubal Ligation (BTL)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254" t="-15179" r="-6805" b="-15179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5715409" y="6930054"/>
            <a:ext cx="3817179" cy="3984202"/>
            <a:chOff x="0" y="0"/>
            <a:chExt cx="5089572" cy="5312270"/>
          </a:xfrm>
        </p:grpSpPr>
        <p:sp>
          <p:nvSpPr>
            <p:cNvPr id="4" name="Freeform 4"/>
            <p:cNvSpPr/>
            <p:nvPr/>
          </p:nvSpPr>
          <p:spPr>
            <a:xfrm rot="-5751394">
              <a:off x="1581153" y="2876156"/>
              <a:ext cx="1927266" cy="2681414"/>
            </a:xfrm>
            <a:custGeom>
              <a:avLst/>
              <a:gdLst/>
              <a:ahLst/>
              <a:cxnLst/>
              <a:rect l="l" t="t" r="r" b="b"/>
              <a:pathLst>
                <a:path w="1927266" h="2681414">
                  <a:moveTo>
                    <a:pt x="0" y="0"/>
                  </a:moveTo>
                  <a:lnTo>
                    <a:pt x="1927266" y="0"/>
                  </a:lnTo>
                  <a:lnTo>
                    <a:pt x="1927266" y="2681413"/>
                  </a:lnTo>
                  <a:lnTo>
                    <a:pt x="0" y="26814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 rot="-3287833">
              <a:off x="1059500" y="338438"/>
              <a:ext cx="2970572" cy="4132970"/>
            </a:xfrm>
            <a:custGeom>
              <a:avLst/>
              <a:gdLst/>
              <a:ahLst/>
              <a:cxnLst/>
              <a:rect l="l" t="t" r="r" b="b"/>
              <a:pathLst>
                <a:path w="2970572" h="4132970">
                  <a:moveTo>
                    <a:pt x="0" y="0"/>
                  </a:moveTo>
                  <a:lnTo>
                    <a:pt x="2970572" y="0"/>
                  </a:lnTo>
                  <a:lnTo>
                    <a:pt x="2970572" y="4132970"/>
                  </a:lnTo>
                  <a:lnTo>
                    <a:pt x="0" y="41329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</p:grpSp>
      <p:sp>
        <p:nvSpPr>
          <p:cNvPr id="6" name="Freeform 6"/>
          <p:cNvSpPr/>
          <p:nvPr/>
        </p:nvSpPr>
        <p:spPr>
          <a:xfrm>
            <a:off x="-1857037" y="0"/>
            <a:ext cx="8690253" cy="10171939"/>
          </a:xfrm>
          <a:custGeom>
            <a:avLst/>
            <a:gdLst/>
            <a:ahLst/>
            <a:cxnLst/>
            <a:rect l="l" t="t" r="r" b="b"/>
            <a:pathLst>
              <a:path w="8690253" h="10171939">
                <a:moveTo>
                  <a:pt x="0" y="0"/>
                </a:moveTo>
                <a:lnTo>
                  <a:pt x="8690253" y="0"/>
                </a:lnTo>
                <a:lnTo>
                  <a:pt x="8690253" y="10171939"/>
                </a:lnTo>
                <a:lnTo>
                  <a:pt x="0" y="1017193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6814" r="-26814"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0" y="3945689"/>
            <a:ext cx="6579876" cy="1655010"/>
            <a:chOff x="0" y="0"/>
            <a:chExt cx="1732972" cy="435887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732972" cy="435887"/>
            </a:xfrm>
            <a:custGeom>
              <a:avLst/>
              <a:gdLst/>
              <a:ahLst/>
              <a:cxnLst/>
              <a:rect l="l" t="t" r="r" b="b"/>
              <a:pathLst>
                <a:path w="1732972" h="435887">
                  <a:moveTo>
                    <a:pt x="52947" y="0"/>
                  </a:moveTo>
                  <a:lnTo>
                    <a:pt x="1680024" y="0"/>
                  </a:lnTo>
                  <a:cubicBezTo>
                    <a:pt x="1709266" y="0"/>
                    <a:pt x="1732972" y="23705"/>
                    <a:pt x="1732972" y="52947"/>
                  </a:cubicBezTo>
                  <a:lnTo>
                    <a:pt x="1732972" y="382940"/>
                  </a:lnTo>
                  <a:cubicBezTo>
                    <a:pt x="1732972" y="396983"/>
                    <a:pt x="1727393" y="410450"/>
                    <a:pt x="1717464" y="420380"/>
                  </a:cubicBezTo>
                  <a:cubicBezTo>
                    <a:pt x="1707534" y="430309"/>
                    <a:pt x="1694067" y="435887"/>
                    <a:pt x="1680024" y="435887"/>
                  </a:cubicBezTo>
                  <a:lnTo>
                    <a:pt x="52947" y="435887"/>
                  </a:lnTo>
                  <a:cubicBezTo>
                    <a:pt x="38905" y="435887"/>
                    <a:pt x="25437" y="430309"/>
                    <a:pt x="15508" y="420380"/>
                  </a:cubicBezTo>
                  <a:cubicBezTo>
                    <a:pt x="5578" y="410450"/>
                    <a:pt x="0" y="396983"/>
                    <a:pt x="0" y="382940"/>
                  </a:cubicBezTo>
                  <a:lnTo>
                    <a:pt x="0" y="52947"/>
                  </a:lnTo>
                  <a:cubicBezTo>
                    <a:pt x="0" y="38905"/>
                    <a:pt x="5578" y="25437"/>
                    <a:pt x="15508" y="15508"/>
                  </a:cubicBezTo>
                  <a:cubicBezTo>
                    <a:pt x="25437" y="5578"/>
                    <a:pt x="38905" y="0"/>
                    <a:pt x="52947" y="0"/>
                  </a:cubicBezTo>
                  <a:close/>
                </a:path>
              </a:pathLst>
            </a:custGeom>
            <a:solidFill>
              <a:srgbClr val="F6D7D8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1732972" cy="47398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2877380" y="2679293"/>
            <a:ext cx="1155875" cy="1266396"/>
          </a:xfrm>
          <a:custGeom>
            <a:avLst/>
            <a:gdLst/>
            <a:ahLst/>
            <a:cxnLst/>
            <a:rect l="l" t="t" r="r" b="b"/>
            <a:pathLst>
              <a:path w="1155875" h="1266396">
                <a:moveTo>
                  <a:pt x="0" y="0"/>
                </a:moveTo>
                <a:lnTo>
                  <a:pt x="1155875" y="0"/>
                </a:lnTo>
                <a:lnTo>
                  <a:pt x="1155875" y="1266396"/>
                </a:lnTo>
                <a:lnTo>
                  <a:pt x="0" y="126639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11" name="Group 11"/>
          <p:cNvGrpSpPr/>
          <p:nvPr/>
        </p:nvGrpSpPr>
        <p:grpSpPr>
          <a:xfrm rot="9743228">
            <a:off x="-580422" y="-611452"/>
            <a:ext cx="2704790" cy="2823140"/>
            <a:chOff x="0" y="0"/>
            <a:chExt cx="3606387" cy="3764187"/>
          </a:xfrm>
        </p:grpSpPr>
        <p:sp>
          <p:nvSpPr>
            <p:cNvPr id="12" name="Freeform 12"/>
            <p:cNvSpPr/>
            <p:nvPr/>
          </p:nvSpPr>
          <p:spPr>
            <a:xfrm rot="-5751394">
              <a:off x="1120379" y="2037996"/>
              <a:ext cx="1365629" cy="1900005"/>
            </a:xfrm>
            <a:custGeom>
              <a:avLst/>
              <a:gdLst/>
              <a:ahLst/>
              <a:cxnLst/>
              <a:rect l="l" t="t" r="r" b="b"/>
              <a:pathLst>
                <a:path w="1365629" h="1900005">
                  <a:moveTo>
                    <a:pt x="0" y="0"/>
                  </a:moveTo>
                  <a:lnTo>
                    <a:pt x="1365629" y="0"/>
                  </a:lnTo>
                  <a:lnTo>
                    <a:pt x="1365629" y="1900006"/>
                  </a:lnTo>
                  <a:lnTo>
                    <a:pt x="0" y="19000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 rot="-3287833">
              <a:off x="750744" y="239812"/>
              <a:ext cx="2104899" cy="2928555"/>
            </a:xfrm>
            <a:custGeom>
              <a:avLst/>
              <a:gdLst/>
              <a:ahLst/>
              <a:cxnLst/>
              <a:rect l="l" t="t" r="r" b="b"/>
              <a:pathLst>
                <a:path w="2104899" h="2928555">
                  <a:moveTo>
                    <a:pt x="0" y="0"/>
                  </a:moveTo>
                  <a:lnTo>
                    <a:pt x="2104899" y="0"/>
                  </a:lnTo>
                  <a:lnTo>
                    <a:pt x="2104899" y="2928554"/>
                  </a:lnTo>
                  <a:lnTo>
                    <a:pt x="0" y="29285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</p:grpSp>
      <p:sp>
        <p:nvSpPr>
          <p:cNvPr id="14" name="TextBox 14"/>
          <p:cNvSpPr txBox="1"/>
          <p:nvPr/>
        </p:nvSpPr>
        <p:spPr>
          <a:xfrm>
            <a:off x="7573888" y="2431414"/>
            <a:ext cx="9922640" cy="54241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8679"/>
              </a:lnSpc>
            </a:pPr>
            <a:r>
              <a:rPr lang="en-US" sz="6199" dirty="0">
                <a:solidFill>
                  <a:srgbClr val="000000"/>
                </a:solidFill>
                <a:latin typeface="Boriboon"/>
              </a:rPr>
              <a:t>To explore the experiences and perceptions of mothers in Tuba, Benguet who have undergone Bilateral Tubal Ligation for permanent contraception.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81083" y="4345739"/>
            <a:ext cx="6217710" cy="9878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54"/>
              </a:lnSpc>
            </a:pPr>
            <a:r>
              <a:rPr lang="en-US" sz="8319">
                <a:solidFill>
                  <a:srgbClr val="000000"/>
                </a:solidFill>
                <a:latin typeface="Adirek Sans Bold"/>
              </a:rPr>
              <a:t>OBJECTIVE</a:t>
            </a:r>
          </a:p>
        </p:txBody>
      </p:sp>
      <p:sp>
        <p:nvSpPr>
          <p:cNvPr id="16" name="Freeform 30"/>
          <p:cNvSpPr/>
          <p:nvPr/>
        </p:nvSpPr>
        <p:spPr>
          <a:xfrm flipH="1">
            <a:off x="14679969" y="-57740"/>
            <a:ext cx="3608031" cy="1208690"/>
          </a:xfrm>
          <a:custGeom>
            <a:avLst/>
            <a:gdLst/>
            <a:ahLst/>
            <a:cxnLst/>
            <a:rect l="l" t="t" r="r" b="b"/>
            <a:pathLst>
              <a:path w="3608031" h="1208690">
                <a:moveTo>
                  <a:pt x="3608031" y="0"/>
                </a:moveTo>
                <a:lnTo>
                  <a:pt x="0" y="0"/>
                </a:lnTo>
                <a:lnTo>
                  <a:pt x="0" y="1208690"/>
                </a:lnTo>
                <a:lnTo>
                  <a:pt x="3608031" y="1208690"/>
                </a:lnTo>
                <a:lnTo>
                  <a:pt x="3608031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956664" y="6836283"/>
            <a:ext cx="4127428" cy="3725003"/>
          </a:xfrm>
          <a:custGeom>
            <a:avLst/>
            <a:gdLst/>
            <a:ahLst/>
            <a:cxnLst/>
            <a:rect l="l" t="t" r="r" b="b"/>
            <a:pathLst>
              <a:path w="4127428" h="3725003">
                <a:moveTo>
                  <a:pt x="0" y="0"/>
                </a:moveTo>
                <a:lnTo>
                  <a:pt x="4127427" y="0"/>
                </a:lnTo>
                <a:lnTo>
                  <a:pt x="4127427" y="3725003"/>
                </a:lnTo>
                <a:lnTo>
                  <a:pt x="0" y="37250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3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4851187" y="403576"/>
            <a:ext cx="8585626" cy="1278414"/>
            <a:chOff x="0" y="0"/>
            <a:chExt cx="2261235" cy="33670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261235" cy="336702"/>
            </a:xfrm>
            <a:custGeom>
              <a:avLst/>
              <a:gdLst/>
              <a:ahLst/>
              <a:cxnLst/>
              <a:rect l="l" t="t" r="r" b="b"/>
              <a:pathLst>
                <a:path w="2261235" h="336702">
                  <a:moveTo>
                    <a:pt x="40578" y="0"/>
                  </a:moveTo>
                  <a:lnTo>
                    <a:pt x="2220657" y="0"/>
                  </a:lnTo>
                  <a:cubicBezTo>
                    <a:pt x="2243068" y="0"/>
                    <a:pt x="2261235" y="18167"/>
                    <a:pt x="2261235" y="40578"/>
                  </a:cubicBezTo>
                  <a:lnTo>
                    <a:pt x="2261235" y="296124"/>
                  </a:lnTo>
                  <a:cubicBezTo>
                    <a:pt x="2261235" y="306886"/>
                    <a:pt x="2256960" y="317207"/>
                    <a:pt x="2249350" y="324817"/>
                  </a:cubicBezTo>
                  <a:cubicBezTo>
                    <a:pt x="2241740" y="332426"/>
                    <a:pt x="2231419" y="336702"/>
                    <a:pt x="2220657" y="336702"/>
                  </a:cubicBezTo>
                  <a:lnTo>
                    <a:pt x="40578" y="336702"/>
                  </a:lnTo>
                  <a:cubicBezTo>
                    <a:pt x="18167" y="336702"/>
                    <a:pt x="0" y="318534"/>
                    <a:pt x="0" y="296124"/>
                  </a:cubicBezTo>
                  <a:lnTo>
                    <a:pt x="0" y="40578"/>
                  </a:lnTo>
                  <a:cubicBezTo>
                    <a:pt x="0" y="18167"/>
                    <a:pt x="18167" y="0"/>
                    <a:pt x="40578" y="0"/>
                  </a:cubicBezTo>
                  <a:close/>
                </a:path>
              </a:pathLst>
            </a:custGeom>
            <a:solidFill>
              <a:srgbClr val="EB6187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2261235" cy="3748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-5237359" y="2057400"/>
            <a:ext cx="11102327" cy="8229600"/>
          </a:xfrm>
          <a:custGeom>
            <a:avLst/>
            <a:gdLst/>
            <a:ahLst/>
            <a:cxnLst/>
            <a:rect l="l" t="t" r="r" b="b"/>
            <a:pathLst>
              <a:path w="11102327" h="8229600">
                <a:moveTo>
                  <a:pt x="0" y="0"/>
                </a:moveTo>
                <a:lnTo>
                  <a:pt x="11102327" y="0"/>
                </a:lnTo>
                <a:lnTo>
                  <a:pt x="11102327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4000"/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313805" y="4094146"/>
            <a:ext cx="861121" cy="367933"/>
          </a:xfrm>
          <a:custGeom>
            <a:avLst/>
            <a:gdLst/>
            <a:ahLst/>
            <a:cxnLst/>
            <a:rect l="l" t="t" r="r" b="b"/>
            <a:pathLst>
              <a:path w="861121" h="367933">
                <a:moveTo>
                  <a:pt x="0" y="0"/>
                </a:moveTo>
                <a:lnTo>
                  <a:pt x="861120" y="0"/>
                </a:lnTo>
                <a:lnTo>
                  <a:pt x="861120" y="367933"/>
                </a:lnTo>
                <a:lnTo>
                  <a:pt x="0" y="36793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5486400" y="2776589"/>
            <a:ext cx="7315200" cy="64008"/>
          </a:xfrm>
          <a:custGeom>
            <a:avLst/>
            <a:gdLst/>
            <a:ahLst/>
            <a:cxnLst/>
            <a:rect l="l" t="t" r="r" b="b"/>
            <a:pathLst>
              <a:path w="7315200" h="64008">
                <a:moveTo>
                  <a:pt x="0" y="0"/>
                </a:moveTo>
                <a:lnTo>
                  <a:pt x="7315200" y="0"/>
                </a:lnTo>
                <a:lnTo>
                  <a:pt x="7315200" y="64008"/>
                </a:lnTo>
                <a:lnTo>
                  <a:pt x="0" y="6400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8825648" y="3459005"/>
            <a:ext cx="636704" cy="6532580"/>
          </a:xfrm>
          <a:custGeom>
            <a:avLst/>
            <a:gdLst/>
            <a:ahLst/>
            <a:cxnLst/>
            <a:rect l="l" t="t" r="r" b="b"/>
            <a:pathLst>
              <a:path w="636704" h="6532580">
                <a:moveTo>
                  <a:pt x="0" y="0"/>
                </a:moveTo>
                <a:lnTo>
                  <a:pt x="636704" y="0"/>
                </a:lnTo>
                <a:lnTo>
                  <a:pt x="636704" y="6532581"/>
                </a:lnTo>
                <a:lnTo>
                  <a:pt x="0" y="653258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1599252" y="4036996"/>
            <a:ext cx="7265847" cy="19164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850"/>
              </a:lnSpc>
            </a:pPr>
            <a:r>
              <a:rPr lang="en-US" sz="4899" spc="-244" dirty="0">
                <a:solidFill>
                  <a:srgbClr val="000000"/>
                </a:solidFill>
                <a:latin typeface="Boriboon"/>
              </a:rPr>
              <a:t>Mothers who have undergone tubal ligation as a family planning method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518700" y="770808"/>
            <a:ext cx="9250601" cy="10242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98"/>
              </a:lnSpc>
            </a:pPr>
            <a:r>
              <a:rPr lang="en-US" sz="8719">
                <a:solidFill>
                  <a:srgbClr val="000000"/>
                </a:solidFill>
                <a:latin typeface="Adirek Sans Heavy"/>
              </a:rPr>
              <a:t>METHODOL0GY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331336" y="2052198"/>
            <a:ext cx="9625327" cy="7399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43"/>
              </a:lnSpc>
            </a:pPr>
            <a:r>
              <a:rPr lang="en-US" sz="5599">
                <a:solidFill>
                  <a:srgbClr val="000000"/>
                </a:solidFill>
                <a:latin typeface="Boriboon Bold"/>
              </a:rPr>
              <a:t>A total of 23 Participants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559801" y="6035887"/>
            <a:ext cx="7265847" cy="6355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50"/>
              </a:lnSpc>
            </a:pPr>
            <a:r>
              <a:rPr lang="en-US" sz="4899" spc="-244">
                <a:solidFill>
                  <a:srgbClr val="000000"/>
                </a:solidFill>
                <a:latin typeface="Boriboon"/>
              </a:rPr>
              <a:t>Residents of Tuba, Benguet</a:t>
            </a:r>
          </a:p>
        </p:txBody>
      </p:sp>
      <p:sp>
        <p:nvSpPr>
          <p:cNvPr id="14" name="Freeform 14"/>
          <p:cNvSpPr/>
          <p:nvPr/>
        </p:nvSpPr>
        <p:spPr>
          <a:xfrm>
            <a:off x="313805" y="6120716"/>
            <a:ext cx="861121" cy="367933"/>
          </a:xfrm>
          <a:custGeom>
            <a:avLst/>
            <a:gdLst/>
            <a:ahLst/>
            <a:cxnLst/>
            <a:rect l="l" t="t" r="r" b="b"/>
            <a:pathLst>
              <a:path w="861121" h="367933">
                <a:moveTo>
                  <a:pt x="0" y="0"/>
                </a:moveTo>
                <a:lnTo>
                  <a:pt x="861120" y="0"/>
                </a:lnTo>
                <a:lnTo>
                  <a:pt x="861120" y="367933"/>
                </a:lnTo>
                <a:lnTo>
                  <a:pt x="0" y="36793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1559801" y="7051241"/>
            <a:ext cx="7265847" cy="12451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50"/>
              </a:lnSpc>
            </a:pPr>
            <a:r>
              <a:rPr lang="en-US" sz="4899" spc="-244" dirty="0">
                <a:solidFill>
                  <a:srgbClr val="000000"/>
                </a:solidFill>
                <a:latin typeface="Boriboon"/>
              </a:rPr>
              <a:t>Mothers of at least a year postpartum</a:t>
            </a:r>
          </a:p>
        </p:txBody>
      </p:sp>
      <p:sp>
        <p:nvSpPr>
          <p:cNvPr id="16" name="Freeform 16"/>
          <p:cNvSpPr/>
          <p:nvPr/>
        </p:nvSpPr>
        <p:spPr>
          <a:xfrm>
            <a:off x="313805" y="7127441"/>
            <a:ext cx="861121" cy="367933"/>
          </a:xfrm>
          <a:custGeom>
            <a:avLst/>
            <a:gdLst/>
            <a:ahLst/>
            <a:cxnLst/>
            <a:rect l="l" t="t" r="r" b="b"/>
            <a:pathLst>
              <a:path w="861121" h="367933">
                <a:moveTo>
                  <a:pt x="0" y="0"/>
                </a:moveTo>
                <a:lnTo>
                  <a:pt x="861120" y="0"/>
                </a:lnTo>
                <a:lnTo>
                  <a:pt x="861120" y="367934"/>
                </a:lnTo>
                <a:lnTo>
                  <a:pt x="0" y="36793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1559801" y="8383334"/>
            <a:ext cx="7265847" cy="19164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850"/>
              </a:lnSpc>
            </a:pPr>
            <a:r>
              <a:rPr lang="en-US" sz="4899" spc="-244" dirty="0">
                <a:solidFill>
                  <a:srgbClr val="000000"/>
                </a:solidFill>
                <a:latin typeface="Boriboon"/>
              </a:rPr>
              <a:t>Mothers who have at least 1-year post-tubal-sterilization experience</a:t>
            </a:r>
          </a:p>
        </p:txBody>
      </p:sp>
      <p:sp>
        <p:nvSpPr>
          <p:cNvPr id="18" name="Freeform 18"/>
          <p:cNvSpPr/>
          <p:nvPr/>
        </p:nvSpPr>
        <p:spPr>
          <a:xfrm>
            <a:off x="313805" y="8653537"/>
            <a:ext cx="861121" cy="367933"/>
          </a:xfrm>
          <a:custGeom>
            <a:avLst/>
            <a:gdLst/>
            <a:ahLst/>
            <a:cxnLst/>
            <a:rect l="l" t="t" r="r" b="b"/>
            <a:pathLst>
              <a:path w="861121" h="367933">
                <a:moveTo>
                  <a:pt x="0" y="0"/>
                </a:moveTo>
                <a:lnTo>
                  <a:pt x="861120" y="0"/>
                </a:lnTo>
                <a:lnTo>
                  <a:pt x="861120" y="367933"/>
                </a:lnTo>
                <a:lnTo>
                  <a:pt x="0" y="36793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2258859" y="3180685"/>
            <a:ext cx="5184657" cy="6084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54"/>
              </a:lnSpc>
            </a:pPr>
            <a:r>
              <a:rPr lang="en-US" sz="4600" u="sng" spc="-23">
                <a:solidFill>
                  <a:srgbClr val="000000"/>
                </a:solidFill>
                <a:latin typeface="Boriboon"/>
              </a:rPr>
              <a:t>INCLUSION CRITERIA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1364335" y="3180685"/>
            <a:ext cx="5184657" cy="6084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54"/>
              </a:lnSpc>
            </a:pPr>
            <a:r>
              <a:rPr lang="en-US" sz="4600" u="sng" spc="-23">
                <a:solidFill>
                  <a:srgbClr val="000000"/>
                </a:solidFill>
                <a:latin typeface="Boriboon"/>
              </a:rPr>
              <a:t>EXCLUSION CRITERIA</a:t>
            </a:r>
          </a:p>
        </p:txBody>
      </p:sp>
      <p:sp>
        <p:nvSpPr>
          <p:cNvPr id="21" name="Freeform 21"/>
          <p:cNvSpPr/>
          <p:nvPr/>
        </p:nvSpPr>
        <p:spPr>
          <a:xfrm>
            <a:off x="9890977" y="4094146"/>
            <a:ext cx="861121" cy="367933"/>
          </a:xfrm>
          <a:custGeom>
            <a:avLst/>
            <a:gdLst/>
            <a:ahLst/>
            <a:cxnLst/>
            <a:rect l="l" t="t" r="r" b="b"/>
            <a:pathLst>
              <a:path w="861121" h="367933">
                <a:moveTo>
                  <a:pt x="0" y="0"/>
                </a:moveTo>
                <a:lnTo>
                  <a:pt x="861121" y="0"/>
                </a:lnTo>
                <a:lnTo>
                  <a:pt x="861121" y="367933"/>
                </a:lnTo>
                <a:lnTo>
                  <a:pt x="0" y="36793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2" name="TextBox 22"/>
          <p:cNvSpPr txBox="1"/>
          <p:nvPr/>
        </p:nvSpPr>
        <p:spPr>
          <a:xfrm>
            <a:off x="11022153" y="4107646"/>
            <a:ext cx="7265847" cy="12451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50"/>
              </a:lnSpc>
            </a:pPr>
            <a:r>
              <a:rPr lang="en-US" sz="4899" spc="-244" dirty="0">
                <a:solidFill>
                  <a:srgbClr val="000000"/>
                </a:solidFill>
                <a:latin typeface="Boriboon"/>
              </a:rPr>
              <a:t>Inability or unwillingness to provide informed consent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1022153" y="5612892"/>
            <a:ext cx="7265847" cy="12451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50"/>
              </a:lnSpc>
            </a:pPr>
            <a:r>
              <a:rPr lang="en-US" sz="4899" spc="-244" dirty="0">
                <a:solidFill>
                  <a:srgbClr val="000000"/>
                </a:solidFill>
                <a:latin typeface="Boriboon"/>
              </a:rPr>
              <a:t>Women who had used  BTL for less than a year</a:t>
            </a:r>
          </a:p>
        </p:txBody>
      </p:sp>
      <p:sp>
        <p:nvSpPr>
          <p:cNvPr id="24" name="Freeform 24"/>
          <p:cNvSpPr/>
          <p:nvPr/>
        </p:nvSpPr>
        <p:spPr>
          <a:xfrm>
            <a:off x="9890977" y="5676495"/>
            <a:ext cx="861121" cy="367933"/>
          </a:xfrm>
          <a:custGeom>
            <a:avLst/>
            <a:gdLst/>
            <a:ahLst/>
            <a:cxnLst/>
            <a:rect l="l" t="t" r="r" b="b"/>
            <a:pathLst>
              <a:path w="861121" h="367933">
                <a:moveTo>
                  <a:pt x="0" y="0"/>
                </a:moveTo>
                <a:lnTo>
                  <a:pt x="861121" y="0"/>
                </a:lnTo>
                <a:lnTo>
                  <a:pt x="861121" y="367934"/>
                </a:lnTo>
                <a:lnTo>
                  <a:pt x="0" y="36793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962381" y="499021"/>
            <a:ext cx="3368955" cy="1128600"/>
          </a:xfrm>
          <a:custGeom>
            <a:avLst/>
            <a:gdLst/>
            <a:ahLst/>
            <a:cxnLst/>
            <a:rect l="l" t="t" r="r" b="b"/>
            <a:pathLst>
              <a:path w="3368955" h="1128600">
                <a:moveTo>
                  <a:pt x="0" y="0"/>
                </a:moveTo>
                <a:lnTo>
                  <a:pt x="3368955" y="0"/>
                </a:lnTo>
                <a:lnTo>
                  <a:pt x="3368955" y="1128600"/>
                </a:lnTo>
                <a:lnTo>
                  <a:pt x="0" y="112860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 flipH="1">
            <a:off x="13960688" y="499021"/>
            <a:ext cx="3368955" cy="1128600"/>
          </a:xfrm>
          <a:custGeom>
            <a:avLst/>
            <a:gdLst/>
            <a:ahLst/>
            <a:cxnLst/>
            <a:rect l="l" t="t" r="r" b="b"/>
            <a:pathLst>
              <a:path w="3368955" h="1128600">
                <a:moveTo>
                  <a:pt x="3368955" y="0"/>
                </a:moveTo>
                <a:lnTo>
                  <a:pt x="0" y="0"/>
                </a:lnTo>
                <a:lnTo>
                  <a:pt x="0" y="1128600"/>
                </a:lnTo>
                <a:lnTo>
                  <a:pt x="3368955" y="1128600"/>
                </a:lnTo>
                <a:lnTo>
                  <a:pt x="3368955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4179114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129728" y="4914900"/>
            <a:ext cx="6853472" cy="5372100"/>
          </a:xfrm>
          <a:custGeom>
            <a:avLst/>
            <a:gdLst/>
            <a:ahLst/>
            <a:cxnLst/>
            <a:rect l="l" t="t" r="r" b="b"/>
            <a:pathLst>
              <a:path w="7158272" h="6460340">
                <a:moveTo>
                  <a:pt x="0" y="0"/>
                </a:moveTo>
                <a:lnTo>
                  <a:pt x="7158272" y="0"/>
                </a:lnTo>
                <a:lnTo>
                  <a:pt x="7158272" y="6460340"/>
                </a:lnTo>
                <a:lnTo>
                  <a:pt x="0" y="64603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29" name="Freeform 29"/>
          <p:cNvSpPr/>
          <p:nvPr/>
        </p:nvSpPr>
        <p:spPr>
          <a:xfrm>
            <a:off x="692249" y="498343"/>
            <a:ext cx="3608031" cy="1208690"/>
          </a:xfrm>
          <a:custGeom>
            <a:avLst/>
            <a:gdLst/>
            <a:ahLst/>
            <a:cxnLst/>
            <a:rect l="l" t="t" r="r" b="b"/>
            <a:pathLst>
              <a:path w="3608031" h="1208690">
                <a:moveTo>
                  <a:pt x="0" y="0"/>
                </a:moveTo>
                <a:lnTo>
                  <a:pt x="3608030" y="0"/>
                </a:lnTo>
                <a:lnTo>
                  <a:pt x="3608030" y="1208690"/>
                </a:lnTo>
                <a:lnTo>
                  <a:pt x="0" y="120869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30" name="Freeform 30"/>
          <p:cNvSpPr/>
          <p:nvPr/>
        </p:nvSpPr>
        <p:spPr>
          <a:xfrm flipH="1">
            <a:off x="13989263" y="498343"/>
            <a:ext cx="3608031" cy="1208690"/>
          </a:xfrm>
          <a:custGeom>
            <a:avLst/>
            <a:gdLst/>
            <a:ahLst/>
            <a:cxnLst/>
            <a:rect l="l" t="t" r="r" b="b"/>
            <a:pathLst>
              <a:path w="3608031" h="1208690">
                <a:moveTo>
                  <a:pt x="3608031" y="0"/>
                </a:moveTo>
                <a:lnTo>
                  <a:pt x="0" y="0"/>
                </a:lnTo>
                <a:lnTo>
                  <a:pt x="0" y="1208690"/>
                </a:lnTo>
                <a:lnTo>
                  <a:pt x="3608031" y="1208690"/>
                </a:lnTo>
                <a:lnTo>
                  <a:pt x="3608031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31" name="Freeform 31"/>
          <p:cNvSpPr/>
          <p:nvPr/>
        </p:nvSpPr>
        <p:spPr>
          <a:xfrm>
            <a:off x="634444" y="266642"/>
            <a:ext cx="3608031" cy="1208690"/>
          </a:xfrm>
          <a:custGeom>
            <a:avLst/>
            <a:gdLst/>
            <a:ahLst/>
            <a:cxnLst/>
            <a:rect l="l" t="t" r="r" b="b"/>
            <a:pathLst>
              <a:path w="3608031" h="1208690">
                <a:moveTo>
                  <a:pt x="0" y="0"/>
                </a:moveTo>
                <a:lnTo>
                  <a:pt x="3608030" y="0"/>
                </a:lnTo>
                <a:lnTo>
                  <a:pt x="3608030" y="1208690"/>
                </a:lnTo>
                <a:lnTo>
                  <a:pt x="0" y="120869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32" name="Group 32"/>
          <p:cNvGrpSpPr/>
          <p:nvPr/>
        </p:nvGrpSpPr>
        <p:grpSpPr>
          <a:xfrm>
            <a:off x="4851187" y="258915"/>
            <a:ext cx="8585626" cy="1216417"/>
            <a:chOff x="0" y="-38100"/>
            <a:chExt cx="2261235" cy="374802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2261235" cy="336702"/>
            </a:xfrm>
            <a:custGeom>
              <a:avLst/>
              <a:gdLst/>
              <a:ahLst/>
              <a:cxnLst/>
              <a:rect l="l" t="t" r="r" b="b"/>
              <a:pathLst>
                <a:path w="2261235" h="336702">
                  <a:moveTo>
                    <a:pt x="40578" y="0"/>
                  </a:moveTo>
                  <a:lnTo>
                    <a:pt x="2220657" y="0"/>
                  </a:lnTo>
                  <a:cubicBezTo>
                    <a:pt x="2243068" y="0"/>
                    <a:pt x="2261235" y="18167"/>
                    <a:pt x="2261235" y="40578"/>
                  </a:cubicBezTo>
                  <a:lnTo>
                    <a:pt x="2261235" y="296124"/>
                  </a:lnTo>
                  <a:cubicBezTo>
                    <a:pt x="2261235" y="306886"/>
                    <a:pt x="2256960" y="317207"/>
                    <a:pt x="2249350" y="324817"/>
                  </a:cubicBezTo>
                  <a:cubicBezTo>
                    <a:pt x="2241740" y="332426"/>
                    <a:pt x="2231419" y="336702"/>
                    <a:pt x="2220657" y="336702"/>
                  </a:cubicBezTo>
                  <a:lnTo>
                    <a:pt x="40578" y="336702"/>
                  </a:lnTo>
                  <a:cubicBezTo>
                    <a:pt x="18167" y="336702"/>
                    <a:pt x="0" y="318534"/>
                    <a:pt x="0" y="296124"/>
                  </a:cubicBezTo>
                  <a:lnTo>
                    <a:pt x="0" y="40578"/>
                  </a:lnTo>
                  <a:cubicBezTo>
                    <a:pt x="0" y="18167"/>
                    <a:pt x="18167" y="0"/>
                    <a:pt x="40578" y="0"/>
                  </a:cubicBezTo>
                  <a:close/>
                </a:path>
              </a:pathLst>
            </a:custGeom>
            <a:solidFill>
              <a:srgbClr val="EB6187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pPr algn="ctr"/>
              <a:r>
                <a:rPr lang="en-US" sz="6600" b="1" dirty="0">
                  <a:latin typeface="Adirek Sans Bold" panose="020B0604020202020204" charset="-34"/>
                  <a:cs typeface="Adirek Sans Bold" panose="020B0604020202020204" charset="-34"/>
                </a:rPr>
                <a:t>Socio Demographic Profiles</a:t>
              </a:r>
              <a:endParaRPr lang="en-US" sz="6600" dirty="0">
                <a:latin typeface="Adirek Sans Bold" panose="020B0604020202020204" charset="-34"/>
                <a:cs typeface="Adirek Sans Bold" panose="020B0604020202020204" charset="-34"/>
              </a:endParaRPr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0" y="-38100"/>
              <a:ext cx="2261235" cy="3748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9" name="Rectangle 38"/>
          <p:cNvSpPr/>
          <p:nvPr/>
        </p:nvSpPr>
        <p:spPr>
          <a:xfrm>
            <a:off x="1066800" y="2324100"/>
            <a:ext cx="9144000" cy="75713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5400" b="1" dirty="0">
                <a:latin typeface="Boriboon" panose="020B0604020202020204" charset="-34"/>
                <a:cs typeface="Boriboon" panose="020B0604020202020204" charset="-34"/>
              </a:rPr>
              <a:t>Religion: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5400" dirty="0">
                <a:latin typeface="Boriboon" panose="020B0604020202020204" charset="-34"/>
                <a:cs typeface="Boriboon" panose="020B0604020202020204" charset="-34"/>
              </a:rPr>
              <a:t>RC: 17 participants (73.91%)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5400" dirty="0">
                <a:latin typeface="Boriboon" panose="020B0604020202020204" charset="-34"/>
                <a:cs typeface="Boriboon" panose="020B0604020202020204" charset="-34"/>
              </a:rPr>
              <a:t>P: 6 participants (26.08 %)</a:t>
            </a:r>
          </a:p>
          <a:p>
            <a:endParaRPr lang="en-US" sz="5400" dirty="0">
              <a:latin typeface="Boriboon" panose="020B0604020202020204" charset="-34"/>
              <a:cs typeface="Boriboon" panose="020B0604020202020204" charset="-34"/>
            </a:endParaRPr>
          </a:p>
          <a:p>
            <a:r>
              <a:rPr lang="en-US" sz="5400" b="1" dirty="0">
                <a:latin typeface="Boriboon" panose="020B0604020202020204" charset="-34"/>
                <a:cs typeface="Boriboon" panose="020B0604020202020204" charset="-34"/>
              </a:rPr>
              <a:t>Current Age: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5400" dirty="0">
                <a:latin typeface="Boriboon" panose="020B0604020202020204" charset="-34"/>
                <a:cs typeface="Boriboon" panose="020B0604020202020204" charset="-34"/>
              </a:rPr>
              <a:t>4 participants (age 30-40)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5400" dirty="0">
                <a:latin typeface="Boriboon" panose="020B0604020202020204" charset="-34"/>
                <a:cs typeface="Boriboon" panose="020B0604020202020204" charset="-34"/>
              </a:rPr>
              <a:t>14 participants (age 41-50)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5400" dirty="0">
                <a:latin typeface="Boriboon" panose="020B0604020202020204" charset="-34"/>
                <a:cs typeface="Boriboon" panose="020B0604020202020204" charset="-34"/>
              </a:rPr>
              <a:t> 4 participants (age 51-60)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5400" dirty="0">
                <a:latin typeface="Boriboon" panose="020B0604020202020204" charset="-34"/>
                <a:cs typeface="Boriboon" panose="020B0604020202020204" charset="-34"/>
              </a:rPr>
              <a:t>1 participant (age &gt;60)</a:t>
            </a:r>
          </a:p>
        </p:txBody>
      </p:sp>
      <p:sp>
        <p:nvSpPr>
          <p:cNvPr id="40" name="Rectangle 39"/>
          <p:cNvSpPr/>
          <p:nvPr/>
        </p:nvSpPr>
        <p:spPr>
          <a:xfrm>
            <a:off x="10444306" y="2327031"/>
            <a:ext cx="753889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latin typeface="Boriboon" panose="020B0604020202020204" charset="-34"/>
                <a:cs typeface="Boriboon" panose="020B0604020202020204" charset="-34"/>
              </a:rPr>
              <a:t>Number of Children:</a:t>
            </a:r>
          </a:p>
          <a:p>
            <a:r>
              <a:rPr lang="fr-FR" sz="4800" dirty="0">
                <a:latin typeface="Boriboon" panose="020B0604020202020204" charset="-34"/>
                <a:cs typeface="Boriboon" panose="020B0604020202020204" charset="-34"/>
              </a:rPr>
              <a:t>1-3 : 14 participants</a:t>
            </a:r>
          </a:p>
          <a:p>
            <a:r>
              <a:rPr lang="fr-FR" sz="4800" dirty="0">
                <a:latin typeface="Boriboon" panose="020B0604020202020204" charset="-34"/>
                <a:cs typeface="Boriboon" panose="020B0604020202020204" charset="-34"/>
              </a:rPr>
              <a:t>&gt;3: 9 participants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800" dirty="0">
              <a:latin typeface="Boriboon" panose="020B0604020202020204" charset="-34"/>
              <a:cs typeface="Boriboon" panose="020B0604020202020204" charset="-34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129728" y="4914900"/>
            <a:ext cx="6853472" cy="5372100"/>
          </a:xfrm>
          <a:custGeom>
            <a:avLst/>
            <a:gdLst/>
            <a:ahLst/>
            <a:cxnLst/>
            <a:rect l="l" t="t" r="r" b="b"/>
            <a:pathLst>
              <a:path w="7158272" h="6460340">
                <a:moveTo>
                  <a:pt x="0" y="0"/>
                </a:moveTo>
                <a:lnTo>
                  <a:pt x="7158272" y="0"/>
                </a:lnTo>
                <a:lnTo>
                  <a:pt x="7158272" y="6460340"/>
                </a:lnTo>
                <a:lnTo>
                  <a:pt x="0" y="64603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29" name="Freeform 29"/>
          <p:cNvSpPr/>
          <p:nvPr/>
        </p:nvSpPr>
        <p:spPr>
          <a:xfrm>
            <a:off x="692249" y="498343"/>
            <a:ext cx="3608031" cy="1208690"/>
          </a:xfrm>
          <a:custGeom>
            <a:avLst/>
            <a:gdLst/>
            <a:ahLst/>
            <a:cxnLst/>
            <a:rect l="l" t="t" r="r" b="b"/>
            <a:pathLst>
              <a:path w="3608031" h="1208690">
                <a:moveTo>
                  <a:pt x="0" y="0"/>
                </a:moveTo>
                <a:lnTo>
                  <a:pt x="3608030" y="0"/>
                </a:lnTo>
                <a:lnTo>
                  <a:pt x="3608030" y="1208690"/>
                </a:lnTo>
                <a:lnTo>
                  <a:pt x="0" y="120869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30" name="Freeform 30"/>
          <p:cNvSpPr/>
          <p:nvPr/>
        </p:nvSpPr>
        <p:spPr>
          <a:xfrm flipH="1">
            <a:off x="13989263" y="498343"/>
            <a:ext cx="3608031" cy="1208690"/>
          </a:xfrm>
          <a:custGeom>
            <a:avLst/>
            <a:gdLst/>
            <a:ahLst/>
            <a:cxnLst/>
            <a:rect l="l" t="t" r="r" b="b"/>
            <a:pathLst>
              <a:path w="3608031" h="1208690">
                <a:moveTo>
                  <a:pt x="3608031" y="0"/>
                </a:moveTo>
                <a:lnTo>
                  <a:pt x="0" y="0"/>
                </a:lnTo>
                <a:lnTo>
                  <a:pt x="0" y="1208690"/>
                </a:lnTo>
                <a:lnTo>
                  <a:pt x="3608031" y="1208690"/>
                </a:lnTo>
                <a:lnTo>
                  <a:pt x="3608031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31" name="Freeform 31"/>
          <p:cNvSpPr/>
          <p:nvPr/>
        </p:nvSpPr>
        <p:spPr>
          <a:xfrm>
            <a:off x="634444" y="266642"/>
            <a:ext cx="3608031" cy="1208690"/>
          </a:xfrm>
          <a:custGeom>
            <a:avLst/>
            <a:gdLst/>
            <a:ahLst/>
            <a:cxnLst/>
            <a:rect l="l" t="t" r="r" b="b"/>
            <a:pathLst>
              <a:path w="3608031" h="1208690">
                <a:moveTo>
                  <a:pt x="0" y="0"/>
                </a:moveTo>
                <a:lnTo>
                  <a:pt x="3608030" y="0"/>
                </a:lnTo>
                <a:lnTo>
                  <a:pt x="3608030" y="1208690"/>
                </a:lnTo>
                <a:lnTo>
                  <a:pt x="0" y="120869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32" name="Group 32"/>
          <p:cNvGrpSpPr/>
          <p:nvPr/>
        </p:nvGrpSpPr>
        <p:grpSpPr>
          <a:xfrm>
            <a:off x="4851187" y="258915"/>
            <a:ext cx="8585626" cy="1216417"/>
            <a:chOff x="0" y="-38100"/>
            <a:chExt cx="2261235" cy="374802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2261235" cy="336702"/>
            </a:xfrm>
            <a:custGeom>
              <a:avLst/>
              <a:gdLst/>
              <a:ahLst/>
              <a:cxnLst/>
              <a:rect l="l" t="t" r="r" b="b"/>
              <a:pathLst>
                <a:path w="2261235" h="336702">
                  <a:moveTo>
                    <a:pt x="40578" y="0"/>
                  </a:moveTo>
                  <a:lnTo>
                    <a:pt x="2220657" y="0"/>
                  </a:lnTo>
                  <a:cubicBezTo>
                    <a:pt x="2243068" y="0"/>
                    <a:pt x="2261235" y="18167"/>
                    <a:pt x="2261235" y="40578"/>
                  </a:cubicBezTo>
                  <a:lnTo>
                    <a:pt x="2261235" y="296124"/>
                  </a:lnTo>
                  <a:cubicBezTo>
                    <a:pt x="2261235" y="306886"/>
                    <a:pt x="2256960" y="317207"/>
                    <a:pt x="2249350" y="324817"/>
                  </a:cubicBezTo>
                  <a:cubicBezTo>
                    <a:pt x="2241740" y="332426"/>
                    <a:pt x="2231419" y="336702"/>
                    <a:pt x="2220657" y="336702"/>
                  </a:cubicBezTo>
                  <a:lnTo>
                    <a:pt x="40578" y="336702"/>
                  </a:lnTo>
                  <a:cubicBezTo>
                    <a:pt x="18167" y="336702"/>
                    <a:pt x="0" y="318534"/>
                    <a:pt x="0" y="296124"/>
                  </a:cubicBezTo>
                  <a:lnTo>
                    <a:pt x="0" y="40578"/>
                  </a:lnTo>
                  <a:cubicBezTo>
                    <a:pt x="0" y="18167"/>
                    <a:pt x="18167" y="0"/>
                    <a:pt x="40578" y="0"/>
                  </a:cubicBezTo>
                  <a:close/>
                </a:path>
              </a:pathLst>
            </a:custGeom>
            <a:solidFill>
              <a:srgbClr val="EB6187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pPr algn="ctr"/>
              <a:r>
                <a:rPr lang="en-US" sz="6600" b="1" dirty="0">
                  <a:latin typeface="Adirek Sans Bold" panose="020B0604020202020204" charset="-34"/>
                  <a:cs typeface="Adirek Sans Bold" panose="020B0604020202020204" charset="-34"/>
                </a:rPr>
                <a:t>Socio Demographic Profiles</a:t>
              </a:r>
              <a:endParaRPr lang="en-US" sz="6600" dirty="0">
                <a:latin typeface="Adirek Sans Bold" panose="020B0604020202020204" charset="-34"/>
                <a:cs typeface="Adirek Sans Bold" panose="020B0604020202020204" charset="-34"/>
              </a:endParaRPr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0" y="-38100"/>
              <a:ext cx="2261235" cy="3748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7513581"/>
              </p:ext>
            </p:extLst>
          </p:nvPr>
        </p:nvGraphicFramePr>
        <p:xfrm>
          <a:off x="701883" y="2247900"/>
          <a:ext cx="4648200" cy="7292637"/>
        </p:xfrm>
        <a:graphic>
          <a:graphicData uri="http://schemas.openxmlformats.org/drawingml/2006/table">
            <a:tbl>
              <a:tblPr/>
              <a:tblGrid>
                <a:gridCol w="2193717">
                  <a:extLst>
                    <a:ext uri="{9D8B030D-6E8A-4147-A177-3AD203B41FA5}">
                      <a16:colId xmlns:a16="http://schemas.microsoft.com/office/drawing/2014/main" val="2117356392"/>
                    </a:ext>
                  </a:extLst>
                </a:gridCol>
                <a:gridCol w="2454483">
                  <a:extLst>
                    <a:ext uri="{9D8B030D-6E8A-4147-A177-3AD203B41FA5}">
                      <a16:colId xmlns:a16="http://schemas.microsoft.com/office/drawing/2014/main" val="4217423323"/>
                    </a:ext>
                  </a:extLst>
                </a:gridCol>
              </a:tblGrid>
              <a:tr h="66296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Boriboon" panose="020B0604020202020204" charset="-34"/>
                          <a:cs typeface="Boriboon" panose="020B0604020202020204" charset="-34"/>
                        </a:rPr>
                        <a:t>PARTICIPANTS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Boriboon" panose="020B0604020202020204" charset="-34"/>
                          <a:cs typeface="Boriboon" panose="020B0604020202020204" charset="-34"/>
                        </a:rPr>
                        <a:t>GTPAL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1612720"/>
                  </a:ext>
                </a:extLst>
              </a:tr>
              <a:tr h="662967"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Boriboon" panose="020B0604020202020204" charset="-34"/>
                          <a:cs typeface="Boriboon" panose="020B0604020202020204" charset="-34"/>
                        </a:rPr>
                        <a:t>Artemis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Boriboon" panose="020B0604020202020204" charset="-34"/>
                        </a:rPr>
                        <a:t>G</a:t>
                      </a:r>
                      <a:r>
                        <a:rPr lang="en-US" sz="3200" baseline="-250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Boriboon" panose="020B0604020202020204" charset="-34"/>
                        </a:rPr>
                        <a:t>5</a:t>
                      </a:r>
                      <a:r>
                        <a:rPr lang="en-US" sz="3200" dirty="0">
                          <a:effectLst/>
                          <a:latin typeface="+mj-lt"/>
                          <a:ea typeface="Times New Roman" panose="02020603050405020304" pitchFamily="18" charset="0"/>
                          <a:cs typeface="Boriboon" panose="020B0604020202020204" charset="-34"/>
                        </a:rPr>
                        <a:t>T</a:t>
                      </a:r>
                      <a:r>
                        <a:rPr lang="en-US" sz="3200" baseline="-250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Boriboon" panose="020B0604020202020204" charset="-34"/>
                        </a:rPr>
                        <a:t>4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Boriboon" panose="020B0604020202020204" charset="-34"/>
                        </a:rPr>
                        <a:t>P</a:t>
                      </a:r>
                      <a:r>
                        <a:rPr lang="en-US" sz="3200" baseline="-250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Boriboon" panose="020B0604020202020204" charset="-34"/>
                        </a:rPr>
                        <a:t>1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Boriboon" panose="020B0604020202020204" charset="-34"/>
                        </a:rPr>
                        <a:t>A</a:t>
                      </a:r>
                      <a:r>
                        <a:rPr lang="en-US" sz="3200" baseline="-250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Boriboon" panose="020B0604020202020204" charset="-34"/>
                        </a:rPr>
                        <a:t>0</a:t>
                      </a:r>
                      <a:r>
                        <a:rPr lang="en-US" sz="3200" dirty="0">
                          <a:effectLst/>
                          <a:latin typeface="+mj-lt"/>
                          <a:ea typeface="Times New Roman" panose="02020603050405020304" pitchFamily="18" charset="0"/>
                          <a:cs typeface="Boriboon" panose="020B0604020202020204" charset="-34"/>
                        </a:rPr>
                        <a:t>L</a:t>
                      </a:r>
                      <a:r>
                        <a:rPr lang="en-US" sz="3200" baseline="-250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Boriboon" panose="020B0604020202020204" charset="-34"/>
                        </a:rPr>
                        <a:t>5</a:t>
                      </a:r>
                      <a:endParaRPr lang="en-US" sz="3200" dirty="0">
                        <a:effectLst/>
                        <a:latin typeface="+mj-lt"/>
                        <a:ea typeface="Arial" panose="020B0604020202020204" pitchFamily="34" charset="0"/>
                        <a:cs typeface="Boriboon" panose="020B0604020202020204" charset="-34"/>
                      </a:endParaRPr>
                    </a:p>
                  </a:txBody>
                  <a:tcPr marL="63500" marR="6350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9010805"/>
                  </a:ext>
                </a:extLst>
              </a:tr>
              <a:tr h="662967">
                <a:tc>
                  <a:txBody>
                    <a:bodyPr/>
                    <a:lstStyle/>
                    <a:p>
                      <a:r>
                        <a:rPr lang="en-US" sz="3200">
                          <a:latin typeface="Boriboon" panose="020B0604020202020204" charset="-34"/>
                          <a:cs typeface="Boriboon" panose="020B0604020202020204" charset="-34"/>
                        </a:rPr>
                        <a:t>Hestia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Boriboon" panose="020B0604020202020204" charset="-34"/>
                        </a:rPr>
                        <a:t>G</a:t>
                      </a:r>
                      <a:r>
                        <a:rPr lang="en-US" sz="3200" baseline="-250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Boriboon" panose="020B0604020202020204" charset="-34"/>
                        </a:rPr>
                        <a:t>4</a:t>
                      </a:r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Boriboon" panose="020B0604020202020204" charset="-34"/>
                        </a:rPr>
                        <a:t>T</a:t>
                      </a:r>
                      <a:r>
                        <a:rPr lang="en-US" sz="3200" baseline="-250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Boriboon" panose="020B0604020202020204" charset="-34"/>
                        </a:rPr>
                        <a:t>2</a:t>
                      </a:r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Boriboon" panose="020B0604020202020204" charset="-34"/>
                        </a:rPr>
                        <a:t>P</a:t>
                      </a:r>
                      <a:r>
                        <a:rPr lang="en-US" sz="3200" baseline="-250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Boriboon" panose="020B0604020202020204" charset="-34"/>
                        </a:rPr>
                        <a:t>2</a:t>
                      </a:r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Boriboon" panose="020B0604020202020204" charset="-34"/>
                        </a:rPr>
                        <a:t>A</a:t>
                      </a:r>
                      <a:r>
                        <a:rPr lang="en-US" sz="3200" baseline="-250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Boriboon" panose="020B0604020202020204" charset="-34"/>
                        </a:rPr>
                        <a:t>0</a:t>
                      </a:r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Boriboon" panose="020B0604020202020204" charset="-34"/>
                        </a:rPr>
                        <a:t>L</a:t>
                      </a:r>
                      <a:r>
                        <a:rPr lang="en-US" sz="3200" baseline="-250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Boriboon" panose="020B0604020202020204" charset="-34"/>
                        </a:rPr>
                        <a:t>3</a:t>
                      </a:r>
                      <a:endParaRPr lang="en-US" sz="3200">
                        <a:effectLst/>
                        <a:latin typeface="+mj-lt"/>
                        <a:ea typeface="Arial" panose="020B0604020202020204" pitchFamily="34" charset="0"/>
                        <a:cs typeface="Boriboon" panose="020B0604020202020204" charset="-34"/>
                      </a:endParaRPr>
                    </a:p>
                  </a:txBody>
                  <a:tcPr marL="63500" marR="6350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4355161"/>
                  </a:ext>
                </a:extLst>
              </a:tr>
              <a:tr h="662967"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Boriboon" panose="020B0604020202020204" charset="-34"/>
                          <a:cs typeface="Boriboon" panose="020B0604020202020204" charset="-34"/>
                        </a:rPr>
                        <a:t>Athena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Boriboon" panose="020B0604020202020204" charset="-34"/>
                        </a:rPr>
                        <a:t>G</a:t>
                      </a:r>
                      <a:r>
                        <a:rPr lang="en-US" sz="3200" baseline="-250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Boriboon" panose="020B0604020202020204" charset="-34"/>
                        </a:rPr>
                        <a:t>4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Boriboon" panose="020B0604020202020204" charset="-34"/>
                        </a:rPr>
                        <a:t>T</a:t>
                      </a:r>
                      <a:r>
                        <a:rPr lang="en-US" sz="3200" baseline="-250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Boriboon" panose="020B0604020202020204" charset="-34"/>
                        </a:rPr>
                        <a:t>4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Boriboon" panose="020B0604020202020204" charset="-34"/>
                        </a:rPr>
                        <a:t>P</a:t>
                      </a:r>
                      <a:r>
                        <a:rPr lang="en-US" sz="3200" baseline="-250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Boriboon" panose="020B0604020202020204" charset="-34"/>
                        </a:rPr>
                        <a:t>0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Boriboon" panose="020B0604020202020204" charset="-34"/>
                        </a:rPr>
                        <a:t>A</a:t>
                      </a:r>
                      <a:r>
                        <a:rPr lang="en-US" sz="3200" baseline="-250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Boriboon" panose="020B0604020202020204" charset="-34"/>
                        </a:rPr>
                        <a:t>0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Boriboon" panose="020B0604020202020204" charset="-34"/>
                        </a:rPr>
                        <a:t>L</a:t>
                      </a:r>
                      <a:r>
                        <a:rPr lang="en-US" sz="3200" baseline="-250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Boriboon" panose="020B0604020202020204" charset="-34"/>
                        </a:rPr>
                        <a:t>4</a:t>
                      </a:r>
                      <a:endParaRPr lang="en-US" sz="3200" dirty="0">
                        <a:effectLst/>
                        <a:latin typeface="+mj-lt"/>
                        <a:ea typeface="Arial" panose="020B0604020202020204" pitchFamily="34" charset="0"/>
                        <a:cs typeface="Boriboon" panose="020B0604020202020204" charset="-34"/>
                      </a:endParaRPr>
                    </a:p>
                  </a:txBody>
                  <a:tcPr marL="63500" marR="6350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6307464"/>
                  </a:ext>
                </a:extLst>
              </a:tr>
              <a:tr h="662967">
                <a:tc>
                  <a:txBody>
                    <a:bodyPr/>
                    <a:lstStyle/>
                    <a:p>
                      <a:r>
                        <a:rPr lang="en-US" sz="3200">
                          <a:latin typeface="Boriboon" panose="020B0604020202020204" charset="-34"/>
                          <a:cs typeface="Boriboon" panose="020B0604020202020204" charset="-34"/>
                        </a:rPr>
                        <a:t>Diana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Boriboon" panose="020B0604020202020204" charset="-34"/>
                        </a:rPr>
                        <a:t>G</a:t>
                      </a:r>
                      <a:r>
                        <a:rPr lang="en-US" sz="3200" baseline="-250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Boriboon" panose="020B0604020202020204" charset="-34"/>
                        </a:rPr>
                        <a:t>6</a:t>
                      </a:r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Boriboon" panose="020B0604020202020204" charset="-34"/>
                        </a:rPr>
                        <a:t>T</a:t>
                      </a:r>
                      <a:r>
                        <a:rPr lang="en-US" sz="3200" baseline="-250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Boriboon" panose="020B0604020202020204" charset="-34"/>
                        </a:rPr>
                        <a:t>6</a:t>
                      </a:r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Boriboon" panose="020B0604020202020204" charset="-34"/>
                        </a:rPr>
                        <a:t>P</a:t>
                      </a:r>
                      <a:r>
                        <a:rPr lang="en-US" sz="3200" baseline="-250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Boriboon" panose="020B0604020202020204" charset="-34"/>
                        </a:rPr>
                        <a:t>0</a:t>
                      </a:r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Boriboon" panose="020B0604020202020204" charset="-34"/>
                        </a:rPr>
                        <a:t>A</a:t>
                      </a:r>
                      <a:r>
                        <a:rPr lang="en-US" sz="3200" baseline="-250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Boriboon" panose="020B0604020202020204" charset="-34"/>
                        </a:rPr>
                        <a:t>0</a:t>
                      </a:r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Boriboon" panose="020B0604020202020204" charset="-34"/>
                        </a:rPr>
                        <a:t>L</a:t>
                      </a:r>
                      <a:r>
                        <a:rPr lang="en-US" sz="3200" baseline="-250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Boriboon" panose="020B0604020202020204" charset="-34"/>
                        </a:rPr>
                        <a:t>5</a:t>
                      </a:r>
                      <a:endParaRPr lang="en-US" sz="3200">
                        <a:effectLst/>
                        <a:latin typeface="+mj-lt"/>
                        <a:ea typeface="Arial" panose="020B0604020202020204" pitchFamily="34" charset="0"/>
                        <a:cs typeface="Boriboon" panose="020B0604020202020204" charset="-34"/>
                      </a:endParaRPr>
                    </a:p>
                  </a:txBody>
                  <a:tcPr marL="63500" marR="6350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7776016"/>
                  </a:ext>
                </a:extLst>
              </a:tr>
              <a:tr h="662967"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Boriboon" panose="020B0604020202020204" charset="-34"/>
                          <a:cs typeface="Boriboon" panose="020B0604020202020204" charset="-34"/>
                        </a:rPr>
                        <a:t>Freya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Boriboon" panose="020B0604020202020204" charset="-34"/>
                        </a:rPr>
                        <a:t>G</a:t>
                      </a:r>
                      <a:r>
                        <a:rPr lang="en-US" sz="3200" baseline="-250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Boriboon" panose="020B0604020202020204" charset="-34"/>
                        </a:rPr>
                        <a:t>4</a:t>
                      </a:r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Boriboon" panose="020B0604020202020204" charset="-34"/>
                        </a:rPr>
                        <a:t>T</a:t>
                      </a:r>
                      <a:r>
                        <a:rPr lang="en-US" sz="3200" baseline="-250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Boriboon" panose="020B0604020202020204" charset="-34"/>
                        </a:rPr>
                        <a:t>4</a:t>
                      </a:r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Boriboon" panose="020B0604020202020204" charset="-34"/>
                        </a:rPr>
                        <a:t>P</a:t>
                      </a:r>
                      <a:r>
                        <a:rPr lang="en-US" sz="3200" baseline="-250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Boriboon" panose="020B0604020202020204" charset="-34"/>
                        </a:rPr>
                        <a:t>0</a:t>
                      </a:r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Boriboon" panose="020B0604020202020204" charset="-34"/>
                        </a:rPr>
                        <a:t>A</a:t>
                      </a:r>
                      <a:r>
                        <a:rPr lang="en-US" sz="3200" baseline="-250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Boriboon" panose="020B0604020202020204" charset="-34"/>
                        </a:rPr>
                        <a:t>0</a:t>
                      </a:r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Boriboon" panose="020B0604020202020204" charset="-34"/>
                        </a:rPr>
                        <a:t>L</a:t>
                      </a:r>
                      <a:r>
                        <a:rPr lang="en-US" sz="3200" baseline="-250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Boriboon" panose="020B0604020202020204" charset="-34"/>
                        </a:rPr>
                        <a:t>4</a:t>
                      </a:r>
                      <a:endParaRPr lang="en-US" sz="3200">
                        <a:effectLst/>
                        <a:latin typeface="+mj-lt"/>
                        <a:ea typeface="Arial" panose="020B0604020202020204" pitchFamily="34" charset="0"/>
                        <a:cs typeface="Boriboon" panose="020B0604020202020204" charset="-34"/>
                      </a:endParaRPr>
                    </a:p>
                  </a:txBody>
                  <a:tcPr marL="63500" marR="6350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4142994"/>
                  </a:ext>
                </a:extLst>
              </a:tr>
              <a:tr h="662967"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Boriboon" panose="020B0604020202020204" charset="-34"/>
                          <a:cs typeface="Boriboon" panose="020B0604020202020204" charset="-34"/>
                        </a:rPr>
                        <a:t>Nova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Boriboon" panose="020B0604020202020204" charset="-34"/>
                        </a:rPr>
                        <a:t>G</a:t>
                      </a:r>
                      <a:r>
                        <a:rPr lang="en-US" sz="3200" baseline="-250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Boriboon" panose="020B0604020202020204" charset="-34"/>
                        </a:rPr>
                        <a:t>2</a:t>
                      </a:r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Boriboon" panose="020B0604020202020204" charset="-34"/>
                        </a:rPr>
                        <a:t>T</a:t>
                      </a:r>
                      <a:r>
                        <a:rPr lang="en-US" sz="3200" baseline="-250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Boriboon" panose="020B0604020202020204" charset="-34"/>
                        </a:rPr>
                        <a:t>2</a:t>
                      </a:r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Boriboon" panose="020B0604020202020204" charset="-34"/>
                        </a:rPr>
                        <a:t>P</a:t>
                      </a:r>
                      <a:r>
                        <a:rPr lang="en-US" sz="3200" baseline="-250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Boriboon" panose="020B0604020202020204" charset="-34"/>
                        </a:rPr>
                        <a:t>0</a:t>
                      </a:r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Boriboon" panose="020B0604020202020204" charset="-34"/>
                        </a:rPr>
                        <a:t>A</a:t>
                      </a:r>
                      <a:r>
                        <a:rPr lang="en-US" sz="3200" baseline="-250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Boriboon" panose="020B0604020202020204" charset="-34"/>
                        </a:rPr>
                        <a:t>0</a:t>
                      </a:r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Boriboon" panose="020B0604020202020204" charset="-34"/>
                        </a:rPr>
                        <a:t>L</a:t>
                      </a:r>
                      <a:r>
                        <a:rPr lang="en-US" sz="3200" baseline="-250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Boriboon" panose="020B0604020202020204" charset="-34"/>
                        </a:rPr>
                        <a:t>2</a:t>
                      </a:r>
                      <a:endParaRPr lang="en-US" sz="3200">
                        <a:effectLst/>
                        <a:latin typeface="+mj-lt"/>
                        <a:ea typeface="Arial" panose="020B0604020202020204" pitchFamily="34" charset="0"/>
                        <a:cs typeface="Boriboon" panose="020B0604020202020204" charset="-34"/>
                      </a:endParaRPr>
                    </a:p>
                  </a:txBody>
                  <a:tcPr marL="63500" marR="6350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3467738"/>
                  </a:ext>
                </a:extLst>
              </a:tr>
              <a:tr h="662967"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Boriboon" panose="020B0604020202020204" charset="-34"/>
                          <a:cs typeface="Boriboon" panose="020B0604020202020204" charset="-34"/>
                        </a:rPr>
                        <a:t>Zephyr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Boriboon" panose="020B0604020202020204" charset="-34"/>
                        </a:rPr>
                        <a:t>G</a:t>
                      </a:r>
                      <a:r>
                        <a:rPr lang="en-US" sz="3200" baseline="-250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Boriboon" panose="020B0604020202020204" charset="-34"/>
                        </a:rPr>
                        <a:t>3</a:t>
                      </a:r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Boriboon" panose="020B0604020202020204" charset="-34"/>
                        </a:rPr>
                        <a:t>T</a:t>
                      </a:r>
                      <a:r>
                        <a:rPr lang="en-US" sz="3200" baseline="-250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Boriboon" panose="020B0604020202020204" charset="-34"/>
                        </a:rPr>
                        <a:t>1</a:t>
                      </a:r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Boriboon" panose="020B0604020202020204" charset="-34"/>
                        </a:rPr>
                        <a:t>P</a:t>
                      </a:r>
                      <a:r>
                        <a:rPr lang="en-US" sz="3200" baseline="-250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Boriboon" panose="020B0604020202020204" charset="-34"/>
                        </a:rPr>
                        <a:t>2</a:t>
                      </a:r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Boriboon" panose="020B0604020202020204" charset="-34"/>
                        </a:rPr>
                        <a:t>A</a:t>
                      </a:r>
                      <a:r>
                        <a:rPr lang="en-US" sz="3200" baseline="-250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Boriboon" panose="020B0604020202020204" charset="-34"/>
                        </a:rPr>
                        <a:t>0</a:t>
                      </a:r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Boriboon" panose="020B0604020202020204" charset="-34"/>
                        </a:rPr>
                        <a:t>L</a:t>
                      </a:r>
                      <a:r>
                        <a:rPr lang="en-US" sz="3200" baseline="-250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Boriboon" panose="020B0604020202020204" charset="-34"/>
                        </a:rPr>
                        <a:t>3</a:t>
                      </a:r>
                      <a:endParaRPr lang="en-US" sz="3200">
                        <a:effectLst/>
                        <a:latin typeface="+mj-lt"/>
                        <a:ea typeface="Arial" panose="020B0604020202020204" pitchFamily="34" charset="0"/>
                        <a:cs typeface="Boriboon" panose="020B0604020202020204" charset="-34"/>
                      </a:endParaRPr>
                    </a:p>
                  </a:txBody>
                  <a:tcPr marL="63500" marR="6350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6003342"/>
                  </a:ext>
                </a:extLst>
              </a:tr>
              <a:tr h="662967">
                <a:tc>
                  <a:txBody>
                    <a:bodyPr/>
                    <a:lstStyle/>
                    <a:p>
                      <a:r>
                        <a:rPr lang="en-US" sz="3200" dirty="0" err="1">
                          <a:latin typeface="Boriboon" panose="020B0604020202020204" charset="-34"/>
                          <a:cs typeface="Boriboon" panose="020B0604020202020204" charset="-34"/>
                        </a:rPr>
                        <a:t>Callista</a:t>
                      </a:r>
                      <a:endParaRPr lang="en-US" sz="3200" dirty="0">
                        <a:latin typeface="Boriboon" panose="020B0604020202020204" charset="-34"/>
                        <a:cs typeface="Boriboon" panose="020B0604020202020204" charset="-34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Boriboon" panose="020B0604020202020204" charset="-34"/>
                        </a:rPr>
                        <a:t>G</a:t>
                      </a:r>
                      <a:r>
                        <a:rPr lang="en-US" sz="3200" baseline="-250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Boriboon" panose="020B0604020202020204" charset="-34"/>
                        </a:rPr>
                        <a:t>2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Boriboon" panose="020B0604020202020204" charset="-34"/>
                        </a:rPr>
                        <a:t>T</a:t>
                      </a:r>
                      <a:r>
                        <a:rPr lang="en-US" sz="3200" baseline="-250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Boriboon" panose="020B0604020202020204" charset="-34"/>
                        </a:rPr>
                        <a:t>2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Boriboon" panose="020B0604020202020204" charset="-34"/>
                        </a:rPr>
                        <a:t>P</a:t>
                      </a:r>
                      <a:r>
                        <a:rPr lang="en-US" sz="3200" baseline="-250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Boriboon" panose="020B0604020202020204" charset="-34"/>
                        </a:rPr>
                        <a:t>0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Boriboon" panose="020B0604020202020204" charset="-34"/>
                        </a:rPr>
                        <a:t>A</a:t>
                      </a:r>
                      <a:r>
                        <a:rPr lang="en-US" sz="3200" baseline="-250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Boriboon" panose="020B0604020202020204" charset="-34"/>
                        </a:rPr>
                        <a:t>0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Boriboon" panose="020B0604020202020204" charset="-34"/>
                        </a:rPr>
                        <a:t>L</a:t>
                      </a:r>
                      <a:r>
                        <a:rPr lang="en-US" sz="3200" baseline="-250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Boriboon" panose="020B0604020202020204" charset="-34"/>
                        </a:rPr>
                        <a:t>2</a:t>
                      </a:r>
                      <a:endParaRPr lang="en-US" sz="3200" dirty="0">
                        <a:effectLst/>
                        <a:latin typeface="+mj-lt"/>
                        <a:ea typeface="Arial" panose="020B0604020202020204" pitchFamily="34" charset="0"/>
                        <a:cs typeface="Boriboon" panose="020B0604020202020204" charset="-34"/>
                      </a:endParaRPr>
                    </a:p>
                  </a:txBody>
                  <a:tcPr marL="63500" marR="6350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0417741"/>
                  </a:ext>
                </a:extLst>
              </a:tr>
              <a:tr h="662967"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Boriboon" panose="020B0604020202020204" charset="-34"/>
                          <a:cs typeface="Boriboon" panose="020B0604020202020204" charset="-34"/>
                        </a:rPr>
                        <a:t>Juno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Boriboon" panose="020B0604020202020204" charset="-34"/>
                        </a:rPr>
                        <a:t>G</a:t>
                      </a:r>
                      <a:r>
                        <a:rPr lang="en-US" sz="3200" baseline="-250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Boriboon" panose="020B0604020202020204" charset="-34"/>
                        </a:rPr>
                        <a:t>4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Boriboon" panose="020B0604020202020204" charset="-34"/>
                        </a:rPr>
                        <a:t>T</a:t>
                      </a:r>
                      <a:r>
                        <a:rPr lang="en-US" sz="3200" baseline="-250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Boriboon" panose="020B0604020202020204" charset="-34"/>
                        </a:rPr>
                        <a:t>4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Boriboon" panose="020B0604020202020204" charset="-34"/>
                        </a:rPr>
                        <a:t>P</a:t>
                      </a:r>
                      <a:r>
                        <a:rPr lang="en-US" sz="3200" baseline="-250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Boriboon" panose="020B0604020202020204" charset="-34"/>
                        </a:rPr>
                        <a:t>0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Boriboon" panose="020B0604020202020204" charset="-34"/>
                        </a:rPr>
                        <a:t>A</a:t>
                      </a:r>
                      <a:r>
                        <a:rPr lang="en-US" sz="3200" baseline="-250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Boriboon" panose="020B0604020202020204" charset="-34"/>
                        </a:rPr>
                        <a:t>0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Boriboon" panose="020B0604020202020204" charset="-34"/>
                        </a:rPr>
                        <a:t>L</a:t>
                      </a:r>
                      <a:r>
                        <a:rPr lang="en-US" sz="3200" baseline="-250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Boriboon" panose="020B0604020202020204" charset="-34"/>
                        </a:rPr>
                        <a:t>3</a:t>
                      </a:r>
                      <a:endParaRPr lang="en-US" sz="3200" dirty="0">
                        <a:effectLst/>
                        <a:latin typeface="+mj-lt"/>
                        <a:ea typeface="Arial" panose="020B0604020202020204" pitchFamily="34" charset="0"/>
                        <a:cs typeface="Boriboon" panose="020B0604020202020204" charset="-34"/>
                      </a:endParaRPr>
                    </a:p>
                  </a:txBody>
                  <a:tcPr marL="63500" marR="6350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3912680"/>
                  </a:ext>
                </a:extLst>
              </a:tr>
              <a:tr h="662967"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Boriboon" panose="020B0604020202020204" charset="-34"/>
                          <a:cs typeface="Boriboon" panose="020B0604020202020204" charset="-34"/>
                        </a:rPr>
                        <a:t>Iris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Boriboon" panose="020B0604020202020204" charset="-34"/>
                        </a:rPr>
                        <a:t>G</a:t>
                      </a:r>
                      <a:r>
                        <a:rPr lang="en-US" sz="3200" baseline="-250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Boriboon" panose="020B0604020202020204" charset="-34"/>
                        </a:rPr>
                        <a:t>4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Boriboon" panose="020B0604020202020204" charset="-34"/>
                        </a:rPr>
                        <a:t>T</a:t>
                      </a:r>
                      <a:r>
                        <a:rPr lang="en-US" sz="3200" baseline="-250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Boriboon" panose="020B0604020202020204" charset="-34"/>
                        </a:rPr>
                        <a:t>4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Boriboon" panose="020B0604020202020204" charset="-34"/>
                        </a:rPr>
                        <a:t>P</a:t>
                      </a:r>
                      <a:r>
                        <a:rPr lang="en-US" sz="3200" baseline="-250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Boriboon" panose="020B0604020202020204" charset="-34"/>
                        </a:rPr>
                        <a:t>0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Boriboon" panose="020B0604020202020204" charset="-34"/>
                        </a:rPr>
                        <a:t>A</a:t>
                      </a:r>
                      <a:r>
                        <a:rPr lang="en-US" sz="3200" baseline="-250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Boriboon" panose="020B0604020202020204" charset="-34"/>
                        </a:rPr>
                        <a:t>0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Boriboon" panose="020B0604020202020204" charset="-34"/>
                        </a:rPr>
                        <a:t>L</a:t>
                      </a:r>
                      <a:r>
                        <a:rPr lang="en-US" sz="3200" baseline="-250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Boriboon" panose="020B0604020202020204" charset="-34"/>
                        </a:rPr>
                        <a:t>4</a:t>
                      </a:r>
                      <a:endParaRPr lang="en-US" sz="3200" dirty="0">
                        <a:effectLst/>
                        <a:latin typeface="+mj-lt"/>
                        <a:ea typeface="Arial" panose="020B0604020202020204" pitchFamily="34" charset="0"/>
                        <a:cs typeface="Boriboon" panose="020B0604020202020204" charset="-34"/>
                      </a:endParaRPr>
                    </a:p>
                  </a:txBody>
                  <a:tcPr marL="63500" marR="6350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4093120"/>
                  </a:ext>
                </a:extLst>
              </a:tr>
            </a:tbl>
          </a:graphicData>
        </a:graphic>
      </p:graphicFrame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457200" y="2765425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3630620"/>
              </p:ext>
            </p:extLst>
          </p:nvPr>
        </p:nvGraphicFramePr>
        <p:xfrm>
          <a:off x="5915805" y="2247900"/>
          <a:ext cx="4648200" cy="7292637"/>
        </p:xfrm>
        <a:graphic>
          <a:graphicData uri="http://schemas.openxmlformats.org/drawingml/2006/table">
            <a:tbl>
              <a:tblPr/>
              <a:tblGrid>
                <a:gridCol w="2556510">
                  <a:extLst>
                    <a:ext uri="{9D8B030D-6E8A-4147-A177-3AD203B41FA5}">
                      <a16:colId xmlns:a16="http://schemas.microsoft.com/office/drawing/2014/main" val="3746986377"/>
                    </a:ext>
                  </a:extLst>
                </a:gridCol>
                <a:gridCol w="2091690">
                  <a:extLst>
                    <a:ext uri="{9D8B030D-6E8A-4147-A177-3AD203B41FA5}">
                      <a16:colId xmlns:a16="http://schemas.microsoft.com/office/drawing/2014/main" val="2913731373"/>
                    </a:ext>
                  </a:extLst>
                </a:gridCol>
              </a:tblGrid>
              <a:tr h="66296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Boriboon" panose="020B0604020202020204" charset="-34"/>
                          <a:cs typeface="Boriboon" panose="020B0604020202020204" charset="-34"/>
                        </a:rPr>
                        <a:t>PARTICIPANTS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Boriboon" panose="020B0604020202020204" charset="-34"/>
                          <a:cs typeface="Boriboon" panose="020B0604020202020204" charset="-34"/>
                        </a:rPr>
                        <a:t>GTPAL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9157693"/>
                  </a:ext>
                </a:extLst>
              </a:tr>
              <a:tr h="662967">
                <a:tc>
                  <a:txBody>
                    <a:bodyPr/>
                    <a:lstStyle/>
                    <a:p>
                      <a:r>
                        <a:rPr lang="en-US" sz="3200">
                          <a:latin typeface="Boriboon" panose="020B0604020202020204" charset="-34"/>
                          <a:cs typeface="Boriboon" panose="020B0604020202020204" charset="-34"/>
                        </a:rPr>
                        <a:t>Persephone 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Boriboon" panose="020B0604020202020204" charset="-34"/>
                        </a:rPr>
                        <a:t>G</a:t>
                      </a:r>
                      <a:r>
                        <a:rPr lang="en-US" sz="3200" baseline="-250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Boriboon" panose="020B0604020202020204" charset="-34"/>
                        </a:rPr>
                        <a:t>4</a:t>
                      </a:r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Boriboon" panose="020B0604020202020204" charset="-34"/>
                        </a:rPr>
                        <a:t>T</a:t>
                      </a:r>
                      <a:r>
                        <a:rPr lang="en-US" sz="3200" baseline="-250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Boriboon" panose="020B0604020202020204" charset="-34"/>
                        </a:rPr>
                        <a:t>4</a:t>
                      </a:r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Boriboon" panose="020B0604020202020204" charset="-34"/>
                        </a:rPr>
                        <a:t>P</a:t>
                      </a:r>
                      <a:r>
                        <a:rPr lang="en-US" sz="3200" baseline="-250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Boriboon" panose="020B0604020202020204" charset="-34"/>
                        </a:rPr>
                        <a:t>0</a:t>
                      </a:r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Boriboon" panose="020B0604020202020204" charset="-34"/>
                        </a:rPr>
                        <a:t>A</a:t>
                      </a:r>
                      <a:r>
                        <a:rPr lang="en-US" sz="3200" baseline="-250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Boriboon" panose="020B0604020202020204" charset="-34"/>
                        </a:rPr>
                        <a:t>0</a:t>
                      </a:r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Boriboon" panose="020B0604020202020204" charset="-34"/>
                        </a:rPr>
                        <a:t>L</a:t>
                      </a:r>
                      <a:r>
                        <a:rPr lang="en-US" sz="3200" baseline="-250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Boriboon" panose="020B0604020202020204" charset="-34"/>
                        </a:rPr>
                        <a:t>4</a:t>
                      </a:r>
                      <a:endParaRPr lang="en-US" sz="3200">
                        <a:effectLst/>
                        <a:latin typeface="+mj-lt"/>
                        <a:ea typeface="Arial" panose="020B0604020202020204" pitchFamily="34" charset="0"/>
                        <a:cs typeface="Boriboon" panose="020B0604020202020204" charset="-34"/>
                      </a:endParaRPr>
                    </a:p>
                  </a:txBody>
                  <a:tcPr marL="63500" marR="6350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3014882"/>
                  </a:ext>
                </a:extLst>
              </a:tr>
              <a:tr h="662967"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Boriboon" panose="020B0604020202020204" charset="-34"/>
                          <a:cs typeface="Boriboon" panose="020B0604020202020204" charset="-34"/>
                        </a:rPr>
                        <a:t>Themis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Boriboon" panose="020B0604020202020204" charset="-34"/>
                        </a:rPr>
                        <a:t>G</a:t>
                      </a:r>
                      <a:r>
                        <a:rPr lang="en-US" sz="3200" baseline="-250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Boriboon" panose="020B0604020202020204" charset="-34"/>
                        </a:rPr>
                        <a:t>5</a:t>
                      </a:r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Boriboon" panose="020B0604020202020204" charset="-34"/>
                        </a:rPr>
                        <a:t>T</a:t>
                      </a:r>
                      <a:r>
                        <a:rPr lang="en-US" sz="3200" baseline="-250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Boriboon" panose="020B0604020202020204" charset="-34"/>
                        </a:rPr>
                        <a:t>4</a:t>
                      </a:r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Boriboon" panose="020B0604020202020204" charset="-34"/>
                        </a:rPr>
                        <a:t>P</a:t>
                      </a:r>
                      <a:r>
                        <a:rPr lang="en-US" sz="3200" baseline="-250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Boriboon" panose="020B0604020202020204" charset="-34"/>
                        </a:rPr>
                        <a:t>1</a:t>
                      </a:r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Boriboon" panose="020B0604020202020204" charset="-34"/>
                        </a:rPr>
                        <a:t>A</a:t>
                      </a:r>
                      <a:r>
                        <a:rPr lang="en-US" sz="3200" baseline="-250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Boriboon" panose="020B0604020202020204" charset="-34"/>
                        </a:rPr>
                        <a:t>0</a:t>
                      </a:r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Boriboon" panose="020B0604020202020204" charset="-34"/>
                        </a:rPr>
                        <a:t>L</a:t>
                      </a:r>
                      <a:r>
                        <a:rPr lang="en-US" sz="3200" baseline="-250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Boriboon" panose="020B0604020202020204" charset="-34"/>
                        </a:rPr>
                        <a:t>5</a:t>
                      </a:r>
                      <a:endParaRPr lang="en-US" sz="3200">
                        <a:effectLst/>
                        <a:latin typeface="+mj-lt"/>
                        <a:ea typeface="Arial" panose="020B0604020202020204" pitchFamily="34" charset="0"/>
                        <a:cs typeface="Boriboon" panose="020B0604020202020204" charset="-34"/>
                      </a:endParaRPr>
                    </a:p>
                  </a:txBody>
                  <a:tcPr marL="63500" marR="6350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2002051"/>
                  </a:ext>
                </a:extLst>
              </a:tr>
              <a:tr h="662967">
                <a:tc>
                  <a:txBody>
                    <a:bodyPr/>
                    <a:lstStyle/>
                    <a:p>
                      <a:r>
                        <a:rPr lang="en-US" sz="3200">
                          <a:latin typeface="Boriboon" panose="020B0604020202020204" charset="-34"/>
                          <a:cs typeface="Boriboon" panose="020B0604020202020204" charset="-34"/>
                        </a:rPr>
                        <a:t>Bellona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Boriboon" panose="020B0604020202020204" charset="-34"/>
                        </a:rPr>
                        <a:t>G</a:t>
                      </a:r>
                      <a:r>
                        <a:rPr lang="en-US" sz="3200" baseline="-250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Boriboon" panose="020B0604020202020204" charset="-34"/>
                        </a:rPr>
                        <a:t>5</a:t>
                      </a:r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Boriboon" panose="020B0604020202020204" charset="-34"/>
                        </a:rPr>
                        <a:t>T</a:t>
                      </a:r>
                      <a:r>
                        <a:rPr lang="en-US" sz="3200" baseline="-250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Boriboon" panose="020B0604020202020204" charset="-34"/>
                        </a:rPr>
                        <a:t>4</a:t>
                      </a:r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Boriboon" panose="020B0604020202020204" charset="-34"/>
                        </a:rPr>
                        <a:t>P</a:t>
                      </a:r>
                      <a:r>
                        <a:rPr lang="en-US" sz="3200" baseline="-250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Boriboon" panose="020B0604020202020204" charset="-34"/>
                        </a:rPr>
                        <a:t>0</a:t>
                      </a:r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Boriboon" panose="020B0604020202020204" charset="-34"/>
                        </a:rPr>
                        <a:t>A</a:t>
                      </a:r>
                      <a:r>
                        <a:rPr lang="en-US" sz="3200" baseline="-250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Boriboon" panose="020B0604020202020204" charset="-34"/>
                        </a:rPr>
                        <a:t>1</a:t>
                      </a:r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Boriboon" panose="020B0604020202020204" charset="-34"/>
                        </a:rPr>
                        <a:t>L</a:t>
                      </a:r>
                      <a:r>
                        <a:rPr lang="en-US" sz="3200" baseline="-250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Boriboon" panose="020B0604020202020204" charset="-34"/>
                        </a:rPr>
                        <a:t>4</a:t>
                      </a:r>
                      <a:endParaRPr lang="en-US" sz="3200">
                        <a:effectLst/>
                        <a:latin typeface="+mj-lt"/>
                        <a:ea typeface="Arial" panose="020B0604020202020204" pitchFamily="34" charset="0"/>
                        <a:cs typeface="Boriboon" panose="020B0604020202020204" charset="-34"/>
                      </a:endParaRPr>
                    </a:p>
                  </a:txBody>
                  <a:tcPr marL="63500" marR="6350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1729440"/>
                  </a:ext>
                </a:extLst>
              </a:tr>
              <a:tr h="662967"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Boriboon" panose="020B0604020202020204" charset="-34"/>
                          <a:cs typeface="Boriboon" panose="020B0604020202020204" charset="-34"/>
                        </a:rPr>
                        <a:t>Kali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Boriboon" panose="020B0604020202020204" charset="-34"/>
                        </a:rPr>
                        <a:t>G</a:t>
                      </a:r>
                      <a:r>
                        <a:rPr lang="en-US" sz="3200" baseline="-250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Boriboon" panose="020B0604020202020204" charset="-34"/>
                        </a:rPr>
                        <a:t>3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Boriboon" panose="020B0604020202020204" charset="-34"/>
                        </a:rPr>
                        <a:t>T</a:t>
                      </a:r>
                      <a:r>
                        <a:rPr lang="en-US" sz="3200" baseline="-250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Boriboon" panose="020B0604020202020204" charset="-34"/>
                        </a:rPr>
                        <a:t>2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Boriboon" panose="020B0604020202020204" charset="-34"/>
                        </a:rPr>
                        <a:t>P</a:t>
                      </a:r>
                      <a:r>
                        <a:rPr lang="en-US" sz="3200" baseline="-250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Boriboon" panose="020B0604020202020204" charset="-34"/>
                        </a:rPr>
                        <a:t>1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Boriboon" panose="020B0604020202020204" charset="-34"/>
                        </a:rPr>
                        <a:t>A</a:t>
                      </a:r>
                      <a:r>
                        <a:rPr lang="en-US" sz="3200" baseline="-250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Boriboon" panose="020B0604020202020204" charset="-34"/>
                        </a:rPr>
                        <a:t>0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Boriboon" panose="020B0604020202020204" charset="-34"/>
                        </a:rPr>
                        <a:t>L</a:t>
                      </a:r>
                      <a:r>
                        <a:rPr lang="en-US" sz="3200" baseline="-250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Boriboon" panose="020B0604020202020204" charset="-34"/>
                        </a:rPr>
                        <a:t>2</a:t>
                      </a:r>
                      <a:endParaRPr lang="en-US" sz="3200" dirty="0">
                        <a:effectLst/>
                        <a:latin typeface="+mj-lt"/>
                        <a:ea typeface="Arial" panose="020B0604020202020204" pitchFamily="34" charset="0"/>
                        <a:cs typeface="Boriboon" panose="020B0604020202020204" charset="-34"/>
                      </a:endParaRPr>
                    </a:p>
                  </a:txBody>
                  <a:tcPr marL="63500" marR="6350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3959306"/>
                  </a:ext>
                </a:extLst>
              </a:tr>
              <a:tr h="662967"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Boriboon" panose="020B0604020202020204" charset="-34"/>
                          <a:cs typeface="Boriboon" panose="020B0604020202020204" charset="-34"/>
                        </a:rPr>
                        <a:t>Hera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Boriboon" panose="020B0604020202020204" charset="-34"/>
                        </a:rPr>
                        <a:t>G</a:t>
                      </a:r>
                      <a:r>
                        <a:rPr lang="en-US" sz="3200" baseline="-250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Boriboon" panose="020B0604020202020204" charset="-34"/>
                        </a:rPr>
                        <a:t>5</a:t>
                      </a:r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Boriboon" panose="020B0604020202020204" charset="-34"/>
                        </a:rPr>
                        <a:t>T</a:t>
                      </a:r>
                      <a:r>
                        <a:rPr lang="en-US" sz="3200" baseline="-250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Boriboon" panose="020B0604020202020204" charset="-34"/>
                        </a:rPr>
                        <a:t>1</a:t>
                      </a:r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Boriboon" panose="020B0604020202020204" charset="-34"/>
                        </a:rPr>
                        <a:t>P</a:t>
                      </a:r>
                      <a:r>
                        <a:rPr lang="en-US" sz="3200" baseline="-250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Boriboon" panose="020B0604020202020204" charset="-34"/>
                        </a:rPr>
                        <a:t>3</a:t>
                      </a:r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Boriboon" panose="020B0604020202020204" charset="-34"/>
                        </a:rPr>
                        <a:t>A</a:t>
                      </a:r>
                      <a:r>
                        <a:rPr lang="en-US" sz="3200" baseline="-250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Boriboon" panose="020B0604020202020204" charset="-34"/>
                        </a:rPr>
                        <a:t>1</a:t>
                      </a:r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Boriboon" panose="020B0604020202020204" charset="-34"/>
                        </a:rPr>
                        <a:t>L</a:t>
                      </a:r>
                      <a:r>
                        <a:rPr lang="en-US" sz="3200" baseline="-250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Boriboon" panose="020B0604020202020204" charset="-34"/>
                        </a:rPr>
                        <a:t>3</a:t>
                      </a:r>
                      <a:endParaRPr lang="en-US" sz="3200">
                        <a:effectLst/>
                        <a:latin typeface="+mj-lt"/>
                        <a:ea typeface="Arial" panose="020B0604020202020204" pitchFamily="34" charset="0"/>
                        <a:cs typeface="Boriboon" panose="020B0604020202020204" charset="-34"/>
                      </a:endParaRPr>
                    </a:p>
                  </a:txBody>
                  <a:tcPr marL="63500" marR="6350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0706465"/>
                  </a:ext>
                </a:extLst>
              </a:tr>
              <a:tr h="662967"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Boriboon" panose="020B0604020202020204" charset="-34"/>
                          <a:cs typeface="Boriboon" panose="020B0604020202020204" charset="-34"/>
                        </a:rPr>
                        <a:t>Minerva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Boriboon" panose="020B0604020202020204" charset="-34"/>
                        </a:rPr>
                        <a:t>G</a:t>
                      </a:r>
                      <a:r>
                        <a:rPr lang="en-US" sz="3200" baseline="-250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Boriboon" panose="020B0604020202020204" charset="-34"/>
                        </a:rPr>
                        <a:t>4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Boriboon" panose="020B0604020202020204" charset="-34"/>
                        </a:rPr>
                        <a:t>T</a:t>
                      </a:r>
                      <a:r>
                        <a:rPr lang="en-US" sz="3200" baseline="-250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Boriboon" panose="020B0604020202020204" charset="-34"/>
                        </a:rPr>
                        <a:t>3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Boriboon" panose="020B0604020202020204" charset="-34"/>
                        </a:rPr>
                        <a:t>P</a:t>
                      </a:r>
                      <a:r>
                        <a:rPr lang="en-US" sz="3200" baseline="-250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Boriboon" panose="020B0604020202020204" charset="-34"/>
                        </a:rPr>
                        <a:t>0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Boriboon" panose="020B0604020202020204" charset="-34"/>
                        </a:rPr>
                        <a:t>A</a:t>
                      </a:r>
                      <a:r>
                        <a:rPr lang="en-US" sz="3200" baseline="-250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Boriboon" panose="020B0604020202020204" charset="-34"/>
                        </a:rPr>
                        <a:t>1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Boriboon" panose="020B0604020202020204" charset="-34"/>
                        </a:rPr>
                        <a:t>L</a:t>
                      </a:r>
                      <a:r>
                        <a:rPr lang="en-US" sz="3200" baseline="-250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Boriboon" panose="020B0604020202020204" charset="-34"/>
                        </a:rPr>
                        <a:t>3</a:t>
                      </a:r>
                      <a:endParaRPr lang="en-US" sz="3200" dirty="0">
                        <a:effectLst/>
                        <a:latin typeface="+mj-lt"/>
                        <a:ea typeface="Arial" panose="020B0604020202020204" pitchFamily="34" charset="0"/>
                        <a:cs typeface="Boriboon" panose="020B0604020202020204" charset="-34"/>
                      </a:endParaRPr>
                    </a:p>
                  </a:txBody>
                  <a:tcPr marL="63500" marR="6350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0465372"/>
                  </a:ext>
                </a:extLst>
              </a:tr>
              <a:tr h="662967"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Boriboon" panose="020B0604020202020204" charset="-34"/>
                          <a:cs typeface="Boriboon" panose="020B0604020202020204" charset="-34"/>
                        </a:rPr>
                        <a:t>Valkyrie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Boriboon" panose="020B0604020202020204" charset="-34"/>
                        </a:rPr>
                        <a:t>G</a:t>
                      </a:r>
                      <a:r>
                        <a:rPr lang="en-US" sz="3200" baseline="-250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Boriboon" panose="020B0604020202020204" charset="-34"/>
                        </a:rPr>
                        <a:t>4</a:t>
                      </a:r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Boriboon" panose="020B0604020202020204" charset="-34"/>
                        </a:rPr>
                        <a:t>T</a:t>
                      </a:r>
                      <a:r>
                        <a:rPr lang="en-US" sz="3200" baseline="-250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Boriboon" panose="020B0604020202020204" charset="-34"/>
                        </a:rPr>
                        <a:t>3</a:t>
                      </a:r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Boriboon" panose="020B0604020202020204" charset="-34"/>
                        </a:rPr>
                        <a:t>P</a:t>
                      </a:r>
                      <a:r>
                        <a:rPr lang="en-US" sz="3200" baseline="-250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Boriboon" panose="020B0604020202020204" charset="-34"/>
                        </a:rPr>
                        <a:t>0</a:t>
                      </a:r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Boriboon" panose="020B0604020202020204" charset="-34"/>
                        </a:rPr>
                        <a:t>A</a:t>
                      </a:r>
                      <a:r>
                        <a:rPr lang="en-US" sz="3200" baseline="-250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Boriboon" panose="020B0604020202020204" charset="-34"/>
                        </a:rPr>
                        <a:t>1</a:t>
                      </a:r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Boriboon" panose="020B0604020202020204" charset="-34"/>
                        </a:rPr>
                        <a:t>L</a:t>
                      </a:r>
                      <a:r>
                        <a:rPr lang="en-US" sz="3200" baseline="-250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Boriboon" panose="020B0604020202020204" charset="-34"/>
                        </a:rPr>
                        <a:t>3</a:t>
                      </a:r>
                      <a:endParaRPr lang="en-US" sz="3200">
                        <a:effectLst/>
                        <a:latin typeface="+mj-lt"/>
                        <a:ea typeface="Arial" panose="020B0604020202020204" pitchFamily="34" charset="0"/>
                        <a:cs typeface="Boriboon" panose="020B0604020202020204" charset="-34"/>
                      </a:endParaRPr>
                    </a:p>
                  </a:txBody>
                  <a:tcPr marL="63500" marR="6350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4729696"/>
                  </a:ext>
                </a:extLst>
              </a:tr>
              <a:tr h="662967">
                <a:tc>
                  <a:txBody>
                    <a:bodyPr/>
                    <a:lstStyle/>
                    <a:p>
                      <a:r>
                        <a:rPr lang="en-US" sz="3200">
                          <a:latin typeface="Boriboon" panose="020B0604020202020204" charset="-34"/>
                          <a:cs typeface="Boriboon" panose="020B0604020202020204" charset="-34"/>
                        </a:rPr>
                        <a:t>Atalanta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Boriboon" panose="020B0604020202020204" charset="-34"/>
                        </a:rPr>
                        <a:t>G</a:t>
                      </a:r>
                      <a:r>
                        <a:rPr lang="en-US" sz="3200" baseline="-250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Boriboon" panose="020B0604020202020204" charset="-34"/>
                        </a:rPr>
                        <a:t>3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Boriboon" panose="020B0604020202020204" charset="-34"/>
                        </a:rPr>
                        <a:t>T</a:t>
                      </a:r>
                      <a:r>
                        <a:rPr lang="en-US" sz="3200" baseline="-250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Boriboon" panose="020B0604020202020204" charset="-34"/>
                        </a:rPr>
                        <a:t>3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Boriboon" panose="020B0604020202020204" charset="-34"/>
                        </a:rPr>
                        <a:t>P</a:t>
                      </a:r>
                      <a:r>
                        <a:rPr lang="en-US" sz="3200" baseline="-250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Boriboon" panose="020B0604020202020204" charset="-34"/>
                        </a:rPr>
                        <a:t>0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Boriboon" panose="020B0604020202020204" charset="-34"/>
                        </a:rPr>
                        <a:t>A</a:t>
                      </a:r>
                      <a:r>
                        <a:rPr lang="en-US" sz="3200" baseline="-250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Boriboon" panose="020B0604020202020204" charset="-34"/>
                        </a:rPr>
                        <a:t>0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Boriboon" panose="020B0604020202020204" charset="-34"/>
                        </a:rPr>
                        <a:t>L</a:t>
                      </a:r>
                      <a:r>
                        <a:rPr lang="en-US" sz="3200" baseline="-250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Boriboon" panose="020B0604020202020204" charset="-34"/>
                        </a:rPr>
                        <a:t>3</a:t>
                      </a:r>
                      <a:endParaRPr lang="en-US" sz="3200" dirty="0">
                        <a:effectLst/>
                        <a:latin typeface="+mj-lt"/>
                        <a:ea typeface="Arial" panose="020B0604020202020204" pitchFamily="34" charset="0"/>
                        <a:cs typeface="Boriboon" panose="020B0604020202020204" charset="-34"/>
                      </a:endParaRPr>
                    </a:p>
                  </a:txBody>
                  <a:tcPr marL="63500" marR="6350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092549"/>
                  </a:ext>
                </a:extLst>
              </a:tr>
              <a:tr h="662967">
                <a:tc>
                  <a:txBody>
                    <a:bodyPr/>
                    <a:lstStyle/>
                    <a:p>
                      <a:r>
                        <a:rPr lang="en-US" sz="3200">
                          <a:latin typeface="Boriboon" panose="020B0604020202020204" charset="-34"/>
                          <a:cs typeface="Boriboon" panose="020B0604020202020204" charset="-34"/>
                        </a:rPr>
                        <a:t>Kanlagan 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Boriboon" panose="020B0604020202020204" charset="-34"/>
                        </a:rPr>
                        <a:t>G</a:t>
                      </a:r>
                      <a:r>
                        <a:rPr lang="en-US" sz="3200" baseline="-250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Boriboon" panose="020B0604020202020204" charset="-34"/>
                        </a:rPr>
                        <a:t>4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Boriboon" panose="020B0604020202020204" charset="-34"/>
                        </a:rPr>
                        <a:t>T</a:t>
                      </a:r>
                      <a:r>
                        <a:rPr lang="en-US" sz="3200" baseline="-250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Boriboon" panose="020B0604020202020204" charset="-34"/>
                        </a:rPr>
                        <a:t>4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Boriboon" panose="020B0604020202020204" charset="-34"/>
                        </a:rPr>
                        <a:t>P</a:t>
                      </a:r>
                      <a:r>
                        <a:rPr lang="en-US" sz="3200" baseline="-250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Boriboon" panose="020B0604020202020204" charset="-34"/>
                        </a:rPr>
                        <a:t>0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Boriboon" panose="020B0604020202020204" charset="-34"/>
                        </a:rPr>
                        <a:t>A</a:t>
                      </a:r>
                      <a:r>
                        <a:rPr lang="en-US" sz="3200" baseline="-250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Boriboon" panose="020B0604020202020204" charset="-34"/>
                        </a:rPr>
                        <a:t>0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Boriboon" panose="020B0604020202020204" charset="-34"/>
                        </a:rPr>
                        <a:t>L</a:t>
                      </a:r>
                      <a:r>
                        <a:rPr lang="en-US" sz="3200" baseline="-250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Boriboon" panose="020B0604020202020204" charset="-34"/>
                        </a:rPr>
                        <a:t>4</a:t>
                      </a:r>
                      <a:endParaRPr lang="en-US" sz="3200" dirty="0">
                        <a:effectLst/>
                        <a:latin typeface="+mj-lt"/>
                        <a:ea typeface="Arial" panose="020B0604020202020204" pitchFamily="34" charset="0"/>
                        <a:cs typeface="Boriboon" panose="020B0604020202020204" charset="-34"/>
                      </a:endParaRPr>
                    </a:p>
                  </a:txBody>
                  <a:tcPr marL="63500" marR="6350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2887129"/>
                  </a:ext>
                </a:extLst>
              </a:tr>
              <a:tr h="662967"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Boriboon" panose="020B0604020202020204" charset="-34"/>
                          <a:cs typeface="Boriboon" panose="020B0604020202020204" charset="-34"/>
                        </a:rPr>
                        <a:t>Valeria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Boriboon" panose="020B0604020202020204" charset="-34"/>
                        </a:rPr>
                        <a:t>G</a:t>
                      </a:r>
                      <a:r>
                        <a:rPr lang="en-US" sz="3200" baseline="-250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Boriboon" panose="020B0604020202020204" charset="-34"/>
                        </a:rPr>
                        <a:t>3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Boriboon" panose="020B0604020202020204" charset="-34"/>
                        </a:rPr>
                        <a:t>T</a:t>
                      </a:r>
                      <a:r>
                        <a:rPr lang="en-US" sz="3200" baseline="-250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Boriboon" panose="020B0604020202020204" charset="-34"/>
                        </a:rPr>
                        <a:t>3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Boriboon" panose="020B0604020202020204" charset="-34"/>
                        </a:rPr>
                        <a:t>P</a:t>
                      </a:r>
                      <a:r>
                        <a:rPr lang="en-US" sz="3200" baseline="-250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Boriboon" panose="020B0604020202020204" charset="-34"/>
                        </a:rPr>
                        <a:t>0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Boriboon" panose="020B0604020202020204" charset="-34"/>
                        </a:rPr>
                        <a:t>A</a:t>
                      </a:r>
                      <a:r>
                        <a:rPr lang="en-US" sz="3200" baseline="-250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Boriboon" panose="020B0604020202020204" charset="-34"/>
                        </a:rPr>
                        <a:t>0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Boriboon" panose="020B0604020202020204" charset="-34"/>
                        </a:rPr>
                        <a:t>L</a:t>
                      </a:r>
                      <a:r>
                        <a:rPr lang="en-US" sz="3200" baseline="-250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Boriboon" panose="020B0604020202020204" charset="-34"/>
                        </a:rPr>
                        <a:t>3</a:t>
                      </a:r>
                      <a:endParaRPr lang="en-US" sz="3200" dirty="0">
                        <a:effectLst/>
                        <a:latin typeface="+mj-lt"/>
                        <a:ea typeface="Arial" panose="020B0604020202020204" pitchFamily="34" charset="0"/>
                        <a:cs typeface="Boriboon" panose="020B0604020202020204" charset="-34"/>
                      </a:endParaRPr>
                    </a:p>
                  </a:txBody>
                  <a:tcPr marL="63500" marR="6350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442163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1793384"/>
              </p:ext>
            </p:extLst>
          </p:nvPr>
        </p:nvGraphicFramePr>
        <p:xfrm>
          <a:off x="11506200" y="2280072"/>
          <a:ext cx="4648200" cy="2651868"/>
        </p:xfrm>
        <a:graphic>
          <a:graphicData uri="http://schemas.openxmlformats.org/drawingml/2006/table">
            <a:tbl>
              <a:tblPr/>
              <a:tblGrid>
                <a:gridCol w="2556510">
                  <a:extLst>
                    <a:ext uri="{9D8B030D-6E8A-4147-A177-3AD203B41FA5}">
                      <a16:colId xmlns:a16="http://schemas.microsoft.com/office/drawing/2014/main" val="1957529612"/>
                    </a:ext>
                  </a:extLst>
                </a:gridCol>
                <a:gridCol w="2091690">
                  <a:extLst>
                    <a:ext uri="{9D8B030D-6E8A-4147-A177-3AD203B41FA5}">
                      <a16:colId xmlns:a16="http://schemas.microsoft.com/office/drawing/2014/main" val="2730604378"/>
                    </a:ext>
                  </a:extLst>
                </a:gridCol>
              </a:tblGrid>
              <a:tr h="66296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Boriboon" panose="020B0604020202020204" charset="-34"/>
                          <a:cs typeface="Boriboon" panose="020B0604020202020204" charset="-34"/>
                        </a:rPr>
                        <a:t>PARTICIPANTS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Boriboon" panose="020B0604020202020204" charset="-34"/>
                          <a:cs typeface="Boriboon" panose="020B0604020202020204" charset="-34"/>
                        </a:rPr>
                        <a:t>GTPAL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1088296"/>
                  </a:ext>
                </a:extLst>
              </a:tr>
              <a:tr h="662967">
                <a:tc>
                  <a:txBody>
                    <a:bodyPr/>
                    <a:lstStyle/>
                    <a:p>
                      <a:r>
                        <a:rPr lang="en-US" sz="3200" dirty="0" err="1">
                          <a:latin typeface="Boriboon" panose="020B0604020202020204" charset="-34"/>
                          <a:cs typeface="Boriboon" panose="020B0604020202020204" charset="-34"/>
                        </a:rPr>
                        <a:t>Magayon</a:t>
                      </a:r>
                      <a:endParaRPr lang="en-US" sz="3200" dirty="0">
                        <a:latin typeface="Boriboon" panose="020B0604020202020204" charset="-34"/>
                        <a:cs typeface="Boriboon" panose="020B0604020202020204" charset="-34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Boriboon" panose="020B0604020202020204" charset="-34"/>
                        </a:rPr>
                        <a:t>G</a:t>
                      </a:r>
                      <a:r>
                        <a:rPr lang="en-US" sz="3200" baseline="-250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Boriboon" panose="020B0604020202020204" charset="-34"/>
                        </a:rPr>
                        <a:t>3</a:t>
                      </a:r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Boriboon" panose="020B0604020202020204" charset="-34"/>
                        </a:rPr>
                        <a:t>T</a:t>
                      </a:r>
                      <a:r>
                        <a:rPr lang="en-US" sz="3200" baseline="-250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Boriboon" panose="020B0604020202020204" charset="-34"/>
                        </a:rPr>
                        <a:t>2</a:t>
                      </a:r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Boriboon" panose="020B0604020202020204" charset="-34"/>
                        </a:rPr>
                        <a:t>P</a:t>
                      </a:r>
                      <a:r>
                        <a:rPr lang="en-US" sz="3200" baseline="-250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Boriboon" panose="020B0604020202020204" charset="-34"/>
                        </a:rPr>
                        <a:t>0</a:t>
                      </a:r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Boriboon" panose="020B0604020202020204" charset="-34"/>
                        </a:rPr>
                        <a:t>A</a:t>
                      </a:r>
                      <a:r>
                        <a:rPr lang="en-US" sz="3200" baseline="-250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Boriboon" panose="020B0604020202020204" charset="-34"/>
                        </a:rPr>
                        <a:t>1</a:t>
                      </a:r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Boriboon" panose="020B0604020202020204" charset="-34"/>
                        </a:rPr>
                        <a:t>L</a:t>
                      </a:r>
                      <a:r>
                        <a:rPr lang="en-US" sz="3200" baseline="-250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Boriboon" panose="020B0604020202020204" charset="-34"/>
                        </a:rPr>
                        <a:t>3</a:t>
                      </a:r>
                      <a:endParaRPr lang="en-US" sz="3200">
                        <a:effectLst/>
                        <a:latin typeface="+mj-lt"/>
                        <a:ea typeface="Arial" panose="020B0604020202020204" pitchFamily="34" charset="0"/>
                        <a:cs typeface="Boriboon" panose="020B0604020202020204" charset="-34"/>
                      </a:endParaRPr>
                    </a:p>
                  </a:txBody>
                  <a:tcPr marL="63500" marR="6350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5957959"/>
                  </a:ext>
                </a:extLst>
              </a:tr>
              <a:tr h="662967">
                <a:tc>
                  <a:txBody>
                    <a:bodyPr/>
                    <a:lstStyle/>
                    <a:p>
                      <a:r>
                        <a:rPr lang="en-US" sz="3200">
                          <a:latin typeface="Boriboon" panose="020B0604020202020204" charset="-34"/>
                          <a:cs typeface="Boriboon" panose="020B0604020202020204" charset="-34"/>
                        </a:rPr>
                        <a:t>Kanlaon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Boriboon" panose="020B0604020202020204" charset="-34"/>
                        </a:rPr>
                        <a:t>G</a:t>
                      </a:r>
                      <a:r>
                        <a:rPr lang="en-US" sz="3200" baseline="-250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Boriboon" panose="020B0604020202020204" charset="-34"/>
                        </a:rPr>
                        <a:t>4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Boriboon" panose="020B0604020202020204" charset="-34"/>
                        </a:rPr>
                        <a:t>T</a:t>
                      </a:r>
                      <a:r>
                        <a:rPr lang="en-US" sz="3200" baseline="-250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Boriboon" panose="020B0604020202020204" charset="-34"/>
                        </a:rPr>
                        <a:t>0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Boriboon" panose="020B0604020202020204" charset="-34"/>
                        </a:rPr>
                        <a:t>P</a:t>
                      </a:r>
                      <a:r>
                        <a:rPr lang="en-US" sz="3200" baseline="-250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Boriboon" panose="020B0604020202020204" charset="-34"/>
                        </a:rPr>
                        <a:t>1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Boriboon" panose="020B0604020202020204" charset="-34"/>
                        </a:rPr>
                        <a:t>A</a:t>
                      </a:r>
                      <a:r>
                        <a:rPr lang="en-US" sz="3200" baseline="-250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Boriboon" panose="020B0604020202020204" charset="-34"/>
                        </a:rPr>
                        <a:t>3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Boriboon" panose="020B0604020202020204" charset="-34"/>
                        </a:rPr>
                        <a:t>L</a:t>
                      </a:r>
                      <a:r>
                        <a:rPr lang="en-US" sz="3200" baseline="-250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Boriboon" panose="020B0604020202020204" charset="-34"/>
                        </a:rPr>
                        <a:t>1</a:t>
                      </a:r>
                      <a:endParaRPr lang="en-US" sz="3200" dirty="0">
                        <a:effectLst/>
                        <a:latin typeface="+mj-lt"/>
                        <a:ea typeface="Arial" panose="020B0604020202020204" pitchFamily="34" charset="0"/>
                        <a:cs typeface="Boriboon" panose="020B0604020202020204" charset="-34"/>
                      </a:endParaRPr>
                    </a:p>
                  </a:txBody>
                  <a:tcPr marL="63500" marR="6350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9733402"/>
                  </a:ext>
                </a:extLst>
              </a:tr>
              <a:tr h="662967"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Boriboon" panose="020B0604020202020204" charset="-34"/>
                          <a:cs typeface="Boriboon" panose="020B0604020202020204" charset="-34"/>
                        </a:rPr>
                        <a:t>Alani 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Boriboon" panose="020B0604020202020204" charset="-34"/>
                        </a:rPr>
                        <a:t>G</a:t>
                      </a:r>
                      <a:r>
                        <a:rPr lang="en-US" sz="3200" baseline="-250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Boriboon" panose="020B0604020202020204" charset="-34"/>
                        </a:rPr>
                        <a:t>4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Boriboon" panose="020B0604020202020204" charset="-34"/>
                        </a:rPr>
                        <a:t>T</a:t>
                      </a:r>
                      <a:r>
                        <a:rPr lang="en-US" sz="3200" baseline="-250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Boriboon" panose="020B0604020202020204" charset="-34"/>
                        </a:rPr>
                        <a:t>4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Boriboon" panose="020B0604020202020204" charset="-34"/>
                        </a:rPr>
                        <a:t>P</a:t>
                      </a:r>
                      <a:r>
                        <a:rPr lang="en-US" sz="3200" baseline="-250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Boriboon" panose="020B0604020202020204" charset="-34"/>
                        </a:rPr>
                        <a:t>0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Boriboon" panose="020B0604020202020204" charset="-34"/>
                        </a:rPr>
                        <a:t>A</a:t>
                      </a:r>
                      <a:r>
                        <a:rPr lang="en-US" sz="3200" baseline="-250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Boriboon" panose="020B0604020202020204" charset="-34"/>
                        </a:rPr>
                        <a:t>0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Boriboon" panose="020B0604020202020204" charset="-34"/>
                        </a:rPr>
                        <a:t>L</a:t>
                      </a:r>
                      <a:r>
                        <a:rPr lang="en-US" sz="3200" baseline="-250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Boriboon" panose="020B0604020202020204" charset="-34"/>
                        </a:rPr>
                        <a:t>5</a:t>
                      </a:r>
                      <a:endParaRPr lang="en-US" sz="3200" dirty="0">
                        <a:effectLst/>
                        <a:latin typeface="+mj-lt"/>
                        <a:ea typeface="Arial" panose="020B0604020202020204" pitchFamily="34" charset="0"/>
                        <a:cs typeface="Boriboon" panose="020B0604020202020204" charset="-34"/>
                      </a:endParaRPr>
                    </a:p>
                  </a:txBody>
                  <a:tcPr marL="63500" marR="6350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1872755"/>
                  </a:ext>
                </a:extLst>
              </a:tr>
            </a:tbl>
          </a:graphicData>
        </a:graphic>
      </p:graphicFrame>
      <p:grpSp>
        <p:nvGrpSpPr>
          <p:cNvPr id="23" name="Group 5"/>
          <p:cNvGrpSpPr/>
          <p:nvPr/>
        </p:nvGrpSpPr>
        <p:grpSpPr>
          <a:xfrm>
            <a:off x="11410101" y="5736680"/>
            <a:ext cx="6100628" cy="4153592"/>
            <a:chOff x="0" y="0"/>
            <a:chExt cx="2528321" cy="1751128"/>
          </a:xfrm>
        </p:grpSpPr>
        <p:sp>
          <p:nvSpPr>
            <p:cNvPr id="24" name="Freeform 6"/>
            <p:cNvSpPr/>
            <p:nvPr/>
          </p:nvSpPr>
          <p:spPr>
            <a:xfrm>
              <a:off x="0" y="0"/>
              <a:ext cx="2528321" cy="1751128"/>
            </a:xfrm>
            <a:custGeom>
              <a:avLst/>
              <a:gdLst/>
              <a:ahLst/>
              <a:cxnLst/>
              <a:rect l="l" t="t" r="r" b="b"/>
              <a:pathLst>
                <a:path w="2528321" h="1751128">
                  <a:moveTo>
                    <a:pt x="0" y="0"/>
                  </a:moveTo>
                  <a:lnTo>
                    <a:pt x="2528321" y="0"/>
                  </a:lnTo>
                  <a:lnTo>
                    <a:pt x="2528321" y="1751128"/>
                  </a:lnTo>
                  <a:lnTo>
                    <a:pt x="0" y="1751128"/>
                  </a:lnTo>
                  <a:close/>
                </a:path>
              </a:pathLst>
            </a:custGeom>
            <a:ln w="76200">
              <a:solidFill>
                <a:srgbClr val="FF0066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 sz="2800" dirty="0">
                <a:latin typeface="Boriboon" panose="020B0604020202020204" charset="-34"/>
                <a:cs typeface="Boriboon" panose="020B0604020202020204" charset="-34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3600" dirty="0">
                  <a:latin typeface="Boriboon" panose="020B0604020202020204" charset="-34"/>
                  <a:cs typeface="Boriboon" panose="020B0604020202020204" charset="-34"/>
                </a:rPr>
                <a:t>5 Occurrences- </a:t>
              </a:r>
              <a:r>
                <a:rPr lang="en-US" sz="3600" dirty="0">
                  <a:solidFill>
                    <a:srgbClr val="000000"/>
                  </a:solidFill>
                  <a:latin typeface="Boriboon" panose="020B0604020202020204" charset="-34"/>
                  <a:ea typeface="Times New Roman" panose="02020603050405020304" pitchFamily="18" charset="0"/>
                  <a:cs typeface="Boriboon" panose="020B0604020202020204" charset="-34"/>
                </a:rPr>
                <a:t>G</a:t>
              </a:r>
              <a:r>
                <a:rPr lang="en-US" sz="3600" baseline="-25000" dirty="0">
                  <a:solidFill>
                    <a:srgbClr val="000000"/>
                  </a:solidFill>
                  <a:latin typeface="Boriboon" panose="020B0604020202020204" charset="-34"/>
                  <a:ea typeface="Times New Roman" panose="02020603050405020304" pitchFamily="18" charset="0"/>
                  <a:cs typeface="Boriboon" panose="020B0604020202020204" charset="-34"/>
                </a:rPr>
                <a:t>4</a:t>
              </a:r>
              <a:r>
                <a:rPr lang="en-US" sz="3600" dirty="0">
                  <a:solidFill>
                    <a:srgbClr val="000000"/>
                  </a:solidFill>
                  <a:latin typeface="Boriboon" panose="020B0604020202020204" charset="-34"/>
                  <a:ea typeface="Times New Roman" panose="02020603050405020304" pitchFamily="18" charset="0"/>
                  <a:cs typeface="Boriboon" panose="020B0604020202020204" charset="-34"/>
                </a:rPr>
                <a:t>T</a:t>
              </a:r>
              <a:r>
                <a:rPr lang="en-US" sz="3600" baseline="-25000" dirty="0">
                  <a:solidFill>
                    <a:srgbClr val="000000"/>
                  </a:solidFill>
                  <a:latin typeface="Boriboon" panose="020B0604020202020204" charset="-34"/>
                  <a:ea typeface="Times New Roman" panose="02020603050405020304" pitchFamily="18" charset="0"/>
                  <a:cs typeface="Boriboon" panose="020B0604020202020204" charset="-34"/>
                </a:rPr>
                <a:t>4</a:t>
              </a:r>
              <a:r>
                <a:rPr lang="en-US" sz="3600" dirty="0">
                  <a:solidFill>
                    <a:srgbClr val="000000"/>
                  </a:solidFill>
                  <a:latin typeface="Boriboon" panose="020B0604020202020204" charset="-34"/>
                  <a:ea typeface="Times New Roman" panose="02020603050405020304" pitchFamily="18" charset="0"/>
                  <a:cs typeface="Boriboon" panose="020B0604020202020204" charset="-34"/>
                </a:rPr>
                <a:t>P</a:t>
              </a:r>
              <a:r>
                <a:rPr lang="en-US" sz="3600" baseline="-25000" dirty="0">
                  <a:solidFill>
                    <a:srgbClr val="000000"/>
                  </a:solidFill>
                  <a:latin typeface="Boriboon" panose="020B0604020202020204" charset="-34"/>
                  <a:ea typeface="Times New Roman" panose="02020603050405020304" pitchFamily="18" charset="0"/>
                  <a:cs typeface="Boriboon" panose="020B0604020202020204" charset="-34"/>
                </a:rPr>
                <a:t>0</a:t>
              </a:r>
              <a:r>
                <a:rPr lang="en-US" sz="3600" dirty="0">
                  <a:solidFill>
                    <a:srgbClr val="000000"/>
                  </a:solidFill>
                  <a:latin typeface="Boriboon" panose="020B0604020202020204" charset="-34"/>
                  <a:ea typeface="Times New Roman" panose="02020603050405020304" pitchFamily="18" charset="0"/>
                  <a:cs typeface="Boriboon" panose="020B0604020202020204" charset="-34"/>
                </a:rPr>
                <a:t>A</a:t>
              </a:r>
              <a:r>
                <a:rPr lang="en-US" sz="3600" baseline="-25000" dirty="0">
                  <a:solidFill>
                    <a:srgbClr val="000000"/>
                  </a:solidFill>
                  <a:latin typeface="Boriboon" panose="020B0604020202020204" charset="-34"/>
                  <a:ea typeface="Times New Roman" panose="02020603050405020304" pitchFamily="18" charset="0"/>
                  <a:cs typeface="Boriboon" panose="020B0604020202020204" charset="-34"/>
                </a:rPr>
                <a:t>0</a:t>
              </a:r>
              <a:r>
                <a:rPr lang="en-US" sz="3600" dirty="0">
                  <a:solidFill>
                    <a:srgbClr val="000000"/>
                  </a:solidFill>
                  <a:latin typeface="Boriboon" panose="020B0604020202020204" charset="-34"/>
                  <a:ea typeface="Times New Roman" panose="02020603050405020304" pitchFamily="18" charset="0"/>
                  <a:cs typeface="Boriboon" panose="020B0604020202020204" charset="-34"/>
                </a:rPr>
                <a:t>L</a:t>
              </a:r>
              <a:r>
                <a:rPr lang="en-US" sz="3600" baseline="-25000" dirty="0">
                  <a:solidFill>
                    <a:srgbClr val="000000"/>
                  </a:solidFill>
                  <a:latin typeface="Boriboon" panose="020B0604020202020204" charset="-34"/>
                  <a:ea typeface="Times New Roman" panose="02020603050405020304" pitchFamily="18" charset="0"/>
                  <a:cs typeface="Boriboon" panose="020B0604020202020204" charset="-34"/>
                </a:rPr>
                <a:t>4</a:t>
              </a:r>
              <a:endParaRPr lang="en-US" sz="3600" dirty="0">
                <a:latin typeface="Boriboon" panose="020B0604020202020204" charset="-34"/>
                <a:ea typeface="Arial" panose="020B0604020202020204" pitchFamily="34" charset="0"/>
                <a:cs typeface="Boriboon" panose="020B0604020202020204" charset="-34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3600" dirty="0">
                  <a:latin typeface="Boriboon" panose="020B0604020202020204" charset="-34"/>
                  <a:cs typeface="Boriboon" panose="020B0604020202020204" charset="-34"/>
                </a:rPr>
                <a:t>2 Occurrences: </a:t>
              </a:r>
              <a:r>
                <a:rPr lang="en-US" sz="3600" dirty="0">
                  <a:solidFill>
                    <a:srgbClr val="000000"/>
                  </a:solidFill>
                  <a:latin typeface="Boriboon" panose="020B0604020202020204" charset="-34"/>
                  <a:ea typeface="Times New Roman" panose="02020603050405020304" pitchFamily="18" charset="0"/>
                  <a:cs typeface="Boriboon" panose="020B0604020202020204" charset="-34"/>
                </a:rPr>
                <a:t>G</a:t>
              </a:r>
              <a:r>
                <a:rPr lang="en-US" sz="3600" baseline="-25000" dirty="0">
                  <a:solidFill>
                    <a:srgbClr val="000000"/>
                  </a:solidFill>
                  <a:latin typeface="Boriboon" panose="020B0604020202020204" charset="-34"/>
                  <a:ea typeface="Times New Roman" panose="02020603050405020304" pitchFamily="18" charset="0"/>
                  <a:cs typeface="Boriboon" panose="020B0604020202020204" charset="-34"/>
                </a:rPr>
                <a:t>5</a:t>
              </a:r>
              <a:r>
                <a:rPr lang="en-US" sz="3600" dirty="0">
                  <a:latin typeface="Boriboon" panose="020B0604020202020204" charset="-34"/>
                  <a:ea typeface="Times New Roman" panose="02020603050405020304" pitchFamily="18" charset="0"/>
                  <a:cs typeface="Boriboon" panose="020B0604020202020204" charset="-34"/>
                </a:rPr>
                <a:t>T</a:t>
              </a:r>
              <a:r>
                <a:rPr lang="en-US" sz="3600" baseline="-25000" dirty="0">
                  <a:solidFill>
                    <a:srgbClr val="000000"/>
                  </a:solidFill>
                  <a:latin typeface="Boriboon" panose="020B0604020202020204" charset="-34"/>
                  <a:ea typeface="Times New Roman" panose="02020603050405020304" pitchFamily="18" charset="0"/>
                  <a:cs typeface="Boriboon" panose="020B0604020202020204" charset="-34"/>
                </a:rPr>
                <a:t>4</a:t>
              </a:r>
              <a:r>
                <a:rPr lang="en-US" sz="3600" dirty="0">
                  <a:solidFill>
                    <a:srgbClr val="000000"/>
                  </a:solidFill>
                  <a:latin typeface="Boriboon" panose="020B0604020202020204" charset="-34"/>
                  <a:ea typeface="Times New Roman" panose="02020603050405020304" pitchFamily="18" charset="0"/>
                  <a:cs typeface="Boriboon" panose="020B0604020202020204" charset="-34"/>
                </a:rPr>
                <a:t>P</a:t>
              </a:r>
              <a:r>
                <a:rPr lang="en-US" sz="3600" baseline="-25000" dirty="0">
                  <a:solidFill>
                    <a:srgbClr val="000000"/>
                  </a:solidFill>
                  <a:latin typeface="Boriboon" panose="020B0604020202020204" charset="-34"/>
                  <a:ea typeface="Times New Roman" panose="02020603050405020304" pitchFamily="18" charset="0"/>
                  <a:cs typeface="Boriboon" panose="020B0604020202020204" charset="-34"/>
                </a:rPr>
                <a:t>1</a:t>
              </a:r>
              <a:r>
                <a:rPr lang="en-US" sz="3600" dirty="0">
                  <a:solidFill>
                    <a:srgbClr val="000000"/>
                  </a:solidFill>
                  <a:latin typeface="Boriboon" panose="020B0604020202020204" charset="-34"/>
                  <a:ea typeface="Times New Roman" panose="02020603050405020304" pitchFamily="18" charset="0"/>
                  <a:cs typeface="Boriboon" panose="020B0604020202020204" charset="-34"/>
                </a:rPr>
                <a:t>A</a:t>
              </a:r>
              <a:r>
                <a:rPr lang="en-US" sz="3600" baseline="-25000" dirty="0">
                  <a:solidFill>
                    <a:srgbClr val="000000"/>
                  </a:solidFill>
                  <a:latin typeface="Boriboon" panose="020B0604020202020204" charset="-34"/>
                  <a:ea typeface="Times New Roman" panose="02020603050405020304" pitchFamily="18" charset="0"/>
                  <a:cs typeface="Boriboon" panose="020B0604020202020204" charset="-34"/>
                </a:rPr>
                <a:t>0</a:t>
              </a:r>
              <a:r>
                <a:rPr lang="en-US" sz="3600" dirty="0">
                  <a:latin typeface="Boriboon" panose="020B0604020202020204" charset="-34"/>
                  <a:ea typeface="Times New Roman" panose="02020603050405020304" pitchFamily="18" charset="0"/>
                  <a:cs typeface="Boriboon" panose="020B0604020202020204" charset="-34"/>
                </a:rPr>
                <a:t>L</a:t>
              </a:r>
              <a:r>
                <a:rPr lang="en-US" sz="3600" baseline="-25000" dirty="0">
                  <a:solidFill>
                    <a:srgbClr val="000000"/>
                  </a:solidFill>
                  <a:latin typeface="Boriboon" panose="020B0604020202020204" charset="-34"/>
                  <a:ea typeface="Times New Roman" panose="02020603050405020304" pitchFamily="18" charset="0"/>
                  <a:cs typeface="Boriboon" panose="020B0604020202020204" charset="-34"/>
                </a:rPr>
                <a:t>5</a:t>
              </a:r>
              <a:endParaRPr lang="en-US" sz="3600" dirty="0">
                <a:latin typeface="Boriboon" panose="020B0604020202020204" charset="-34"/>
                <a:ea typeface="Arial" panose="020B0604020202020204" pitchFamily="34" charset="0"/>
                <a:cs typeface="Boriboon" panose="020B0604020202020204" charset="-34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3600" dirty="0">
                  <a:latin typeface="Boriboon" panose="020B0604020202020204" charset="-34"/>
                  <a:cs typeface="Boriboon" panose="020B0604020202020204" charset="-34"/>
                </a:rPr>
                <a:t>2 Occurrences: </a:t>
              </a:r>
              <a:r>
                <a:rPr lang="en-US" sz="3600" dirty="0">
                  <a:solidFill>
                    <a:srgbClr val="000000"/>
                  </a:solidFill>
                  <a:latin typeface="Boriboon" panose="020B0604020202020204" charset="-34"/>
                  <a:ea typeface="Times New Roman" panose="02020603050405020304" pitchFamily="18" charset="0"/>
                  <a:cs typeface="Boriboon" panose="020B0604020202020204" charset="-34"/>
                </a:rPr>
                <a:t>G</a:t>
              </a:r>
              <a:r>
                <a:rPr lang="en-US" sz="3600" baseline="-25000" dirty="0">
                  <a:solidFill>
                    <a:srgbClr val="000000"/>
                  </a:solidFill>
                  <a:latin typeface="Boriboon" panose="020B0604020202020204" charset="-34"/>
                  <a:ea typeface="Times New Roman" panose="02020603050405020304" pitchFamily="18" charset="0"/>
                  <a:cs typeface="Boriboon" panose="020B0604020202020204" charset="-34"/>
                </a:rPr>
                <a:t>2</a:t>
              </a:r>
              <a:r>
                <a:rPr lang="en-US" sz="3600" dirty="0">
                  <a:solidFill>
                    <a:srgbClr val="000000"/>
                  </a:solidFill>
                  <a:latin typeface="Boriboon" panose="020B0604020202020204" charset="-34"/>
                  <a:ea typeface="Times New Roman" panose="02020603050405020304" pitchFamily="18" charset="0"/>
                  <a:cs typeface="Boriboon" panose="020B0604020202020204" charset="-34"/>
                </a:rPr>
                <a:t>T</a:t>
              </a:r>
              <a:r>
                <a:rPr lang="en-US" sz="3600" baseline="-25000" dirty="0">
                  <a:solidFill>
                    <a:srgbClr val="000000"/>
                  </a:solidFill>
                  <a:latin typeface="Boriboon" panose="020B0604020202020204" charset="-34"/>
                  <a:ea typeface="Times New Roman" panose="02020603050405020304" pitchFamily="18" charset="0"/>
                  <a:cs typeface="Boriboon" panose="020B0604020202020204" charset="-34"/>
                </a:rPr>
                <a:t>2</a:t>
              </a:r>
              <a:r>
                <a:rPr lang="en-US" sz="3600" dirty="0">
                  <a:solidFill>
                    <a:srgbClr val="000000"/>
                  </a:solidFill>
                  <a:latin typeface="Boriboon" panose="020B0604020202020204" charset="-34"/>
                  <a:ea typeface="Times New Roman" panose="02020603050405020304" pitchFamily="18" charset="0"/>
                  <a:cs typeface="Boriboon" panose="020B0604020202020204" charset="-34"/>
                </a:rPr>
                <a:t>P</a:t>
              </a:r>
              <a:r>
                <a:rPr lang="en-US" sz="3600" baseline="-25000" dirty="0">
                  <a:solidFill>
                    <a:srgbClr val="000000"/>
                  </a:solidFill>
                  <a:latin typeface="Boriboon" panose="020B0604020202020204" charset="-34"/>
                  <a:ea typeface="Times New Roman" panose="02020603050405020304" pitchFamily="18" charset="0"/>
                  <a:cs typeface="Boriboon" panose="020B0604020202020204" charset="-34"/>
                </a:rPr>
                <a:t>0</a:t>
              </a:r>
              <a:r>
                <a:rPr lang="en-US" sz="3600" dirty="0">
                  <a:solidFill>
                    <a:srgbClr val="000000"/>
                  </a:solidFill>
                  <a:latin typeface="Boriboon" panose="020B0604020202020204" charset="-34"/>
                  <a:ea typeface="Times New Roman" panose="02020603050405020304" pitchFamily="18" charset="0"/>
                  <a:cs typeface="Boriboon" panose="020B0604020202020204" charset="-34"/>
                </a:rPr>
                <a:t>A</a:t>
              </a:r>
              <a:r>
                <a:rPr lang="en-US" sz="3600" baseline="-25000" dirty="0">
                  <a:solidFill>
                    <a:srgbClr val="000000"/>
                  </a:solidFill>
                  <a:latin typeface="Boriboon" panose="020B0604020202020204" charset="-34"/>
                  <a:ea typeface="Times New Roman" panose="02020603050405020304" pitchFamily="18" charset="0"/>
                  <a:cs typeface="Boriboon" panose="020B0604020202020204" charset="-34"/>
                </a:rPr>
                <a:t>0</a:t>
              </a:r>
              <a:r>
                <a:rPr lang="en-US" sz="3600" dirty="0">
                  <a:solidFill>
                    <a:srgbClr val="000000"/>
                  </a:solidFill>
                  <a:latin typeface="Boriboon" panose="020B0604020202020204" charset="-34"/>
                  <a:ea typeface="Times New Roman" panose="02020603050405020304" pitchFamily="18" charset="0"/>
                  <a:cs typeface="Boriboon" panose="020B0604020202020204" charset="-34"/>
                </a:rPr>
                <a:t>L</a:t>
              </a:r>
              <a:r>
                <a:rPr lang="en-US" sz="3600" baseline="-25000" dirty="0">
                  <a:solidFill>
                    <a:srgbClr val="000000"/>
                  </a:solidFill>
                  <a:latin typeface="Boriboon" panose="020B0604020202020204" charset="-34"/>
                  <a:ea typeface="Times New Roman" panose="02020603050405020304" pitchFamily="18" charset="0"/>
                  <a:cs typeface="Boriboon" panose="020B0604020202020204" charset="-34"/>
                </a:rPr>
                <a:t>2</a:t>
              </a:r>
              <a:endParaRPr lang="en-US" sz="3600" dirty="0">
                <a:latin typeface="Boriboon" panose="020B0604020202020204" charset="-34"/>
                <a:ea typeface="Arial" panose="020B0604020202020204" pitchFamily="34" charset="0"/>
                <a:cs typeface="Boriboon" panose="020B0604020202020204" charset="-34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3600" dirty="0">
                  <a:latin typeface="Boriboon" panose="020B0604020202020204" charset="-34"/>
                  <a:cs typeface="Boriboon" panose="020B0604020202020204" charset="-34"/>
                </a:rPr>
                <a:t>2 Occurrences:</a:t>
              </a:r>
              <a:r>
                <a:rPr lang="en-US" sz="3600" dirty="0">
                  <a:solidFill>
                    <a:srgbClr val="000000"/>
                  </a:solidFill>
                  <a:latin typeface="Boriboon" panose="020B0604020202020204" charset="-34"/>
                  <a:ea typeface="Times New Roman" panose="02020603050405020304" pitchFamily="18" charset="0"/>
                  <a:cs typeface="Boriboon" panose="020B0604020202020204" charset="-34"/>
                </a:rPr>
                <a:t> G</a:t>
              </a:r>
              <a:r>
                <a:rPr lang="en-US" sz="3600" baseline="-25000" dirty="0">
                  <a:solidFill>
                    <a:srgbClr val="000000"/>
                  </a:solidFill>
                  <a:latin typeface="Boriboon" panose="020B0604020202020204" charset="-34"/>
                  <a:ea typeface="Times New Roman" panose="02020603050405020304" pitchFamily="18" charset="0"/>
                  <a:cs typeface="Boriboon" panose="020B0604020202020204" charset="-34"/>
                </a:rPr>
                <a:t>4</a:t>
              </a:r>
              <a:r>
                <a:rPr lang="en-US" sz="3600" dirty="0">
                  <a:solidFill>
                    <a:srgbClr val="000000"/>
                  </a:solidFill>
                  <a:latin typeface="Boriboon" panose="020B0604020202020204" charset="-34"/>
                  <a:ea typeface="Times New Roman" panose="02020603050405020304" pitchFamily="18" charset="0"/>
                  <a:cs typeface="Boriboon" panose="020B0604020202020204" charset="-34"/>
                </a:rPr>
                <a:t>T</a:t>
              </a:r>
              <a:r>
                <a:rPr lang="en-US" sz="3600" baseline="-25000" dirty="0">
                  <a:solidFill>
                    <a:srgbClr val="000000"/>
                  </a:solidFill>
                  <a:latin typeface="Boriboon" panose="020B0604020202020204" charset="-34"/>
                  <a:ea typeface="Times New Roman" panose="02020603050405020304" pitchFamily="18" charset="0"/>
                  <a:cs typeface="Boriboon" panose="020B0604020202020204" charset="-34"/>
                </a:rPr>
                <a:t>3</a:t>
              </a:r>
              <a:r>
                <a:rPr lang="en-US" sz="3600" dirty="0">
                  <a:solidFill>
                    <a:srgbClr val="000000"/>
                  </a:solidFill>
                  <a:latin typeface="Boriboon" panose="020B0604020202020204" charset="-34"/>
                  <a:ea typeface="Times New Roman" panose="02020603050405020304" pitchFamily="18" charset="0"/>
                  <a:cs typeface="Boriboon" panose="020B0604020202020204" charset="-34"/>
                </a:rPr>
                <a:t>P</a:t>
              </a:r>
              <a:r>
                <a:rPr lang="en-US" sz="3600" baseline="-25000" dirty="0">
                  <a:solidFill>
                    <a:srgbClr val="000000"/>
                  </a:solidFill>
                  <a:latin typeface="Boriboon" panose="020B0604020202020204" charset="-34"/>
                  <a:ea typeface="Times New Roman" panose="02020603050405020304" pitchFamily="18" charset="0"/>
                  <a:cs typeface="Boriboon" panose="020B0604020202020204" charset="-34"/>
                </a:rPr>
                <a:t>0</a:t>
              </a:r>
              <a:r>
                <a:rPr lang="en-US" sz="3600" dirty="0">
                  <a:solidFill>
                    <a:srgbClr val="000000"/>
                  </a:solidFill>
                  <a:latin typeface="Boriboon" panose="020B0604020202020204" charset="-34"/>
                  <a:ea typeface="Times New Roman" panose="02020603050405020304" pitchFamily="18" charset="0"/>
                  <a:cs typeface="Boriboon" panose="020B0604020202020204" charset="-34"/>
                </a:rPr>
                <a:t>A</a:t>
              </a:r>
              <a:r>
                <a:rPr lang="en-US" sz="3600" baseline="-25000" dirty="0">
                  <a:solidFill>
                    <a:srgbClr val="000000"/>
                  </a:solidFill>
                  <a:latin typeface="Boriboon" panose="020B0604020202020204" charset="-34"/>
                  <a:ea typeface="Times New Roman" panose="02020603050405020304" pitchFamily="18" charset="0"/>
                  <a:cs typeface="Boriboon" panose="020B0604020202020204" charset="-34"/>
                </a:rPr>
                <a:t>1</a:t>
              </a:r>
              <a:r>
                <a:rPr lang="en-US" sz="3600" dirty="0">
                  <a:solidFill>
                    <a:srgbClr val="000000"/>
                  </a:solidFill>
                  <a:latin typeface="Boriboon" panose="020B0604020202020204" charset="-34"/>
                  <a:ea typeface="Times New Roman" panose="02020603050405020304" pitchFamily="18" charset="0"/>
                  <a:cs typeface="Boriboon" panose="020B0604020202020204" charset="-34"/>
                </a:rPr>
                <a:t>L</a:t>
              </a:r>
              <a:r>
                <a:rPr lang="en-US" sz="3600" baseline="-25000" dirty="0">
                  <a:solidFill>
                    <a:srgbClr val="000000"/>
                  </a:solidFill>
                  <a:latin typeface="Boriboon" panose="020B0604020202020204" charset="-34"/>
                  <a:ea typeface="Times New Roman" panose="02020603050405020304" pitchFamily="18" charset="0"/>
                  <a:cs typeface="Boriboon" panose="020B0604020202020204" charset="-34"/>
                </a:rPr>
                <a:t>3</a:t>
              </a:r>
              <a:endParaRPr lang="en-US" sz="3600" dirty="0">
                <a:latin typeface="Boriboon" panose="020B0604020202020204" charset="-34"/>
                <a:ea typeface="Arial" panose="020B0604020202020204" pitchFamily="34" charset="0"/>
                <a:cs typeface="Boriboon" panose="020B0604020202020204" charset="-34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3600" dirty="0">
                  <a:latin typeface="Boriboon" panose="020B0604020202020204" charset="-34"/>
                  <a:cs typeface="Boriboon" panose="020B0604020202020204" charset="-34"/>
                </a:rPr>
                <a:t>2 Occurrences:</a:t>
              </a:r>
              <a:r>
                <a:rPr lang="en-US" sz="3600" dirty="0">
                  <a:solidFill>
                    <a:srgbClr val="000000"/>
                  </a:solidFill>
                  <a:latin typeface="Boriboon" panose="020B0604020202020204" charset="-34"/>
                  <a:ea typeface="Times New Roman" panose="02020603050405020304" pitchFamily="18" charset="0"/>
                  <a:cs typeface="Boriboon" panose="020B0604020202020204" charset="-34"/>
                </a:rPr>
                <a:t> G</a:t>
              </a:r>
              <a:r>
                <a:rPr lang="en-US" sz="3600" baseline="-25000" dirty="0">
                  <a:solidFill>
                    <a:srgbClr val="000000"/>
                  </a:solidFill>
                  <a:latin typeface="Boriboon" panose="020B0604020202020204" charset="-34"/>
                  <a:ea typeface="Times New Roman" panose="02020603050405020304" pitchFamily="18" charset="0"/>
                  <a:cs typeface="Boriboon" panose="020B0604020202020204" charset="-34"/>
                </a:rPr>
                <a:t>3</a:t>
              </a:r>
              <a:r>
                <a:rPr lang="en-US" sz="3600" dirty="0">
                  <a:solidFill>
                    <a:srgbClr val="000000"/>
                  </a:solidFill>
                  <a:latin typeface="Boriboon" panose="020B0604020202020204" charset="-34"/>
                  <a:ea typeface="Times New Roman" panose="02020603050405020304" pitchFamily="18" charset="0"/>
                  <a:cs typeface="Boriboon" panose="020B0604020202020204" charset="-34"/>
                </a:rPr>
                <a:t>T</a:t>
              </a:r>
              <a:r>
                <a:rPr lang="en-US" sz="3600" baseline="-25000" dirty="0">
                  <a:solidFill>
                    <a:srgbClr val="000000"/>
                  </a:solidFill>
                  <a:latin typeface="Boriboon" panose="020B0604020202020204" charset="-34"/>
                  <a:ea typeface="Times New Roman" panose="02020603050405020304" pitchFamily="18" charset="0"/>
                  <a:cs typeface="Boriboon" panose="020B0604020202020204" charset="-34"/>
                </a:rPr>
                <a:t>3</a:t>
              </a:r>
              <a:r>
                <a:rPr lang="en-US" sz="3600" dirty="0">
                  <a:solidFill>
                    <a:srgbClr val="000000"/>
                  </a:solidFill>
                  <a:latin typeface="Boriboon" panose="020B0604020202020204" charset="-34"/>
                  <a:ea typeface="Times New Roman" panose="02020603050405020304" pitchFamily="18" charset="0"/>
                  <a:cs typeface="Boriboon" panose="020B0604020202020204" charset="-34"/>
                </a:rPr>
                <a:t>P</a:t>
              </a:r>
              <a:r>
                <a:rPr lang="en-US" sz="3600" baseline="-25000" dirty="0">
                  <a:solidFill>
                    <a:srgbClr val="000000"/>
                  </a:solidFill>
                  <a:latin typeface="Boriboon" panose="020B0604020202020204" charset="-34"/>
                  <a:ea typeface="Times New Roman" panose="02020603050405020304" pitchFamily="18" charset="0"/>
                  <a:cs typeface="Boriboon" panose="020B0604020202020204" charset="-34"/>
                </a:rPr>
                <a:t>0</a:t>
              </a:r>
              <a:r>
                <a:rPr lang="en-US" sz="3600" dirty="0">
                  <a:solidFill>
                    <a:srgbClr val="000000"/>
                  </a:solidFill>
                  <a:latin typeface="Boriboon" panose="020B0604020202020204" charset="-34"/>
                  <a:ea typeface="Times New Roman" panose="02020603050405020304" pitchFamily="18" charset="0"/>
                  <a:cs typeface="Boriboon" panose="020B0604020202020204" charset="-34"/>
                </a:rPr>
                <a:t>A</a:t>
              </a:r>
              <a:r>
                <a:rPr lang="en-US" sz="3600" baseline="-25000" dirty="0">
                  <a:solidFill>
                    <a:srgbClr val="000000"/>
                  </a:solidFill>
                  <a:latin typeface="Boriboon" panose="020B0604020202020204" charset="-34"/>
                  <a:ea typeface="Times New Roman" panose="02020603050405020304" pitchFamily="18" charset="0"/>
                  <a:cs typeface="Boriboon" panose="020B0604020202020204" charset="-34"/>
                </a:rPr>
                <a:t>0</a:t>
              </a:r>
              <a:r>
                <a:rPr lang="en-US" sz="3600" dirty="0">
                  <a:solidFill>
                    <a:srgbClr val="000000"/>
                  </a:solidFill>
                  <a:latin typeface="Boriboon" panose="020B0604020202020204" charset="-34"/>
                  <a:ea typeface="Times New Roman" panose="02020603050405020304" pitchFamily="18" charset="0"/>
                  <a:cs typeface="Boriboon" panose="020B0604020202020204" charset="-34"/>
                </a:rPr>
                <a:t>L</a:t>
              </a:r>
              <a:r>
                <a:rPr lang="en-US" sz="3600" baseline="-25000" dirty="0">
                  <a:solidFill>
                    <a:srgbClr val="000000"/>
                  </a:solidFill>
                  <a:latin typeface="Boriboon" panose="020B0604020202020204" charset="-34"/>
                  <a:ea typeface="Times New Roman" panose="02020603050405020304" pitchFamily="18" charset="0"/>
                  <a:cs typeface="Boriboon" panose="020B0604020202020204" charset="-34"/>
                </a:rPr>
                <a:t>3</a:t>
              </a:r>
              <a:endParaRPr lang="en-US" sz="3600" dirty="0">
                <a:latin typeface="Boriboon" panose="020B0604020202020204" charset="-34"/>
                <a:cs typeface="Boriboon" panose="020B0604020202020204" charset="-34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3600" b="1" dirty="0">
                  <a:latin typeface="Boriboon" panose="020B0604020202020204" charset="-34"/>
                  <a:cs typeface="Boriboon" panose="020B0604020202020204" charset="-34"/>
                </a:rPr>
                <a:t>1 Participant- </a:t>
              </a:r>
              <a:r>
                <a:rPr lang="en-US" sz="3600" b="1" dirty="0">
                  <a:solidFill>
                    <a:srgbClr val="000000"/>
                  </a:solidFill>
                  <a:latin typeface="Boriboon" panose="020B0604020202020204" charset="-34"/>
                  <a:ea typeface="Times New Roman" panose="02020603050405020304" pitchFamily="18" charset="0"/>
                  <a:cs typeface="Boriboon" panose="020B0604020202020204" charset="-34"/>
                </a:rPr>
                <a:t>G</a:t>
              </a:r>
              <a:r>
                <a:rPr lang="en-US" sz="3600" b="1" baseline="-25000" dirty="0">
                  <a:solidFill>
                    <a:srgbClr val="000000"/>
                  </a:solidFill>
                  <a:latin typeface="Boriboon" panose="020B0604020202020204" charset="-34"/>
                  <a:ea typeface="Times New Roman" panose="02020603050405020304" pitchFamily="18" charset="0"/>
                  <a:cs typeface="Boriboon" panose="020B0604020202020204" charset="-34"/>
                </a:rPr>
                <a:t>4</a:t>
              </a:r>
              <a:r>
                <a:rPr lang="en-US" sz="3600" b="1" dirty="0">
                  <a:solidFill>
                    <a:srgbClr val="000000"/>
                  </a:solidFill>
                  <a:latin typeface="Boriboon" panose="020B0604020202020204" charset="-34"/>
                  <a:ea typeface="Times New Roman" panose="02020603050405020304" pitchFamily="18" charset="0"/>
                  <a:cs typeface="Boriboon" panose="020B0604020202020204" charset="-34"/>
                </a:rPr>
                <a:t>T</a:t>
              </a:r>
              <a:r>
                <a:rPr lang="en-US" sz="3600" b="1" baseline="-25000" dirty="0">
                  <a:solidFill>
                    <a:srgbClr val="000000"/>
                  </a:solidFill>
                  <a:latin typeface="Boriboon" panose="020B0604020202020204" charset="-34"/>
                  <a:ea typeface="Times New Roman" panose="02020603050405020304" pitchFamily="18" charset="0"/>
                  <a:cs typeface="Boriboon" panose="020B0604020202020204" charset="-34"/>
                </a:rPr>
                <a:t>0</a:t>
              </a:r>
              <a:r>
                <a:rPr lang="en-US" sz="3600" b="1" dirty="0">
                  <a:solidFill>
                    <a:srgbClr val="000000"/>
                  </a:solidFill>
                  <a:latin typeface="Boriboon" panose="020B0604020202020204" charset="-34"/>
                  <a:ea typeface="Times New Roman" panose="02020603050405020304" pitchFamily="18" charset="0"/>
                  <a:cs typeface="Boriboon" panose="020B0604020202020204" charset="-34"/>
                </a:rPr>
                <a:t>P</a:t>
              </a:r>
              <a:r>
                <a:rPr lang="en-US" sz="3600" b="1" baseline="-25000" dirty="0">
                  <a:solidFill>
                    <a:srgbClr val="000000"/>
                  </a:solidFill>
                  <a:latin typeface="Boriboon" panose="020B0604020202020204" charset="-34"/>
                  <a:ea typeface="Times New Roman" panose="02020603050405020304" pitchFamily="18" charset="0"/>
                  <a:cs typeface="Boriboon" panose="020B0604020202020204" charset="-34"/>
                </a:rPr>
                <a:t>1</a:t>
              </a:r>
              <a:r>
                <a:rPr lang="en-US" sz="3600" b="1" dirty="0">
                  <a:solidFill>
                    <a:srgbClr val="000000"/>
                  </a:solidFill>
                  <a:latin typeface="Boriboon" panose="020B0604020202020204" charset="-34"/>
                  <a:ea typeface="Times New Roman" panose="02020603050405020304" pitchFamily="18" charset="0"/>
                  <a:cs typeface="Boriboon" panose="020B0604020202020204" charset="-34"/>
                </a:rPr>
                <a:t>A</a:t>
              </a:r>
              <a:r>
                <a:rPr lang="en-US" sz="3600" b="1" baseline="-25000" dirty="0">
                  <a:solidFill>
                    <a:srgbClr val="000000"/>
                  </a:solidFill>
                  <a:latin typeface="Boriboon" panose="020B0604020202020204" charset="-34"/>
                  <a:ea typeface="Times New Roman" panose="02020603050405020304" pitchFamily="18" charset="0"/>
                  <a:cs typeface="Boriboon" panose="020B0604020202020204" charset="-34"/>
                </a:rPr>
                <a:t>3</a:t>
              </a:r>
              <a:r>
                <a:rPr lang="en-US" sz="3600" b="1" dirty="0">
                  <a:solidFill>
                    <a:srgbClr val="000000"/>
                  </a:solidFill>
                  <a:latin typeface="Boriboon" panose="020B0604020202020204" charset="-34"/>
                  <a:ea typeface="Times New Roman" panose="02020603050405020304" pitchFamily="18" charset="0"/>
                  <a:cs typeface="Boriboon" panose="020B0604020202020204" charset="-34"/>
                </a:rPr>
                <a:t>L</a:t>
              </a:r>
              <a:r>
                <a:rPr lang="en-US" sz="3600" b="1" baseline="-25000" dirty="0">
                  <a:solidFill>
                    <a:srgbClr val="000000"/>
                  </a:solidFill>
                  <a:latin typeface="Boriboon" panose="020B0604020202020204" charset="-34"/>
                  <a:ea typeface="Times New Roman" panose="02020603050405020304" pitchFamily="18" charset="0"/>
                  <a:cs typeface="Boriboon" panose="020B0604020202020204" charset="-34"/>
                </a:rPr>
                <a:t>1</a:t>
              </a:r>
              <a:endParaRPr lang="en-US" sz="3600" b="1" dirty="0">
                <a:latin typeface="Boriboon" panose="020B0604020202020204" charset="-34"/>
                <a:ea typeface="Arial" panose="020B0604020202020204" pitchFamily="34" charset="0"/>
                <a:cs typeface="Boriboon" panose="020B0604020202020204" charset="-34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sz="2800" dirty="0">
                <a:latin typeface="Boriboon" panose="020B0604020202020204" charset="-34"/>
                <a:cs typeface="Boriboon" panose="020B0604020202020204" charset="-34"/>
              </a:endParaRPr>
            </a:p>
          </p:txBody>
        </p:sp>
        <p:sp>
          <p:nvSpPr>
            <p:cNvPr id="25" name="TextBox 7"/>
            <p:cNvSpPr txBox="1"/>
            <p:nvPr/>
          </p:nvSpPr>
          <p:spPr>
            <a:xfrm>
              <a:off x="0" y="47625"/>
              <a:ext cx="2528321" cy="17035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40"/>
                </a:lnSpc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2671674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129728" y="3826660"/>
            <a:ext cx="7158272" cy="6460340"/>
          </a:xfrm>
          <a:custGeom>
            <a:avLst/>
            <a:gdLst/>
            <a:ahLst/>
            <a:cxnLst/>
            <a:rect l="l" t="t" r="r" b="b"/>
            <a:pathLst>
              <a:path w="7158272" h="6460340">
                <a:moveTo>
                  <a:pt x="0" y="0"/>
                </a:moveTo>
                <a:lnTo>
                  <a:pt x="7158272" y="0"/>
                </a:lnTo>
                <a:lnTo>
                  <a:pt x="7158272" y="6460340"/>
                </a:lnTo>
                <a:lnTo>
                  <a:pt x="0" y="64603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504401" y="8834119"/>
            <a:ext cx="9625327" cy="848361"/>
            <a:chOff x="0" y="0"/>
            <a:chExt cx="2535066" cy="22343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535066" cy="223437"/>
            </a:xfrm>
            <a:custGeom>
              <a:avLst/>
              <a:gdLst/>
              <a:ahLst/>
              <a:cxnLst/>
              <a:rect l="l" t="t" r="r" b="b"/>
              <a:pathLst>
                <a:path w="2535066" h="223437">
                  <a:moveTo>
                    <a:pt x="41021" y="0"/>
                  </a:moveTo>
                  <a:lnTo>
                    <a:pt x="2494045" y="0"/>
                  </a:lnTo>
                  <a:cubicBezTo>
                    <a:pt x="2504924" y="0"/>
                    <a:pt x="2515358" y="4322"/>
                    <a:pt x="2523051" y="12015"/>
                  </a:cubicBezTo>
                  <a:cubicBezTo>
                    <a:pt x="2530744" y="19708"/>
                    <a:pt x="2535066" y="30141"/>
                    <a:pt x="2535066" y="41021"/>
                  </a:cubicBezTo>
                  <a:lnTo>
                    <a:pt x="2535066" y="182416"/>
                  </a:lnTo>
                  <a:cubicBezTo>
                    <a:pt x="2535066" y="193295"/>
                    <a:pt x="2530744" y="203729"/>
                    <a:pt x="2523051" y="211422"/>
                  </a:cubicBezTo>
                  <a:cubicBezTo>
                    <a:pt x="2515358" y="219115"/>
                    <a:pt x="2504924" y="223437"/>
                    <a:pt x="2494045" y="223437"/>
                  </a:cubicBezTo>
                  <a:lnTo>
                    <a:pt x="41021" y="223437"/>
                  </a:lnTo>
                  <a:cubicBezTo>
                    <a:pt x="30141" y="223437"/>
                    <a:pt x="19708" y="219115"/>
                    <a:pt x="12015" y="211422"/>
                  </a:cubicBezTo>
                  <a:cubicBezTo>
                    <a:pt x="4322" y="203729"/>
                    <a:pt x="0" y="193295"/>
                    <a:pt x="0" y="182416"/>
                  </a:cubicBezTo>
                  <a:lnTo>
                    <a:pt x="0" y="41021"/>
                  </a:lnTo>
                  <a:cubicBezTo>
                    <a:pt x="0" y="30141"/>
                    <a:pt x="4322" y="19708"/>
                    <a:pt x="12015" y="12015"/>
                  </a:cubicBezTo>
                  <a:cubicBezTo>
                    <a:pt x="19708" y="4322"/>
                    <a:pt x="30141" y="0"/>
                    <a:pt x="41021" y="0"/>
                  </a:cubicBezTo>
                  <a:close/>
                </a:path>
              </a:pathLst>
            </a:custGeom>
            <a:solidFill>
              <a:srgbClr val="EBBADE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2535066" cy="2615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692249" y="2676850"/>
            <a:ext cx="672903" cy="650192"/>
          </a:xfrm>
          <a:custGeom>
            <a:avLst/>
            <a:gdLst/>
            <a:ahLst/>
            <a:cxnLst/>
            <a:rect l="l" t="t" r="r" b="b"/>
            <a:pathLst>
              <a:path w="672903" h="650192">
                <a:moveTo>
                  <a:pt x="0" y="0"/>
                </a:moveTo>
                <a:lnTo>
                  <a:pt x="672902" y="0"/>
                </a:lnTo>
                <a:lnTo>
                  <a:pt x="672902" y="650193"/>
                </a:lnTo>
                <a:lnTo>
                  <a:pt x="0" y="65019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1504401" y="2231946"/>
            <a:ext cx="9625327" cy="1607285"/>
            <a:chOff x="0" y="0"/>
            <a:chExt cx="2535066" cy="42331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535066" cy="423318"/>
            </a:xfrm>
            <a:custGeom>
              <a:avLst/>
              <a:gdLst/>
              <a:ahLst/>
              <a:cxnLst/>
              <a:rect l="l" t="t" r="r" b="b"/>
              <a:pathLst>
                <a:path w="2535066" h="423318">
                  <a:moveTo>
                    <a:pt x="41021" y="0"/>
                  </a:moveTo>
                  <a:lnTo>
                    <a:pt x="2494045" y="0"/>
                  </a:lnTo>
                  <a:cubicBezTo>
                    <a:pt x="2504924" y="0"/>
                    <a:pt x="2515358" y="4322"/>
                    <a:pt x="2523051" y="12015"/>
                  </a:cubicBezTo>
                  <a:cubicBezTo>
                    <a:pt x="2530744" y="19708"/>
                    <a:pt x="2535066" y="30141"/>
                    <a:pt x="2535066" y="41021"/>
                  </a:cubicBezTo>
                  <a:lnTo>
                    <a:pt x="2535066" y="382297"/>
                  </a:lnTo>
                  <a:cubicBezTo>
                    <a:pt x="2535066" y="393177"/>
                    <a:pt x="2530744" y="403610"/>
                    <a:pt x="2523051" y="411303"/>
                  </a:cubicBezTo>
                  <a:cubicBezTo>
                    <a:pt x="2515358" y="418996"/>
                    <a:pt x="2504924" y="423318"/>
                    <a:pt x="2494045" y="423318"/>
                  </a:cubicBezTo>
                  <a:lnTo>
                    <a:pt x="41021" y="423318"/>
                  </a:lnTo>
                  <a:cubicBezTo>
                    <a:pt x="30141" y="423318"/>
                    <a:pt x="19708" y="418996"/>
                    <a:pt x="12015" y="411303"/>
                  </a:cubicBezTo>
                  <a:cubicBezTo>
                    <a:pt x="4322" y="403610"/>
                    <a:pt x="0" y="393177"/>
                    <a:pt x="0" y="382297"/>
                  </a:cubicBezTo>
                  <a:lnTo>
                    <a:pt x="0" y="41021"/>
                  </a:lnTo>
                  <a:cubicBezTo>
                    <a:pt x="0" y="30141"/>
                    <a:pt x="4322" y="19708"/>
                    <a:pt x="12015" y="12015"/>
                  </a:cubicBezTo>
                  <a:cubicBezTo>
                    <a:pt x="19708" y="4322"/>
                    <a:pt x="30141" y="0"/>
                    <a:pt x="41021" y="0"/>
                  </a:cubicBezTo>
                  <a:close/>
                </a:path>
              </a:pathLst>
            </a:custGeom>
            <a:solidFill>
              <a:srgbClr val="EBBADE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2535066" cy="4614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504401" y="2336721"/>
            <a:ext cx="9419433" cy="14352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43"/>
              </a:lnSpc>
            </a:pPr>
            <a:r>
              <a:rPr lang="en-US" sz="5599">
                <a:solidFill>
                  <a:srgbClr val="000000"/>
                </a:solidFill>
                <a:latin typeface="Boriboon Bold"/>
              </a:rPr>
              <a:t>Descriptive Phenomenological Research Design</a:t>
            </a:r>
          </a:p>
        </p:txBody>
      </p:sp>
      <p:sp>
        <p:nvSpPr>
          <p:cNvPr id="12" name="Freeform 12"/>
          <p:cNvSpPr/>
          <p:nvPr/>
        </p:nvSpPr>
        <p:spPr>
          <a:xfrm>
            <a:off x="692249" y="4310829"/>
            <a:ext cx="672903" cy="650192"/>
          </a:xfrm>
          <a:custGeom>
            <a:avLst/>
            <a:gdLst/>
            <a:ahLst/>
            <a:cxnLst/>
            <a:rect l="l" t="t" r="r" b="b"/>
            <a:pathLst>
              <a:path w="672903" h="650192">
                <a:moveTo>
                  <a:pt x="0" y="0"/>
                </a:moveTo>
                <a:lnTo>
                  <a:pt x="672902" y="0"/>
                </a:lnTo>
                <a:lnTo>
                  <a:pt x="672902" y="650192"/>
                </a:lnTo>
                <a:lnTo>
                  <a:pt x="0" y="65019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13" name="Group 13"/>
          <p:cNvGrpSpPr/>
          <p:nvPr/>
        </p:nvGrpSpPr>
        <p:grpSpPr>
          <a:xfrm>
            <a:off x="1504401" y="4210707"/>
            <a:ext cx="9625327" cy="849399"/>
            <a:chOff x="0" y="0"/>
            <a:chExt cx="2535066" cy="22371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535066" cy="223710"/>
            </a:xfrm>
            <a:custGeom>
              <a:avLst/>
              <a:gdLst/>
              <a:ahLst/>
              <a:cxnLst/>
              <a:rect l="l" t="t" r="r" b="b"/>
              <a:pathLst>
                <a:path w="2535066" h="223710">
                  <a:moveTo>
                    <a:pt x="41021" y="0"/>
                  </a:moveTo>
                  <a:lnTo>
                    <a:pt x="2494045" y="0"/>
                  </a:lnTo>
                  <a:cubicBezTo>
                    <a:pt x="2504924" y="0"/>
                    <a:pt x="2515358" y="4322"/>
                    <a:pt x="2523051" y="12015"/>
                  </a:cubicBezTo>
                  <a:cubicBezTo>
                    <a:pt x="2530744" y="19708"/>
                    <a:pt x="2535066" y="30141"/>
                    <a:pt x="2535066" y="41021"/>
                  </a:cubicBezTo>
                  <a:lnTo>
                    <a:pt x="2535066" y="182689"/>
                  </a:lnTo>
                  <a:cubicBezTo>
                    <a:pt x="2535066" y="193569"/>
                    <a:pt x="2530744" y="204002"/>
                    <a:pt x="2523051" y="211695"/>
                  </a:cubicBezTo>
                  <a:cubicBezTo>
                    <a:pt x="2515358" y="219388"/>
                    <a:pt x="2504924" y="223710"/>
                    <a:pt x="2494045" y="223710"/>
                  </a:cubicBezTo>
                  <a:lnTo>
                    <a:pt x="41021" y="223710"/>
                  </a:lnTo>
                  <a:cubicBezTo>
                    <a:pt x="30141" y="223710"/>
                    <a:pt x="19708" y="219388"/>
                    <a:pt x="12015" y="211695"/>
                  </a:cubicBezTo>
                  <a:cubicBezTo>
                    <a:pt x="4322" y="204002"/>
                    <a:pt x="0" y="193569"/>
                    <a:pt x="0" y="182689"/>
                  </a:cubicBezTo>
                  <a:lnTo>
                    <a:pt x="0" y="41021"/>
                  </a:lnTo>
                  <a:cubicBezTo>
                    <a:pt x="0" y="30141"/>
                    <a:pt x="4322" y="19708"/>
                    <a:pt x="12015" y="12015"/>
                  </a:cubicBezTo>
                  <a:cubicBezTo>
                    <a:pt x="19708" y="4322"/>
                    <a:pt x="30141" y="0"/>
                    <a:pt x="41021" y="0"/>
                  </a:cubicBezTo>
                  <a:close/>
                </a:path>
              </a:pathLst>
            </a:custGeom>
            <a:solidFill>
              <a:srgbClr val="EBBADE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2535066" cy="2618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920639" y="4097444"/>
            <a:ext cx="6640950" cy="9626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839"/>
              </a:lnSpc>
            </a:pPr>
            <a:r>
              <a:rPr lang="en-US" sz="5599">
                <a:solidFill>
                  <a:srgbClr val="000000"/>
                </a:solidFill>
                <a:latin typeface="Boriboon Bold"/>
              </a:rPr>
              <a:t>Purposive Sampling</a:t>
            </a:r>
          </a:p>
        </p:txBody>
      </p:sp>
      <p:sp>
        <p:nvSpPr>
          <p:cNvPr id="17" name="Freeform 17"/>
          <p:cNvSpPr/>
          <p:nvPr/>
        </p:nvSpPr>
        <p:spPr>
          <a:xfrm>
            <a:off x="692249" y="5616390"/>
            <a:ext cx="672903" cy="650192"/>
          </a:xfrm>
          <a:custGeom>
            <a:avLst/>
            <a:gdLst/>
            <a:ahLst/>
            <a:cxnLst/>
            <a:rect l="l" t="t" r="r" b="b"/>
            <a:pathLst>
              <a:path w="672903" h="650192">
                <a:moveTo>
                  <a:pt x="0" y="0"/>
                </a:moveTo>
                <a:lnTo>
                  <a:pt x="672902" y="0"/>
                </a:lnTo>
                <a:lnTo>
                  <a:pt x="672902" y="650192"/>
                </a:lnTo>
                <a:lnTo>
                  <a:pt x="0" y="65019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18" name="Group 18"/>
          <p:cNvGrpSpPr/>
          <p:nvPr/>
        </p:nvGrpSpPr>
        <p:grpSpPr>
          <a:xfrm>
            <a:off x="1504401" y="5431581"/>
            <a:ext cx="9625327" cy="1607285"/>
            <a:chOff x="0" y="0"/>
            <a:chExt cx="2535066" cy="423318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2535066" cy="423318"/>
            </a:xfrm>
            <a:custGeom>
              <a:avLst/>
              <a:gdLst/>
              <a:ahLst/>
              <a:cxnLst/>
              <a:rect l="l" t="t" r="r" b="b"/>
              <a:pathLst>
                <a:path w="2535066" h="423318">
                  <a:moveTo>
                    <a:pt x="41021" y="0"/>
                  </a:moveTo>
                  <a:lnTo>
                    <a:pt x="2494045" y="0"/>
                  </a:lnTo>
                  <a:cubicBezTo>
                    <a:pt x="2504924" y="0"/>
                    <a:pt x="2515358" y="4322"/>
                    <a:pt x="2523051" y="12015"/>
                  </a:cubicBezTo>
                  <a:cubicBezTo>
                    <a:pt x="2530744" y="19708"/>
                    <a:pt x="2535066" y="30141"/>
                    <a:pt x="2535066" y="41021"/>
                  </a:cubicBezTo>
                  <a:lnTo>
                    <a:pt x="2535066" y="382297"/>
                  </a:lnTo>
                  <a:cubicBezTo>
                    <a:pt x="2535066" y="393177"/>
                    <a:pt x="2530744" y="403610"/>
                    <a:pt x="2523051" y="411303"/>
                  </a:cubicBezTo>
                  <a:cubicBezTo>
                    <a:pt x="2515358" y="418996"/>
                    <a:pt x="2504924" y="423318"/>
                    <a:pt x="2494045" y="423318"/>
                  </a:cubicBezTo>
                  <a:lnTo>
                    <a:pt x="41021" y="423318"/>
                  </a:lnTo>
                  <a:cubicBezTo>
                    <a:pt x="30141" y="423318"/>
                    <a:pt x="19708" y="418996"/>
                    <a:pt x="12015" y="411303"/>
                  </a:cubicBezTo>
                  <a:cubicBezTo>
                    <a:pt x="4322" y="403610"/>
                    <a:pt x="0" y="393177"/>
                    <a:pt x="0" y="382297"/>
                  </a:cubicBezTo>
                  <a:lnTo>
                    <a:pt x="0" y="41021"/>
                  </a:lnTo>
                  <a:cubicBezTo>
                    <a:pt x="0" y="30141"/>
                    <a:pt x="4322" y="19708"/>
                    <a:pt x="12015" y="12015"/>
                  </a:cubicBezTo>
                  <a:cubicBezTo>
                    <a:pt x="19708" y="4322"/>
                    <a:pt x="30141" y="0"/>
                    <a:pt x="41021" y="0"/>
                  </a:cubicBezTo>
                  <a:close/>
                </a:path>
              </a:pathLst>
            </a:custGeom>
            <a:solidFill>
              <a:srgbClr val="EBBADE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-38100"/>
              <a:ext cx="2535066" cy="4614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1288951" y="5572201"/>
            <a:ext cx="8792851" cy="16214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27"/>
              </a:lnSpc>
            </a:pPr>
            <a:r>
              <a:rPr lang="en-US" sz="5599">
                <a:solidFill>
                  <a:srgbClr val="000000"/>
                </a:solidFill>
                <a:latin typeface="Boriboon Bold"/>
              </a:rPr>
              <a:t>Semi-structured Interview Guide</a:t>
            </a:r>
          </a:p>
        </p:txBody>
      </p:sp>
      <p:sp>
        <p:nvSpPr>
          <p:cNvPr id="22" name="Freeform 22"/>
          <p:cNvSpPr/>
          <p:nvPr/>
        </p:nvSpPr>
        <p:spPr>
          <a:xfrm>
            <a:off x="723773" y="7357233"/>
            <a:ext cx="672903" cy="650192"/>
          </a:xfrm>
          <a:custGeom>
            <a:avLst/>
            <a:gdLst/>
            <a:ahLst/>
            <a:cxnLst/>
            <a:rect l="l" t="t" r="r" b="b"/>
            <a:pathLst>
              <a:path w="672903" h="650192">
                <a:moveTo>
                  <a:pt x="0" y="0"/>
                </a:moveTo>
                <a:lnTo>
                  <a:pt x="672902" y="0"/>
                </a:lnTo>
                <a:lnTo>
                  <a:pt x="672902" y="650192"/>
                </a:lnTo>
                <a:lnTo>
                  <a:pt x="0" y="65019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23" name="Group 23"/>
          <p:cNvGrpSpPr/>
          <p:nvPr/>
        </p:nvGrpSpPr>
        <p:grpSpPr>
          <a:xfrm>
            <a:off x="1504401" y="7260285"/>
            <a:ext cx="9625327" cy="848361"/>
            <a:chOff x="0" y="0"/>
            <a:chExt cx="2535066" cy="223437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2535066" cy="223437"/>
            </a:xfrm>
            <a:custGeom>
              <a:avLst/>
              <a:gdLst/>
              <a:ahLst/>
              <a:cxnLst/>
              <a:rect l="l" t="t" r="r" b="b"/>
              <a:pathLst>
                <a:path w="2535066" h="223437">
                  <a:moveTo>
                    <a:pt x="41021" y="0"/>
                  </a:moveTo>
                  <a:lnTo>
                    <a:pt x="2494045" y="0"/>
                  </a:lnTo>
                  <a:cubicBezTo>
                    <a:pt x="2504924" y="0"/>
                    <a:pt x="2515358" y="4322"/>
                    <a:pt x="2523051" y="12015"/>
                  </a:cubicBezTo>
                  <a:cubicBezTo>
                    <a:pt x="2530744" y="19708"/>
                    <a:pt x="2535066" y="30141"/>
                    <a:pt x="2535066" y="41021"/>
                  </a:cubicBezTo>
                  <a:lnTo>
                    <a:pt x="2535066" y="182416"/>
                  </a:lnTo>
                  <a:cubicBezTo>
                    <a:pt x="2535066" y="193295"/>
                    <a:pt x="2530744" y="203729"/>
                    <a:pt x="2523051" y="211422"/>
                  </a:cubicBezTo>
                  <a:cubicBezTo>
                    <a:pt x="2515358" y="219115"/>
                    <a:pt x="2504924" y="223437"/>
                    <a:pt x="2494045" y="223437"/>
                  </a:cubicBezTo>
                  <a:lnTo>
                    <a:pt x="41021" y="223437"/>
                  </a:lnTo>
                  <a:cubicBezTo>
                    <a:pt x="30141" y="223437"/>
                    <a:pt x="19708" y="219115"/>
                    <a:pt x="12015" y="211422"/>
                  </a:cubicBezTo>
                  <a:cubicBezTo>
                    <a:pt x="4322" y="203729"/>
                    <a:pt x="0" y="193295"/>
                    <a:pt x="0" y="182416"/>
                  </a:cubicBezTo>
                  <a:lnTo>
                    <a:pt x="0" y="41021"/>
                  </a:lnTo>
                  <a:cubicBezTo>
                    <a:pt x="0" y="30141"/>
                    <a:pt x="4322" y="19708"/>
                    <a:pt x="12015" y="12015"/>
                  </a:cubicBezTo>
                  <a:cubicBezTo>
                    <a:pt x="19708" y="4322"/>
                    <a:pt x="30141" y="0"/>
                    <a:pt x="41021" y="0"/>
                  </a:cubicBezTo>
                  <a:close/>
                </a:path>
              </a:pathLst>
            </a:custGeom>
            <a:solidFill>
              <a:srgbClr val="EBBADE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2535066" cy="2615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1913309" y="7245069"/>
            <a:ext cx="8168494" cy="9626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839"/>
              </a:lnSpc>
            </a:pPr>
            <a:r>
              <a:rPr lang="en-US" sz="5599">
                <a:solidFill>
                  <a:srgbClr val="000000"/>
                </a:solidFill>
                <a:latin typeface="Boriboon Bold"/>
              </a:rPr>
              <a:t>Referral Sampling Method</a:t>
            </a:r>
          </a:p>
        </p:txBody>
      </p:sp>
      <p:sp>
        <p:nvSpPr>
          <p:cNvPr id="27" name="Freeform 27"/>
          <p:cNvSpPr/>
          <p:nvPr/>
        </p:nvSpPr>
        <p:spPr>
          <a:xfrm>
            <a:off x="692249" y="8826189"/>
            <a:ext cx="672903" cy="650192"/>
          </a:xfrm>
          <a:custGeom>
            <a:avLst/>
            <a:gdLst/>
            <a:ahLst/>
            <a:cxnLst/>
            <a:rect l="l" t="t" r="r" b="b"/>
            <a:pathLst>
              <a:path w="672903" h="650192">
                <a:moveTo>
                  <a:pt x="0" y="0"/>
                </a:moveTo>
                <a:lnTo>
                  <a:pt x="672902" y="0"/>
                </a:lnTo>
                <a:lnTo>
                  <a:pt x="672902" y="650193"/>
                </a:lnTo>
                <a:lnTo>
                  <a:pt x="0" y="65019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8" name="TextBox 28"/>
          <p:cNvSpPr txBox="1"/>
          <p:nvPr/>
        </p:nvSpPr>
        <p:spPr>
          <a:xfrm>
            <a:off x="1920639" y="8815352"/>
            <a:ext cx="8161164" cy="9626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839"/>
              </a:lnSpc>
            </a:pPr>
            <a:r>
              <a:rPr lang="en-US" sz="5599" dirty="0">
                <a:solidFill>
                  <a:srgbClr val="000000"/>
                </a:solidFill>
                <a:latin typeface="Boriboon Bold"/>
              </a:rPr>
              <a:t>Thematic Analysis</a:t>
            </a:r>
          </a:p>
        </p:txBody>
      </p:sp>
      <p:sp>
        <p:nvSpPr>
          <p:cNvPr id="29" name="Freeform 29"/>
          <p:cNvSpPr/>
          <p:nvPr/>
        </p:nvSpPr>
        <p:spPr>
          <a:xfrm>
            <a:off x="692249" y="498343"/>
            <a:ext cx="3608031" cy="1208690"/>
          </a:xfrm>
          <a:custGeom>
            <a:avLst/>
            <a:gdLst/>
            <a:ahLst/>
            <a:cxnLst/>
            <a:rect l="l" t="t" r="r" b="b"/>
            <a:pathLst>
              <a:path w="3608031" h="1208690">
                <a:moveTo>
                  <a:pt x="0" y="0"/>
                </a:moveTo>
                <a:lnTo>
                  <a:pt x="3608030" y="0"/>
                </a:lnTo>
                <a:lnTo>
                  <a:pt x="3608030" y="1208690"/>
                </a:lnTo>
                <a:lnTo>
                  <a:pt x="0" y="120869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30" name="Freeform 30"/>
          <p:cNvSpPr/>
          <p:nvPr/>
        </p:nvSpPr>
        <p:spPr>
          <a:xfrm flipH="1">
            <a:off x="13989263" y="498343"/>
            <a:ext cx="3608031" cy="1208690"/>
          </a:xfrm>
          <a:custGeom>
            <a:avLst/>
            <a:gdLst/>
            <a:ahLst/>
            <a:cxnLst/>
            <a:rect l="l" t="t" r="r" b="b"/>
            <a:pathLst>
              <a:path w="3608031" h="1208690">
                <a:moveTo>
                  <a:pt x="3608031" y="0"/>
                </a:moveTo>
                <a:lnTo>
                  <a:pt x="0" y="0"/>
                </a:lnTo>
                <a:lnTo>
                  <a:pt x="0" y="1208690"/>
                </a:lnTo>
                <a:lnTo>
                  <a:pt x="3608031" y="1208690"/>
                </a:lnTo>
                <a:lnTo>
                  <a:pt x="3608031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31" name="Freeform 31"/>
          <p:cNvSpPr/>
          <p:nvPr/>
        </p:nvSpPr>
        <p:spPr>
          <a:xfrm>
            <a:off x="634444" y="266642"/>
            <a:ext cx="3608031" cy="1208690"/>
          </a:xfrm>
          <a:custGeom>
            <a:avLst/>
            <a:gdLst/>
            <a:ahLst/>
            <a:cxnLst/>
            <a:rect l="l" t="t" r="r" b="b"/>
            <a:pathLst>
              <a:path w="3608031" h="1208690">
                <a:moveTo>
                  <a:pt x="0" y="0"/>
                </a:moveTo>
                <a:lnTo>
                  <a:pt x="3608030" y="0"/>
                </a:lnTo>
                <a:lnTo>
                  <a:pt x="3608030" y="1208690"/>
                </a:lnTo>
                <a:lnTo>
                  <a:pt x="0" y="120869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32" name="Group 32"/>
          <p:cNvGrpSpPr/>
          <p:nvPr/>
        </p:nvGrpSpPr>
        <p:grpSpPr>
          <a:xfrm>
            <a:off x="4851187" y="403576"/>
            <a:ext cx="8585626" cy="1278414"/>
            <a:chOff x="0" y="0"/>
            <a:chExt cx="2261235" cy="336702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2261235" cy="336702"/>
            </a:xfrm>
            <a:custGeom>
              <a:avLst/>
              <a:gdLst/>
              <a:ahLst/>
              <a:cxnLst/>
              <a:rect l="l" t="t" r="r" b="b"/>
              <a:pathLst>
                <a:path w="2261235" h="336702">
                  <a:moveTo>
                    <a:pt x="40578" y="0"/>
                  </a:moveTo>
                  <a:lnTo>
                    <a:pt x="2220657" y="0"/>
                  </a:lnTo>
                  <a:cubicBezTo>
                    <a:pt x="2243068" y="0"/>
                    <a:pt x="2261235" y="18167"/>
                    <a:pt x="2261235" y="40578"/>
                  </a:cubicBezTo>
                  <a:lnTo>
                    <a:pt x="2261235" y="296124"/>
                  </a:lnTo>
                  <a:cubicBezTo>
                    <a:pt x="2261235" y="306886"/>
                    <a:pt x="2256960" y="317207"/>
                    <a:pt x="2249350" y="324817"/>
                  </a:cubicBezTo>
                  <a:cubicBezTo>
                    <a:pt x="2241740" y="332426"/>
                    <a:pt x="2231419" y="336702"/>
                    <a:pt x="2220657" y="336702"/>
                  </a:cubicBezTo>
                  <a:lnTo>
                    <a:pt x="40578" y="336702"/>
                  </a:lnTo>
                  <a:cubicBezTo>
                    <a:pt x="18167" y="336702"/>
                    <a:pt x="0" y="318534"/>
                    <a:pt x="0" y="296124"/>
                  </a:cubicBezTo>
                  <a:lnTo>
                    <a:pt x="0" y="40578"/>
                  </a:lnTo>
                  <a:cubicBezTo>
                    <a:pt x="0" y="18167"/>
                    <a:pt x="18167" y="0"/>
                    <a:pt x="40578" y="0"/>
                  </a:cubicBezTo>
                  <a:close/>
                </a:path>
              </a:pathLst>
            </a:custGeom>
            <a:solidFill>
              <a:srgbClr val="EB6187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34" name="TextBox 34"/>
            <p:cNvSpPr txBox="1"/>
            <p:nvPr/>
          </p:nvSpPr>
          <p:spPr>
            <a:xfrm>
              <a:off x="0" y="-38100"/>
              <a:ext cx="2261235" cy="3748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5" name="TextBox 35"/>
          <p:cNvSpPr txBox="1"/>
          <p:nvPr/>
        </p:nvSpPr>
        <p:spPr>
          <a:xfrm>
            <a:off x="4518700" y="770808"/>
            <a:ext cx="9250601" cy="10242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98"/>
              </a:lnSpc>
            </a:pPr>
            <a:r>
              <a:rPr lang="en-US" sz="8719">
                <a:solidFill>
                  <a:srgbClr val="000000"/>
                </a:solidFill>
                <a:latin typeface="Adirek Sans Heavy"/>
              </a:rPr>
              <a:t>METHODOL0GY</a:t>
            </a:r>
          </a:p>
        </p:txBody>
      </p:sp>
    </p:spTree>
    <p:extLst>
      <p:ext uri="{BB962C8B-B14F-4D97-AF65-F5344CB8AC3E}">
        <p14:creationId xmlns:p14="http://schemas.microsoft.com/office/powerpoint/2010/main" val="6735354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572</TotalTime>
  <Words>920</Words>
  <Application>Microsoft Office PowerPoint</Application>
  <PresentationFormat>Custom</PresentationFormat>
  <Paragraphs>194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8" baseType="lpstr">
      <vt:lpstr>Noto Serif Display ExtraCondensed</vt:lpstr>
      <vt:lpstr>Boriboon Bold</vt:lpstr>
      <vt:lpstr>Boriboon Italics</vt:lpstr>
      <vt:lpstr>Noto Serif Display ExtraCondensed Bold</vt:lpstr>
      <vt:lpstr>Canva Sans Bold</vt:lpstr>
      <vt:lpstr>Adirek Sans Heavy</vt:lpstr>
      <vt:lpstr>Calibri</vt:lpstr>
      <vt:lpstr>Times New Roman</vt:lpstr>
      <vt:lpstr>Boriboon</vt:lpstr>
      <vt:lpstr>Arial</vt:lpstr>
      <vt:lpstr>Adirek Sans Bold</vt:lpstr>
      <vt:lpstr>Montserrat Classic Bold</vt:lpstr>
      <vt:lpstr>ITC Benguiat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copy copy</dc:title>
  <dc:creator>admin</dc:creator>
  <cp:lastModifiedBy>admin</cp:lastModifiedBy>
  <cp:revision>23</cp:revision>
  <dcterms:created xsi:type="dcterms:W3CDTF">2006-08-16T00:00:00Z</dcterms:created>
  <dcterms:modified xsi:type="dcterms:W3CDTF">2024-11-15T22:39:27Z</dcterms:modified>
  <dc:identifier>DAGJNwFZ51w</dc:identifier>
</cp:coreProperties>
</file>