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73" r:id="rId2"/>
  </p:sldMasterIdLst>
  <p:notesMasterIdLst>
    <p:notesMasterId r:id="rId29"/>
  </p:notesMasterIdLst>
  <p:sldIdLst>
    <p:sldId id="280" r:id="rId3"/>
    <p:sldId id="824" r:id="rId4"/>
    <p:sldId id="823" r:id="rId5"/>
    <p:sldId id="821" r:id="rId6"/>
    <p:sldId id="826" r:id="rId7"/>
    <p:sldId id="827"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828" r:id="rId22"/>
    <p:sldId id="829" r:id="rId23"/>
    <p:sldId id="276" r:id="rId24"/>
    <p:sldId id="831" r:id="rId25"/>
    <p:sldId id="832" r:id="rId26"/>
    <p:sldId id="825" r:id="rId27"/>
    <p:sldId id="279" r:id="rId28"/>
  </p:sldIdLst>
  <p:sldSz cx="12192000" cy="6858000"/>
  <p:notesSz cx="6858000" cy="9144000"/>
  <p:embeddedFontLst>
    <p:embeddedFont>
      <p:font typeface="Catamaran" panose="020B0604020202020204" charset="0"/>
      <p:regular r:id="rId30"/>
      <p:bold r:id="rId31"/>
    </p:embeddedFont>
    <p:embeddedFont>
      <p:font typeface="DM Sans" pitchFamily="2" charset="0"/>
      <p:regular r:id="rId32"/>
      <p:bold r:id="rId33"/>
      <p:italic r:id="rId34"/>
      <p:boldItalic r:id="rId35"/>
    </p:embeddedFont>
    <p:embeddedFont>
      <p:font typeface="Gill Sans" panose="020B0604020202020204" charset="0"/>
      <p:regular r:id="rId36"/>
      <p:bold r:id="rId37"/>
    </p:embeddedFont>
    <p:embeddedFont>
      <p:font typeface="Poppins Medium" panose="00000600000000000000" pitchFamily="2" charset="0"/>
      <p:regular r:id="rId38"/>
      <p:bold r:id="rId39"/>
      <p:italic r:id="rId40"/>
      <p:boldItalic r:id="rId41"/>
    </p:embeddedFont>
    <p:embeddedFont>
      <p:font typeface="Poppins SemiBold" panose="00000700000000000000" pitchFamily="2" charset="0"/>
      <p:regular r:id="rId42"/>
      <p:bold r:id="rId43"/>
      <p:italic r:id="rId44"/>
      <p:boldItalic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cSjeW/XdkFS6ua5nHu/Ldm7C63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2B2"/>
    <a:srgbClr val="FFC000"/>
    <a:srgbClr val="925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11B0FE-D10E-4EDD-B026-7F8EE709883E}">
  <a:tblStyle styleId="{3C11B0FE-D10E-4EDD-B026-7F8EE709883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8" d="100"/>
          <a:sy n="78" d="100"/>
        </p:scale>
        <p:origin x="1500" y="9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B8A25-CA92-4713-847A-D9EFFB7A4A02}" type="doc">
      <dgm:prSet loTypeId="urn:diagrams.loki3.com/TabbedArc+Icon" loCatId="officeonline" qsTypeId="urn:microsoft.com/office/officeart/2005/8/quickstyle/simple1" qsCatId="simple" csTypeId="urn:microsoft.com/office/officeart/2005/8/colors/accent1_2" csCatId="accent1" phldr="1"/>
      <dgm:spPr/>
    </dgm:pt>
    <dgm:pt modelId="{8CD0C55A-241E-434A-9481-224BAA97E177}">
      <dgm:prSet phldrT="[Text]"/>
      <dgm:spPr>
        <a:solidFill>
          <a:schemeClr val="accent2">
            <a:lumMod val="75000"/>
          </a:schemeClr>
        </a:solidFill>
      </dgm:spPr>
      <dgm:t>
        <a:bodyPr/>
        <a:lstStyle/>
        <a:p>
          <a:r>
            <a:rPr lang="en-PH" dirty="0"/>
            <a:t>AFHF</a:t>
          </a:r>
        </a:p>
        <a:p>
          <a:r>
            <a:rPr lang="en-PH" dirty="0"/>
            <a:t>848</a:t>
          </a:r>
        </a:p>
      </dgm:t>
    </dgm:pt>
    <dgm:pt modelId="{E0A9CAF4-245D-4CB3-AC89-E891F0C77416}" type="parTrans" cxnId="{B39FC44A-B376-4EBA-B5DE-BD2C700FB18F}">
      <dgm:prSet/>
      <dgm:spPr/>
      <dgm:t>
        <a:bodyPr/>
        <a:lstStyle/>
        <a:p>
          <a:endParaRPr lang="en-PH"/>
        </a:p>
      </dgm:t>
    </dgm:pt>
    <dgm:pt modelId="{24D18DF7-378B-46F1-A18B-08C04D146AC3}" type="sibTrans" cxnId="{B39FC44A-B376-4EBA-B5DE-BD2C700FB18F}">
      <dgm:prSet/>
      <dgm:spPr/>
      <dgm:t>
        <a:bodyPr/>
        <a:lstStyle/>
        <a:p>
          <a:endParaRPr lang="en-PH"/>
        </a:p>
      </dgm:t>
    </dgm:pt>
    <dgm:pt modelId="{ACE6A920-9BFC-47C5-B5E2-95B9F7A27D1F}">
      <dgm:prSet phldrT="[Text]" custT="1"/>
      <dgm:spPr>
        <a:ln w="12700">
          <a:solidFill>
            <a:srgbClr val="6992B2"/>
          </a:solidFill>
          <a:miter lim="400000"/>
        </a:ln>
      </dgm:spPr>
      <dgm:t>
        <a:bodyPr vert="horz" wrap="square" lIns="45719" tIns="45720" rIns="45719" bIns="45720" rtlCol="0" anchor="ctr"/>
        <a:lstStyle/>
        <a:p>
          <a:pPr marL="0" algn="ctr" defTabSz="914400" rtl="0" eaLnBrk="1" latinLnBrk="0" hangingPunct="1">
            <a:lnSpc>
              <a:spcPct val="90000"/>
            </a:lnSpc>
            <a:spcBef>
              <a:spcPct val="0"/>
            </a:spcBef>
            <a:buNone/>
          </a:pPr>
          <a:r>
            <a:rPr lang="en-PH" sz="3200" b="1" kern="1200" dirty="0">
              <a:solidFill>
                <a:schemeClr val="bg1"/>
              </a:solidFill>
              <a:latin typeface="Gill Sans"/>
              <a:ea typeface="+mj-ea"/>
              <a:cs typeface="+mj-cs"/>
            </a:rPr>
            <a:t>Average utilization</a:t>
          </a:r>
        </a:p>
      </dgm:t>
    </dgm:pt>
    <dgm:pt modelId="{0290852E-BFC1-4A2D-8515-CD4AEB034AA9}" type="parTrans" cxnId="{96EAD96B-EDB6-467D-B4B1-484CECC4F41E}">
      <dgm:prSet/>
      <dgm:spPr/>
      <dgm:t>
        <a:bodyPr/>
        <a:lstStyle/>
        <a:p>
          <a:endParaRPr lang="en-PH"/>
        </a:p>
      </dgm:t>
    </dgm:pt>
    <dgm:pt modelId="{B294A42C-7444-466F-A367-9A39679E3159}" type="sibTrans" cxnId="{96EAD96B-EDB6-467D-B4B1-484CECC4F41E}">
      <dgm:prSet/>
      <dgm:spPr/>
      <dgm:t>
        <a:bodyPr/>
        <a:lstStyle/>
        <a:p>
          <a:endParaRPr lang="en-PH"/>
        </a:p>
      </dgm:t>
    </dgm:pt>
    <dgm:pt modelId="{99D272F6-25EF-4D62-9F1D-E45382C227D7}">
      <dgm:prSet phldrT="[Text]"/>
      <dgm:spPr>
        <a:solidFill>
          <a:schemeClr val="accent6"/>
        </a:solidFill>
      </dgm:spPr>
      <dgm:t>
        <a:bodyPr/>
        <a:lstStyle/>
        <a:p>
          <a:r>
            <a:rPr lang="en-PH" dirty="0"/>
            <a:t>Functional AFHF 1,313</a:t>
          </a:r>
        </a:p>
      </dgm:t>
    </dgm:pt>
    <dgm:pt modelId="{8CB84B5B-FB1F-450E-8C56-0B1990922F23}" type="parTrans" cxnId="{C14BD495-FBA3-4469-9AEF-F0A9C00252AC}">
      <dgm:prSet/>
      <dgm:spPr/>
      <dgm:t>
        <a:bodyPr/>
        <a:lstStyle/>
        <a:p>
          <a:endParaRPr lang="en-PH"/>
        </a:p>
      </dgm:t>
    </dgm:pt>
    <dgm:pt modelId="{67D07BD4-6126-4C54-89BC-0C65AFE533AC}" type="sibTrans" cxnId="{C14BD495-FBA3-4469-9AEF-F0A9C00252AC}">
      <dgm:prSet/>
      <dgm:spPr/>
      <dgm:t>
        <a:bodyPr/>
        <a:lstStyle/>
        <a:p>
          <a:endParaRPr lang="en-PH"/>
        </a:p>
      </dgm:t>
    </dgm:pt>
    <dgm:pt modelId="{0F9842BA-F4E3-45EB-916E-A1DB04968FC9}" type="pres">
      <dgm:prSet presAssocID="{55CB8A25-CA92-4713-847A-D9EFFB7A4A02}" presName="Name0" presStyleCnt="0">
        <dgm:presLayoutVars>
          <dgm:dir/>
          <dgm:resizeHandles val="exact"/>
        </dgm:presLayoutVars>
      </dgm:prSet>
      <dgm:spPr/>
    </dgm:pt>
    <dgm:pt modelId="{C9627476-DC80-4D98-B103-15501FACC760}" type="pres">
      <dgm:prSet presAssocID="{8CD0C55A-241E-434A-9481-224BAA97E177}" presName="twoplus" presStyleLbl="node1" presStyleIdx="0" presStyleCnt="3" custAng="2400000">
        <dgm:presLayoutVars>
          <dgm:bulletEnabled val="1"/>
        </dgm:presLayoutVars>
      </dgm:prSet>
      <dgm:spPr/>
    </dgm:pt>
    <dgm:pt modelId="{F1FFD4A9-F55C-450E-A77C-2F60D0F9136A}" type="pres">
      <dgm:prSet presAssocID="{ACE6A920-9BFC-47C5-B5E2-95B9F7A27D1F}" presName="twoplus" presStyleLbl="node1" presStyleIdx="1" presStyleCnt="3">
        <dgm:presLayoutVars>
          <dgm:bulletEnabled val="1"/>
        </dgm:presLayoutVars>
      </dgm:prSet>
      <dgm:spPr>
        <a:xfrm>
          <a:off x="3648112" y="465903"/>
          <a:ext cx="3219375" cy="2092594"/>
        </a:xfrm>
        <a:prstGeom prst="round2SameRect">
          <a:avLst/>
        </a:prstGeom>
      </dgm:spPr>
    </dgm:pt>
    <dgm:pt modelId="{3B25AAB2-8618-406D-8157-31009FFEC5FB}" type="pres">
      <dgm:prSet presAssocID="{99D272F6-25EF-4D62-9F1D-E45382C227D7}" presName="twoplus" presStyleLbl="node1" presStyleIdx="2" presStyleCnt="3" custAng="19200000">
        <dgm:presLayoutVars>
          <dgm:bulletEnabled val="1"/>
        </dgm:presLayoutVars>
      </dgm:prSet>
      <dgm:spPr/>
    </dgm:pt>
  </dgm:ptLst>
  <dgm:cxnLst>
    <dgm:cxn modelId="{B0F63D14-E2C7-4780-A407-1B8497A080A8}" type="presOf" srcId="{55CB8A25-CA92-4713-847A-D9EFFB7A4A02}" destId="{0F9842BA-F4E3-45EB-916E-A1DB04968FC9}" srcOrd="0" destOrd="0" presId="urn:diagrams.loki3.com/TabbedArc+Icon"/>
    <dgm:cxn modelId="{60269718-30C1-47F0-86AA-26CBB10E608E}" type="presOf" srcId="{ACE6A920-9BFC-47C5-B5E2-95B9F7A27D1F}" destId="{F1FFD4A9-F55C-450E-A77C-2F60D0F9136A}" srcOrd="0" destOrd="0" presId="urn:diagrams.loki3.com/TabbedArc+Icon"/>
    <dgm:cxn modelId="{B39FC44A-B376-4EBA-B5DE-BD2C700FB18F}" srcId="{55CB8A25-CA92-4713-847A-D9EFFB7A4A02}" destId="{8CD0C55A-241E-434A-9481-224BAA97E177}" srcOrd="0" destOrd="0" parTransId="{E0A9CAF4-245D-4CB3-AC89-E891F0C77416}" sibTransId="{24D18DF7-378B-46F1-A18B-08C04D146AC3}"/>
    <dgm:cxn modelId="{96EAD96B-EDB6-467D-B4B1-484CECC4F41E}" srcId="{55CB8A25-CA92-4713-847A-D9EFFB7A4A02}" destId="{ACE6A920-9BFC-47C5-B5E2-95B9F7A27D1F}" srcOrd="1" destOrd="0" parTransId="{0290852E-BFC1-4A2D-8515-CD4AEB034AA9}" sibTransId="{B294A42C-7444-466F-A367-9A39679E3159}"/>
    <dgm:cxn modelId="{2B60767D-CEFF-4DBE-A4B8-CA2716CB5DFC}" type="presOf" srcId="{8CD0C55A-241E-434A-9481-224BAA97E177}" destId="{C9627476-DC80-4D98-B103-15501FACC760}" srcOrd="0" destOrd="0" presId="urn:diagrams.loki3.com/TabbedArc+Icon"/>
    <dgm:cxn modelId="{C14BD495-FBA3-4469-9AEF-F0A9C00252AC}" srcId="{55CB8A25-CA92-4713-847A-D9EFFB7A4A02}" destId="{99D272F6-25EF-4D62-9F1D-E45382C227D7}" srcOrd="2" destOrd="0" parTransId="{8CB84B5B-FB1F-450E-8C56-0B1990922F23}" sibTransId="{67D07BD4-6126-4C54-89BC-0C65AFE533AC}"/>
    <dgm:cxn modelId="{6F8A79D1-A4D0-4DAD-9F73-DBA9D1156051}" type="presOf" srcId="{99D272F6-25EF-4D62-9F1D-E45382C227D7}" destId="{3B25AAB2-8618-406D-8157-31009FFEC5FB}" srcOrd="0" destOrd="0" presId="urn:diagrams.loki3.com/TabbedArc+Icon"/>
    <dgm:cxn modelId="{847F3224-5852-4974-BC45-D8ACB836D3DD}" type="presParOf" srcId="{0F9842BA-F4E3-45EB-916E-A1DB04968FC9}" destId="{C9627476-DC80-4D98-B103-15501FACC760}" srcOrd="0" destOrd="0" presId="urn:diagrams.loki3.com/TabbedArc+Icon"/>
    <dgm:cxn modelId="{C05A66E1-D625-49A3-8EE6-DF48E3B89580}" type="presParOf" srcId="{0F9842BA-F4E3-45EB-916E-A1DB04968FC9}" destId="{F1FFD4A9-F55C-450E-A77C-2F60D0F9136A}" srcOrd="1" destOrd="0" presId="urn:diagrams.loki3.com/TabbedArc+Icon"/>
    <dgm:cxn modelId="{C54587ED-C247-486C-AD9B-58A3C1E16FAB}" type="presParOf" srcId="{0F9842BA-F4E3-45EB-916E-A1DB04968FC9}" destId="{3B25AAB2-8618-406D-8157-31009FFEC5FB}" srcOrd="2" destOrd="0" presId="urn:diagrams.loki3.com/TabbedArc+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27476-DC80-4D98-B103-15501FACC760}">
      <dsp:nvSpPr>
        <dsp:cNvPr id="0" name=""/>
        <dsp:cNvSpPr/>
      </dsp:nvSpPr>
      <dsp:spPr>
        <a:xfrm>
          <a:off x="2382" y="1792840"/>
          <a:ext cx="3219375" cy="2092594"/>
        </a:xfrm>
        <a:prstGeom prst="round2Same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57150" rIns="171450" bIns="57150" numCol="1" spcCol="1270" anchor="ctr" anchorCtr="0">
          <a:noAutofit/>
        </a:bodyPr>
        <a:lstStyle/>
        <a:p>
          <a:pPr marL="0" lvl="0" indent="0" algn="ctr" defTabSz="2000250">
            <a:lnSpc>
              <a:spcPct val="90000"/>
            </a:lnSpc>
            <a:spcBef>
              <a:spcPct val="0"/>
            </a:spcBef>
            <a:spcAft>
              <a:spcPct val="35000"/>
            </a:spcAft>
            <a:buNone/>
          </a:pPr>
          <a:r>
            <a:rPr lang="en-PH" sz="4500" kern="1200" dirty="0"/>
            <a:t>AFHF</a:t>
          </a:r>
        </a:p>
        <a:p>
          <a:pPr marL="0" lvl="0" indent="0" algn="ctr" defTabSz="2000250">
            <a:lnSpc>
              <a:spcPct val="90000"/>
            </a:lnSpc>
            <a:spcBef>
              <a:spcPct val="0"/>
            </a:spcBef>
            <a:spcAft>
              <a:spcPct val="35000"/>
            </a:spcAft>
            <a:buNone/>
          </a:pPr>
          <a:r>
            <a:rPr lang="en-PH" sz="4500" kern="1200" dirty="0"/>
            <a:t>848</a:t>
          </a:r>
        </a:p>
      </dsp:txBody>
      <dsp:txXfrm>
        <a:off x="104534" y="1894992"/>
        <a:ext cx="3015071" cy="1990442"/>
      </dsp:txXfrm>
    </dsp:sp>
    <dsp:sp modelId="{F1FFD4A9-F55C-450E-A77C-2F60D0F9136A}">
      <dsp:nvSpPr>
        <dsp:cNvPr id="0" name=""/>
        <dsp:cNvSpPr/>
      </dsp:nvSpPr>
      <dsp:spPr>
        <a:xfrm>
          <a:off x="3648112" y="465903"/>
          <a:ext cx="3219375" cy="2092594"/>
        </a:xfrm>
        <a:prstGeom prst="round2SameRect">
          <a:avLst/>
        </a:prstGeom>
        <a:solidFill>
          <a:schemeClr val="accent1">
            <a:hueOff val="0"/>
            <a:satOff val="0"/>
            <a:lumOff val="0"/>
            <a:alphaOff val="0"/>
          </a:schemeClr>
        </a:solidFill>
        <a:ln w="12700" cap="flat" cmpd="sng" algn="ctr">
          <a:solidFill>
            <a:srgbClr val="6992B2"/>
          </a:solidFill>
          <a:prstDash val="solid"/>
          <a:miter lim="4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19" tIns="45720" rIns="45719" bIns="4572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PH" sz="3200" b="1" kern="1200" dirty="0">
              <a:solidFill>
                <a:schemeClr val="bg1"/>
              </a:solidFill>
              <a:latin typeface="Gill Sans"/>
              <a:ea typeface="+mj-ea"/>
              <a:cs typeface="+mj-cs"/>
            </a:rPr>
            <a:t>Average utilization</a:t>
          </a:r>
        </a:p>
      </dsp:txBody>
      <dsp:txXfrm>
        <a:off x="3750264" y="568055"/>
        <a:ext cx="3015071" cy="1990442"/>
      </dsp:txXfrm>
    </dsp:sp>
    <dsp:sp modelId="{3B25AAB2-8618-406D-8157-31009FFEC5FB}">
      <dsp:nvSpPr>
        <dsp:cNvPr id="0" name=""/>
        <dsp:cNvSpPr/>
      </dsp:nvSpPr>
      <dsp:spPr>
        <a:xfrm>
          <a:off x="7293842" y="1792840"/>
          <a:ext cx="3219375" cy="2092594"/>
        </a:xfrm>
        <a:prstGeom prst="round2Same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57150" rIns="171450" bIns="57150" numCol="1" spcCol="1270" anchor="ctr" anchorCtr="0">
          <a:noAutofit/>
        </a:bodyPr>
        <a:lstStyle/>
        <a:p>
          <a:pPr marL="0" lvl="0" indent="0" algn="ctr" defTabSz="2000250">
            <a:lnSpc>
              <a:spcPct val="90000"/>
            </a:lnSpc>
            <a:spcBef>
              <a:spcPct val="0"/>
            </a:spcBef>
            <a:spcAft>
              <a:spcPct val="35000"/>
            </a:spcAft>
            <a:buNone/>
          </a:pPr>
          <a:r>
            <a:rPr lang="en-PH" sz="4500" kern="1200" dirty="0"/>
            <a:t>Functional AFHF 1,313</a:t>
          </a:r>
        </a:p>
      </dsp:txBody>
      <dsp:txXfrm>
        <a:off x="7395994" y="1894992"/>
        <a:ext cx="3015071" cy="1990442"/>
      </dsp:txXfrm>
    </dsp:sp>
  </dsp:spTree>
</dsp:drawing>
</file>

<file path=ppt/diagrams/layout1.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PH"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Adolescents, despite being at the peak of their health, are underserved in healthcare. This phase of life is crucial as they develop skills, behaviors, and beliefs that shape their autonomy and decision-making, influencing their lifelong health. According to a formative research by </a:t>
            </a:r>
            <a:r>
              <a:rPr lang="en-US" dirty="0" err="1"/>
              <a:t>ReachHealth</a:t>
            </a:r>
            <a:r>
              <a:rPr lang="en-US" dirty="0"/>
              <a:t> Project in 2019, adolescents want to prevent pregnancy but lack direct access to reproductive health services. This emphasizes the need for an enabling environment to access essential preventive healthcare services, including sexual and reproductive health guidance during adolescence.</a:t>
            </a:r>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3</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915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PH" sz="1800" b="1" i="0" u="none" strike="noStrike">
                <a:solidFill>
                  <a:srgbClr val="000000"/>
                </a:solidFill>
                <a:latin typeface="Calibri"/>
                <a:ea typeface="Calibri"/>
                <a:cs typeface="Calibri"/>
                <a:sym typeface="Calibri"/>
              </a:rPr>
              <a:t>AYRH registration logbook</a:t>
            </a:r>
            <a:endParaRPr sz="1800" b="0" i="0" u="none" strike="noStrike">
              <a:latin typeface="Arial"/>
              <a:ea typeface="Arial"/>
              <a:cs typeface="Arial"/>
              <a:sym typeface="Arial"/>
            </a:endParaRPr>
          </a:p>
          <a:p>
            <a:pPr marL="0" lvl="0" indent="0" algn="ctr" rtl="0">
              <a:spcBef>
                <a:spcPts val="0"/>
              </a:spcBef>
              <a:spcAft>
                <a:spcPts val="0"/>
              </a:spcAft>
              <a:buNone/>
            </a:pPr>
            <a:r>
              <a:rPr lang="en-PH" sz="1800" b="0" i="0" u="none" strike="noStrike">
                <a:solidFill>
                  <a:srgbClr val="000000"/>
                </a:solidFill>
                <a:latin typeface="Calibri"/>
                <a:ea typeface="Calibri"/>
                <a:cs typeface="Calibri"/>
                <a:sym typeface="Calibri"/>
              </a:rPr>
              <a:t>AYRH recording and reporting system</a:t>
            </a:r>
            <a:endParaRPr sz="1800" b="0" i="0" u="none" strike="noStrike">
              <a:latin typeface="Arial"/>
              <a:ea typeface="Arial"/>
              <a:cs typeface="Arial"/>
              <a:sym typeface="Arial"/>
            </a:endParaRPr>
          </a:p>
          <a:p>
            <a:pPr marL="0" lvl="0" indent="0" algn="ctr" rtl="0">
              <a:spcBef>
                <a:spcPts val="0"/>
              </a:spcBef>
              <a:spcAft>
                <a:spcPts val="0"/>
              </a:spcAft>
              <a:buNone/>
            </a:pPr>
            <a:r>
              <a:rPr lang="en-PH" sz="1800" b="0" i="0" u="none" strike="noStrike">
                <a:solidFill>
                  <a:srgbClr val="000000"/>
                </a:solidFill>
                <a:latin typeface="Calibri"/>
                <a:ea typeface="Calibri"/>
                <a:cs typeface="Calibri"/>
                <a:sym typeface="Calibri"/>
              </a:rPr>
              <a:t>TCL/M1 for adolescents consistent with FHSIS with age/sex/ service disaggregation</a:t>
            </a:r>
            <a:endParaRPr sz="1800" b="0" i="0" u="none" strike="noStrike">
              <a:latin typeface="Arial"/>
              <a:ea typeface="Arial"/>
              <a:cs typeface="Arial"/>
              <a:sym typeface="Arial"/>
            </a:endParaRPr>
          </a:p>
          <a:p>
            <a:pPr marL="0" lvl="0" indent="0" algn="l" rtl="0">
              <a:spcBef>
                <a:spcPts val="0"/>
              </a:spcBef>
              <a:spcAft>
                <a:spcPts val="0"/>
              </a:spcAft>
              <a:buNone/>
            </a:pPr>
            <a:endParaRPr/>
          </a:p>
        </p:txBody>
      </p:sp>
      <p:sp>
        <p:nvSpPr>
          <p:cNvPr id="361" name="Google Shape;36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PH"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PH" sz="1800" b="1" i="0" u="none" strike="noStrike">
                <a:solidFill>
                  <a:srgbClr val="000000"/>
                </a:solidFill>
                <a:latin typeface="Calibri"/>
                <a:ea typeface="Calibri"/>
                <a:cs typeface="Calibri"/>
                <a:sym typeface="Calibri"/>
              </a:rPr>
              <a:t>AYRH registration logbook</a:t>
            </a:r>
            <a:endParaRPr sz="1800" b="0" i="0" u="none" strike="noStrike">
              <a:latin typeface="Arial"/>
              <a:ea typeface="Arial"/>
              <a:cs typeface="Arial"/>
              <a:sym typeface="Arial"/>
            </a:endParaRPr>
          </a:p>
          <a:p>
            <a:pPr marL="0" lvl="0" indent="0" algn="ctr" rtl="0">
              <a:spcBef>
                <a:spcPts val="0"/>
              </a:spcBef>
              <a:spcAft>
                <a:spcPts val="0"/>
              </a:spcAft>
              <a:buNone/>
            </a:pPr>
            <a:r>
              <a:rPr lang="en-PH" sz="1800" b="0" i="0" u="none" strike="noStrike">
                <a:solidFill>
                  <a:srgbClr val="000000"/>
                </a:solidFill>
                <a:latin typeface="Calibri"/>
                <a:ea typeface="Calibri"/>
                <a:cs typeface="Calibri"/>
                <a:sym typeface="Calibri"/>
              </a:rPr>
              <a:t>AYRH recording and reporting system</a:t>
            </a:r>
            <a:endParaRPr sz="1800" b="0" i="0" u="none" strike="noStrike">
              <a:latin typeface="Arial"/>
              <a:ea typeface="Arial"/>
              <a:cs typeface="Arial"/>
              <a:sym typeface="Arial"/>
            </a:endParaRPr>
          </a:p>
          <a:p>
            <a:pPr marL="0" lvl="0" indent="0" algn="ctr" rtl="0">
              <a:spcBef>
                <a:spcPts val="0"/>
              </a:spcBef>
              <a:spcAft>
                <a:spcPts val="0"/>
              </a:spcAft>
              <a:buNone/>
            </a:pPr>
            <a:r>
              <a:rPr lang="en-PH" sz="1800" b="0" i="0" u="none" strike="noStrike">
                <a:solidFill>
                  <a:srgbClr val="000000"/>
                </a:solidFill>
                <a:latin typeface="Calibri"/>
                <a:ea typeface="Calibri"/>
                <a:cs typeface="Calibri"/>
                <a:sym typeface="Calibri"/>
              </a:rPr>
              <a:t>TCL/M1 for adolescents consistent with FHSIS with age/sex/ service disaggregation</a:t>
            </a:r>
            <a:endParaRPr sz="1800" b="0" i="0" u="none" strike="noStrike">
              <a:latin typeface="Arial"/>
              <a:ea typeface="Arial"/>
              <a:cs typeface="Arial"/>
              <a:sym typeface="Arial"/>
            </a:endParaRPr>
          </a:p>
          <a:p>
            <a:pPr marL="0" lvl="0" indent="0" algn="l" rtl="0">
              <a:spcBef>
                <a:spcPts val="0"/>
              </a:spcBef>
              <a:spcAft>
                <a:spcPts val="0"/>
              </a:spcAft>
              <a:buNone/>
            </a:pPr>
            <a:endParaRPr/>
          </a:p>
        </p:txBody>
      </p:sp>
      <p:sp>
        <p:nvSpPr>
          <p:cNvPr id="379" name="Google Shape;3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PH"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a:extLst>
            <a:ext uri="{FF2B5EF4-FFF2-40B4-BE49-F238E27FC236}">
              <a16:creationId xmlns:a16="http://schemas.microsoft.com/office/drawing/2014/main" id="{5ECE47BF-9139-C34D-3098-5D54D7C63A78}"/>
            </a:ext>
          </a:extLst>
        </p:cNvPr>
        <p:cNvGrpSpPr/>
        <p:nvPr/>
      </p:nvGrpSpPr>
      <p:grpSpPr>
        <a:xfrm>
          <a:off x="0" y="0"/>
          <a:ext cx="0" cy="0"/>
          <a:chOff x="0" y="0"/>
          <a:chExt cx="0" cy="0"/>
        </a:xfrm>
      </p:grpSpPr>
      <p:sp>
        <p:nvSpPr>
          <p:cNvPr id="107" name="Google Shape;107;p2:notes">
            <a:extLst>
              <a:ext uri="{FF2B5EF4-FFF2-40B4-BE49-F238E27FC236}">
                <a16:creationId xmlns:a16="http://schemas.microsoft.com/office/drawing/2014/main" id="{C05D0C7C-531D-F10B-0EA2-D8F2597B41C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2:notes">
            <a:extLst>
              <a:ext uri="{FF2B5EF4-FFF2-40B4-BE49-F238E27FC236}">
                <a16:creationId xmlns:a16="http://schemas.microsoft.com/office/drawing/2014/main" id="{06C518F7-C12A-D15B-237C-ECE2B9B443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8280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1A09D3AE-96C8-DF7F-C6A6-3F0D6A3F7A26}"/>
            </a:ext>
          </a:extLst>
        </p:cNvPr>
        <p:cNvGrpSpPr/>
        <p:nvPr/>
      </p:nvGrpSpPr>
      <p:grpSpPr>
        <a:xfrm>
          <a:off x="0" y="0"/>
          <a:ext cx="0" cy="0"/>
          <a:chOff x="0" y="0"/>
          <a:chExt cx="0" cy="0"/>
        </a:xfrm>
      </p:grpSpPr>
      <p:sp>
        <p:nvSpPr>
          <p:cNvPr id="122" name="Google Shape;122;g2f2ab0b1359_0_0:notes">
            <a:extLst>
              <a:ext uri="{FF2B5EF4-FFF2-40B4-BE49-F238E27FC236}">
                <a16:creationId xmlns:a16="http://schemas.microsoft.com/office/drawing/2014/main" id="{F686CB1C-48FE-A0E8-188C-01D57349D3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f2ab0b1359_0_0:notes">
            <a:extLst>
              <a:ext uri="{FF2B5EF4-FFF2-40B4-BE49-F238E27FC236}">
                <a16:creationId xmlns:a16="http://schemas.microsoft.com/office/drawing/2014/main" id="{DBD7542C-CE8D-C157-71A6-774EC95884E9}"/>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2f2ab0b1359_0_0:notes">
            <a:extLst>
              <a:ext uri="{FF2B5EF4-FFF2-40B4-BE49-F238E27FC236}">
                <a16:creationId xmlns:a16="http://schemas.microsoft.com/office/drawing/2014/main" id="{5B0D712D-3E21-6AA9-1C35-D16A1C2EC67F}"/>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PH"/>
              <a:t>21</a:t>
            </a:fld>
            <a:endParaRPr/>
          </a:p>
        </p:txBody>
      </p:sp>
    </p:spTree>
    <p:extLst>
      <p:ext uri="{BB962C8B-B14F-4D97-AF65-F5344CB8AC3E}">
        <p14:creationId xmlns:p14="http://schemas.microsoft.com/office/powerpoint/2010/main" val="4253584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B0766C-9B61-4AB7-8974-FCB8A2FBE254}" type="slidenum">
              <a:rPr kumimoji="0" lang="en-P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P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65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A448417F-401D-F10E-1E41-80A6719C3C3A}"/>
            </a:ext>
          </a:extLst>
        </p:cNvPr>
        <p:cNvGrpSpPr/>
        <p:nvPr/>
      </p:nvGrpSpPr>
      <p:grpSpPr>
        <a:xfrm>
          <a:off x="0" y="0"/>
          <a:ext cx="0" cy="0"/>
          <a:chOff x="0" y="0"/>
          <a:chExt cx="0" cy="0"/>
        </a:xfrm>
      </p:grpSpPr>
      <p:sp>
        <p:nvSpPr>
          <p:cNvPr id="160" name="Google Shape;160;p6:notes">
            <a:extLst>
              <a:ext uri="{FF2B5EF4-FFF2-40B4-BE49-F238E27FC236}">
                <a16:creationId xmlns:a16="http://schemas.microsoft.com/office/drawing/2014/main" id="{5C1B403A-CB4E-BA85-3C8C-9A011544F01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6:notes">
            <a:extLst>
              <a:ext uri="{FF2B5EF4-FFF2-40B4-BE49-F238E27FC236}">
                <a16:creationId xmlns:a16="http://schemas.microsoft.com/office/drawing/2014/main" id="{B80BF8A7-B34C-C8B2-1E05-1B3C4A9412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8282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project’s experience, the average service utilization from 317 RHUs that are functional AFHF was 1,313, while 755 RHUs that were not functional had an average service utilization of 848. </a:t>
            </a:r>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PH" sz="1200" b="0" i="0" u="none" strike="noStrike" cap="none" smtClean="0">
                <a:solidFill>
                  <a:schemeClr val="dk1"/>
                </a:solidFill>
                <a:latin typeface="Calibri"/>
                <a:ea typeface="Calibri"/>
                <a:cs typeface="Calibri"/>
                <a:sym typeface="Calibri"/>
              </a:rPr>
              <a:t>24</a:t>
            </a:fld>
            <a:endParaRPr lang="en-PH"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5329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165611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3135125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32105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9959-DD16-4F40-9AD7-DF75C44810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a16="http://schemas.microsoft.com/office/drawing/2014/main" id="{923860D3-0162-4737-B855-AFFF41802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a16="http://schemas.microsoft.com/office/drawing/2014/main" id="{82B15CA2-348C-498B-A0C2-3A52EE05A856}"/>
              </a:ext>
            </a:extLst>
          </p:cNvPr>
          <p:cNvSpPr>
            <a:spLocks noGrp="1"/>
          </p:cNvSpPr>
          <p:nvPr>
            <p:ph type="dt" sz="half" idx="10"/>
          </p:nvPr>
        </p:nvSpPr>
        <p:spPr/>
        <p:txBody>
          <a:bodyPr/>
          <a:lstStyle/>
          <a:p>
            <a:endParaRPr lang="en-PH"/>
          </a:p>
        </p:txBody>
      </p:sp>
      <p:sp>
        <p:nvSpPr>
          <p:cNvPr id="5" name="Footer Placeholder 4">
            <a:extLst>
              <a:ext uri="{FF2B5EF4-FFF2-40B4-BE49-F238E27FC236}">
                <a16:creationId xmlns:a16="http://schemas.microsoft.com/office/drawing/2014/main" id="{9852B423-834C-41C9-97FB-4202DFEEA885}"/>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D2CEBADD-69E7-44C7-A943-5888D3F2B603}"/>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1829265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AEC4-352B-45EF-B1CF-77D909D4DDEF}"/>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1A6ACF4A-4EAE-4CFB-A333-13571FC6E2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95B83367-FCA1-4711-A811-0A7D73FBC814}"/>
              </a:ext>
            </a:extLst>
          </p:cNvPr>
          <p:cNvSpPr>
            <a:spLocks noGrp="1"/>
          </p:cNvSpPr>
          <p:nvPr>
            <p:ph type="dt" sz="half" idx="10"/>
          </p:nvPr>
        </p:nvSpPr>
        <p:spPr/>
        <p:txBody>
          <a:bodyPr/>
          <a:lstStyle/>
          <a:p>
            <a:endParaRPr lang="en-PH"/>
          </a:p>
        </p:txBody>
      </p:sp>
      <p:sp>
        <p:nvSpPr>
          <p:cNvPr id="5" name="Footer Placeholder 4">
            <a:extLst>
              <a:ext uri="{FF2B5EF4-FFF2-40B4-BE49-F238E27FC236}">
                <a16:creationId xmlns:a16="http://schemas.microsoft.com/office/drawing/2014/main" id="{10BED275-59D2-410D-A7E8-42F915C61065}"/>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6D2DBC34-6556-45E6-B97B-38889BF8BFE4}"/>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1322737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DABA2-FEB3-4F26-98BD-3D1CF5C6B3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a16="http://schemas.microsoft.com/office/drawing/2014/main" id="{B02739E6-6239-4F2D-83E3-2C27075B1C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3FA9E1-CF6A-4E7E-B4A0-F7CDD3C08D4B}"/>
              </a:ext>
            </a:extLst>
          </p:cNvPr>
          <p:cNvSpPr>
            <a:spLocks noGrp="1"/>
          </p:cNvSpPr>
          <p:nvPr>
            <p:ph type="dt" sz="half" idx="10"/>
          </p:nvPr>
        </p:nvSpPr>
        <p:spPr/>
        <p:txBody>
          <a:bodyPr/>
          <a:lstStyle/>
          <a:p>
            <a:endParaRPr lang="en-PH"/>
          </a:p>
        </p:txBody>
      </p:sp>
      <p:sp>
        <p:nvSpPr>
          <p:cNvPr id="5" name="Footer Placeholder 4">
            <a:extLst>
              <a:ext uri="{FF2B5EF4-FFF2-40B4-BE49-F238E27FC236}">
                <a16:creationId xmlns:a16="http://schemas.microsoft.com/office/drawing/2014/main" id="{05AD3D11-982F-4A8A-B971-9B5C9530DA91}"/>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15997628-67C3-466F-801A-514418938C86}"/>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473160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29D42-16B5-486F-9815-F5FAD5539E69}"/>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id="{9A2956C4-BD09-45ED-81F9-A6666CF512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a16="http://schemas.microsoft.com/office/drawing/2014/main" id="{F4B391C7-E93B-4F51-94E6-BFFE684F27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a16="http://schemas.microsoft.com/office/drawing/2014/main" id="{2B0BE881-9885-4A1D-8F13-A456A1EE2FCE}"/>
              </a:ext>
            </a:extLst>
          </p:cNvPr>
          <p:cNvSpPr>
            <a:spLocks noGrp="1"/>
          </p:cNvSpPr>
          <p:nvPr>
            <p:ph type="dt" sz="half" idx="10"/>
          </p:nvPr>
        </p:nvSpPr>
        <p:spPr/>
        <p:txBody>
          <a:bodyPr/>
          <a:lstStyle/>
          <a:p>
            <a:endParaRPr lang="en-PH"/>
          </a:p>
        </p:txBody>
      </p:sp>
      <p:sp>
        <p:nvSpPr>
          <p:cNvPr id="6" name="Footer Placeholder 5">
            <a:extLst>
              <a:ext uri="{FF2B5EF4-FFF2-40B4-BE49-F238E27FC236}">
                <a16:creationId xmlns:a16="http://schemas.microsoft.com/office/drawing/2014/main" id="{7DB3B295-1AF2-441C-A397-E032723ABFFD}"/>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6766D3F0-D1BD-4150-A4F2-DA6813F2EB56}"/>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2532218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4B76-064E-45B1-A973-6CBF092AD61E}"/>
              </a:ext>
            </a:extLst>
          </p:cNvPr>
          <p:cNvSpPr>
            <a:spLocks noGrp="1"/>
          </p:cNvSpPr>
          <p:nvPr>
            <p:ph type="title"/>
          </p:nvPr>
        </p:nvSpPr>
        <p:spPr>
          <a:xfrm>
            <a:off x="839788" y="365125"/>
            <a:ext cx="10515600" cy="1325563"/>
          </a:xfrm>
        </p:spPr>
        <p:txBody>
          <a:bodyPr/>
          <a:lstStyle/>
          <a:p>
            <a:r>
              <a:rPr lang="en-US"/>
              <a:t>Click to edit Master title style</a:t>
            </a:r>
            <a:endParaRPr lang="en-PH"/>
          </a:p>
        </p:txBody>
      </p:sp>
      <p:sp>
        <p:nvSpPr>
          <p:cNvPr id="3" name="Text Placeholder 2">
            <a:extLst>
              <a:ext uri="{FF2B5EF4-FFF2-40B4-BE49-F238E27FC236}">
                <a16:creationId xmlns:a16="http://schemas.microsoft.com/office/drawing/2014/main" id="{4D1AB77A-526A-4B6A-BD37-559DDE347A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F3EEC5-8A01-4A7C-AC35-53E9EFFAC3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a16="http://schemas.microsoft.com/office/drawing/2014/main" id="{190B20FC-99BA-478D-A60B-B4F16FA12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0CD87B-CDCD-496B-9797-E409317205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a16="http://schemas.microsoft.com/office/drawing/2014/main" id="{D378ADD7-FF27-4701-BA6A-B75EB99761DB}"/>
              </a:ext>
            </a:extLst>
          </p:cNvPr>
          <p:cNvSpPr>
            <a:spLocks noGrp="1"/>
          </p:cNvSpPr>
          <p:nvPr>
            <p:ph type="dt" sz="half" idx="10"/>
          </p:nvPr>
        </p:nvSpPr>
        <p:spPr/>
        <p:txBody>
          <a:bodyPr/>
          <a:lstStyle/>
          <a:p>
            <a:endParaRPr lang="en-PH"/>
          </a:p>
        </p:txBody>
      </p:sp>
      <p:sp>
        <p:nvSpPr>
          <p:cNvPr id="8" name="Footer Placeholder 7">
            <a:extLst>
              <a:ext uri="{FF2B5EF4-FFF2-40B4-BE49-F238E27FC236}">
                <a16:creationId xmlns:a16="http://schemas.microsoft.com/office/drawing/2014/main" id="{044E64E8-EC41-48DA-9BA2-679555A1A01F}"/>
              </a:ext>
            </a:extLst>
          </p:cNvPr>
          <p:cNvSpPr>
            <a:spLocks noGrp="1"/>
          </p:cNvSpPr>
          <p:nvPr>
            <p:ph type="ftr" sz="quarter" idx="11"/>
          </p:nvPr>
        </p:nvSpPr>
        <p:spPr/>
        <p:txBody>
          <a:bodyPr/>
          <a:lstStyle/>
          <a:p>
            <a:endParaRPr lang="en-PH"/>
          </a:p>
        </p:txBody>
      </p:sp>
      <p:sp>
        <p:nvSpPr>
          <p:cNvPr id="9" name="Slide Number Placeholder 8">
            <a:extLst>
              <a:ext uri="{FF2B5EF4-FFF2-40B4-BE49-F238E27FC236}">
                <a16:creationId xmlns:a16="http://schemas.microsoft.com/office/drawing/2014/main" id="{8F392E74-2BB3-4623-B125-508791E25969}"/>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3752969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ACC30-A561-43AE-BC7A-26880215519E}"/>
              </a:ext>
            </a:extLst>
          </p:cNvPr>
          <p:cNvSpPr>
            <a:spLocks noGrp="1"/>
          </p:cNvSpPr>
          <p:nvPr>
            <p:ph type="title"/>
          </p:nvPr>
        </p:nvSpPr>
        <p:spPr/>
        <p:txBody>
          <a:bodyPr/>
          <a:lstStyle/>
          <a:p>
            <a:r>
              <a:rPr lang="en-US"/>
              <a:t>Click to edit Master title style</a:t>
            </a:r>
            <a:endParaRPr lang="en-PH"/>
          </a:p>
        </p:txBody>
      </p:sp>
      <p:sp>
        <p:nvSpPr>
          <p:cNvPr id="3" name="Date Placeholder 2">
            <a:extLst>
              <a:ext uri="{FF2B5EF4-FFF2-40B4-BE49-F238E27FC236}">
                <a16:creationId xmlns:a16="http://schemas.microsoft.com/office/drawing/2014/main" id="{867CD56C-2415-459D-8F0D-556BCF6AF410}"/>
              </a:ext>
            </a:extLst>
          </p:cNvPr>
          <p:cNvSpPr>
            <a:spLocks noGrp="1"/>
          </p:cNvSpPr>
          <p:nvPr>
            <p:ph type="dt" sz="half" idx="10"/>
          </p:nvPr>
        </p:nvSpPr>
        <p:spPr/>
        <p:txBody>
          <a:bodyPr/>
          <a:lstStyle/>
          <a:p>
            <a:endParaRPr lang="en-PH"/>
          </a:p>
        </p:txBody>
      </p:sp>
      <p:sp>
        <p:nvSpPr>
          <p:cNvPr id="4" name="Footer Placeholder 3">
            <a:extLst>
              <a:ext uri="{FF2B5EF4-FFF2-40B4-BE49-F238E27FC236}">
                <a16:creationId xmlns:a16="http://schemas.microsoft.com/office/drawing/2014/main" id="{BB71738B-BAD2-46C3-9F7E-DE04EBB07A14}"/>
              </a:ext>
            </a:extLst>
          </p:cNvPr>
          <p:cNvSpPr>
            <a:spLocks noGrp="1"/>
          </p:cNvSpPr>
          <p:nvPr>
            <p:ph type="ftr" sz="quarter" idx="11"/>
          </p:nvPr>
        </p:nvSpPr>
        <p:spPr/>
        <p:txBody>
          <a:bodyPr/>
          <a:lstStyle/>
          <a:p>
            <a:endParaRPr lang="en-PH"/>
          </a:p>
        </p:txBody>
      </p:sp>
      <p:sp>
        <p:nvSpPr>
          <p:cNvPr id="5" name="Slide Number Placeholder 4">
            <a:extLst>
              <a:ext uri="{FF2B5EF4-FFF2-40B4-BE49-F238E27FC236}">
                <a16:creationId xmlns:a16="http://schemas.microsoft.com/office/drawing/2014/main" id="{E438139F-90CF-44A7-99DD-C7994252E522}"/>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537964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515266-4F02-4C81-9A76-9DF757905876}"/>
              </a:ext>
            </a:extLst>
          </p:cNvPr>
          <p:cNvSpPr>
            <a:spLocks noGrp="1"/>
          </p:cNvSpPr>
          <p:nvPr>
            <p:ph type="dt" sz="half" idx="10"/>
          </p:nvPr>
        </p:nvSpPr>
        <p:spPr/>
        <p:txBody>
          <a:bodyPr/>
          <a:lstStyle/>
          <a:p>
            <a:endParaRPr lang="en-PH"/>
          </a:p>
        </p:txBody>
      </p:sp>
      <p:sp>
        <p:nvSpPr>
          <p:cNvPr id="3" name="Footer Placeholder 2">
            <a:extLst>
              <a:ext uri="{FF2B5EF4-FFF2-40B4-BE49-F238E27FC236}">
                <a16:creationId xmlns:a16="http://schemas.microsoft.com/office/drawing/2014/main" id="{067B00B7-5E37-42CD-AC59-699283C0E7B6}"/>
              </a:ext>
            </a:extLst>
          </p:cNvPr>
          <p:cNvSpPr>
            <a:spLocks noGrp="1"/>
          </p:cNvSpPr>
          <p:nvPr>
            <p:ph type="ftr" sz="quarter" idx="11"/>
          </p:nvPr>
        </p:nvSpPr>
        <p:spPr/>
        <p:txBody>
          <a:bodyPr/>
          <a:lstStyle/>
          <a:p>
            <a:endParaRPr lang="en-PH"/>
          </a:p>
        </p:txBody>
      </p:sp>
      <p:sp>
        <p:nvSpPr>
          <p:cNvPr id="4" name="Slide Number Placeholder 3">
            <a:extLst>
              <a:ext uri="{FF2B5EF4-FFF2-40B4-BE49-F238E27FC236}">
                <a16:creationId xmlns:a16="http://schemas.microsoft.com/office/drawing/2014/main" id="{F44D51B2-934E-431D-84D2-20465BE2062C}"/>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2290061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0908-92E0-46BC-8053-01DF90E09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a16="http://schemas.microsoft.com/office/drawing/2014/main" id="{3BC32816-C3A5-47A7-9203-B83AE7EB22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a16="http://schemas.microsoft.com/office/drawing/2014/main" id="{60367BDE-B8D4-4C14-90A6-491BCCDE1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9CC675-220D-4F19-A2AA-E04FCB7D89A0}"/>
              </a:ext>
            </a:extLst>
          </p:cNvPr>
          <p:cNvSpPr>
            <a:spLocks noGrp="1"/>
          </p:cNvSpPr>
          <p:nvPr>
            <p:ph type="dt" sz="half" idx="10"/>
          </p:nvPr>
        </p:nvSpPr>
        <p:spPr/>
        <p:txBody>
          <a:bodyPr/>
          <a:lstStyle/>
          <a:p>
            <a:endParaRPr lang="en-PH"/>
          </a:p>
        </p:txBody>
      </p:sp>
      <p:sp>
        <p:nvSpPr>
          <p:cNvPr id="6" name="Footer Placeholder 5">
            <a:extLst>
              <a:ext uri="{FF2B5EF4-FFF2-40B4-BE49-F238E27FC236}">
                <a16:creationId xmlns:a16="http://schemas.microsoft.com/office/drawing/2014/main" id="{E924D4BF-243D-4A98-8563-2DEC0F8208FA}"/>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5DF8258A-993B-420B-971B-5C6497DC1FB9}"/>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226398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67594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A7087-6EA8-4A27-A1B4-A0F1D56E0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a16="http://schemas.microsoft.com/office/drawing/2014/main" id="{D031D0AA-4F0F-442D-96E6-5BFFEAA52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a16="http://schemas.microsoft.com/office/drawing/2014/main" id="{CCE74B18-F354-4F84-9EFC-F83094EEC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F8C9C-C98F-4FE1-81A9-A6E52D817C34}"/>
              </a:ext>
            </a:extLst>
          </p:cNvPr>
          <p:cNvSpPr>
            <a:spLocks noGrp="1"/>
          </p:cNvSpPr>
          <p:nvPr>
            <p:ph type="dt" sz="half" idx="10"/>
          </p:nvPr>
        </p:nvSpPr>
        <p:spPr/>
        <p:txBody>
          <a:bodyPr/>
          <a:lstStyle/>
          <a:p>
            <a:endParaRPr lang="en-PH"/>
          </a:p>
        </p:txBody>
      </p:sp>
      <p:sp>
        <p:nvSpPr>
          <p:cNvPr id="6" name="Footer Placeholder 5">
            <a:extLst>
              <a:ext uri="{FF2B5EF4-FFF2-40B4-BE49-F238E27FC236}">
                <a16:creationId xmlns:a16="http://schemas.microsoft.com/office/drawing/2014/main" id="{4CAEF70F-5452-453F-864F-F6FDB85155CF}"/>
              </a:ext>
            </a:extLst>
          </p:cNvPr>
          <p:cNvSpPr>
            <a:spLocks noGrp="1"/>
          </p:cNvSpPr>
          <p:nvPr>
            <p:ph type="ftr" sz="quarter" idx="11"/>
          </p:nvPr>
        </p:nvSpPr>
        <p:spPr/>
        <p:txBody>
          <a:bodyPr/>
          <a:lstStyle/>
          <a:p>
            <a:endParaRPr lang="en-PH"/>
          </a:p>
        </p:txBody>
      </p:sp>
      <p:sp>
        <p:nvSpPr>
          <p:cNvPr id="7" name="Slide Number Placeholder 6">
            <a:extLst>
              <a:ext uri="{FF2B5EF4-FFF2-40B4-BE49-F238E27FC236}">
                <a16:creationId xmlns:a16="http://schemas.microsoft.com/office/drawing/2014/main" id="{516CB6B8-A3A4-4E37-A6BA-75675B05A9E1}"/>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3670136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8A0F0-9662-435F-89A3-9E029AFE2C4C}"/>
              </a:ext>
            </a:extLst>
          </p:cNvPr>
          <p:cNvSpPr>
            <a:spLocks noGrp="1"/>
          </p:cNvSpPr>
          <p:nvPr>
            <p:ph type="title"/>
          </p:nvPr>
        </p:nvSpPr>
        <p:spPr/>
        <p:txBody>
          <a:bodyPr/>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CA81F238-846A-43FA-B26A-9946C525AE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02EB694A-2739-467C-9612-DB0BB3BE8D6F}"/>
              </a:ext>
            </a:extLst>
          </p:cNvPr>
          <p:cNvSpPr>
            <a:spLocks noGrp="1"/>
          </p:cNvSpPr>
          <p:nvPr>
            <p:ph type="dt" sz="half" idx="10"/>
          </p:nvPr>
        </p:nvSpPr>
        <p:spPr/>
        <p:txBody>
          <a:bodyPr/>
          <a:lstStyle/>
          <a:p>
            <a:endParaRPr lang="en-PH"/>
          </a:p>
        </p:txBody>
      </p:sp>
      <p:sp>
        <p:nvSpPr>
          <p:cNvPr id="5" name="Footer Placeholder 4">
            <a:extLst>
              <a:ext uri="{FF2B5EF4-FFF2-40B4-BE49-F238E27FC236}">
                <a16:creationId xmlns:a16="http://schemas.microsoft.com/office/drawing/2014/main" id="{9E79D9FC-8AFB-4239-8A1B-7DC6598FDA10}"/>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39A82EF2-EDA2-4A4D-90CA-D0478040B665}"/>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2342554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2EE47F-FB6B-4408-876D-C72F546CB0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H"/>
          </a:p>
        </p:txBody>
      </p:sp>
      <p:sp>
        <p:nvSpPr>
          <p:cNvPr id="3" name="Vertical Text Placeholder 2">
            <a:extLst>
              <a:ext uri="{FF2B5EF4-FFF2-40B4-BE49-F238E27FC236}">
                <a16:creationId xmlns:a16="http://schemas.microsoft.com/office/drawing/2014/main" id="{EED3B16E-7249-40D4-B0EA-0EC0257227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2BE44ADF-EB22-427B-9029-DE2A8BE3EC2C}"/>
              </a:ext>
            </a:extLst>
          </p:cNvPr>
          <p:cNvSpPr>
            <a:spLocks noGrp="1"/>
          </p:cNvSpPr>
          <p:nvPr>
            <p:ph type="dt" sz="half" idx="10"/>
          </p:nvPr>
        </p:nvSpPr>
        <p:spPr/>
        <p:txBody>
          <a:bodyPr/>
          <a:lstStyle/>
          <a:p>
            <a:endParaRPr lang="en-PH"/>
          </a:p>
        </p:txBody>
      </p:sp>
      <p:sp>
        <p:nvSpPr>
          <p:cNvPr id="5" name="Footer Placeholder 4">
            <a:extLst>
              <a:ext uri="{FF2B5EF4-FFF2-40B4-BE49-F238E27FC236}">
                <a16:creationId xmlns:a16="http://schemas.microsoft.com/office/drawing/2014/main" id="{535D6538-ADF0-4253-B2EE-37E64D6797F5}"/>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id="{5FE2A472-8054-41CE-8817-23BD27E5B2E7}"/>
              </a:ext>
            </a:extLst>
          </p:cNvPr>
          <p:cNvSpPr>
            <a:spLocks noGrp="1"/>
          </p:cNvSpPr>
          <p:nvPr>
            <p:ph type="sldNum" sz="quarter" idx="12"/>
          </p:nvPr>
        </p:nvSpPr>
        <p:spPr/>
        <p:txBody>
          <a:bodyPr/>
          <a:lstStyle/>
          <a:p>
            <a:fld id="{F1007646-A7D2-4EC4-BD30-9960C41E6D85}" type="slidenum">
              <a:rPr lang="en-PH" smtClean="0"/>
              <a:t>‹#›</a:t>
            </a:fld>
            <a:endParaRPr lang="en-PH"/>
          </a:p>
        </p:txBody>
      </p:sp>
    </p:spTree>
    <p:extLst>
      <p:ext uri="{BB962C8B-B14F-4D97-AF65-F5344CB8AC3E}">
        <p14:creationId xmlns:p14="http://schemas.microsoft.com/office/powerpoint/2010/main" val="1542501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3252101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113041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3968401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1675228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3829554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192869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1549225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P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PH" smtClean="0"/>
              <a:t>‹#›</a:t>
            </a:fld>
            <a:endParaRPr lang="en-PH"/>
          </a:p>
        </p:txBody>
      </p:sp>
    </p:spTree>
    <p:extLst>
      <p:ext uri="{BB962C8B-B14F-4D97-AF65-F5344CB8AC3E}">
        <p14:creationId xmlns:p14="http://schemas.microsoft.com/office/powerpoint/2010/main" val="10511499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8560DF-76A5-4583-99DC-CCD619EF0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H"/>
          </a:p>
        </p:txBody>
      </p:sp>
      <p:sp>
        <p:nvSpPr>
          <p:cNvPr id="3" name="Text Placeholder 2">
            <a:extLst>
              <a:ext uri="{FF2B5EF4-FFF2-40B4-BE49-F238E27FC236}">
                <a16:creationId xmlns:a16="http://schemas.microsoft.com/office/drawing/2014/main" id="{927745F6-B055-4FCB-8F03-B59F5DA934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id="{EA1B40B2-4D54-4D65-9DFB-5D69CE6F4D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PH"/>
          </a:p>
        </p:txBody>
      </p:sp>
      <p:sp>
        <p:nvSpPr>
          <p:cNvPr id="5" name="Footer Placeholder 4">
            <a:extLst>
              <a:ext uri="{FF2B5EF4-FFF2-40B4-BE49-F238E27FC236}">
                <a16:creationId xmlns:a16="http://schemas.microsoft.com/office/drawing/2014/main" id="{23EFBF15-3EBE-4F2D-9351-96EAB8011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H"/>
          </a:p>
        </p:txBody>
      </p:sp>
      <p:sp>
        <p:nvSpPr>
          <p:cNvPr id="6" name="Slide Number Placeholder 5">
            <a:extLst>
              <a:ext uri="{FF2B5EF4-FFF2-40B4-BE49-F238E27FC236}">
                <a16:creationId xmlns:a16="http://schemas.microsoft.com/office/drawing/2014/main" id="{887B16D8-E0F5-4FBB-BCBB-ED2715AE3B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07646-A7D2-4EC4-BD30-9960C41E6D85}" type="slidenum">
              <a:rPr lang="en-PH" smtClean="0"/>
              <a:t>‹#›</a:t>
            </a:fld>
            <a:endParaRPr lang="en-PH"/>
          </a:p>
        </p:txBody>
      </p:sp>
    </p:spTree>
    <p:extLst>
      <p:ext uri="{BB962C8B-B14F-4D97-AF65-F5344CB8AC3E}">
        <p14:creationId xmlns:p14="http://schemas.microsoft.com/office/powerpoint/2010/main" val="32740379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Google Shape;94;p1"/>
          <p:cNvSpPr/>
          <p:nvPr/>
        </p:nvSpPr>
        <p:spPr>
          <a:xfrm>
            <a:off x="980252" y="1361249"/>
            <a:ext cx="10182990" cy="3715582"/>
          </a:xfrm>
          <a:prstGeom prst="roundRect">
            <a:avLst>
              <a:gd name="adj" fmla="val 16667"/>
            </a:avLst>
          </a:prstGeom>
          <a:solidFill>
            <a:srgbClr val="A5A5A5">
              <a:alpha val="6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b="0" i="0" u="none" strike="noStrike" cap="none">
              <a:solidFill>
                <a:schemeClr val="lt1"/>
              </a:solidFill>
              <a:latin typeface="Calibri"/>
              <a:ea typeface="Calibri"/>
              <a:cs typeface="Calibri"/>
              <a:sym typeface="Calibri"/>
            </a:endParaRPr>
          </a:p>
        </p:txBody>
      </p:sp>
      <p:sp>
        <p:nvSpPr>
          <p:cNvPr id="95" name="Google Shape;95;p1"/>
          <p:cNvSpPr txBox="1">
            <a:spLocks/>
          </p:cNvSpPr>
          <p:nvPr/>
        </p:nvSpPr>
        <p:spPr>
          <a:xfrm>
            <a:off x="1403533" y="1895803"/>
            <a:ext cx="6962400" cy="1421700"/>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buClr>
                <a:srgbClr val="040089"/>
              </a:buClr>
              <a:buSzPts val="4400"/>
              <a:buFont typeface="Poppins SemiBold"/>
              <a:buNone/>
            </a:pPr>
            <a:r>
              <a:rPr lang="en-PH" sz="4800" dirty="0">
                <a:solidFill>
                  <a:srgbClr val="040089"/>
                </a:solidFill>
                <a:latin typeface="Poppins SemiBold"/>
                <a:ea typeface="Poppins SemiBold"/>
                <a:cs typeface="Poppins SemiBold"/>
                <a:sym typeface="Poppins SemiBold"/>
              </a:rPr>
              <a:t>TRANSFORMING HEALTHCARE SPACES:</a:t>
            </a:r>
            <a:endParaRPr lang="en-PH" sz="6600" dirty="0"/>
          </a:p>
        </p:txBody>
      </p:sp>
      <p:sp>
        <p:nvSpPr>
          <p:cNvPr id="96" name="Google Shape;96;p1"/>
          <p:cNvSpPr txBox="1">
            <a:spLocks/>
          </p:cNvSpPr>
          <p:nvPr/>
        </p:nvSpPr>
        <p:spPr>
          <a:xfrm>
            <a:off x="1403533" y="3417145"/>
            <a:ext cx="9705142" cy="1979992"/>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buClr>
                <a:srgbClr val="0077D8"/>
              </a:buClr>
              <a:buSzPts val="2800"/>
            </a:pPr>
            <a:r>
              <a:rPr lang="en-US" sz="4000" dirty="0">
                <a:solidFill>
                  <a:srgbClr val="0077D8"/>
                </a:solidFill>
                <a:latin typeface="Poppins Medium"/>
                <a:ea typeface="Poppins Medium"/>
                <a:cs typeface="Poppins Medium"/>
                <a:sym typeface="Poppins Medium"/>
              </a:rPr>
              <a:t>Creating FUNCTIONAL </a:t>
            </a:r>
            <a:endParaRPr lang="en-US" sz="4000" dirty="0"/>
          </a:p>
          <a:p>
            <a:pPr algn="l">
              <a:buClr>
                <a:srgbClr val="0077D8"/>
              </a:buClr>
              <a:buSzPts val="2800"/>
            </a:pPr>
            <a:r>
              <a:rPr lang="en-US" sz="4000" dirty="0">
                <a:solidFill>
                  <a:srgbClr val="0077D8"/>
                </a:solidFill>
                <a:latin typeface="Poppins Medium"/>
                <a:ea typeface="Poppins Medium"/>
                <a:cs typeface="Poppins Medium"/>
                <a:sym typeface="Poppins Medium"/>
              </a:rPr>
              <a:t>Adolescent Friendly Health Facilities</a:t>
            </a:r>
            <a:endParaRPr lang="en-US" sz="4000" dirty="0"/>
          </a:p>
        </p:txBody>
      </p:sp>
      <p:sp>
        <p:nvSpPr>
          <p:cNvPr id="105" name="Google Shape;105;p1"/>
          <p:cNvSpPr txBox="1"/>
          <p:nvPr/>
        </p:nvSpPr>
        <p:spPr>
          <a:xfrm>
            <a:off x="2537850" y="5397137"/>
            <a:ext cx="7116300" cy="9678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7D8"/>
              </a:buClr>
              <a:buSzPts val="1600"/>
              <a:buFont typeface="Arial"/>
              <a:buNone/>
            </a:pPr>
            <a:r>
              <a:rPr lang="en-PH" sz="2400" b="0" i="0" u="none" strike="noStrike" cap="none" dirty="0">
                <a:solidFill>
                  <a:srgbClr val="0077D8"/>
                </a:solidFill>
                <a:latin typeface="Poppins Medium"/>
                <a:ea typeface="Poppins Medium"/>
                <a:cs typeface="Poppins Medium"/>
                <a:sym typeface="Poppins Medium"/>
              </a:rPr>
              <a:t>Angeli Conti-Lopez, MD, MPH, FPPS, DPSAMS</a:t>
            </a:r>
          </a:p>
          <a:p>
            <a:pPr marL="0" marR="0" lvl="0" indent="0" algn="ctr" rtl="0">
              <a:lnSpc>
                <a:spcPct val="90000"/>
              </a:lnSpc>
              <a:spcBef>
                <a:spcPts val="0"/>
              </a:spcBef>
              <a:spcAft>
                <a:spcPts val="0"/>
              </a:spcAft>
              <a:buClr>
                <a:srgbClr val="0077D8"/>
              </a:buClr>
              <a:buSzPts val="1600"/>
              <a:buFont typeface="Arial"/>
              <a:buNone/>
            </a:pPr>
            <a:r>
              <a:rPr lang="en-PH" sz="2400" dirty="0">
                <a:solidFill>
                  <a:srgbClr val="0077D8"/>
                </a:solidFill>
                <a:latin typeface="Poppins Medium"/>
                <a:cs typeface="Poppins Medium"/>
                <a:sym typeface="Poppins Medium"/>
              </a:rPr>
              <a:t>Rosario Marilyn </a:t>
            </a:r>
            <a:r>
              <a:rPr lang="en-PH" sz="2400" dirty="0" err="1">
                <a:solidFill>
                  <a:srgbClr val="0077D8"/>
                </a:solidFill>
                <a:latin typeface="Poppins Medium"/>
                <a:cs typeface="Poppins Medium"/>
                <a:sym typeface="Poppins Medium"/>
              </a:rPr>
              <a:t>Benabaye</a:t>
            </a:r>
            <a:r>
              <a:rPr lang="en-PH" sz="2400" dirty="0">
                <a:solidFill>
                  <a:srgbClr val="0077D8"/>
                </a:solidFill>
                <a:latin typeface="Poppins Medium"/>
                <a:cs typeface="Poppins Medium"/>
                <a:sym typeface="Poppins Medium"/>
              </a:rPr>
              <a:t>, MD</a:t>
            </a:r>
            <a:endParaRPr sz="2800" dirty="0"/>
          </a:p>
        </p:txBody>
      </p:sp>
      <p:pic>
        <p:nvPicPr>
          <p:cNvPr id="4" name="Google Shape;115;p2">
            <a:extLst>
              <a:ext uri="{FF2B5EF4-FFF2-40B4-BE49-F238E27FC236}">
                <a16:creationId xmlns:a16="http://schemas.microsoft.com/office/drawing/2014/main" id="{2127DA27-2859-DC17-1627-0979456E6E00}"/>
              </a:ext>
            </a:extLst>
          </p:cNvPr>
          <p:cNvPicPr preferRelativeResize="0"/>
          <p:nvPr/>
        </p:nvPicPr>
        <p:blipFill rotWithShape="1">
          <a:blip r:embed="rId2">
            <a:alphaModFix/>
          </a:blip>
          <a:srcRect r="14958" b="-2850"/>
          <a:stretch/>
        </p:blipFill>
        <p:spPr>
          <a:xfrm>
            <a:off x="5636323" y="267153"/>
            <a:ext cx="5469775" cy="971895"/>
          </a:xfrm>
          <a:prstGeom prst="rect">
            <a:avLst/>
          </a:prstGeom>
          <a:noFill/>
          <a:ln>
            <a:noFill/>
          </a:ln>
        </p:spPr>
      </p:pic>
    </p:spTree>
    <p:extLst>
      <p:ext uri="{BB962C8B-B14F-4D97-AF65-F5344CB8AC3E}">
        <p14:creationId xmlns:p14="http://schemas.microsoft.com/office/powerpoint/2010/main" val="57734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0"/>
          <p:cNvSpPr txBox="1">
            <a:spLocks noGrp="1"/>
          </p:cNvSpPr>
          <p:nvPr>
            <p:ph type="title"/>
          </p:nvPr>
        </p:nvSpPr>
        <p:spPr>
          <a:xfrm>
            <a:off x="618278" y="1184910"/>
            <a:ext cx="11057255" cy="7581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40089"/>
              </a:buClr>
              <a:buSzPts val="4400"/>
              <a:buFont typeface="Poppins SemiBold"/>
              <a:buNone/>
            </a:pPr>
            <a:r>
              <a:rPr lang="en-PH">
                <a:solidFill>
                  <a:srgbClr val="040089"/>
                </a:solidFill>
                <a:latin typeface="Poppins SemiBold"/>
                <a:ea typeface="Poppins SemiBold"/>
                <a:cs typeface="Poppins SemiBold"/>
                <a:sym typeface="Poppins SemiBold"/>
              </a:rPr>
              <a:t>Ensuring Functionality </a:t>
            </a:r>
            <a:endParaRPr/>
          </a:p>
        </p:txBody>
      </p:sp>
      <p:pic>
        <p:nvPicPr>
          <p:cNvPr id="247" name="Google Shape;247;p10"/>
          <p:cNvPicPr preferRelativeResize="0"/>
          <p:nvPr/>
        </p:nvPicPr>
        <p:blipFill rotWithShape="1">
          <a:blip r:embed="rId3">
            <a:alphaModFix/>
          </a:blip>
          <a:srcRect r="14235"/>
          <a:stretch/>
        </p:blipFill>
        <p:spPr>
          <a:xfrm>
            <a:off x="7336919" y="150125"/>
            <a:ext cx="4855081" cy="831701"/>
          </a:xfrm>
          <a:prstGeom prst="rect">
            <a:avLst/>
          </a:prstGeom>
          <a:noFill/>
          <a:ln>
            <a:noFill/>
          </a:ln>
        </p:spPr>
      </p:pic>
      <p:grpSp>
        <p:nvGrpSpPr>
          <p:cNvPr id="248" name="Google Shape;248;p10"/>
          <p:cNvGrpSpPr/>
          <p:nvPr/>
        </p:nvGrpSpPr>
        <p:grpSpPr>
          <a:xfrm>
            <a:off x="2630613" y="1873681"/>
            <a:ext cx="6930136" cy="4706387"/>
            <a:chOff x="1384144" y="2971"/>
            <a:chExt cx="6930136" cy="4706387"/>
          </a:xfrm>
        </p:grpSpPr>
        <p:sp>
          <p:nvSpPr>
            <p:cNvPr id="249" name="Google Shape;249;p10"/>
            <p:cNvSpPr/>
            <p:nvPr/>
          </p:nvSpPr>
          <p:spPr>
            <a:xfrm rot="10800000">
              <a:off x="1864827" y="2971"/>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txBox="1"/>
            <p:nvPr/>
          </p:nvSpPr>
          <p:spPr>
            <a:xfrm>
              <a:off x="2105168" y="2971"/>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PH" sz="2000">
                  <a:solidFill>
                    <a:schemeClr val="dk1"/>
                  </a:solidFill>
                  <a:latin typeface="Arial"/>
                  <a:ea typeface="Arial"/>
                  <a:cs typeface="Arial"/>
                  <a:sym typeface="Arial"/>
                </a:rPr>
                <a:t>Do we follow recommended patient-provider interaction? </a:t>
              </a:r>
              <a:endParaRPr>
                <a:solidFill>
                  <a:schemeClr val="dk1"/>
                </a:solidFill>
              </a:endParaRPr>
            </a:p>
            <a:p>
              <a:pPr marL="0" marR="0" lvl="0" indent="0" algn="ctr" rtl="0">
                <a:lnSpc>
                  <a:spcPct val="100000"/>
                </a:lnSpc>
                <a:spcBef>
                  <a:spcPts val="0"/>
                </a:spcBef>
                <a:spcAft>
                  <a:spcPts val="0"/>
                </a:spcAft>
                <a:buClr>
                  <a:schemeClr val="lt1"/>
                </a:buClr>
                <a:buSzPts val="2000"/>
                <a:buFont typeface="Arial"/>
                <a:buNone/>
              </a:pPr>
              <a:r>
                <a:rPr lang="en-PH" sz="2000">
                  <a:solidFill>
                    <a:schemeClr val="dk1"/>
                  </a:solidFill>
                  <a:latin typeface="Arial"/>
                  <a:ea typeface="Arial"/>
                  <a:cs typeface="Arial"/>
                  <a:sym typeface="Arial"/>
                </a:rPr>
                <a:t>(algorithm, guideline)</a:t>
              </a:r>
              <a:endParaRPr sz="2000">
                <a:solidFill>
                  <a:schemeClr val="dk1"/>
                </a:solidFill>
                <a:latin typeface="Arial"/>
                <a:ea typeface="Arial"/>
                <a:cs typeface="Arial"/>
                <a:sym typeface="Arial"/>
              </a:endParaRPr>
            </a:p>
          </p:txBody>
        </p:sp>
        <p:sp>
          <p:nvSpPr>
            <p:cNvPr id="251" name="Google Shape;251;p10"/>
            <p:cNvSpPr/>
            <p:nvPr/>
          </p:nvSpPr>
          <p:spPr>
            <a:xfrm>
              <a:off x="1384144" y="2971"/>
              <a:ext cx="961365" cy="961365"/>
            </a:xfrm>
            <a:prstGeom prst="ellipse">
              <a:avLst/>
            </a:prstGeom>
            <a:blipFill rotWithShape="1">
              <a:blip r:embed="rId4">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0"/>
            <p:cNvSpPr/>
            <p:nvPr/>
          </p:nvSpPr>
          <p:spPr>
            <a:xfrm rot="10800000">
              <a:off x="1864827" y="1213203"/>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txBox="1"/>
            <p:nvPr/>
          </p:nvSpPr>
          <p:spPr>
            <a:xfrm>
              <a:off x="2105168" y="1213203"/>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PH" sz="2000">
                  <a:solidFill>
                    <a:schemeClr val="dk1"/>
                  </a:solidFill>
                  <a:latin typeface="Arial"/>
                  <a:ea typeface="Arial"/>
                  <a:cs typeface="Arial"/>
                  <a:sym typeface="Arial"/>
                </a:rPr>
                <a:t>Do we have regular demand generation activities among adolescents or adolescent influencers? </a:t>
              </a:r>
              <a:endParaRPr>
                <a:solidFill>
                  <a:schemeClr val="dk1"/>
                </a:solidFill>
              </a:endParaRPr>
            </a:p>
          </p:txBody>
        </p:sp>
        <p:sp>
          <p:nvSpPr>
            <p:cNvPr id="254" name="Google Shape;254;p10"/>
            <p:cNvSpPr/>
            <p:nvPr/>
          </p:nvSpPr>
          <p:spPr>
            <a:xfrm>
              <a:off x="1384144" y="1251312"/>
              <a:ext cx="961365" cy="961365"/>
            </a:xfrm>
            <a:prstGeom prst="ellipse">
              <a:avLst/>
            </a:prstGeom>
            <a:blipFill rotWithShape="1">
              <a:blip r:embed="rId5">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rot="10800000">
              <a:off x="1864827" y="2499652"/>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txBox="1"/>
            <p:nvPr/>
          </p:nvSpPr>
          <p:spPr>
            <a:xfrm>
              <a:off x="2105168" y="2499652"/>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PH" sz="2000" dirty="0">
                  <a:solidFill>
                    <a:schemeClr val="dk1"/>
                  </a:solidFill>
                  <a:latin typeface="Arial"/>
                  <a:ea typeface="Arial"/>
                  <a:cs typeface="Arial"/>
                  <a:sym typeface="Arial"/>
                </a:rPr>
                <a:t>Do we have recording and reporting tools to assess how our program is doing? </a:t>
              </a:r>
              <a:endParaRPr dirty="0">
                <a:solidFill>
                  <a:schemeClr val="dk1"/>
                </a:solidFill>
              </a:endParaRPr>
            </a:p>
          </p:txBody>
        </p:sp>
        <p:sp>
          <p:nvSpPr>
            <p:cNvPr id="257" name="Google Shape;257;p10"/>
            <p:cNvSpPr/>
            <p:nvPr/>
          </p:nvSpPr>
          <p:spPr>
            <a:xfrm>
              <a:off x="1384144" y="2499652"/>
              <a:ext cx="961365" cy="961365"/>
            </a:xfrm>
            <a:prstGeom prst="ellipse">
              <a:avLst/>
            </a:prstGeom>
            <a:blipFill rotWithShape="1">
              <a:blip r:embed="rId6">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rot="10800000">
              <a:off x="1864827" y="3747993"/>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txBox="1"/>
            <p:nvPr/>
          </p:nvSpPr>
          <p:spPr>
            <a:xfrm>
              <a:off x="2105168" y="3747993"/>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PH" sz="2000">
                  <a:solidFill>
                    <a:schemeClr val="dk1"/>
                  </a:solidFill>
                  <a:latin typeface="Arial"/>
                  <a:ea typeface="Arial"/>
                  <a:cs typeface="Arial"/>
                  <a:sym typeface="Arial"/>
                </a:rPr>
                <a:t>Do we have functional referral mechanism? </a:t>
              </a:r>
              <a:endParaRPr>
                <a:solidFill>
                  <a:schemeClr val="dk1"/>
                </a:solidFill>
              </a:endParaRPr>
            </a:p>
            <a:p>
              <a:pPr marL="0" marR="0" lvl="0" indent="0" algn="ctr" rtl="0">
                <a:lnSpc>
                  <a:spcPct val="100000"/>
                </a:lnSpc>
                <a:spcBef>
                  <a:spcPts val="0"/>
                </a:spcBef>
                <a:spcAft>
                  <a:spcPts val="0"/>
                </a:spcAft>
                <a:buClr>
                  <a:schemeClr val="lt1"/>
                </a:buClr>
                <a:buSzPts val="2000"/>
                <a:buFont typeface="Arial"/>
                <a:buNone/>
              </a:pPr>
              <a:r>
                <a:rPr lang="en-PH" sz="2000">
                  <a:solidFill>
                    <a:schemeClr val="dk1"/>
                  </a:solidFill>
                  <a:latin typeface="Arial"/>
                  <a:ea typeface="Arial"/>
                  <a:cs typeface="Arial"/>
                  <a:sym typeface="Arial"/>
                </a:rPr>
                <a:t>Are our patients following up?</a:t>
              </a:r>
              <a:endParaRPr>
                <a:solidFill>
                  <a:schemeClr val="dk1"/>
                </a:solidFill>
              </a:endParaRPr>
            </a:p>
          </p:txBody>
        </p:sp>
        <p:sp>
          <p:nvSpPr>
            <p:cNvPr id="260" name="Google Shape;260;p10"/>
            <p:cNvSpPr/>
            <p:nvPr/>
          </p:nvSpPr>
          <p:spPr>
            <a:xfrm>
              <a:off x="1384144" y="3747993"/>
              <a:ext cx="961365" cy="961365"/>
            </a:xfrm>
            <a:prstGeom prst="ellipse">
              <a:avLst/>
            </a:prstGeom>
            <a:blipFill rotWithShape="1">
              <a:blip r:embed="rId7">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lide Number Placeholder 1">
            <a:extLst>
              <a:ext uri="{FF2B5EF4-FFF2-40B4-BE49-F238E27FC236}">
                <a16:creationId xmlns:a16="http://schemas.microsoft.com/office/drawing/2014/main" id="{E85888C9-64B6-9769-07DC-0F24669C21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10</a:t>
            </a:fld>
            <a:endParaRPr lang="en-PH"/>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1"/>
          <p:cNvSpPr txBox="1">
            <a:spLocks noGrp="1"/>
          </p:cNvSpPr>
          <p:nvPr>
            <p:ph type="title"/>
          </p:nvPr>
        </p:nvSpPr>
        <p:spPr>
          <a:prstGeom prst="rect">
            <a:avLst/>
          </a:prstGeom>
          <a:noFill/>
          <a:ln>
            <a:noFill/>
          </a:ln>
        </p:spPr>
        <p:txBody>
          <a:bodyPr spcFirstLastPara="1" wrap="square" lIns="82275" tIns="41125" rIns="82275" bIns="41125" anchor="ctr" anchorCtr="0">
            <a:normAutofit/>
          </a:bodyPr>
          <a:lstStyle/>
          <a:p>
            <a:pPr marL="0" lvl="0" indent="0" algn="ctr" rtl="0">
              <a:lnSpc>
                <a:spcPct val="90000"/>
              </a:lnSpc>
              <a:spcBef>
                <a:spcPts val="0"/>
              </a:spcBef>
              <a:spcAft>
                <a:spcPts val="0"/>
              </a:spcAft>
              <a:buClr>
                <a:srgbClr val="040089"/>
              </a:buClr>
              <a:buSzPts val="4400"/>
              <a:buFont typeface="Calibri"/>
              <a:buNone/>
            </a:pPr>
            <a:r>
              <a:rPr lang="en-PH" b="1">
                <a:solidFill>
                  <a:srgbClr val="040089"/>
                </a:solidFill>
              </a:rPr>
              <a:t>Ensuring Functionality </a:t>
            </a:r>
            <a:endParaRPr/>
          </a:p>
        </p:txBody>
      </p:sp>
      <p:sp>
        <p:nvSpPr>
          <p:cNvPr id="266" name="Google Shape;266;p11"/>
          <p:cNvSpPr txBox="1"/>
          <p:nvPr/>
        </p:nvSpPr>
        <p:spPr>
          <a:xfrm>
            <a:off x="1472380" y="1497700"/>
            <a:ext cx="10008256" cy="4250438"/>
          </a:xfrm>
          <a:prstGeom prst="rect">
            <a:avLst/>
          </a:prstGeom>
          <a:noFill/>
          <a:ln>
            <a:noFill/>
          </a:ln>
        </p:spPr>
        <p:txBody>
          <a:bodyPr spcFirstLastPara="1" wrap="square" lIns="82275" tIns="41125" rIns="82275" bIns="41125" anchor="t" anchorCtr="0">
            <a:normAutofit/>
          </a:bodyPr>
          <a:lstStyle/>
          <a:p>
            <a:pPr marL="185166" marR="0" lvl="0" indent="0" algn="l" rtl="0">
              <a:lnSpc>
                <a:spcPct val="90000"/>
              </a:lnSpc>
              <a:spcBef>
                <a:spcPts val="0"/>
              </a:spcBef>
              <a:spcAft>
                <a:spcPts val="0"/>
              </a:spcAft>
              <a:buClr>
                <a:schemeClr val="dk1"/>
              </a:buClr>
              <a:buSzPts val="3726"/>
              <a:buFont typeface="Noto Sans Symbols"/>
              <a:buNone/>
            </a:pPr>
            <a:endParaRPr sz="3240">
              <a:solidFill>
                <a:srgbClr val="000000"/>
              </a:solidFill>
              <a:latin typeface="Calibri"/>
              <a:ea typeface="Calibri"/>
              <a:cs typeface="Calibri"/>
              <a:sym typeface="Calibri"/>
            </a:endParaRPr>
          </a:p>
        </p:txBody>
      </p:sp>
      <p:graphicFrame>
        <p:nvGraphicFramePr>
          <p:cNvPr id="267" name="Google Shape;267;p11"/>
          <p:cNvGraphicFramePr/>
          <p:nvPr/>
        </p:nvGraphicFramePr>
        <p:xfrm>
          <a:off x="1008384" y="2650408"/>
          <a:ext cx="5968775" cy="2709900"/>
        </p:xfrm>
        <a:graphic>
          <a:graphicData uri="http://schemas.openxmlformats.org/drawingml/2006/table">
            <a:tbl>
              <a:tblPr firstRow="1" bandRow="1">
                <a:noFill/>
                <a:tableStyleId>{3C11B0FE-D10E-4EDD-B026-7F8EE709883E}</a:tableStyleId>
              </a:tblPr>
              <a:tblGrid>
                <a:gridCol w="5968775">
                  <a:extLst>
                    <a:ext uri="{9D8B030D-6E8A-4147-A177-3AD203B41FA5}">
                      <a16:colId xmlns:a16="http://schemas.microsoft.com/office/drawing/2014/main" val="20000"/>
                    </a:ext>
                  </a:extLst>
                </a:gridCol>
              </a:tblGrid>
              <a:tr h="1294675">
                <a:tc>
                  <a:txBody>
                    <a:bodyPr/>
                    <a:lstStyle/>
                    <a:p>
                      <a:pPr marL="0" marR="0" lvl="0" indent="0" algn="ctr" rtl="0">
                        <a:spcBef>
                          <a:spcPts val="0"/>
                        </a:spcBef>
                        <a:spcAft>
                          <a:spcPts val="0"/>
                        </a:spcAft>
                        <a:buNone/>
                      </a:pPr>
                      <a:r>
                        <a:rPr lang="en-PH" sz="2200" u="none" strike="noStrike" cap="none"/>
                        <a:t>Elements of Functionality </a:t>
                      </a:r>
                      <a:endParaRPr/>
                    </a:p>
                    <a:p>
                      <a:pPr marL="0" marR="0" lvl="0" indent="0" algn="ctr" rtl="0">
                        <a:spcBef>
                          <a:spcPts val="0"/>
                        </a:spcBef>
                        <a:spcAft>
                          <a:spcPts val="0"/>
                        </a:spcAft>
                        <a:buNone/>
                      </a:pPr>
                      <a:r>
                        <a:rPr lang="en-PH" sz="2200" u="none" strike="noStrike" cap="none"/>
                        <a:t>(FACILITY ENHANCEMENT)</a:t>
                      </a:r>
                      <a:endParaRPr/>
                    </a:p>
                  </a:txBody>
                  <a:tcPr marL="82300" marR="82300" marT="41150" marB="41150"/>
                </a:tc>
                <a:extLst>
                  <a:ext uri="{0D108BD9-81ED-4DB2-BD59-A6C34878D82A}">
                    <a16:rowId xmlns:a16="http://schemas.microsoft.com/office/drawing/2014/main" val="10000"/>
                  </a:ext>
                </a:extLst>
              </a:tr>
              <a:tr h="1415225">
                <a:tc>
                  <a:txBody>
                    <a:bodyPr/>
                    <a:lstStyle/>
                    <a:p>
                      <a:pPr marL="285750" marR="0" lvl="0" indent="-285750" algn="l" rtl="0">
                        <a:lnSpc>
                          <a:spcPct val="100000"/>
                        </a:lnSpc>
                        <a:spcBef>
                          <a:spcPts val="0"/>
                        </a:spcBef>
                        <a:spcAft>
                          <a:spcPts val="0"/>
                        </a:spcAft>
                        <a:buClr>
                          <a:schemeClr val="dk1"/>
                        </a:buClr>
                        <a:buSzPts val="2530"/>
                        <a:buFont typeface="Noto Sans Symbols"/>
                        <a:buChar char="🗹"/>
                      </a:pPr>
                      <a:r>
                        <a:rPr lang="en-PH" sz="2200" u="none" strike="noStrike" cap="none">
                          <a:solidFill>
                            <a:schemeClr val="dk1"/>
                          </a:solidFill>
                          <a:latin typeface="Calibri"/>
                          <a:ea typeface="Calibri"/>
                          <a:cs typeface="Calibri"/>
                          <a:sym typeface="Calibri"/>
                        </a:rPr>
                        <a:t>Installation of Welcome “Adolescent-Friendly” Signage with schedule </a:t>
                      </a:r>
                      <a:endParaRPr sz="2200" u="none" strike="noStrike" cap="none">
                        <a:solidFill>
                          <a:schemeClr val="dk1"/>
                        </a:solidFill>
                        <a:latin typeface="Calibri"/>
                        <a:ea typeface="Calibri"/>
                        <a:cs typeface="Calibri"/>
                        <a:sym typeface="Calibri"/>
                      </a:endParaRPr>
                    </a:p>
                  </a:txBody>
                  <a:tcPr marL="82300" marR="82300" marT="41150" marB="41150" anchor="ctr"/>
                </a:tc>
                <a:extLst>
                  <a:ext uri="{0D108BD9-81ED-4DB2-BD59-A6C34878D82A}">
                    <a16:rowId xmlns:a16="http://schemas.microsoft.com/office/drawing/2014/main" val="10001"/>
                  </a:ext>
                </a:extLst>
              </a:tr>
            </a:tbl>
          </a:graphicData>
        </a:graphic>
      </p:graphicFrame>
      <p:grpSp>
        <p:nvGrpSpPr>
          <p:cNvPr id="268" name="Google Shape;268;p11"/>
          <p:cNvGrpSpPr/>
          <p:nvPr/>
        </p:nvGrpSpPr>
        <p:grpSpPr>
          <a:xfrm>
            <a:off x="527702" y="1497701"/>
            <a:ext cx="6449453" cy="961365"/>
            <a:chOff x="1864827" y="2971"/>
            <a:chExt cx="6449453" cy="961365"/>
          </a:xfrm>
        </p:grpSpPr>
        <p:sp>
          <p:nvSpPr>
            <p:cNvPr id="269" name="Google Shape;269;p11"/>
            <p:cNvSpPr/>
            <p:nvPr/>
          </p:nvSpPr>
          <p:spPr>
            <a:xfrm rot="10800000">
              <a:off x="1864827" y="2971"/>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1"/>
            <p:cNvSpPr txBox="1"/>
            <p:nvPr/>
          </p:nvSpPr>
          <p:spPr>
            <a:xfrm>
              <a:off x="2105168" y="2971"/>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Calibri"/>
                  <a:ea typeface="Calibri"/>
                  <a:cs typeface="Calibri"/>
                  <a:sym typeface="Calibri"/>
                </a:rPr>
                <a:t>Do the adolescents know that there are services for them? (Signage) </a:t>
              </a:r>
              <a:endParaRPr/>
            </a:p>
          </p:txBody>
        </p:sp>
      </p:grpSp>
      <p:sp>
        <p:nvSpPr>
          <p:cNvPr id="271" name="Google Shape;271;p11" descr="Badge 1 with solid fill"/>
          <p:cNvSpPr/>
          <p:nvPr/>
        </p:nvSpPr>
        <p:spPr>
          <a:xfrm>
            <a:off x="47019" y="1497701"/>
            <a:ext cx="961365" cy="961365"/>
          </a:xfrm>
          <a:prstGeom prst="ellipse">
            <a:avLst/>
          </a:prstGeom>
          <a:blipFill rotWithShape="1">
            <a:blip r:embed="rId3">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72" name="Google Shape;272;p11" descr="Graphical user interface, application&#10;&#10;Description automatically generated"/>
          <p:cNvPicPr preferRelativeResize="0"/>
          <p:nvPr/>
        </p:nvPicPr>
        <p:blipFill rotWithShape="1">
          <a:blip r:embed="rId4">
            <a:alphaModFix/>
          </a:blip>
          <a:srcRect/>
          <a:stretch/>
        </p:blipFill>
        <p:spPr>
          <a:xfrm>
            <a:off x="7383088" y="1494183"/>
            <a:ext cx="4050001" cy="1944000"/>
          </a:xfrm>
          <a:prstGeom prst="rect">
            <a:avLst/>
          </a:prstGeom>
          <a:noFill/>
          <a:ln>
            <a:noFill/>
          </a:ln>
        </p:spPr>
      </p:pic>
      <p:pic>
        <p:nvPicPr>
          <p:cNvPr id="273" name="Google Shape;273;p11" descr="Graphical user interface, timeline&#10;&#10;Description automatically generated with medium confidence"/>
          <p:cNvPicPr preferRelativeResize="0"/>
          <p:nvPr/>
        </p:nvPicPr>
        <p:blipFill rotWithShape="1">
          <a:blip r:embed="rId5">
            <a:alphaModFix/>
          </a:blip>
          <a:srcRect/>
          <a:stretch/>
        </p:blipFill>
        <p:spPr>
          <a:xfrm>
            <a:off x="7383088" y="3670291"/>
            <a:ext cx="4281424" cy="285785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2" name="Google Shape;182;p7">
            <a:extLst>
              <a:ext uri="{FF2B5EF4-FFF2-40B4-BE49-F238E27FC236}">
                <a16:creationId xmlns:a16="http://schemas.microsoft.com/office/drawing/2014/main" id="{B5EF32D4-D764-4D8E-92C2-37090C3C4040}"/>
              </a:ext>
            </a:extLst>
          </p:cNvPr>
          <p:cNvPicPr preferRelativeResize="0"/>
          <p:nvPr/>
        </p:nvPicPr>
        <p:blipFill rotWithShape="1">
          <a:blip r:embed="rId6">
            <a:alphaModFix/>
          </a:blip>
          <a:srcRect r="13399"/>
          <a:stretch/>
        </p:blipFill>
        <p:spPr>
          <a:xfrm>
            <a:off x="7322264" y="-17104"/>
            <a:ext cx="4902392" cy="831701"/>
          </a:xfrm>
          <a:prstGeom prst="rect">
            <a:avLst/>
          </a:prstGeom>
          <a:noFill/>
          <a:ln>
            <a:noFill/>
          </a:ln>
        </p:spPr>
      </p:pic>
      <p:sp>
        <p:nvSpPr>
          <p:cNvPr id="3" name="Slide Number Placeholder 2">
            <a:extLst>
              <a:ext uri="{FF2B5EF4-FFF2-40B4-BE49-F238E27FC236}">
                <a16:creationId xmlns:a16="http://schemas.microsoft.com/office/drawing/2014/main" id="{30FBCD8B-15E0-6664-2CB2-D292A8F1793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11</a:t>
            </a:fld>
            <a:endParaRPr lang="en-PH"/>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12" descr="Text&#10;&#10;Description automatically generated"/>
          <p:cNvPicPr preferRelativeResize="0"/>
          <p:nvPr/>
        </p:nvPicPr>
        <p:blipFill rotWithShape="1">
          <a:blip r:embed="rId3">
            <a:alphaModFix/>
          </a:blip>
          <a:srcRect t="10038" b="47144"/>
          <a:stretch/>
        </p:blipFill>
        <p:spPr>
          <a:xfrm>
            <a:off x="5685556" y="362572"/>
            <a:ext cx="5912792" cy="3375655"/>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281" name="Google Shape;281;p12" descr="IMG-8ba099843fb4571bfe30d2ef8fd54ab2-V"/>
          <p:cNvPicPr preferRelativeResize="0"/>
          <p:nvPr/>
        </p:nvPicPr>
        <p:blipFill rotWithShape="1">
          <a:blip r:embed="rId4">
            <a:alphaModFix/>
          </a:blip>
          <a:srcRect t="41610" r="-2" b="8948"/>
          <a:stretch/>
        </p:blipFill>
        <p:spPr>
          <a:xfrm>
            <a:off x="4373410" y="3842006"/>
            <a:ext cx="7208992" cy="2673095"/>
          </a:xfrm>
          <a:custGeom>
            <a:avLst/>
            <a:gdLst/>
            <a:ahLst/>
            <a:cxnLst/>
            <a:rect l="l" t="t" r="r" b="b"/>
            <a:pathLst>
              <a:path w="8009991" h="2970106" extrusionOk="0">
                <a:moveTo>
                  <a:pt x="1376648" y="0"/>
                </a:moveTo>
                <a:lnTo>
                  <a:pt x="8009991" y="0"/>
                </a:lnTo>
                <a:lnTo>
                  <a:pt x="8009991" y="2970106"/>
                </a:lnTo>
                <a:lnTo>
                  <a:pt x="0" y="2970106"/>
                </a:lnTo>
                <a:close/>
              </a:path>
            </a:pathLst>
          </a:custGeom>
          <a:noFill/>
          <a:ln>
            <a:noFill/>
          </a:ln>
        </p:spPr>
      </p:pic>
      <p:pic>
        <p:nvPicPr>
          <p:cNvPr id="282" name="Google Shape;282;p12" descr="A picture containing text, yellow, bicycle, blue&#10;&#10;Description automatically generated"/>
          <p:cNvPicPr preferRelativeResize="0"/>
          <p:nvPr/>
        </p:nvPicPr>
        <p:blipFill rotWithShape="1">
          <a:blip r:embed="rId5">
            <a:alphaModFix/>
          </a:blip>
          <a:srcRect l="12329" r="5615"/>
          <a:stretch/>
        </p:blipFill>
        <p:spPr>
          <a:xfrm>
            <a:off x="609612" y="342906"/>
            <a:ext cx="6752788" cy="6172194"/>
          </a:xfrm>
          <a:custGeom>
            <a:avLst/>
            <a:gdLst/>
            <a:ahLst/>
            <a:cxnLst/>
            <a:rect l="l" t="t" r="r" b="b"/>
            <a:pathLst>
              <a:path w="7503111" h="6858000" extrusionOk="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ln>
            <a:noFill/>
          </a:ln>
        </p:spPr>
      </p:pic>
      <p:sp>
        <p:nvSpPr>
          <p:cNvPr id="2" name="Slide Number Placeholder 1">
            <a:extLst>
              <a:ext uri="{FF2B5EF4-FFF2-40B4-BE49-F238E27FC236}">
                <a16:creationId xmlns:a16="http://schemas.microsoft.com/office/drawing/2014/main" id="{AEC64CF7-9EC4-83F3-1529-5578329C19A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12</a:t>
            </a:fld>
            <a:endParaRPr lang="en-PH"/>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3"/>
          <p:cNvSpPr txBox="1">
            <a:spLocks noGrp="1"/>
          </p:cNvSpPr>
          <p:nvPr>
            <p:ph type="title"/>
          </p:nvPr>
        </p:nvSpPr>
        <p:spPr>
          <a:prstGeom prst="rect">
            <a:avLst/>
          </a:prstGeom>
          <a:noFill/>
          <a:ln>
            <a:noFill/>
          </a:ln>
        </p:spPr>
        <p:txBody>
          <a:bodyPr spcFirstLastPara="1" wrap="square" lIns="82275" tIns="41125" rIns="82275" bIns="41125" anchor="ctr" anchorCtr="0">
            <a:normAutofit/>
          </a:bodyPr>
          <a:lstStyle/>
          <a:p>
            <a:pPr marL="0" lvl="0" indent="0" algn="ctr" rtl="0">
              <a:lnSpc>
                <a:spcPct val="90000"/>
              </a:lnSpc>
              <a:spcBef>
                <a:spcPts val="0"/>
              </a:spcBef>
              <a:spcAft>
                <a:spcPts val="0"/>
              </a:spcAft>
              <a:buClr>
                <a:srgbClr val="040089"/>
              </a:buClr>
              <a:buSzPts val="4400"/>
              <a:buFont typeface="Calibri"/>
              <a:buNone/>
            </a:pPr>
            <a:r>
              <a:rPr lang="en-PH" b="1">
                <a:solidFill>
                  <a:srgbClr val="040089"/>
                </a:solidFill>
              </a:rPr>
              <a:t>Ensuring Functionality </a:t>
            </a:r>
            <a:endParaRPr/>
          </a:p>
        </p:txBody>
      </p:sp>
      <p:sp>
        <p:nvSpPr>
          <p:cNvPr id="288" name="Google Shape;288;p13"/>
          <p:cNvSpPr txBox="1"/>
          <p:nvPr/>
        </p:nvSpPr>
        <p:spPr>
          <a:xfrm>
            <a:off x="1472380" y="1497700"/>
            <a:ext cx="10008256" cy="4250438"/>
          </a:xfrm>
          <a:prstGeom prst="rect">
            <a:avLst/>
          </a:prstGeom>
          <a:noFill/>
          <a:ln>
            <a:noFill/>
          </a:ln>
        </p:spPr>
        <p:txBody>
          <a:bodyPr spcFirstLastPara="1" wrap="square" lIns="82275" tIns="41125" rIns="82275" bIns="41125" anchor="t" anchorCtr="0">
            <a:normAutofit/>
          </a:bodyPr>
          <a:lstStyle/>
          <a:p>
            <a:pPr marL="185166" marR="0" lvl="0" indent="0" algn="l" rtl="0">
              <a:lnSpc>
                <a:spcPct val="90000"/>
              </a:lnSpc>
              <a:spcBef>
                <a:spcPts val="0"/>
              </a:spcBef>
              <a:spcAft>
                <a:spcPts val="0"/>
              </a:spcAft>
              <a:buClr>
                <a:schemeClr val="dk1"/>
              </a:buClr>
              <a:buSzPts val="3726"/>
              <a:buFont typeface="Noto Sans Symbols"/>
              <a:buNone/>
            </a:pPr>
            <a:endParaRPr sz="3240">
              <a:solidFill>
                <a:srgbClr val="000000"/>
              </a:solidFill>
              <a:latin typeface="Calibri"/>
              <a:ea typeface="Calibri"/>
              <a:cs typeface="Calibri"/>
              <a:sym typeface="Calibri"/>
            </a:endParaRPr>
          </a:p>
        </p:txBody>
      </p:sp>
      <p:graphicFrame>
        <p:nvGraphicFramePr>
          <p:cNvPr id="289" name="Google Shape;289;p13"/>
          <p:cNvGraphicFramePr/>
          <p:nvPr/>
        </p:nvGraphicFramePr>
        <p:xfrm>
          <a:off x="1363980" y="2610402"/>
          <a:ext cx="4819400" cy="3382775"/>
        </p:xfrm>
        <a:graphic>
          <a:graphicData uri="http://schemas.openxmlformats.org/drawingml/2006/table">
            <a:tbl>
              <a:tblPr firstRow="1" bandRow="1">
                <a:noFill/>
                <a:tableStyleId>{3C11B0FE-D10E-4EDD-B026-7F8EE709883E}</a:tableStyleId>
              </a:tblPr>
              <a:tblGrid>
                <a:gridCol w="4819400">
                  <a:extLst>
                    <a:ext uri="{9D8B030D-6E8A-4147-A177-3AD203B41FA5}">
                      <a16:colId xmlns:a16="http://schemas.microsoft.com/office/drawing/2014/main" val="20000"/>
                    </a:ext>
                  </a:extLst>
                </a:gridCol>
              </a:tblGrid>
              <a:tr h="1001850">
                <a:tc>
                  <a:txBody>
                    <a:bodyPr/>
                    <a:lstStyle/>
                    <a:p>
                      <a:pPr marL="0" marR="0" lvl="0" indent="0" algn="ctr" rtl="0">
                        <a:spcBef>
                          <a:spcPts val="0"/>
                        </a:spcBef>
                        <a:spcAft>
                          <a:spcPts val="0"/>
                        </a:spcAft>
                        <a:buNone/>
                      </a:pPr>
                      <a:r>
                        <a:rPr lang="en-PH" sz="2200" u="none" strike="noStrike" cap="none"/>
                        <a:t>Elements of Functionality </a:t>
                      </a:r>
                      <a:endParaRPr/>
                    </a:p>
                    <a:p>
                      <a:pPr marL="0" marR="0" lvl="0" indent="0" algn="ctr" rtl="0">
                        <a:spcBef>
                          <a:spcPts val="0"/>
                        </a:spcBef>
                        <a:spcAft>
                          <a:spcPts val="0"/>
                        </a:spcAft>
                        <a:buNone/>
                      </a:pPr>
                      <a:r>
                        <a:rPr lang="en-PH" sz="2200" u="none" strike="noStrike" cap="none"/>
                        <a:t>(FACILITY ENHANCEMENT)</a:t>
                      </a:r>
                      <a:endParaRPr/>
                    </a:p>
                  </a:txBody>
                  <a:tcPr marL="82300" marR="82300" marT="41150" marB="41150"/>
                </a:tc>
                <a:extLst>
                  <a:ext uri="{0D108BD9-81ED-4DB2-BD59-A6C34878D82A}">
                    <a16:rowId xmlns:a16="http://schemas.microsoft.com/office/drawing/2014/main" val="10000"/>
                  </a:ext>
                </a:extLst>
              </a:tr>
              <a:tr h="2380925">
                <a:tc>
                  <a:txBody>
                    <a:bodyPr/>
                    <a:lstStyle/>
                    <a:p>
                      <a:pPr marL="285750" marR="0" lvl="0" indent="-285750" algn="l" rtl="0">
                        <a:lnSpc>
                          <a:spcPct val="100000"/>
                        </a:lnSpc>
                        <a:spcBef>
                          <a:spcPts val="0"/>
                        </a:spcBef>
                        <a:spcAft>
                          <a:spcPts val="0"/>
                        </a:spcAft>
                        <a:buClr>
                          <a:schemeClr val="dk1"/>
                        </a:buClr>
                        <a:buSzPts val="2530"/>
                        <a:buFont typeface="Noto Sans Symbols"/>
                        <a:buChar char="🗹"/>
                      </a:pPr>
                      <a:r>
                        <a:rPr lang="en-PH" sz="2200" u="none" strike="noStrike" cap="none"/>
                        <a:t>Designated room/space for adolescent clients with privacy and confidentiality </a:t>
                      </a:r>
                      <a:endParaRPr/>
                    </a:p>
                  </a:txBody>
                  <a:tcPr marL="82300" marR="82300" marT="41150" marB="41150" anchor="ctr"/>
                </a:tc>
                <a:extLst>
                  <a:ext uri="{0D108BD9-81ED-4DB2-BD59-A6C34878D82A}">
                    <a16:rowId xmlns:a16="http://schemas.microsoft.com/office/drawing/2014/main" val="10001"/>
                  </a:ext>
                </a:extLst>
              </a:tr>
            </a:tbl>
          </a:graphicData>
        </a:graphic>
      </p:graphicFrame>
      <p:grpSp>
        <p:nvGrpSpPr>
          <p:cNvPr id="290" name="Google Shape;290;p13"/>
          <p:cNvGrpSpPr/>
          <p:nvPr/>
        </p:nvGrpSpPr>
        <p:grpSpPr>
          <a:xfrm>
            <a:off x="958966" y="1439008"/>
            <a:ext cx="5224419" cy="961365"/>
            <a:chOff x="1864827" y="1251312"/>
            <a:chExt cx="6449453" cy="961365"/>
          </a:xfrm>
        </p:grpSpPr>
        <p:sp>
          <p:nvSpPr>
            <p:cNvPr id="291" name="Google Shape;291;p13"/>
            <p:cNvSpPr/>
            <p:nvPr/>
          </p:nvSpPr>
          <p:spPr>
            <a:xfrm rot="10800000">
              <a:off x="1864827" y="1251312"/>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13"/>
            <p:cNvSpPr txBox="1"/>
            <p:nvPr/>
          </p:nvSpPr>
          <p:spPr>
            <a:xfrm>
              <a:off x="2105168" y="1251312"/>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Calibri"/>
                  <a:ea typeface="Calibri"/>
                  <a:cs typeface="Calibri"/>
                  <a:sym typeface="Calibri"/>
                </a:rPr>
                <a:t>Is there a designated space that provides privacy and confidentiality? </a:t>
              </a:r>
              <a:endParaRPr/>
            </a:p>
          </p:txBody>
        </p:sp>
      </p:grpSp>
      <p:sp>
        <p:nvSpPr>
          <p:cNvPr id="293" name="Google Shape;293;p13" descr="Badge with solid fill"/>
          <p:cNvSpPr/>
          <p:nvPr/>
        </p:nvSpPr>
        <p:spPr>
          <a:xfrm>
            <a:off x="478283" y="1439008"/>
            <a:ext cx="961365" cy="961365"/>
          </a:xfrm>
          <a:prstGeom prst="ellipse">
            <a:avLst/>
          </a:prstGeom>
          <a:blipFill rotWithShape="1">
            <a:blip r:embed="rId3">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94" name="Google Shape;294;p13" descr="20220621_133618"/>
          <p:cNvPicPr preferRelativeResize="0"/>
          <p:nvPr/>
        </p:nvPicPr>
        <p:blipFill rotWithShape="1">
          <a:blip r:embed="rId4">
            <a:alphaModFix/>
          </a:blip>
          <a:srcRect r="17860"/>
          <a:stretch/>
        </p:blipFill>
        <p:spPr>
          <a:xfrm rot="5400000">
            <a:off x="6897108" y="1767493"/>
            <a:ext cx="4666610" cy="4246773"/>
          </a:xfrm>
          <a:prstGeom prst="rect">
            <a:avLst/>
          </a:prstGeom>
          <a:noFill/>
          <a:ln>
            <a:noFill/>
          </a:ln>
        </p:spPr>
      </p:pic>
      <p:pic>
        <p:nvPicPr>
          <p:cNvPr id="2" name="Google Shape;182;p7">
            <a:extLst>
              <a:ext uri="{FF2B5EF4-FFF2-40B4-BE49-F238E27FC236}">
                <a16:creationId xmlns:a16="http://schemas.microsoft.com/office/drawing/2014/main" id="{6581820C-92C4-4390-027F-9B46F14C72C7}"/>
              </a:ext>
            </a:extLst>
          </p:cNvPr>
          <p:cNvPicPr preferRelativeResize="0"/>
          <p:nvPr/>
        </p:nvPicPr>
        <p:blipFill rotWithShape="1">
          <a:blip r:embed="rId5">
            <a:alphaModFix/>
          </a:blip>
          <a:srcRect r="13399"/>
          <a:stretch/>
        </p:blipFill>
        <p:spPr>
          <a:xfrm>
            <a:off x="7363084" y="0"/>
            <a:ext cx="4902392" cy="831701"/>
          </a:xfrm>
          <a:prstGeom prst="rect">
            <a:avLst/>
          </a:prstGeom>
          <a:noFill/>
          <a:ln>
            <a:noFill/>
          </a:ln>
        </p:spPr>
      </p:pic>
      <p:sp>
        <p:nvSpPr>
          <p:cNvPr id="3" name="Slide Number Placeholder 2">
            <a:extLst>
              <a:ext uri="{FF2B5EF4-FFF2-40B4-BE49-F238E27FC236}">
                <a16:creationId xmlns:a16="http://schemas.microsoft.com/office/drawing/2014/main" id="{BE25E1F2-650B-154E-46DF-7FEB760884F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13</a:t>
            </a:fld>
            <a:endParaRPr lang="en-PH"/>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4"/>
          <p:cNvSpPr txBox="1">
            <a:spLocks noGrp="1"/>
          </p:cNvSpPr>
          <p:nvPr>
            <p:ph type="title"/>
          </p:nvPr>
        </p:nvSpPr>
        <p:spPr>
          <a:prstGeom prst="rect">
            <a:avLst/>
          </a:prstGeom>
          <a:noFill/>
          <a:ln>
            <a:noFill/>
          </a:ln>
        </p:spPr>
        <p:txBody>
          <a:bodyPr spcFirstLastPara="1" wrap="square" lIns="82275" tIns="41125" rIns="82275" bIns="41125" anchor="ctr" anchorCtr="0">
            <a:normAutofit/>
          </a:bodyPr>
          <a:lstStyle/>
          <a:p>
            <a:pPr marL="0" lvl="0" indent="0" algn="ctr" rtl="0">
              <a:lnSpc>
                <a:spcPct val="90000"/>
              </a:lnSpc>
              <a:spcBef>
                <a:spcPts val="0"/>
              </a:spcBef>
              <a:spcAft>
                <a:spcPts val="0"/>
              </a:spcAft>
              <a:buClr>
                <a:srgbClr val="040089"/>
              </a:buClr>
              <a:buSzPts val="4400"/>
              <a:buFont typeface="Calibri"/>
              <a:buNone/>
            </a:pPr>
            <a:r>
              <a:rPr lang="en-PH" b="1">
                <a:solidFill>
                  <a:srgbClr val="040089"/>
                </a:solidFill>
              </a:rPr>
              <a:t>Ensuring Functionality </a:t>
            </a:r>
            <a:endParaRPr/>
          </a:p>
        </p:txBody>
      </p:sp>
      <p:sp>
        <p:nvSpPr>
          <p:cNvPr id="302" name="Google Shape;302;p14"/>
          <p:cNvSpPr txBox="1"/>
          <p:nvPr/>
        </p:nvSpPr>
        <p:spPr>
          <a:xfrm>
            <a:off x="1472380" y="1497700"/>
            <a:ext cx="10008256" cy="4250438"/>
          </a:xfrm>
          <a:prstGeom prst="rect">
            <a:avLst/>
          </a:prstGeom>
          <a:noFill/>
          <a:ln>
            <a:noFill/>
          </a:ln>
        </p:spPr>
        <p:txBody>
          <a:bodyPr spcFirstLastPara="1" wrap="square" lIns="82275" tIns="41125" rIns="82275" bIns="41125" anchor="t" anchorCtr="0">
            <a:normAutofit/>
          </a:bodyPr>
          <a:lstStyle/>
          <a:p>
            <a:pPr marL="185166" marR="0" lvl="0" indent="0" algn="l" rtl="0">
              <a:lnSpc>
                <a:spcPct val="90000"/>
              </a:lnSpc>
              <a:spcBef>
                <a:spcPts val="0"/>
              </a:spcBef>
              <a:spcAft>
                <a:spcPts val="0"/>
              </a:spcAft>
              <a:buClr>
                <a:schemeClr val="dk1"/>
              </a:buClr>
              <a:buSzPts val="3726"/>
              <a:buFont typeface="Noto Sans Symbols"/>
              <a:buNone/>
            </a:pPr>
            <a:endParaRPr sz="3240">
              <a:solidFill>
                <a:srgbClr val="000000"/>
              </a:solidFill>
              <a:latin typeface="Calibri"/>
              <a:ea typeface="Calibri"/>
              <a:cs typeface="Calibri"/>
              <a:sym typeface="Calibri"/>
            </a:endParaRPr>
          </a:p>
        </p:txBody>
      </p:sp>
      <p:graphicFrame>
        <p:nvGraphicFramePr>
          <p:cNvPr id="303" name="Google Shape;303;p14"/>
          <p:cNvGraphicFramePr/>
          <p:nvPr/>
        </p:nvGraphicFramePr>
        <p:xfrm>
          <a:off x="850492" y="2800636"/>
          <a:ext cx="5332900" cy="2424320"/>
        </p:xfrm>
        <a:graphic>
          <a:graphicData uri="http://schemas.openxmlformats.org/drawingml/2006/table">
            <a:tbl>
              <a:tblPr firstRow="1" bandRow="1">
                <a:noFill/>
                <a:tableStyleId>{3C11B0FE-D10E-4EDD-B026-7F8EE709883E}</a:tableStyleId>
              </a:tblPr>
              <a:tblGrid>
                <a:gridCol w="5332900">
                  <a:extLst>
                    <a:ext uri="{9D8B030D-6E8A-4147-A177-3AD203B41FA5}">
                      <a16:colId xmlns:a16="http://schemas.microsoft.com/office/drawing/2014/main" val="20000"/>
                    </a:ext>
                  </a:extLst>
                </a:gridCol>
              </a:tblGrid>
              <a:tr h="304525">
                <a:tc>
                  <a:txBody>
                    <a:bodyPr/>
                    <a:lstStyle/>
                    <a:p>
                      <a:pPr marL="0" marR="0" lvl="0" indent="0" algn="ctr" rtl="0">
                        <a:spcBef>
                          <a:spcPts val="0"/>
                        </a:spcBef>
                        <a:spcAft>
                          <a:spcPts val="0"/>
                        </a:spcAft>
                        <a:buNone/>
                      </a:pPr>
                      <a:r>
                        <a:rPr lang="en-PH" sz="2400" u="none" strike="noStrike" cap="none"/>
                        <a:t>Elements of Functionality </a:t>
                      </a:r>
                      <a:endParaRPr/>
                    </a:p>
                    <a:p>
                      <a:pPr marL="0" marR="0" lvl="0" indent="0" algn="ctr" rtl="0">
                        <a:spcBef>
                          <a:spcPts val="0"/>
                        </a:spcBef>
                        <a:spcAft>
                          <a:spcPts val="0"/>
                        </a:spcAft>
                        <a:buNone/>
                      </a:pPr>
                      <a:r>
                        <a:rPr lang="en-PH" sz="2400" u="none" strike="noStrike" cap="none"/>
                        <a:t>(FACILITY ENHANCEMENT)</a:t>
                      </a:r>
                      <a:endParaRPr/>
                    </a:p>
                  </a:txBody>
                  <a:tcPr marL="82300" marR="82300" marT="41150" marB="41150"/>
                </a:tc>
                <a:extLst>
                  <a:ext uri="{0D108BD9-81ED-4DB2-BD59-A6C34878D82A}">
                    <a16:rowId xmlns:a16="http://schemas.microsoft.com/office/drawing/2014/main" val="10000"/>
                  </a:ext>
                </a:extLst>
              </a:tr>
              <a:tr h="1610500">
                <a:tc>
                  <a:txBody>
                    <a:bodyPr/>
                    <a:lstStyle/>
                    <a:p>
                      <a:pPr marL="285750" marR="0" lvl="0" indent="-285750" algn="l" rtl="0">
                        <a:lnSpc>
                          <a:spcPct val="100000"/>
                        </a:lnSpc>
                        <a:spcBef>
                          <a:spcPts val="0"/>
                        </a:spcBef>
                        <a:spcAft>
                          <a:spcPts val="0"/>
                        </a:spcAft>
                        <a:buClr>
                          <a:schemeClr val="dk1"/>
                        </a:buClr>
                        <a:buSzPts val="2760"/>
                        <a:buFont typeface="Noto Sans Symbols"/>
                        <a:buChar char="🗹"/>
                      </a:pPr>
                      <a:r>
                        <a:rPr lang="en-PH" sz="2400" u="none" strike="noStrike" cap="none">
                          <a:solidFill>
                            <a:schemeClr val="dk1"/>
                          </a:solidFill>
                          <a:latin typeface="Calibri"/>
                          <a:ea typeface="Calibri"/>
                          <a:cs typeface="Calibri"/>
                          <a:sym typeface="Calibri"/>
                        </a:rPr>
                        <a:t>SBCC/ IEC  materials available </a:t>
                      </a:r>
                      <a:endParaRPr/>
                    </a:p>
                  </a:txBody>
                  <a:tcPr marL="82300" marR="82300" marT="41150" marB="41150" anchor="ctr"/>
                </a:tc>
                <a:extLst>
                  <a:ext uri="{0D108BD9-81ED-4DB2-BD59-A6C34878D82A}">
                    <a16:rowId xmlns:a16="http://schemas.microsoft.com/office/drawing/2014/main" val="10001"/>
                  </a:ext>
                </a:extLst>
              </a:tr>
            </a:tbl>
          </a:graphicData>
        </a:graphic>
      </p:graphicFrame>
      <p:grpSp>
        <p:nvGrpSpPr>
          <p:cNvPr id="304" name="Google Shape;304;p14"/>
          <p:cNvGrpSpPr/>
          <p:nvPr/>
        </p:nvGrpSpPr>
        <p:grpSpPr>
          <a:xfrm>
            <a:off x="644068" y="1497701"/>
            <a:ext cx="5539318" cy="961365"/>
            <a:chOff x="1864827" y="2499652"/>
            <a:chExt cx="6449453" cy="961365"/>
          </a:xfrm>
        </p:grpSpPr>
        <p:sp>
          <p:nvSpPr>
            <p:cNvPr id="305" name="Google Shape;305;p14"/>
            <p:cNvSpPr/>
            <p:nvPr/>
          </p:nvSpPr>
          <p:spPr>
            <a:xfrm rot="10800000">
              <a:off x="1864827" y="2499652"/>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4"/>
            <p:cNvSpPr txBox="1"/>
            <p:nvPr/>
          </p:nvSpPr>
          <p:spPr>
            <a:xfrm>
              <a:off x="2105168" y="2499652"/>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Calibri"/>
                  <a:ea typeface="Calibri"/>
                  <a:cs typeface="Calibri"/>
                  <a:sym typeface="Calibri"/>
                </a:rPr>
                <a:t>Do we have SBC materials for teens and the community? </a:t>
              </a:r>
              <a:endParaRPr/>
            </a:p>
          </p:txBody>
        </p:sp>
      </p:grpSp>
      <p:sp>
        <p:nvSpPr>
          <p:cNvPr id="307" name="Google Shape;307;p14" descr="Badge 3 with solid fill"/>
          <p:cNvSpPr/>
          <p:nvPr/>
        </p:nvSpPr>
        <p:spPr>
          <a:xfrm>
            <a:off x="163384" y="1497701"/>
            <a:ext cx="961365" cy="961365"/>
          </a:xfrm>
          <a:prstGeom prst="ellipse">
            <a:avLst/>
          </a:prstGeom>
          <a:blipFill rotWithShape="1">
            <a:blip r:embed="rId3">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308" name="Google Shape;308;p14"/>
          <p:cNvGrpSpPr/>
          <p:nvPr/>
        </p:nvGrpSpPr>
        <p:grpSpPr>
          <a:xfrm>
            <a:off x="7150113" y="4201010"/>
            <a:ext cx="4724276" cy="2505949"/>
            <a:chOff x="2937606" y="2795365"/>
            <a:chExt cx="4724276" cy="2505949"/>
          </a:xfrm>
        </p:grpSpPr>
        <p:pic>
          <p:nvPicPr>
            <p:cNvPr id="309" name="Google Shape;309;p14" descr="Text&#10;&#10;Description automatically generated"/>
            <p:cNvPicPr preferRelativeResize="0"/>
            <p:nvPr/>
          </p:nvPicPr>
          <p:blipFill rotWithShape="1">
            <a:blip r:embed="rId4">
              <a:alphaModFix/>
            </a:blip>
            <a:srcRect/>
            <a:stretch/>
          </p:blipFill>
          <p:spPr>
            <a:xfrm rot="-318871">
              <a:off x="3022404" y="3068636"/>
              <a:ext cx="1314938" cy="1892059"/>
            </a:xfrm>
            <a:prstGeom prst="rect">
              <a:avLst/>
            </a:prstGeom>
            <a:noFill/>
            <a:ln>
              <a:noFill/>
            </a:ln>
          </p:spPr>
        </p:pic>
        <p:pic>
          <p:nvPicPr>
            <p:cNvPr id="310" name="Google Shape;310;p14" descr="Graphical user interface, text&#10;&#10;Description automatically generated"/>
            <p:cNvPicPr preferRelativeResize="0"/>
            <p:nvPr/>
          </p:nvPicPr>
          <p:blipFill rotWithShape="1">
            <a:blip r:embed="rId5">
              <a:alphaModFix/>
            </a:blip>
            <a:srcRect/>
            <a:stretch/>
          </p:blipFill>
          <p:spPr>
            <a:xfrm rot="-168498">
              <a:off x="4179494" y="2834284"/>
              <a:ext cx="1419942" cy="1893256"/>
            </a:xfrm>
            <a:prstGeom prst="rect">
              <a:avLst/>
            </a:prstGeom>
            <a:noFill/>
            <a:ln>
              <a:noFill/>
            </a:ln>
          </p:spPr>
        </p:pic>
        <p:pic>
          <p:nvPicPr>
            <p:cNvPr id="311" name="Google Shape;311;p14" descr="Diagram&#10;&#10;Description automatically generated with low confidence"/>
            <p:cNvPicPr preferRelativeResize="0"/>
            <p:nvPr/>
          </p:nvPicPr>
          <p:blipFill rotWithShape="1">
            <a:blip r:embed="rId6">
              <a:alphaModFix/>
            </a:blip>
            <a:srcRect/>
            <a:stretch/>
          </p:blipFill>
          <p:spPr>
            <a:xfrm rot="594627">
              <a:off x="5265449" y="2903679"/>
              <a:ext cx="1423195" cy="1897594"/>
            </a:xfrm>
            <a:prstGeom prst="rect">
              <a:avLst/>
            </a:prstGeom>
            <a:noFill/>
            <a:ln>
              <a:noFill/>
            </a:ln>
          </p:spPr>
        </p:pic>
        <p:pic>
          <p:nvPicPr>
            <p:cNvPr id="312" name="Google Shape;312;p14" descr="Text&#10;&#10;Description automatically generated with medium confidence"/>
            <p:cNvPicPr preferRelativeResize="0"/>
            <p:nvPr/>
          </p:nvPicPr>
          <p:blipFill rotWithShape="1">
            <a:blip r:embed="rId7">
              <a:alphaModFix/>
            </a:blip>
            <a:srcRect/>
            <a:stretch/>
          </p:blipFill>
          <p:spPr>
            <a:xfrm rot="1452707">
              <a:off x="5912171" y="3195346"/>
              <a:ext cx="1423195" cy="1897594"/>
            </a:xfrm>
            <a:prstGeom prst="rect">
              <a:avLst/>
            </a:prstGeom>
            <a:noFill/>
            <a:ln>
              <a:noFill/>
            </a:ln>
          </p:spPr>
        </p:pic>
        <p:sp>
          <p:nvSpPr>
            <p:cNvPr id="313" name="Google Shape;313;p14"/>
            <p:cNvSpPr/>
            <p:nvPr/>
          </p:nvSpPr>
          <p:spPr>
            <a:xfrm>
              <a:off x="4053731" y="4942188"/>
              <a:ext cx="1728551" cy="323222"/>
            </a:xfrm>
            <a:prstGeom prst="roundRect">
              <a:avLst>
                <a:gd name="adj" fmla="val 16667"/>
              </a:avLst>
            </a:prstGeom>
            <a:solidFill>
              <a:srgbClr val="FE7F00"/>
            </a:solidFill>
            <a:ln>
              <a:noFill/>
            </a:ln>
          </p:spPr>
          <p:txBody>
            <a:bodyPr spcFirstLastPara="1" wrap="square" lIns="54850" tIns="54850" rIns="54850" bIns="54850" anchor="ctr" anchorCtr="0">
              <a:noAutofit/>
            </a:bodyPr>
            <a:lstStyle/>
            <a:p>
              <a:pPr marL="0" marR="0" lvl="0" indent="0" algn="ctr" rtl="0">
                <a:lnSpc>
                  <a:spcPct val="100000"/>
                </a:lnSpc>
                <a:spcBef>
                  <a:spcPts val="0"/>
                </a:spcBef>
                <a:spcAft>
                  <a:spcPts val="0"/>
                </a:spcAft>
                <a:buClr>
                  <a:srgbClr val="000000"/>
                </a:buClr>
                <a:buSzPts val="1200"/>
                <a:buFont typeface="Catamaran"/>
                <a:buNone/>
              </a:pPr>
              <a:r>
                <a:rPr lang="en-PH" sz="1200" b="1" i="0" u="none" strike="noStrike" cap="none">
                  <a:solidFill>
                    <a:srgbClr val="FFFFFF"/>
                  </a:solidFill>
                  <a:latin typeface="Catamaran"/>
                  <a:ea typeface="Catamaran"/>
                  <a:cs typeface="Catamaran"/>
                  <a:sym typeface="Catamaran"/>
                </a:rPr>
                <a:t>POSTERS FOR TEENS</a:t>
              </a:r>
              <a:endParaRPr sz="1200" b="1" i="0" u="none" strike="noStrike" cap="none">
                <a:solidFill>
                  <a:srgbClr val="FFFFFF"/>
                </a:solidFill>
                <a:latin typeface="Catamaran"/>
                <a:ea typeface="Catamaran"/>
                <a:cs typeface="Catamaran"/>
                <a:sym typeface="Catamaran"/>
              </a:endParaRPr>
            </a:p>
          </p:txBody>
        </p:sp>
      </p:grpSp>
      <p:pic>
        <p:nvPicPr>
          <p:cNvPr id="314" name="Google Shape;314;p14"/>
          <p:cNvPicPr preferRelativeResize="0"/>
          <p:nvPr/>
        </p:nvPicPr>
        <p:blipFill rotWithShape="1">
          <a:blip r:embed="rId8">
            <a:alphaModFix/>
          </a:blip>
          <a:srcRect/>
          <a:stretch/>
        </p:blipFill>
        <p:spPr>
          <a:xfrm>
            <a:off x="8241746" y="1497699"/>
            <a:ext cx="2244374" cy="2549991"/>
          </a:xfrm>
          <a:prstGeom prst="rect">
            <a:avLst/>
          </a:prstGeom>
          <a:noFill/>
          <a:ln>
            <a:noFill/>
          </a:ln>
        </p:spPr>
      </p:pic>
      <p:pic>
        <p:nvPicPr>
          <p:cNvPr id="2" name="Google Shape;182;p7">
            <a:extLst>
              <a:ext uri="{FF2B5EF4-FFF2-40B4-BE49-F238E27FC236}">
                <a16:creationId xmlns:a16="http://schemas.microsoft.com/office/drawing/2014/main" id="{BC9E1767-5690-62CA-DAE3-10F191184334}"/>
              </a:ext>
            </a:extLst>
          </p:cNvPr>
          <p:cNvPicPr preferRelativeResize="0"/>
          <p:nvPr/>
        </p:nvPicPr>
        <p:blipFill rotWithShape="1">
          <a:blip r:embed="rId9">
            <a:alphaModFix/>
          </a:blip>
          <a:srcRect r="13399"/>
          <a:stretch/>
        </p:blipFill>
        <p:spPr>
          <a:xfrm>
            <a:off x="7338801" y="0"/>
            <a:ext cx="4902392" cy="831701"/>
          </a:xfrm>
          <a:prstGeom prst="rect">
            <a:avLst/>
          </a:prstGeom>
          <a:noFill/>
          <a:ln>
            <a:noFill/>
          </a:ln>
        </p:spPr>
      </p:pic>
      <p:sp>
        <p:nvSpPr>
          <p:cNvPr id="3" name="Slide Number Placeholder 2">
            <a:extLst>
              <a:ext uri="{FF2B5EF4-FFF2-40B4-BE49-F238E27FC236}">
                <a16:creationId xmlns:a16="http://schemas.microsoft.com/office/drawing/2014/main" id="{7DCDDC0F-6DD4-27D5-8E71-BD21A45AF1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14</a:t>
            </a:fld>
            <a:endParaRPr lang="en-PH"/>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5"/>
          <p:cNvSpPr txBox="1"/>
          <p:nvPr/>
        </p:nvSpPr>
        <p:spPr>
          <a:xfrm>
            <a:off x="1472380" y="1497700"/>
            <a:ext cx="10008256" cy="4250438"/>
          </a:xfrm>
          <a:prstGeom prst="rect">
            <a:avLst/>
          </a:prstGeom>
          <a:noFill/>
          <a:ln>
            <a:noFill/>
          </a:ln>
        </p:spPr>
        <p:txBody>
          <a:bodyPr spcFirstLastPara="1" wrap="square" lIns="82275" tIns="41125" rIns="82275" bIns="41125" anchor="t" anchorCtr="0">
            <a:normAutofit/>
          </a:bodyPr>
          <a:lstStyle/>
          <a:p>
            <a:pPr marL="185166" marR="0" lvl="0" indent="0" algn="l" rtl="0">
              <a:lnSpc>
                <a:spcPct val="90000"/>
              </a:lnSpc>
              <a:spcBef>
                <a:spcPts val="0"/>
              </a:spcBef>
              <a:spcAft>
                <a:spcPts val="0"/>
              </a:spcAft>
              <a:buClr>
                <a:schemeClr val="dk1"/>
              </a:buClr>
              <a:buSzPts val="3726"/>
              <a:buFont typeface="Noto Sans Symbols"/>
              <a:buNone/>
            </a:pPr>
            <a:endParaRPr sz="3240">
              <a:solidFill>
                <a:srgbClr val="000000"/>
              </a:solidFill>
              <a:latin typeface="Calibri"/>
              <a:ea typeface="Calibri"/>
              <a:cs typeface="Calibri"/>
              <a:sym typeface="Calibri"/>
            </a:endParaRPr>
          </a:p>
        </p:txBody>
      </p:sp>
      <p:graphicFrame>
        <p:nvGraphicFramePr>
          <p:cNvPr id="322" name="Google Shape;322;p15"/>
          <p:cNvGraphicFramePr/>
          <p:nvPr/>
        </p:nvGraphicFramePr>
        <p:xfrm>
          <a:off x="164043" y="2657434"/>
          <a:ext cx="5638050" cy="3578360"/>
        </p:xfrm>
        <a:graphic>
          <a:graphicData uri="http://schemas.openxmlformats.org/drawingml/2006/table">
            <a:tbl>
              <a:tblPr firstRow="1" bandRow="1">
                <a:noFill/>
                <a:tableStyleId>{3C11B0FE-D10E-4EDD-B026-7F8EE709883E}</a:tableStyleId>
              </a:tblPr>
              <a:tblGrid>
                <a:gridCol w="5638050">
                  <a:extLst>
                    <a:ext uri="{9D8B030D-6E8A-4147-A177-3AD203B41FA5}">
                      <a16:colId xmlns:a16="http://schemas.microsoft.com/office/drawing/2014/main" val="20000"/>
                    </a:ext>
                  </a:extLst>
                </a:gridCol>
              </a:tblGrid>
              <a:tr h="630925">
                <a:tc>
                  <a:txBody>
                    <a:bodyPr/>
                    <a:lstStyle/>
                    <a:p>
                      <a:pPr marL="0" marR="0" lvl="0" indent="0" algn="ctr" rtl="0">
                        <a:spcBef>
                          <a:spcPts val="0"/>
                        </a:spcBef>
                        <a:spcAft>
                          <a:spcPts val="0"/>
                        </a:spcAft>
                        <a:buNone/>
                      </a:pPr>
                      <a:r>
                        <a:rPr lang="en-PH" sz="1800" u="none" strike="noStrike" cap="none"/>
                        <a:t>Elements of Functionality </a:t>
                      </a:r>
                      <a:endParaRPr/>
                    </a:p>
                    <a:p>
                      <a:pPr marL="0" marR="0" lvl="0" indent="0" algn="ctr" rtl="0">
                        <a:spcBef>
                          <a:spcPts val="0"/>
                        </a:spcBef>
                        <a:spcAft>
                          <a:spcPts val="0"/>
                        </a:spcAft>
                        <a:buNone/>
                      </a:pPr>
                      <a:r>
                        <a:rPr lang="en-PH" sz="1800" u="none" strike="noStrike" cap="none"/>
                        <a:t>(SYSTEMS OF OPERATIONS ENHANCEMENT)</a:t>
                      </a:r>
                      <a:endParaRPr/>
                    </a:p>
                  </a:txBody>
                  <a:tcPr marL="82300" marR="82300" marT="41150" marB="41150"/>
                </a:tc>
                <a:extLst>
                  <a:ext uri="{0D108BD9-81ED-4DB2-BD59-A6C34878D82A}">
                    <a16:rowId xmlns:a16="http://schemas.microsoft.com/office/drawing/2014/main" val="10000"/>
                  </a:ext>
                </a:extLst>
              </a:tr>
              <a:tr h="1069850">
                <a:tc>
                  <a:txBody>
                    <a:bodyPr/>
                    <a:lstStyle/>
                    <a:p>
                      <a:pPr marL="285750" marR="0" lvl="0" indent="-285750" algn="l" rtl="0">
                        <a:lnSpc>
                          <a:spcPct val="100000"/>
                        </a:lnSpc>
                        <a:spcBef>
                          <a:spcPts val="0"/>
                        </a:spcBef>
                        <a:spcAft>
                          <a:spcPts val="0"/>
                        </a:spcAft>
                        <a:buClr>
                          <a:schemeClr val="dk1"/>
                        </a:buClr>
                        <a:buSzPts val="2530"/>
                        <a:buFont typeface="Noto Sans Symbols"/>
                        <a:buChar char="🗹"/>
                      </a:pPr>
                      <a:r>
                        <a:rPr lang="en-PH" sz="2200" u="none" strike="noStrike" cap="none"/>
                        <a:t>HSP trained and is able to refer </a:t>
                      </a:r>
                      <a:endParaRPr/>
                    </a:p>
                    <a:p>
                      <a:pPr marL="457200" marR="0" lvl="1" indent="0" algn="l" rtl="0">
                        <a:spcBef>
                          <a:spcPts val="0"/>
                        </a:spcBef>
                        <a:spcAft>
                          <a:spcPts val="0"/>
                        </a:spcAft>
                        <a:buNone/>
                      </a:pPr>
                      <a:r>
                        <a:rPr lang="en-PH" sz="2400" u="none" strike="noStrike" cap="none"/>
                        <a:t>Rapid HEEADSSS Orientation</a:t>
                      </a:r>
                      <a:endParaRPr/>
                    </a:p>
                    <a:p>
                      <a:pPr marL="457200" marR="0" lvl="1" indent="0" algn="l" rtl="0">
                        <a:spcBef>
                          <a:spcPts val="0"/>
                        </a:spcBef>
                        <a:spcAft>
                          <a:spcPts val="0"/>
                        </a:spcAft>
                        <a:buNone/>
                      </a:pPr>
                      <a:r>
                        <a:rPr lang="en-PH" sz="2400" u="none" strike="noStrike" cap="none"/>
                        <a:t>Adolescent Job Aid Training </a:t>
                      </a:r>
                      <a:endParaRPr/>
                    </a:p>
                    <a:p>
                      <a:pPr marL="457200" marR="0" lvl="1" indent="0" algn="l" rtl="0">
                        <a:spcBef>
                          <a:spcPts val="0"/>
                        </a:spcBef>
                        <a:spcAft>
                          <a:spcPts val="0"/>
                        </a:spcAft>
                        <a:buNone/>
                      </a:pPr>
                      <a:r>
                        <a:rPr lang="en-PH" sz="2400" u="none" strike="noStrike" cap="none"/>
                        <a:t>Adolescent Health Education and Practical training for Healthcare Providers (ADEPT)</a:t>
                      </a:r>
                      <a:endParaRPr/>
                    </a:p>
                    <a:p>
                      <a:pPr marL="457200" marR="0" lvl="1" indent="0" algn="l" rtl="0">
                        <a:spcBef>
                          <a:spcPts val="0"/>
                        </a:spcBef>
                        <a:spcAft>
                          <a:spcPts val="0"/>
                        </a:spcAft>
                        <a:buNone/>
                      </a:pPr>
                      <a:r>
                        <a:rPr lang="en-PH" sz="2400" u="none" strike="noStrike" cap="none"/>
                        <a:t>Foundational Course </a:t>
                      </a:r>
                      <a:endParaRPr/>
                    </a:p>
                    <a:p>
                      <a:pPr marL="285750" marR="0" lvl="0" indent="-125095" algn="l" rtl="0">
                        <a:spcBef>
                          <a:spcPts val="0"/>
                        </a:spcBef>
                        <a:spcAft>
                          <a:spcPts val="0"/>
                        </a:spcAft>
                        <a:buClr>
                          <a:schemeClr val="dk1"/>
                        </a:buClr>
                        <a:buSzPts val="2530"/>
                        <a:buFont typeface="Noto Sans Symbols"/>
                        <a:buNone/>
                      </a:pPr>
                      <a:endParaRPr sz="2200" u="none" strike="noStrike" cap="none"/>
                    </a:p>
                  </a:txBody>
                  <a:tcPr marL="82300" marR="82300" marT="41150" marB="41150" anchor="ctr"/>
                </a:tc>
                <a:extLst>
                  <a:ext uri="{0D108BD9-81ED-4DB2-BD59-A6C34878D82A}">
                    <a16:rowId xmlns:a16="http://schemas.microsoft.com/office/drawing/2014/main" val="10001"/>
                  </a:ext>
                </a:extLst>
              </a:tr>
            </a:tbl>
          </a:graphicData>
        </a:graphic>
      </p:graphicFrame>
      <p:sp>
        <p:nvSpPr>
          <p:cNvPr id="323" name="Google Shape;323;p15"/>
          <p:cNvSpPr txBox="1">
            <a:spLocks noGrp="1"/>
          </p:cNvSpPr>
          <p:nvPr>
            <p:ph type="title"/>
          </p:nvPr>
        </p:nvSpPr>
        <p:spPr>
          <a:xfrm>
            <a:off x="1363980" y="365127"/>
            <a:ext cx="9464040" cy="1325563"/>
          </a:xfrm>
          <a:prstGeom prst="rect">
            <a:avLst/>
          </a:prstGeom>
          <a:noFill/>
          <a:ln>
            <a:noFill/>
          </a:ln>
        </p:spPr>
        <p:txBody>
          <a:bodyPr spcFirstLastPara="1" wrap="square" lIns="82275" tIns="41125" rIns="82275" bIns="41125" anchor="ctr" anchorCtr="0">
            <a:normAutofit/>
          </a:bodyPr>
          <a:lstStyle/>
          <a:p>
            <a:pPr marL="0" lvl="0" indent="0" algn="ctr" rtl="0">
              <a:lnSpc>
                <a:spcPct val="90000"/>
              </a:lnSpc>
              <a:spcBef>
                <a:spcPts val="0"/>
              </a:spcBef>
              <a:spcAft>
                <a:spcPts val="0"/>
              </a:spcAft>
              <a:buClr>
                <a:srgbClr val="040089"/>
              </a:buClr>
              <a:buSzPts val="4400"/>
              <a:buFont typeface="Calibri"/>
              <a:buNone/>
            </a:pPr>
            <a:r>
              <a:rPr lang="en-PH" b="1">
                <a:solidFill>
                  <a:srgbClr val="040089"/>
                </a:solidFill>
              </a:rPr>
              <a:t>Ensuring Functionality </a:t>
            </a:r>
            <a:endParaRPr/>
          </a:p>
        </p:txBody>
      </p:sp>
      <p:grpSp>
        <p:nvGrpSpPr>
          <p:cNvPr id="324" name="Google Shape;324;p15"/>
          <p:cNvGrpSpPr/>
          <p:nvPr/>
        </p:nvGrpSpPr>
        <p:grpSpPr>
          <a:xfrm>
            <a:off x="958966" y="1450026"/>
            <a:ext cx="4843121" cy="961365"/>
            <a:chOff x="1864827" y="3747993"/>
            <a:chExt cx="6449453" cy="961365"/>
          </a:xfrm>
        </p:grpSpPr>
        <p:sp>
          <p:nvSpPr>
            <p:cNvPr id="325" name="Google Shape;325;p15"/>
            <p:cNvSpPr/>
            <p:nvPr/>
          </p:nvSpPr>
          <p:spPr>
            <a:xfrm rot="10800000">
              <a:off x="1864827" y="3747993"/>
              <a:ext cx="6449453" cy="961365"/>
            </a:xfrm>
            <a:prstGeom prst="homePlate">
              <a:avLst>
                <a:gd name="adj" fmla="val 50000"/>
              </a:avLst>
            </a:prstGeom>
            <a:no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5"/>
            <p:cNvSpPr txBox="1"/>
            <p:nvPr/>
          </p:nvSpPr>
          <p:spPr>
            <a:xfrm>
              <a:off x="2105168" y="3747993"/>
              <a:ext cx="6209112" cy="961365"/>
            </a:xfrm>
            <a:prstGeom prst="rect">
              <a:avLst/>
            </a:prstGeom>
            <a:solidFill>
              <a:schemeClr val="lt1"/>
            </a:solidFill>
            <a:ln>
              <a:noFill/>
            </a:ln>
          </p:spPr>
          <p:txBody>
            <a:bodyPr spcFirstLastPara="1" wrap="square" lIns="42392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Calibri"/>
                  <a:ea typeface="Calibri"/>
                  <a:cs typeface="Calibri"/>
                  <a:sym typeface="Calibri"/>
                </a:rPr>
                <a:t>Do we have trained staff?</a:t>
              </a:r>
              <a:endParaRPr/>
            </a:p>
          </p:txBody>
        </p:sp>
      </p:grpSp>
      <p:sp>
        <p:nvSpPr>
          <p:cNvPr id="327" name="Google Shape;327;p15" descr="Badge 4 with solid fill"/>
          <p:cNvSpPr/>
          <p:nvPr/>
        </p:nvSpPr>
        <p:spPr>
          <a:xfrm>
            <a:off x="478283" y="1450026"/>
            <a:ext cx="961365" cy="961365"/>
          </a:xfrm>
          <a:prstGeom prst="ellipse">
            <a:avLst/>
          </a:prstGeom>
          <a:blipFill rotWithShape="1">
            <a:blip r:embed="rId3">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15"/>
          <p:cNvSpPr/>
          <p:nvPr/>
        </p:nvSpPr>
        <p:spPr>
          <a:xfrm>
            <a:off x="6211057" y="1463251"/>
            <a:ext cx="3572857" cy="2720023"/>
          </a:xfrm>
          <a:custGeom>
            <a:avLst/>
            <a:gdLst/>
            <a:ahLst/>
            <a:cxnLst/>
            <a:rect l="l" t="t" r="r" b="b"/>
            <a:pathLst>
              <a:path w="5819382" h="4430307" extrusionOk="0">
                <a:moveTo>
                  <a:pt x="0" y="0"/>
                </a:moveTo>
                <a:lnTo>
                  <a:pt x="5819383" y="0"/>
                </a:lnTo>
                <a:lnTo>
                  <a:pt x="5819383" y="4430307"/>
                </a:lnTo>
                <a:lnTo>
                  <a:pt x="0" y="4430307"/>
                </a:lnTo>
                <a:lnTo>
                  <a:pt x="0" y="0"/>
                </a:lnTo>
                <a:close/>
              </a:path>
            </a:pathLst>
          </a:custGeom>
          <a:blipFill rotWithShape="1">
            <a:blip r:embed="rId4">
              <a:alphaModFix/>
            </a:blip>
            <a:stretch>
              <a:fillRect l="-39490" t="-10235" r="-16161" b="-4769"/>
            </a:stretch>
          </a:blipFill>
          <a:ln w="38100" cap="sq" cmpd="sng">
            <a:solidFill>
              <a:srgbClr val="9999A9"/>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29" name="Google Shape;329;p15"/>
          <p:cNvPicPr preferRelativeResize="0"/>
          <p:nvPr/>
        </p:nvPicPr>
        <p:blipFill rotWithShape="1">
          <a:blip r:embed="rId5">
            <a:alphaModFix/>
          </a:blip>
          <a:srcRect l="16666" t="26111" r="44478" b="22036"/>
          <a:stretch/>
        </p:blipFill>
        <p:spPr>
          <a:xfrm>
            <a:off x="8541785" y="4217723"/>
            <a:ext cx="3584423" cy="2592324"/>
          </a:xfrm>
          <a:prstGeom prst="rect">
            <a:avLst/>
          </a:prstGeom>
          <a:noFill/>
          <a:ln>
            <a:noFill/>
          </a:ln>
        </p:spPr>
      </p:pic>
      <p:pic>
        <p:nvPicPr>
          <p:cNvPr id="2" name="Google Shape;247;p10">
            <a:extLst>
              <a:ext uri="{FF2B5EF4-FFF2-40B4-BE49-F238E27FC236}">
                <a16:creationId xmlns:a16="http://schemas.microsoft.com/office/drawing/2014/main" id="{3496BAF7-5DF9-1D13-30F5-D2616CC1BDA1}"/>
              </a:ext>
            </a:extLst>
          </p:cNvPr>
          <p:cNvPicPr preferRelativeResize="0"/>
          <p:nvPr/>
        </p:nvPicPr>
        <p:blipFill rotWithShape="1">
          <a:blip r:embed="rId6">
            <a:alphaModFix/>
          </a:blip>
          <a:srcRect r="14235"/>
          <a:stretch/>
        </p:blipFill>
        <p:spPr>
          <a:xfrm>
            <a:off x="7402233" y="27660"/>
            <a:ext cx="4855081" cy="831701"/>
          </a:xfrm>
          <a:prstGeom prst="rect">
            <a:avLst/>
          </a:prstGeom>
          <a:noFill/>
          <a:ln>
            <a:noFill/>
          </a:ln>
        </p:spPr>
      </p:pic>
      <p:sp>
        <p:nvSpPr>
          <p:cNvPr id="3" name="Slide Number Placeholder 2">
            <a:extLst>
              <a:ext uri="{FF2B5EF4-FFF2-40B4-BE49-F238E27FC236}">
                <a16:creationId xmlns:a16="http://schemas.microsoft.com/office/drawing/2014/main" id="{4F9D2DE8-84EC-330D-CF8C-A17BB7B6A16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15</a:t>
            </a:fld>
            <a:endParaRPr lang="en-PH"/>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6"/>
          <p:cNvSpPr txBox="1"/>
          <p:nvPr/>
        </p:nvSpPr>
        <p:spPr>
          <a:xfrm>
            <a:off x="1472380" y="1497700"/>
            <a:ext cx="10008256" cy="4250438"/>
          </a:xfrm>
          <a:prstGeom prst="rect">
            <a:avLst/>
          </a:prstGeom>
          <a:noFill/>
          <a:ln>
            <a:noFill/>
          </a:ln>
        </p:spPr>
        <p:txBody>
          <a:bodyPr spcFirstLastPara="1" wrap="square" lIns="82275" tIns="41125" rIns="82275" bIns="41125" anchor="t" anchorCtr="0">
            <a:normAutofit/>
          </a:bodyPr>
          <a:lstStyle/>
          <a:p>
            <a:pPr marL="185166" marR="0" lvl="0" indent="0" algn="l" rtl="0">
              <a:lnSpc>
                <a:spcPct val="90000"/>
              </a:lnSpc>
              <a:spcBef>
                <a:spcPts val="0"/>
              </a:spcBef>
              <a:spcAft>
                <a:spcPts val="0"/>
              </a:spcAft>
              <a:buClr>
                <a:schemeClr val="dk1"/>
              </a:buClr>
              <a:buSzPts val="3726"/>
              <a:buFont typeface="Noto Sans Symbols"/>
              <a:buNone/>
            </a:pPr>
            <a:endParaRPr sz="3240">
              <a:solidFill>
                <a:srgbClr val="000000"/>
              </a:solidFill>
              <a:latin typeface="Calibri"/>
              <a:ea typeface="Calibri"/>
              <a:cs typeface="Calibri"/>
              <a:sym typeface="Calibri"/>
            </a:endParaRPr>
          </a:p>
        </p:txBody>
      </p:sp>
      <p:graphicFrame>
        <p:nvGraphicFramePr>
          <p:cNvPr id="336" name="Google Shape;336;p16"/>
          <p:cNvGraphicFramePr/>
          <p:nvPr/>
        </p:nvGraphicFramePr>
        <p:xfrm>
          <a:off x="1946582" y="2823263"/>
          <a:ext cx="8779525" cy="2194565"/>
        </p:xfrm>
        <a:graphic>
          <a:graphicData uri="http://schemas.openxmlformats.org/drawingml/2006/table">
            <a:tbl>
              <a:tblPr firstRow="1" bandRow="1">
                <a:noFill/>
                <a:tableStyleId>{3C11B0FE-D10E-4EDD-B026-7F8EE709883E}</a:tableStyleId>
              </a:tblPr>
              <a:tblGrid>
                <a:gridCol w="8779525">
                  <a:extLst>
                    <a:ext uri="{9D8B030D-6E8A-4147-A177-3AD203B41FA5}">
                      <a16:colId xmlns:a16="http://schemas.microsoft.com/office/drawing/2014/main" val="20000"/>
                    </a:ext>
                  </a:extLst>
                </a:gridCol>
              </a:tblGrid>
              <a:tr h="630925">
                <a:tc>
                  <a:txBody>
                    <a:bodyPr/>
                    <a:lstStyle/>
                    <a:p>
                      <a:pPr marL="0" marR="0" lvl="0" indent="0" algn="ctr" rtl="0">
                        <a:spcBef>
                          <a:spcPts val="0"/>
                        </a:spcBef>
                        <a:spcAft>
                          <a:spcPts val="0"/>
                        </a:spcAft>
                        <a:buNone/>
                      </a:pPr>
                      <a:r>
                        <a:rPr lang="en-PH" sz="1800" u="none" strike="noStrike" cap="none"/>
                        <a:t>Elements of Functionality </a:t>
                      </a:r>
                      <a:endParaRPr/>
                    </a:p>
                    <a:p>
                      <a:pPr marL="0" marR="0" lvl="0" indent="0" algn="ctr" rtl="0">
                        <a:spcBef>
                          <a:spcPts val="0"/>
                        </a:spcBef>
                        <a:spcAft>
                          <a:spcPts val="0"/>
                        </a:spcAft>
                        <a:buNone/>
                      </a:pPr>
                      <a:r>
                        <a:rPr lang="en-PH" sz="1800" u="none" strike="noStrike" cap="none"/>
                        <a:t>(SYSTEMS OF OPERATIONS ENHANCEMENT)</a:t>
                      </a:r>
                      <a:endParaRPr/>
                    </a:p>
                  </a:txBody>
                  <a:tcPr marL="82300" marR="82300" marT="41150" marB="41150"/>
                </a:tc>
                <a:extLst>
                  <a:ext uri="{0D108BD9-81ED-4DB2-BD59-A6C34878D82A}">
                    <a16:rowId xmlns:a16="http://schemas.microsoft.com/office/drawing/2014/main" val="10000"/>
                  </a:ext>
                </a:extLst>
              </a:tr>
              <a:tr h="1563625">
                <a:tc>
                  <a:txBody>
                    <a:bodyPr/>
                    <a:lstStyle/>
                    <a:p>
                      <a:pPr marL="285750" marR="0" lvl="0" indent="-285750" algn="ctr" rtl="0">
                        <a:lnSpc>
                          <a:spcPct val="100000"/>
                        </a:lnSpc>
                        <a:spcBef>
                          <a:spcPts val="0"/>
                        </a:spcBef>
                        <a:spcAft>
                          <a:spcPts val="0"/>
                        </a:spcAft>
                        <a:buClr>
                          <a:schemeClr val="dk1"/>
                        </a:buClr>
                        <a:buSzPts val="2530"/>
                        <a:buFont typeface="Noto Sans Symbols"/>
                        <a:buChar char="🗹"/>
                      </a:pPr>
                      <a:r>
                        <a:rPr lang="en-PH" sz="2200" u="none" strike="noStrike" cap="none"/>
                        <a:t>Policies, Protocol and guideline for Patient-Provider Interaction </a:t>
                      </a:r>
                      <a:endParaRPr/>
                    </a:p>
                    <a:p>
                      <a:pPr marL="285750" marR="0" lvl="0" indent="-125095" algn="l" rtl="0">
                        <a:lnSpc>
                          <a:spcPct val="100000"/>
                        </a:lnSpc>
                        <a:spcBef>
                          <a:spcPts val="0"/>
                        </a:spcBef>
                        <a:spcAft>
                          <a:spcPts val="0"/>
                        </a:spcAft>
                        <a:buClr>
                          <a:schemeClr val="dk1"/>
                        </a:buClr>
                        <a:buSzPts val="2530"/>
                        <a:buFont typeface="Noto Sans Symbols"/>
                        <a:buNone/>
                      </a:pPr>
                      <a:endParaRPr sz="2200" u="none" strike="noStrike" cap="none">
                        <a:solidFill>
                          <a:schemeClr val="dk1"/>
                        </a:solidFill>
                        <a:latin typeface="Calibri"/>
                        <a:ea typeface="Calibri"/>
                        <a:cs typeface="Calibri"/>
                        <a:sym typeface="Calibri"/>
                      </a:endParaRPr>
                    </a:p>
                  </a:txBody>
                  <a:tcPr marL="82300" marR="82300" marT="41150" marB="41150" anchor="ctr"/>
                </a:tc>
                <a:extLst>
                  <a:ext uri="{0D108BD9-81ED-4DB2-BD59-A6C34878D82A}">
                    <a16:rowId xmlns:a16="http://schemas.microsoft.com/office/drawing/2014/main" val="10001"/>
                  </a:ext>
                </a:extLst>
              </a:tr>
            </a:tbl>
          </a:graphicData>
        </a:graphic>
      </p:graphicFrame>
      <p:sp>
        <p:nvSpPr>
          <p:cNvPr id="337" name="Google Shape;337;p16"/>
          <p:cNvSpPr txBox="1">
            <a:spLocks noGrp="1"/>
          </p:cNvSpPr>
          <p:nvPr>
            <p:ph type="title"/>
          </p:nvPr>
        </p:nvSpPr>
        <p:spPr>
          <a:xfrm>
            <a:off x="1472380" y="447080"/>
            <a:ext cx="9464040" cy="1325563"/>
          </a:xfrm>
          <a:prstGeom prst="rect">
            <a:avLst/>
          </a:prstGeom>
          <a:noFill/>
          <a:ln>
            <a:noFill/>
          </a:ln>
        </p:spPr>
        <p:txBody>
          <a:bodyPr spcFirstLastPara="1" wrap="square" lIns="82275" tIns="41125" rIns="82275" bIns="41125" anchor="ctr" anchorCtr="0">
            <a:normAutofit/>
          </a:bodyPr>
          <a:lstStyle/>
          <a:p>
            <a:pPr marL="0" lvl="0" indent="0" algn="ctr" rtl="0">
              <a:lnSpc>
                <a:spcPct val="90000"/>
              </a:lnSpc>
              <a:spcBef>
                <a:spcPts val="0"/>
              </a:spcBef>
              <a:spcAft>
                <a:spcPts val="0"/>
              </a:spcAft>
              <a:buClr>
                <a:srgbClr val="040089"/>
              </a:buClr>
              <a:buSzPts val="4400"/>
              <a:buFont typeface="Calibri"/>
              <a:buNone/>
            </a:pPr>
            <a:r>
              <a:rPr lang="en-PH" b="1" dirty="0">
                <a:solidFill>
                  <a:srgbClr val="040089"/>
                </a:solidFill>
              </a:rPr>
              <a:t>Ensuring Functionality </a:t>
            </a:r>
            <a:endParaRPr dirty="0"/>
          </a:p>
        </p:txBody>
      </p:sp>
      <p:grpSp>
        <p:nvGrpSpPr>
          <p:cNvPr id="338" name="Google Shape;338;p16"/>
          <p:cNvGrpSpPr/>
          <p:nvPr/>
        </p:nvGrpSpPr>
        <p:grpSpPr>
          <a:xfrm>
            <a:off x="3111616" y="1538159"/>
            <a:ext cx="6449453" cy="961365"/>
            <a:chOff x="1864827" y="2971"/>
            <a:chExt cx="6449453" cy="961365"/>
          </a:xfrm>
        </p:grpSpPr>
        <p:sp>
          <p:nvSpPr>
            <p:cNvPr id="339" name="Google Shape;339;p16"/>
            <p:cNvSpPr/>
            <p:nvPr/>
          </p:nvSpPr>
          <p:spPr>
            <a:xfrm rot="10800000">
              <a:off x="1864827" y="2971"/>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16"/>
            <p:cNvSpPr txBox="1"/>
            <p:nvPr/>
          </p:nvSpPr>
          <p:spPr>
            <a:xfrm>
              <a:off x="2105168" y="2971"/>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Calibri"/>
                  <a:ea typeface="Calibri"/>
                  <a:cs typeface="Calibri"/>
                  <a:sym typeface="Calibri"/>
                </a:rPr>
                <a:t>Do we follow recommended patient-provider interaction? </a:t>
              </a:r>
              <a:endParaRPr/>
            </a:p>
            <a:p>
              <a:pPr marL="0" marR="0" lvl="0" indent="0" algn="ctr" rtl="0">
                <a:spcBef>
                  <a:spcPts val="0"/>
                </a:spcBef>
                <a:spcAft>
                  <a:spcPts val="0"/>
                </a:spcAft>
                <a:buNone/>
              </a:pPr>
              <a:r>
                <a:rPr lang="en-PH" sz="2000">
                  <a:solidFill>
                    <a:srgbClr val="000000"/>
                  </a:solidFill>
                  <a:latin typeface="Calibri"/>
                  <a:ea typeface="Calibri"/>
                  <a:cs typeface="Calibri"/>
                  <a:sym typeface="Calibri"/>
                </a:rPr>
                <a:t>(algorithm, guideline)</a:t>
              </a:r>
              <a:endParaRPr/>
            </a:p>
          </p:txBody>
        </p:sp>
      </p:grpSp>
      <p:sp>
        <p:nvSpPr>
          <p:cNvPr id="341" name="Google Shape;341;p16"/>
          <p:cNvSpPr/>
          <p:nvPr/>
        </p:nvSpPr>
        <p:spPr>
          <a:xfrm>
            <a:off x="2630933" y="1538159"/>
            <a:ext cx="961365" cy="961365"/>
          </a:xfrm>
          <a:prstGeom prst="ellipse">
            <a:avLst/>
          </a:prstGeom>
          <a:blipFill rotWithShape="1">
            <a:blip r:embed="rId3">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 name="Google Shape;247;p10">
            <a:extLst>
              <a:ext uri="{FF2B5EF4-FFF2-40B4-BE49-F238E27FC236}">
                <a16:creationId xmlns:a16="http://schemas.microsoft.com/office/drawing/2014/main" id="{B271BFD3-4AF2-0D2D-A4A3-B30085824710}"/>
              </a:ext>
            </a:extLst>
          </p:cNvPr>
          <p:cNvPicPr preferRelativeResize="0"/>
          <p:nvPr/>
        </p:nvPicPr>
        <p:blipFill rotWithShape="1">
          <a:blip r:embed="rId4">
            <a:alphaModFix/>
          </a:blip>
          <a:srcRect r="14235"/>
          <a:stretch/>
        </p:blipFill>
        <p:spPr>
          <a:xfrm>
            <a:off x="7385903" y="27659"/>
            <a:ext cx="4855081" cy="831701"/>
          </a:xfrm>
          <a:prstGeom prst="rect">
            <a:avLst/>
          </a:prstGeom>
          <a:noFill/>
          <a:ln>
            <a:noFill/>
          </a:ln>
        </p:spPr>
      </p:pic>
      <p:sp>
        <p:nvSpPr>
          <p:cNvPr id="3" name="Slide Number Placeholder 2">
            <a:extLst>
              <a:ext uri="{FF2B5EF4-FFF2-40B4-BE49-F238E27FC236}">
                <a16:creationId xmlns:a16="http://schemas.microsoft.com/office/drawing/2014/main" id="{D1D23436-A783-04C9-C934-EA1DC1E2A9B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16</a:t>
            </a:fld>
            <a:endParaRPr lang="en-PH"/>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7"/>
          <p:cNvSpPr txBox="1"/>
          <p:nvPr/>
        </p:nvSpPr>
        <p:spPr>
          <a:xfrm>
            <a:off x="1472380" y="1497700"/>
            <a:ext cx="10008256" cy="4250438"/>
          </a:xfrm>
          <a:prstGeom prst="rect">
            <a:avLst/>
          </a:prstGeom>
          <a:noFill/>
          <a:ln>
            <a:noFill/>
          </a:ln>
        </p:spPr>
        <p:txBody>
          <a:bodyPr spcFirstLastPara="1" wrap="square" lIns="82275" tIns="41125" rIns="82275" bIns="41125" anchor="t" anchorCtr="0">
            <a:normAutofit/>
          </a:bodyPr>
          <a:lstStyle/>
          <a:p>
            <a:pPr marL="185166" marR="0" lvl="0" indent="0" algn="l" rtl="0">
              <a:lnSpc>
                <a:spcPct val="90000"/>
              </a:lnSpc>
              <a:spcBef>
                <a:spcPts val="0"/>
              </a:spcBef>
              <a:spcAft>
                <a:spcPts val="0"/>
              </a:spcAft>
              <a:buClr>
                <a:schemeClr val="dk1"/>
              </a:buClr>
              <a:buSzPts val="3726"/>
              <a:buFont typeface="Noto Sans Symbols"/>
              <a:buNone/>
            </a:pPr>
            <a:endParaRPr sz="3240">
              <a:solidFill>
                <a:srgbClr val="000000"/>
              </a:solidFill>
              <a:latin typeface="Calibri"/>
              <a:ea typeface="Calibri"/>
              <a:cs typeface="Calibri"/>
              <a:sym typeface="Calibri"/>
            </a:endParaRPr>
          </a:p>
        </p:txBody>
      </p:sp>
      <p:graphicFrame>
        <p:nvGraphicFramePr>
          <p:cNvPr id="349" name="Google Shape;349;p17"/>
          <p:cNvGraphicFramePr/>
          <p:nvPr/>
        </p:nvGraphicFramePr>
        <p:xfrm>
          <a:off x="806381" y="2974797"/>
          <a:ext cx="5099500" cy="2093215"/>
        </p:xfrm>
        <a:graphic>
          <a:graphicData uri="http://schemas.openxmlformats.org/drawingml/2006/table">
            <a:tbl>
              <a:tblPr firstRow="1" bandRow="1">
                <a:noFill/>
                <a:tableStyleId>{3C11B0FE-D10E-4EDD-B026-7F8EE709883E}</a:tableStyleId>
              </a:tblPr>
              <a:tblGrid>
                <a:gridCol w="5099500">
                  <a:extLst>
                    <a:ext uri="{9D8B030D-6E8A-4147-A177-3AD203B41FA5}">
                      <a16:colId xmlns:a16="http://schemas.microsoft.com/office/drawing/2014/main" val="20000"/>
                    </a:ext>
                  </a:extLst>
                </a:gridCol>
              </a:tblGrid>
              <a:tr h="425650">
                <a:tc>
                  <a:txBody>
                    <a:bodyPr/>
                    <a:lstStyle/>
                    <a:p>
                      <a:pPr marL="0" marR="0" lvl="0" indent="0" algn="ctr" rtl="0">
                        <a:spcBef>
                          <a:spcPts val="0"/>
                        </a:spcBef>
                        <a:spcAft>
                          <a:spcPts val="0"/>
                        </a:spcAft>
                        <a:buNone/>
                      </a:pPr>
                      <a:r>
                        <a:rPr lang="en-PH" sz="1800" u="none" strike="noStrike" cap="none"/>
                        <a:t>Elements of Functionality </a:t>
                      </a:r>
                      <a:endParaRPr/>
                    </a:p>
                    <a:p>
                      <a:pPr marL="0" marR="0" lvl="0" indent="0" algn="ctr" rtl="0">
                        <a:spcBef>
                          <a:spcPts val="0"/>
                        </a:spcBef>
                        <a:spcAft>
                          <a:spcPts val="0"/>
                        </a:spcAft>
                        <a:buNone/>
                      </a:pPr>
                      <a:r>
                        <a:rPr lang="en-PH" sz="1800" u="none" strike="noStrike" cap="none"/>
                        <a:t>(SYSTEMS OF OPERATIONS ENHANCEMENT)</a:t>
                      </a:r>
                      <a:endParaRPr/>
                    </a:p>
                  </a:txBody>
                  <a:tcPr marL="82300" marR="82300" marT="41150" marB="41150"/>
                </a:tc>
                <a:extLst>
                  <a:ext uri="{0D108BD9-81ED-4DB2-BD59-A6C34878D82A}">
                    <a16:rowId xmlns:a16="http://schemas.microsoft.com/office/drawing/2014/main" val="10000"/>
                  </a:ext>
                </a:extLst>
              </a:tr>
              <a:tr h="1462275">
                <a:tc>
                  <a:txBody>
                    <a:bodyPr/>
                    <a:lstStyle/>
                    <a:p>
                      <a:pPr marL="285750" marR="0" lvl="0" indent="-285750" algn="l" rtl="0">
                        <a:lnSpc>
                          <a:spcPct val="100000"/>
                        </a:lnSpc>
                        <a:spcBef>
                          <a:spcPts val="0"/>
                        </a:spcBef>
                        <a:spcAft>
                          <a:spcPts val="0"/>
                        </a:spcAft>
                        <a:buClr>
                          <a:schemeClr val="dk1"/>
                        </a:buClr>
                        <a:buSzPts val="2530"/>
                        <a:buFont typeface="Noto Sans Symbols"/>
                        <a:buChar char="🗹"/>
                      </a:pPr>
                      <a:r>
                        <a:rPr lang="en-PH" sz="2200" u="none" strike="noStrike" cap="none"/>
                        <a:t>Regular Demand Generation Activities </a:t>
                      </a:r>
                      <a:endParaRPr/>
                    </a:p>
                  </a:txBody>
                  <a:tcPr marL="82300" marR="82300" marT="41150" marB="41150" anchor="ctr"/>
                </a:tc>
                <a:extLst>
                  <a:ext uri="{0D108BD9-81ED-4DB2-BD59-A6C34878D82A}">
                    <a16:rowId xmlns:a16="http://schemas.microsoft.com/office/drawing/2014/main" val="10001"/>
                  </a:ext>
                </a:extLst>
              </a:tr>
            </a:tbl>
          </a:graphicData>
        </a:graphic>
      </p:graphicFrame>
      <p:sp>
        <p:nvSpPr>
          <p:cNvPr id="350" name="Google Shape;350;p17"/>
          <p:cNvSpPr txBox="1">
            <a:spLocks noGrp="1"/>
          </p:cNvSpPr>
          <p:nvPr>
            <p:ph type="title"/>
          </p:nvPr>
        </p:nvSpPr>
        <p:spPr>
          <a:xfrm>
            <a:off x="1255401" y="53298"/>
            <a:ext cx="9464675" cy="1325563"/>
          </a:xfrm>
          <a:prstGeom prst="rect">
            <a:avLst/>
          </a:prstGeom>
          <a:noFill/>
          <a:ln>
            <a:noFill/>
          </a:ln>
        </p:spPr>
        <p:txBody>
          <a:bodyPr spcFirstLastPara="1" wrap="square" lIns="82275" tIns="41125" rIns="82275" bIns="41125" anchor="ctr" anchorCtr="0">
            <a:normAutofit/>
          </a:bodyPr>
          <a:lstStyle/>
          <a:p>
            <a:pPr marL="0" lvl="0" indent="0" algn="ctr" rtl="0">
              <a:lnSpc>
                <a:spcPct val="90000"/>
              </a:lnSpc>
              <a:spcBef>
                <a:spcPts val="0"/>
              </a:spcBef>
              <a:spcAft>
                <a:spcPts val="0"/>
              </a:spcAft>
              <a:buClr>
                <a:srgbClr val="040089"/>
              </a:buClr>
              <a:buSzPts val="4400"/>
              <a:buFont typeface="Calibri"/>
              <a:buNone/>
            </a:pPr>
            <a:r>
              <a:rPr lang="en-PH" b="1">
                <a:solidFill>
                  <a:srgbClr val="040089"/>
                </a:solidFill>
              </a:rPr>
              <a:t>Ensuring Functionality </a:t>
            </a:r>
            <a:endParaRPr/>
          </a:p>
        </p:txBody>
      </p:sp>
      <p:grpSp>
        <p:nvGrpSpPr>
          <p:cNvPr id="351" name="Google Shape;351;p17"/>
          <p:cNvGrpSpPr/>
          <p:nvPr/>
        </p:nvGrpSpPr>
        <p:grpSpPr>
          <a:xfrm>
            <a:off x="711364" y="1775755"/>
            <a:ext cx="5099501" cy="961365"/>
            <a:chOff x="1864827" y="1251312"/>
            <a:chExt cx="6449453" cy="961365"/>
          </a:xfrm>
        </p:grpSpPr>
        <p:sp>
          <p:nvSpPr>
            <p:cNvPr id="352" name="Google Shape;352;p17"/>
            <p:cNvSpPr/>
            <p:nvPr/>
          </p:nvSpPr>
          <p:spPr>
            <a:xfrm rot="10800000">
              <a:off x="1864827" y="1251312"/>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17"/>
            <p:cNvSpPr txBox="1"/>
            <p:nvPr/>
          </p:nvSpPr>
          <p:spPr>
            <a:xfrm>
              <a:off x="2105168" y="1251312"/>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Calibri"/>
                  <a:ea typeface="Calibri"/>
                  <a:cs typeface="Calibri"/>
                  <a:sym typeface="Calibri"/>
                </a:rPr>
                <a:t>Do we have regular demand generation activities among adolescents or adolescent influencers? </a:t>
              </a:r>
              <a:endParaRPr/>
            </a:p>
          </p:txBody>
        </p:sp>
      </p:grpSp>
      <p:sp>
        <p:nvSpPr>
          <p:cNvPr id="354" name="Google Shape;354;p17" descr="Badge 6 with solid fill"/>
          <p:cNvSpPr/>
          <p:nvPr/>
        </p:nvSpPr>
        <p:spPr>
          <a:xfrm>
            <a:off x="230681" y="1775755"/>
            <a:ext cx="760139" cy="961365"/>
          </a:xfrm>
          <a:prstGeom prst="ellipse">
            <a:avLst/>
          </a:prstGeom>
          <a:blipFill rotWithShape="1">
            <a:blip r:embed="rId3">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355" name="Google Shape;355;p17" descr="A person standing in front of a group of people&#10;&#10;Description automatically generated"/>
          <p:cNvPicPr preferRelativeResize="0"/>
          <p:nvPr/>
        </p:nvPicPr>
        <p:blipFill rotWithShape="1">
          <a:blip r:embed="rId4">
            <a:alphaModFix/>
          </a:blip>
          <a:srcRect/>
          <a:stretch/>
        </p:blipFill>
        <p:spPr>
          <a:xfrm>
            <a:off x="6204262" y="1109862"/>
            <a:ext cx="8243382" cy="4638276"/>
          </a:xfrm>
          <a:prstGeom prst="rect">
            <a:avLst/>
          </a:prstGeom>
          <a:noFill/>
          <a:ln>
            <a:noFill/>
          </a:ln>
        </p:spPr>
      </p:pic>
      <p:sp>
        <p:nvSpPr>
          <p:cNvPr id="2" name="Slide Number Placeholder 1">
            <a:extLst>
              <a:ext uri="{FF2B5EF4-FFF2-40B4-BE49-F238E27FC236}">
                <a16:creationId xmlns:a16="http://schemas.microsoft.com/office/drawing/2014/main" id="{9169198B-C932-BD63-1B97-7B61C97952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17</a:t>
            </a:fld>
            <a:endParaRPr lang="en-PH"/>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8"/>
          <p:cNvSpPr txBox="1"/>
          <p:nvPr/>
        </p:nvSpPr>
        <p:spPr>
          <a:xfrm>
            <a:off x="1472380" y="1497700"/>
            <a:ext cx="10008256" cy="4250438"/>
          </a:xfrm>
          <a:prstGeom prst="rect">
            <a:avLst/>
          </a:prstGeom>
          <a:noFill/>
          <a:ln>
            <a:noFill/>
          </a:ln>
        </p:spPr>
        <p:txBody>
          <a:bodyPr spcFirstLastPara="1" wrap="square" lIns="82275" tIns="41125" rIns="82275" bIns="41125" anchor="t" anchorCtr="0">
            <a:normAutofit/>
          </a:bodyPr>
          <a:lstStyle/>
          <a:p>
            <a:pPr marL="185166" marR="0" lvl="0" indent="0" algn="l" rtl="0">
              <a:lnSpc>
                <a:spcPct val="90000"/>
              </a:lnSpc>
              <a:spcBef>
                <a:spcPts val="0"/>
              </a:spcBef>
              <a:spcAft>
                <a:spcPts val="0"/>
              </a:spcAft>
              <a:buClr>
                <a:schemeClr val="dk1"/>
              </a:buClr>
              <a:buSzPts val="3726"/>
              <a:buFont typeface="Noto Sans Symbols"/>
              <a:buNone/>
            </a:pPr>
            <a:endParaRPr sz="3240">
              <a:solidFill>
                <a:srgbClr val="000000"/>
              </a:solidFill>
              <a:latin typeface="Calibri"/>
              <a:ea typeface="Calibri"/>
              <a:cs typeface="Calibri"/>
              <a:sym typeface="Calibri"/>
            </a:endParaRPr>
          </a:p>
        </p:txBody>
      </p:sp>
      <p:graphicFrame>
        <p:nvGraphicFramePr>
          <p:cNvPr id="364" name="Google Shape;364;p18"/>
          <p:cNvGraphicFramePr/>
          <p:nvPr/>
        </p:nvGraphicFramePr>
        <p:xfrm>
          <a:off x="942703" y="2808925"/>
          <a:ext cx="4859375" cy="2046440"/>
        </p:xfrm>
        <a:graphic>
          <a:graphicData uri="http://schemas.openxmlformats.org/drawingml/2006/table">
            <a:tbl>
              <a:tblPr firstRow="1" bandRow="1">
                <a:noFill/>
                <a:tableStyleId>{3C11B0FE-D10E-4EDD-B026-7F8EE709883E}</a:tableStyleId>
              </a:tblPr>
              <a:tblGrid>
                <a:gridCol w="4859375">
                  <a:extLst>
                    <a:ext uri="{9D8B030D-6E8A-4147-A177-3AD203B41FA5}">
                      <a16:colId xmlns:a16="http://schemas.microsoft.com/office/drawing/2014/main" val="20000"/>
                    </a:ext>
                  </a:extLst>
                </a:gridCol>
              </a:tblGrid>
              <a:tr h="630925">
                <a:tc>
                  <a:txBody>
                    <a:bodyPr/>
                    <a:lstStyle/>
                    <a:p>
                      <a:pPr marL="0" marR="0" lvl="0" indent="0" algn="ctr" rtl="0">
                        <a:spcBef>
                          <a:spcPts val="0"/>
                        </a:spcBef>
                        <a:spcAft>
                          <a:spcPts val="0"/>
                        </a:spcAft>
                        <a:buNone/>
                      </a:pPr>
                      <a:r>
                        <a:rPr lang="en-PH" sz="1800" u="none" strike="noStrike" cap="none"/>
                        <a:t>Elements of Functionality </a:t>
                      </a:r>
                      <a:endParaRPr/>
                    </a:p>
                    <a:p>
                      <a:pPr marL="0" marR="0" lvl="0" indent="0" algn="ctr" rtl="0">
                        <a:spcBef>
                          <a:spcPts val="0"/>
                        </a:spcBef>
                        <a:spcAft>
                          <a:spcPts val="0"/>
                        </a:spcAft>
                        <a:buNone/>
                      </a:pPr>
                      <a:r>
                        <a:rPr lang="en-PH" sz="1800" u="none" strike="noStrike" cap="none"/>
                        <a:t>(SYSTEMS OF OPERATIONS ENHANCEMENT)</a:t>
                      </a:r>
                      <a:endParaRPr/>
                    </a:p>
                  </a:txBody>
                  <a:tcPr marL="82300" marR="82300" marT="41150" marB="41150"/>
                </a:tc>
                <a:extLst>
                  <a:ext uri="{0D108BD9-81ED-4DB2-BD59-A6C34878D82A}">
                    <a16:rowId xmlns:a16="http://schemas.microsoft.com/office/drawing/2014/main" val="10000"/>
                  </a:ext>
                </a:extLst>
              </a:tr>
              <a:tr h="1415500">
                <a:tc>
                  <a:txBody>
                    <a:bodyPr/>
                    <a:lstStyle/>
                    <a:p>
                      <a:pPr marL="285750" marR="0" lvl="0" indent="-285750" algn="l" rtl="0">
                        <a:lnSpc>
                          <a:spcPct val="100000"/>
                        </a:lnSpc>
                        <a:spcBef>
                          <a:spcPts val="0"/>
                        </a:spcBef>
                        <a:spcAft>
                          <a:spcPts val="0"/>
                        </a:spcAft>
                        <a:buClr>
                          <a:schemeClr val="dk1"/>
                        </a:buClr>
                        <a:buSzPts val="2530"/>
                        <a:buFont typeface="Noto Sans Symbols"/>
                        <a:buChar char="🗹"/>
                      </a:pPr>
                      <a:r>
                        <a:rPr lang="en-PH" sz="2200" u="none" strike="noStrike" cap="none">
                          <a:solidFill>
                            <a:schemeClr val="dk1"/>
                          </a:solidFill>
                          <a:latin typeface="Calibri"/>
                          <a:ea typeface="Calibri"/>
                          <a:cs typeface="Calibri"/>
                          <a:sym typeface="Calibri"/>
                        </a:rPr>
                        <a:t>Established information system on service utilization; registration logbook, recording reporting </a:t>
                      </a:r>
                      <a:endParaRPr sz="2200" u="none" strike="noStrike" cap="none">
                        <a:solidFill>
                          <a:schemeClr val="dk1"/>
                        </a:solidFill>
                        <a:latin typeface="Calibri"/>
                        <a:ea typeface="Calibri"/>
                        <a:cs typeface="Calibri"/>
                        <a:sym typeface="Calibri"/>
                      </a:endParaRPr>
                    </a:p>
                  </a:txBody>
                  <a:tcPr marL="82300" marR="82300" marT="41150" marB="41150" anchor="ctr"/>
                </a:tc>
                <a:extLst>
                  <a:ext uri="{0D108BD9-81ED-4DB2-BD59-A6C34878D82A}">
                    <a16:rowId xmlns:a16="http://schemas.microsoft.com/office/drawing/2014/main" val="10001"/>
                  </a:ext>
                </a:extLst>
              </a:tr>
            </a:tbl>
          </a:graphicData>
        </a:graphic>
      </p:graphicFrame>
      <p:sp>
        <p:nvSpPr>
          <p:cNvPr id="365" name="Google Shape;365;p18"/>
          <p:cNvSpPr txBox="1"/>
          <p:nvPr/>
        </p:nvSpPr>
        <p:spPr>
          <a:xfrm>
            <a:off x="1320239" y="64460"/>
            <a:ext cx="9464675" cy="1325563"/>
          </a:xfrm>
          <a:prstGeom prst="rect">
            <a:avLst/>
          </a:prstGeom>
          <a:noFill/>
          <a:ln>
            <a:noFill/>
          </a:ln>
        </p:spPr>
        <p:txBody>
          <a:bodyPr spcFirstLastPara="1" wrap="square" lIns="82275" tIns="41125" rIns="82275" bIns="41125" anchor="ctr" anchorCtr="0">
            <a:normAutofit/>
          </a:bodyPr>
          <a:lstStyle/>
          <a:p>
            <a:pPr marL="0" marR="0" lvl="0" indent="0" algn="ctr" rtl="0">
              <a:lnSpc>
                <a:spcPct val="90000"/>
              </a:lnSpc>
              <a:spcBef>
                <a:spcPts val="0"/>
              </a:spcBef>
              <a:spcAft>
                <a:spcPts val="0"/>
              </a:spcAft>
              <a:buClr>
                <a:srgbClr val="040089"/>
              </a:buClr>
              <a:buSzPts val="3959"/>
              <a:buFont typeface="Calibri"/>
              <a:buNone/>
            </a:pPr>
            <a:r>
              <a:rPr lang="en-PH" sz="3959" b="1" dirty="0">
                <a:solidFill>
                  <a:srgbClr val="040089"/>
                </a:solidFill>
                <a:latin typeface="Calibri"/>
                <a:ea typeface="Calibri"/>
                <a:cs typeface="Calibri"/>
                <a:sym typeface="Calibri"/>
              </a:rPr>
              <a:t>Ensuring Functionality </a:t>
            </a:r>
            <a:endParaRPr dirty="0"/>
          </a:p>
        </p:txBody>
      </p:sp>
      <p:grpSp>
        <p:nvGrpSpPr>
          <p:cNvPr id="366" name="Google Shape;366;p18"/>
          <p:cNvGrpSpPr/>
          <p:nvPr/>
        </p:nvGrpSpPr>
        <p:grpSpPr>
          <a:xfrm>
            <a:off x="779484" y="1630098"/>
            <a:ext cx="5022604" cy="961365"/>
            <a:chOff x="1864827" y="2499652"/>
            <a:chExt cx="6449453" cy="961365"/>
          </a:xfrm>
        </p:grpSpPr>
        <p:sp>
          <p:nvSpPr>
            <p:cNvPr id="367" name="Google Shape;367;p18"/>
            <p:cNvSpPr/>
            <p:nvPr/>
          </p:nvSpPr>
          <p:spPr>
            <a:xfrm rot="10800000">
              <a:off x="1864827" y="2499652"/>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8"/>
            <p:cNvSpPr txBox="1"/>
            <p:nvPr/>
          </p:nvSpPr>
          <p:spPr>
            <a:xfrm>
              <a:off x="2105168" y="2499652"/>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Calibri"/>
                  <a:ea typeface="Calibri"/>
                  <a:cs typeface="Calibri"/>
                  <a:sym typeface="Calibri"/>
                </a:rPr>
                <a:t>Do we have recording and reporting tools to assess how our program is doing? </a:t>
              </a:r>
              <a:endParaRPr/>
            </a:p>
          </p:txBody>
        </p:sp>
      </p:grpSp>
      <p:sp>
        <p:nvSpPr>
          <p:cNvPr id="369" name="Google Shape;369;p18" descr="Badge 7 with solid fill"/>
          <p:cNvSpPr/>
          <p:nvPr/>
        </p:nvSpPr>
        <p:spPr>
          <a:xfrm>
            <a:off x="298800" y="1630098"/>
            <a:ext cx="961365" cy="961365"/>
          </a:xfrm>
          <a:prstGeom prst="ellipse">
            <a:avLst/>
          </a:prstGeom>
          <a:blipFill rotWithShape="1">
            <a:blip r:embed="rId3">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370" name="Google Shape;370;p18"/>
          <p:cNvPicPr preferRelativeResize="0"/>
          <p:nvPr/>
        </p:nvPicPr>
        <p:blipFill rotWithShape="1">
          <a:blip r:embed="rId4">
            <a:alphaModFix/>
          </a:blip>
          <a:srcRect l="21791" r="12897"/>
          <a:stretch/>
        </p:blipFill>
        <p:spPr>
          <a:xfrm rot="-5400000">
            <a:off x="7866019" y="-37823"/>
            <a:ext cx="1801175" cy="4123465"/>
          </a:xfrm>
          <a:prstGeom prst="rect">
            <a:avLst/>
          </a:prstGeom>
          <a:noFill/>
          <a:ln>
            <a:noFill/>
          </a:ln>
        </p:spPr>
      </p:pic>
      <p:pic>
        <p:nvPicPr>
          <p:cNvPr id="371" name="Google Shape;371;p18"/>
          <p:cNvPicPr preferRelativeResize="0"/>
          <p:nvPr/>
        </p:nvPicPr>
        <p:blipFill rotWithShape="1">
          <a:blip r:embed="rId5">
            <a:alphaModFix/>
          </a:blip>
          <a:srcRect l="2271" t="21887" r="46793" b="27775"/>
          <a:stretch/>
        </p:blipFill>
        <p:spPr>
          <a:xfrm>
            <a:off x="6305327" y="2773145"/>
            <a:ext cx="5177855" cy="2878331"/>
          </a:xfrm>
          <a:prstGeom prst="rect">
            <a:avLst/>
          </a:prstGeom>
          <a:noFill/>
          <a:ln>
            <a:noFill/>
          </a:ln>
        </p:spPr>
      </p:pic>
      <p:pic>
        <p:nvPicPr>
          <p:cNvPr id="372" name="Google Shape;372;p18"/>
          <p:cNvPicPr preferRelativeResize="0"/>
          <p:nvPr/>
        </p:nvPicPr>
        <p:blipFill rotWithShape="1">
          <a:blip r:embed="rId5">
            <a:alphaModFix/>
          </a:blip>
          <a:srcRect l="2271" t="21887" r="46793" b="27775"/>
          <a:stretch/>
        </p:blipFill>
        <p:spPr>
          <a:xfrm>
            <a:off x="6485499" y="3357446"/>
            <a:ext cx="5177855" cy="2878331"/>
          </a:xfrm>
          <a:prstGeom prst="rect">
            <a:avLst/>
          </a:prstGeom>
          <a:noFill/>
          <a:ln>
            <a:noFill/>
          </a:ln>
        </p:spPr>
      </p:pic>
      <p:pic>
        <p:nvPicPr>
          <p:cNvPr id="373" name="Google Shape;373;p18"/>
          <p:cNvPicPr preferRelativeResize="0"/>
          <p:nvPr/>
        </p:nvPicPr>
        <p:blipFill rotWithShape="1">
          <a:blip r:embed="rId5">
            <a:alphaModFix/>
          </a:blip>
          <a:srcRect l="2271" t="21887" r="46793" b="27775"/>
          <a:stretch/>
        </p:blipFill>
        <p:spPr>
          <a:xfrm>
            <a:off x="7079202" y="3725599"/>
            <a:ext cx="5177855" cy="2878331"/>
          </a:xfrm>
          <a:prstGeom prst="rect">
            <a:avLst/>
          </a:prstGeom>
          <a:noFill/>
          <a:ln>
            <a:noFill/>
          </a:ln>
        </p:spPr>
      </p:pic>
      <p:sp>
        <p:nvSpPr>
          <p:cNvPr id="3" name="Slide Number Placeholder 2">
            <a:extLst>
              <a:ext uri="{FF2B5EF4-FFF2-40B4-BE49-F238E27FC236}">
                <a16:creationId xmlns:a16="http://schemas.microsoft.com/office/drawing/2014/main" id="{75C40AB8-AFCB-91D8-6448-388F87D1CF2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18</a:t>
            </a:fld>
            <a:endParaRPr lang="en-PH"/>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9"/>
          <p:cNvSpPr txBox="1"/>
          <p:nvPr/>
        </p:nvSpPr>
        <p:spPr>
          <a:xfrm>
            <a:off x="1472380" y="1497700"/>
            <a:ext cx="10008256" cy="4250438"/>
          </a:xfrm>
          <a:prstGeom prst="rect">
            <a:avLst/>
          </a:prstGeom>
          <a:noFill/>
          <a:ln>
            <a:noFill/>
          </a:ln>
        </p:spPr>
        <p:txBody>
          <a:bodyPr spcFirstLastPara="1" wrap="square" lIns="82275" tIns="41125" rIns="82275" bIns="41125" anchor="t" anchorCtr="0">
            <a:normAutofit/>
          </a:bodyPr>
          <a:lstStyle/>
          <a:p>
            <a:pPr marL="185166" marR="0" lvl="0" indent="0" algn="l" rtl="0">
              <a:lnSpc>
                <a:spcPct val="90000"/>
              </a:lnSpc>
              <a:spcBef>
                <a:spcPts val="0"/>
              </a:spcBef>
              <a:spcAft>
                <a:spcPts val="0"/>
              </a:spcAft>
              <a:buClr>
                <a:schemeClr val="dk1"/>
              </a:buClr>
              <a:buSzPts val="3726"/>
              <a:buFont typeface="Noto Sans Symbols"/>
              <a:buNone/>
            </a:pPr>
            <a:endParaRPr sz="3240">
              <a:solidFill>
                <a:srgbClr val="000000"/>
              </a:solidFill>
              <a:latin typeface="Calibri"/>
              <a:ea typeface="Calibri"/>
              <a:cs typeface="Calibri"/>
              <a:sym typeface="Calibri"/>
            </a:endParaRPr>
          </a:p>
        </p:txBody>
      </p:sp>
      <p:graphicFrame>
        <p:nvGraphicFramePr>
          <p:cNvPr id="382" name="Google Shape;382;p19"/>
          <p:cNvGraphicFramePr/>
          <p:nvPr/>
        </p:nvGraphicFramePr>
        <p:xfrm>
          <a:off x="2935758" y="1379490"/>
          <a:ext cx="6713625" cy="1493365"/>
        </p:xfrm>
        <a:graphic>
          <a:graphicData uri="http://schemas.openxmlformats.org/drawingml/2006/table">
            <a:tbl>
              <a:tblPr firstRow="1" bandRow="1">
                <a:noFill/>
                <a:tableStyleId>{3C11B0FE-D10E-4EDD-B026-7F8EE709883E}</a:tableStyleId>
              </a:tblPr>
              <a:tblGrid>
                <a:gridCol w="6713625">
                  <a:extLst>
                    <a:ext uri="{9D8B030D-6E8A-4147-A177-3AD203B41FA5}">
                      <a16:colId xmlns:a16="http://schemas.microsoft.com/office/drawing/2014/main" val="20000"/>
                    </a:ext>
                  </a:extLst>
                </a:gridCol>
              </a:tblGrid>
              <a:tr h="361175">
                <a:tc>
                  <a:txBody>
                    <a:bodyPr/>
                    <a:lstStyle/>
                    <a:p>
                      <a:pPr marL="0" marR="0" lvl="0" indent="0" algn="ctr" rtl="0">
                        <a:spcBef>
                          <a:spcPts val="0"/>
                        </a:spcBef>
                        <a:spcAft>
                          <a:spcPts val="0"/>
                        </a:spcAft>
                        <a:buNone/>
                      </a:pPr>
                      <a:r>
                        <a:rPr lang="en-PH" sz="1800" u="none" strike="noStrike" cap="none"/>
                        <a:t>Elements of Functionality </a:t>
                      </a:r>
                      <a:endParaRPr/>
                    </a:p>
                    <a:p>
                      <a:pPr marL="0" marR="0" lvl="0" indent="0" algn="ctr" rtl="0">
                        <a:spcBef>
                          <a:spcPts val="0"/>
                        </a:spcBef>
                        <a:spcAft>
                          <a:spcPts val="0"/>
                        </a:spcAft>
                        <a:buNone/>
                      </a:pPr>
                      <a:r>
                        <a:rPr lang="en-PH" sz="1800" u="none" strike="noStrike" cap="none"/>
                        <a:t>(SYSTEMS OF OPERATIONS ENHANCEMENT)</a:t>
                      </a:r>
                      <a:endParaRPr/>
                    </a:p>
                  </a:txBody>
                  <a:tcPr marL="82300" marR="82300" marT="41150" marB="41150"/>
                </a:tc>
                <a:extLst>
                  <a:ext uri="{0D108BD9-81ED-4DB2-BD59-A6C34878D82A}">
                    <a16:rowId xmlns:a16="http://schemas.microsoft.com/office/drawing/2014/main" val="10000"/>
                  </a:ext>
                </a:extLst>
              </a:tr>
              <a:tr h="862425">
                <a:tc>
                  <a:txBody>
                    <a:bodyPr/>
                    <a:lstStyle/>
                    <a:p>
                      <a:pPr marL="285750" marR="0" lvl="0" indent="-285750" algn="l" rtl="0">
                        <a:lnSpc>
                          <a:spcPct val="100000"/>
                        </a:lnSpc>
                        <a:spcBef>
                          <a:spcPts val="0"/>
                        </a:spcBef>
                        <a:spcAft>
                          <a:spcPts val="0"/>
                        </a:spcAft>
                        <a:buClr>
                          <a:schemeClr val="dk1"/>
                        </a:buClr>
                        <a:buSzPts val="2530"/>
                        <a:buFont typeface="Noto Sans Symbols"/>
                        <a:buChar char="🗹"/>
                      </a:pPr>
                      <a:r>
                        <a:rPr lang="en-PH" sz="2200" u="none" strike="noStrike" cap="none"/>
                        <a:t>Referral System</a:t>
                      </a:r>
                      <a:endParaRPr/>
                    </a:p>
                  </a:txBody>
                  <a:tcPr marL="82300" marR="82300" marT="41150" marB="41150" anchor="ctr"/>
                </a:tc>
                <a:extLst>
                  <a:ext uri="{0D108BD9-81ED-4DB2-BD59-A6C34878D82A}">
                    <a16:rowId xmlns:a16="http://schemas.microsoft.com/office/drawing/2014/main" val="10001"/>
                  </a:ext>
                </a:extLst>
              </a:tr>
            </a:tbl>
          </a:graphicData>
        </a:graphic>
      </p:graphicFrame>
      <p:sp>
        <p:nvSpPr>
          <p:cNvPr id="383" name="Google Shape;383;p19"/>
          <p:cNvSpPr txBox="1"/>
          <p:nvPr/>
        </p:nvSpPr>
        <p:spPr>
          <a:xfrm>
            <a:off x="1363664" y="-373000"/>
            <a:ext cx="9464675" cy="1325563"/>
          </a:xfrm>
          <a:prstGeom prst="rect">
            <a:avLst/>
          </a:prstGeom>
          <a:noFill/>
          <a:ln>
            <a:noFill/>
          </a:ln>
        </p:spPr>
        <p:txBody>
          <a:bodyPr spcFirstLastPara="1" wrap="square" lIns="82275" tIns="41125" rIns="82275" bIns="41125" anchor="ctr" anchorCtr="0">
            <a:normAutofit/>
          </a:bodyPr>
          <a:lstStyle/>
          <a:p>
            <a:pPr marL="0" marR="0" lvl="0" indent="0" algn="ctr" rtl="0">
              <a:lnSpc>
                <a:spcPct val="90000"/>
              </a:lnSpc>
              <a:spcBef>
                <a:spcPts val="0"/>
              </a:spcBef>
              <a:spcAft>
                <a:spcPts val="0"/>
              </a:spcAft>
              <a:buClr>
                <a:srgbClr val="2F5496"/>
              </a:buClr>
              <a:buSzPts val="3959"/>
              <a:buFont typeface="Calibri"/>
              <a:buNone/>
            </a:pPr>
            <a:r>
              <a:rPr lang="en-PH" sz="3959" b="1" dirty="0">
                <a:solidFill>
                  <a:srgbClr val="2F5496"/>
                </a:solidFill>
                <a:latin typeface="Calibri"/>
                <a:ea typeface="Calibri"/>
                <a:cs typeface="Calibri"/>
                <a:sym typeface="Calibri"/>
              </a:rPr>
              <a:t>Ensuring Functionality </a:t>
            </a:r>
            <a:endParaRPr dirty="0"/>
          </a:p>
        </p:txBody>
      </p:sp>
      <p:grpSp>
        <p:nvGrpSpPr>
          <p:cNvPr id="384" name="Google Shape;384;p19"/>
          <p:cNvGrpSpPr/>
          <p:nvPr/>
        </p:nvGrpSpPr>
        <p:grpSpPr>
          <a:xfrm>
            <a:off x="2452418" y="976192"/>
            <a:ext cx="7222524" cy="961365"/>
            <a:chOff x="1864827" y="3747993"/>
            <a:chExt cx="6449453" cy="961365"/>
          </a:xfrm>
        </p:grpSpPr>
        <p:sp>
          <p:nvSpPr>
            <p:cNvPr id="385" name="Google Shape;385;p19"/>
            <p:cNvSpPr/>
            <p:nvPr/>
          </p:nvSpPr>
          <p:spPr>
            <a:xfrm rot="10800000">
              <a:off x="1864827" y="3747993"/>
              <a:ext cx="6449453" cy="961365"/>
            </a:xfrm>
            <a:prstGeom prst="homePlate">
              <a:avLst>
                <a:gd name="adj" fmla="val 50000"/>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19"/>
            <p:cNvSpPr txBox="1"/>
            <p:nvPr/>
          </p:nvSpPr>
          <p:spPr>
            <a:xfrm>
              <a:off x="2105168" y="3747993"/>
              <a:ext cx="6209112" cy="961365"/>
            </a:xfrm>
            <a:prstGeom prst="rect">
              <a:avLst/>
            </a:prstGeom>
            <a:noFill/>
            <a:ln>
              <a:noFill/>
            </a:ln>
          </p:spPr>
          <p:txBody>
            <a:bodyPr spcFirstLastPara="1" wrap="square" lIns="42392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Calibri"/>
                  <a:ea typeface="Calibri"/>
                  <a:cs typeface="Calibri"/>
                  <a:sym typeface="Calibri"/>
                </a:rPr>
                <a:t>Do we have functional referral mechanism? </a:t>
              </a:r>
              <a:endParaRPr/>
            </a:p>
            <a:p>
              <a:pPr marL="0" marR="0" lvl="0" indent="0" algn="ctr" rtl="0">
                <a:spcBef>
                  <a:spcPts val="0"/>
                </a:spcBef>
                <a:spcAft>
                  <a:spcPts val="0"/>
                </a:spcAft>
                <a:buNone/>
              </a:pPr>
              <a:r>
                <a:rPr lang="en-PH" sz="2000">
                  <a:solidFill>
                    <a:srgbClr val="000000"/>
                  </a:solidFill>
                  <a:latin typeface="Calibri"/>
                  <a:ea typeface="Calibri"/>
                  <a:cs typeface="Calibri"/>
                  <a:sym typeface="Calibri"/>
                </a:rPr>
                <a:t>Are our patients following up?</a:t>
              </a:r>
              <a:endParaRPr/>
            </a:p>
          </p:txBody>
        </p:sp>
      </p:grpSp>
      <p:sp>
        <p:nvSpPr>
          <p:cNvPr id="387" name="Google Shape;387;p19" descr="Badge 8 with solid fill"/>
          <p:cNvSpPr/>
          <p:nvPr/>
        </p:nvSpPr>
        <p:spPr>
          <a:xfrm>
            <a:off x="1971736" y="976192"/>
            <a:ext cx="1076600" cy="961365"/>
          </a:xfrm>
          <a:prstGeom prst="ellipse">
            <a:avLst/>
          </a:prstGeom>
          <a:blipFill rotWithShape="1">
            <a:blip r:embed="rId3">
              <a:alphaModFix/>
            </a:blip>
            <a:stretch>
              <a:fillRect/>
            </a:stretch>
          </a:blipFill>
          <a:ln w="12700" cap="flat" cmpd="sng">
            <a:solidFill>
              <a:srgbClr val="528CB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19"/>
          <p:cNvSpPr/>
          <p:nvPr/>
        </p:nvSpPr>
        <p:spPr>
          <a:xfrm>
            <a:off x="2841445" y="2991056"/>
            <a:ext cx="6713620" cy="3771760"/>
          </a:xfrm>
          <a:custGeom>
            <a:avLst/>
            <a:gdLst/>
            <a:ahLst/>
            <a:cxnLst/>
            <a:rect l="l" t="t" r="r" b="b"/>
            <a:pathLst>
              <a:path w="14844123" h="7452987" extrusionOk="0">
                <a:moveTo>
                  <a:pt x="0" y="0"/>
                </a:moveTo>
                <a:lnTo>
                  <a:pt x="14844124" y="0"/>
                </a:lnTo>
                <a:lnTo>
                  <a:pt x="14844124" y="7452987"/>
                </a:lnTo>
                <a:lnTo>
                  <a:pt x="0" y="745298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8A02B0CF-5AE3-B753-6748-BB1BE3DF0B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19</a:t>
            </a:fld>
            <a:endParaRPr lang="en-PH"/>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BBC96-E8C6-A263-6103-764B247C27AB}"/>
              </a:ext>
            </a:extLst>
          </p:cNvPr>
          <p:cNvSpPr>
            <a:spLocks noGrp="1"/>
          </p:cNvSpPr>
          <p:nvPr>
            <p:ph type="title"/>
          </p:nvPr>
        </p:nvSpPr>
        <p:spPr/>
        <p:txBody>
          <a:bodyPr/>
          <a:lstStyle/>
          <a:p>
            <a:endParaRPr lang="en-PH"/>
          </a:p>
        </p:txBody>
      </p:sp>
      <p:sp>
        <p:nvSpPr>
          <p:cNvPr id="3" name="Content Placeholder 2">
            <a:extLst>
              <a:ext uri="{FF2B5EF4-FFF2-40B4-BE49-F238E27FC236}">
                <a16:creationId xmlns:a16="http://schemas.microsoft.com/office/drawing/2014/main" id="{FAC25ABB-F159-F34B-996C-0E0DC44CFD2C}"/>
              </a:ext>
            </a:extLst>
          </p:cNvPr>
          <p:cNvSpPr>
            <a:spLocks noGrp="1"/>
          </p:cNvSpPr>
          <p:nvPr>
            <p:ph idx="1"/>
          </p:nvPr>
        </p:nvSpPr>
        <p:spPr/>
        <p:txBody>
          <a:bodyPr/>
          <a:lstStyle/>
          <a:p>
            <a:endParaRPr lang="en-PH"/>
          </a:p>
        </p:txBody>
      </p:sp>
      <p:pic>
        <p:nvPicPr>
          <p:cNvPr id="4" name="Google Shape;292;p28" descr="Text&#10;&#10;Description automatically generated">
            <a:extLst>
              <a:ext uri="{FF2B5EF4-FFF2-40B4-BE49-F238E27FC236}">
                <a16:creationId xmlns:a16="http://schemas.microsoft.com/office/drawing/2014/main" id="{529E665C-73D6-33AF-802C-2C94B8503834}"/>
              </a:ext>
            </a:extLst>
          </p:cNvPr>
          <p:cNvPicPr preferRelativeResize="0"/>
          <p:nvPr/>
        </p:nvPicPr>
        <p:blipFill rotWithShape="1">
          <a:blip r:embed="rId2">
            <a:alphaModFix/>
            <a:extLst>
              <a:ext uri="{BEBA8EAE-BF5A-486C-A8C5-ECC9F3942E4B}">
                <a14:imgProps xmlns:a14="http://schemas.microsoft.com/office/drawing/2010/main">
                  <a14:imgLayer r:embed="rId3">
                    <a14:imgEffect>
                      <a14:colorTemperature colorTemp="4700"/>
                    </a14:imgEffect>
                  </a14:imgLayer>
                </a14:imgProps>
              </a:ext>
            </a:extLst>
          </a:blip>
          <a:srcRect/>
          <a:stretch/>
        </p:blipFill>
        <p:spPr>
          <a:xfrm>
            <a:off x="2512580" y="815344"/>
            <a:ext cx="7166839" cy="6713212"/>
          </a:xfrm>
          <a:prstGeom prst="rect">
            <a:avLst/>
          </a:prstGeom>
          <a:noFill/>
          <a:ln>
            <a:noFill/>
          </a:ln>
        </p:spPr>
      </p:pic>
      <p:sp>
        <p:nvSpPr>
          <p:cNvPr id="6" name="Slide Number Placeholder 5">
            <a:extLst>
              <a:ext uri="{FF2B5EF4-FFF2-40B4-BE49-F238E27FC236}">
                <a16:creationId xmlns:a16="http://schemas.microsoft.com/office/drawing/2014/main" id="{0BDE4207-5E7B-684F-ACA6-5220F461D75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2</a:t>
            </a:fld>
            <a:endParaRPr lang="en-PH"/>
          </a:p>
        </p:txBody>
      </p:sp>
    </p:spTree>
    <p:extLst>
      <p:ext uri="{BB962C8B-B14F-4D97-AF65-F5344CB8AC3E}">
        <p14:creationId xmlns:p14="http://schemas.microsoft.com/office/powerpoint/2010/main" val="254194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a:extLst>
            <a:ext uri="{FF2B5EF4-FFF2-40B4-BE49-F238E27FC236}">
              <a16:creationId xmlns:a16="http://schemas.microsoft.com/office/drawing/2014/main" id="{989E4023-44A6-F9D9-8BC3-8B329C671DF6}"/>
            </a:ext>
          </a:extLst>
        </p:cNvPr>
        <p:cNvGrpSpPr/>
        <p:nvPr/>
      </p:nvGrpSpPr>
      <p:grpSpPr>
        <a:xfrm>
          <a:off x="0" y="0"/>
          <a:ext cx="0" cy="0"/>
          <a:chOff x="0" y="0"/>
          <a:chExt cx="0" cy="0"/>
        </a:xfrm>
      </p:grpSpPr>
      <p:sp>
        <p:nvSpPr>
          <p:cNvPr id="110" name="Google Shape;110;p2">
            <a:extLst>
              <a:ext uri="{FF2B5EF4-FFF2-40B4-BE49-F238E27FC236}">
                <a16:creationId xmlns:a16="http://schemas.microsoft.com/office/drawing/2014/main" id="{B590B0B3-E44A-110E-3E0D-BBBB934615EB}"/>
              </a:ext>
            </a:extLst>
          </p:cNvPr>
          <p:cNvSpPr txBox="1">
            <a:spLocks noGrp="1"/>
          </p:cNvSpPr>
          <p:nvPr>
            <p:ph type="title"/>
          </p:nvPr>
        </p:nvSpPr>
        <p:spPr>
          <a:xfrm>
            <a:off x="296545" y="1657350"/>
            <a:ext cx="11057255" cy="7581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40089"/>
              </a:buClr>
              <a:buSzPts val="4400"/>
              <a:buFont typeface="Poppins SemiBold"/>
              <a:buNone/>
            </a:pPr>
            <a:r>
              <a:rPr lang="en-PH">
                <a:solidFill>
                  <a:srgbClr val="040089"/>
                </a:solidFill>
                <a:latin typeface="Poppins SemiBold"/>
                <a:ea typeface="Poppins SemiBold"/>
                <a:cs typeface="Poppins SemiBold"/>
                <a:sym typeface="Poppins SemiBold"/>
              </a:rPr>
              <a:t>TITLE</a:t>
            </a:r>
            <a:endParaRPr/>
          </a:p>
        </p:txBody>
      </p:sp>
      <p:sp>
        <p:nvSpPr>
          <p:cNvPr id="111" name="Google Shape;111;p2">
            <a:extLst>
              <a:ext uri="{FF2B5EF4-FFF2-40B4-BE49-F238E27FC236}">
                <a16:creationId xmlns:a16="http://schemas.microsoft.com/office/drawing/2014/main" id="{CDDB4455-0F9C-801B-14C8-C9FEE973E689}"/>
              </a:ext>
            </a:extLst>
          </p:cNvPr>
          <p:cNvSpPr txBox="1">
            <a:spLocks noGrp="1"/>
          </p:cNvSpPr>
          <p:nvPr>
            <p:ph idx="1"/>
          </p:nvPr>
        </p:nvSpPr>
        <p:spPr>
          <a:xfrm>
            <a:off x="838200" y="2492375"/>
            <a:ext cx="10515600" cy="223774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40089"/>
              </a:buClr>
              <a:buSzPts val="2800"/>
              <a:buChar char="•"/>
            </a:pPr>
            <a:r>
              <a:rPr lang="en-PH">
                <a:solidFill>
                  <a:srgbClr val="040089"/>
                </a:solidFill>
              </a:rPr>
              <a:t>ADD TEXT</a:t>
            </a:r>
            <a:endParaRPr/>
          </a:p>
        </p:txBody>
      </p:sp>
      <p:pic>
        <p:nvPicPr>
          <p:cNvPr id="115" name="Google Shape;115;p2">
            <a:extLst>
              <a:ext uri="{FF2B5EF4-FFF2-40B4-BE49-F238E27FC236}">
                <a16:creationId xmlns:a16="http://schemas.microsoft.com/office/drawing/2014/main" id="{0DB4EE57-1AC2-544C-F94F-38024004E00A}"/>
              </a:ext>
            </a:extLst>
          </p:cNvPr>
          <p:cNvPicPr preferRelativeResize="0"/>
          <p:nvPr/>
        </p:nvPicPr>
        <p:blipFill rotWithShape="1">
          <a:blip r:embed="rId3">
            <a:alphaModFix/>
          </a:blip>
          <a:srcRect r="14958"/>
          <a:stretch/>
        </p:blipFill>
        <p:spPr>
          <a:xfrm>
            <a:off x="6722225" y="134094"/>
            <a:ext cx="5469775" cy="944962"/>
          </a:xfrm>
          <a:prstGeom prst="rect">
            <a:avLst/>
          </a:prstGeom>
          <a:noFill/>
          <a:ln>
            <a:noFill/>
          </a:ln>
        </p:spPr>
      </p:pic>
      <p:sp>
        <p:nvSpPr>
          <p:cNvPr id="116" name="Google Shape;116;p2">
            <a:extLst>
              <a:ext uri="{FF2B5EF4-FFF2-40B4-BE49-F238E27FC236}">
                <a16:creationId xmlns:a16="http://schemas.microsoft.com/office/drawing/2014/main" id="{3E68E8D6-7206-BCB5-7CD5-81252626760A}"/>
              </a:ext>
            </a:extLst>
          </p:cNvPr>
          <p:cNvSpPr/>
          <p:nvPr/>
        </p:nvSpPr>
        <p:spPr>
          <a:xfrm>
            <a:off x="5613710" y="1350315"/>
            <a:ext cx="7463229" cy="4982452"/>
          </a:xfrm>
          <a:custGeom>
            <a:avLst/>
            <a:gdLst/>
            <a:ahLst/>
            <a:cxnLst/>
            <a:rect l="l" t="t" r="r" b="b"/>
            <a:pathLst>
              <a:path w="14926459" h="9964904" extrusionOk="0">
                <a:moveTo>
                  <a:pt x="0" y="0"/>
                </a:moveTo>
                <a:lnTo>
                  <a:pt x="14926459" y="0"/>
                </a:lnTo>
                <a:lnTo>
                  <a:pt x="14926459" y="9964904"/>
                </a:lnTo>
                <a:lnTo>
                  <a:pt x="0" y="99649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 name="Google Shape;117;p2">
            <a:extLst>
              <a:ext uri="{FF2B5EF4-FFF2-40B4-BE49-F238E27FC236}">
                <a16:creationId xmlns:a16="http://schemas.microsoft.com/office/drawing/2014/main" id="{BDAF15A7-92C0-2B58-FD79-4F75F6A91758}"/>
              </a:ext>
            </a:extLst>
          </p:cNvPr>
          <p:cNvSpPr/>
          <p:nvPr/>
        </p:nvSpPr>
        <p:spPr>
          <a:xfrm>
            <a:off x="296545" y="1644520"/>
            <a:ext cx="7057807" cy="1422840"/>
          </a:xfrm>
          <a:custGeom>
            <a:avLst/>
            <a:gdLst/>
            <a:ahLst/>
            <a:cxnLst/>
            <a:rect l="l" t="t" r="r" b="b"/>
            <a:pathLst>
              <a:path w="29299570" h="5906734" extrusionOk="0">
                <a:moveTo>
                  <a:pt x="28677270" y="5336504"/>
                </a:moveTo>
                <a:cubicBezTo>
                  <a:pt x="28677270" y="5330154"/>
                  <a:pt x="28678541" y="5325075"/>
                  <a:pt x="28678541" y="5317454"/>
                </a:cubicBezTo>
                <a:lnTo>
                  <a:pt x="28678541" y="490220"/>
                </a:lnTo>
                <a:cubicBezTo>
                  <a:pt x="28678541" y="220980"/>
                  <a:pt x="28468991" y="0"/>
                  <a:pt x="28212452" y="0"/>
                </a:cubicBezTo>
                <a:lnTo>
                  <a:pt x="467360" y="0"/>
                </a:lnTo>
                <a:cubicBezTo>
                  <a:pt x="210820" y="0"/>
                  <a:pt x="0" y="220980"/>
                  <a:pt x="0" y="490220"/>
                </a:cubicBezTo>
                <a:lnTo>
                  <a:pt x="0" y="5317454"/>
                </a:lnTo>
                <a:cubicBezTo>
                  <a:pt x="0" y="5586695"/>
                  <a:pt x="209550" y="5807675"/>
                  <a:pt x="466090" y="5807675"/>
                </a:cubicBezTo>
                <a:lnTo>
                  <a:pt x="28211180" y="5807675"/>
                </a:lnTo>
                <a:cubicBezTo>
                  <a:pt x="28324209" y="5807675"/>
                  <a:pt x="28428352" y="5764495"/>
                  <a:pt x="28508359" y="5694645"/>
                </a:cubicBezTo>
                <a:cubicBezTo>
                  <a:pt x="28639170" y="5765764"/>
                  <a:pt x="28951591" y="5906734"/>
                  <a:pt x="29298302" y="5699725"/>
                </a:cubicBezTo>
                <a:cubicBezTo>
                  <a:pt x="29299570" y="5699725"/>
                  <a:pt x="28987152" y="5700995"/>
                  <a:pt x="28677270" y="5336504"/>
                </a:cubicBezTo>
                <a:close/>
              </a:path>
            </a:pathLst>
          </a:custGeom>
          <a:solidFill>
            <a:srgbClr val="0400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8" name="Google Shape;118;p2">
            <a:extLst>
              <a:ext uri="{FF2B5EF4-FFF2-40B4-BE49-F238E27FC236}">
                <a16:creationId xmlns:a16="http://schemas.microsoft.com/office/drawing/2014/main" id="{07AFD6D4-DB1F-E031-4340-878099A21A48}"/>
              </a:ext>
            </a:extLst>
          </p:cNvPr>
          <p:cNvSpPr txBox="1"/>
          <p:nvPr/>
        </p:nvSpPr>
        <p:spPr>
          <a:xfrm>
            <a:off x="1039576" y="1671306"/>
            <a:ext cx="5334149" cy="1135696"/>
          </a:xfrm>
          <a:prstGeom prst="rect">
            <a:avLst/>
          </a:prstGeom>
          <a:noFill/>
          <a:ln>
            <a:noFill/>
          </a:ln>
        </p:spPr>
        <p:txBody>
          <a:bodyPr spcFirstLastPara="1" wrap="square" lIns="0" tIns="0" rIns="0" bIns="0" anchor="t" anchorCtr="0">
            <a:spAutoFit/>
          </a:bodyPr>
          <a:lstStyle/>
          <a:p>
            <a:pPr marL="0" marR="0" lvl="0" indent="0" algn="l" rtl="0">
              <a:spcBef>
                <a:spcPts val="600"/>
              </a:spcBef>
              <a:spcAft>
                <a:spcPts val="0"/>
              </a:spcAft>
              <a:buNone/>
            </a:pPr>
            <a:r>
              <a:rPr lang="en-PH" sz="3440" b="1" dirty="0">
                <a:solidFill>
                  <a:srgbClr val="FFFFFF"/>
                </a:solidFill>
                <a:latin typeface="DM Sans"/>
                <a:ea typeface="DM Sans"/>
                <a:cs typeface="DM Sans"/>
                <a:sym typeface="DM Sans"/>
              </a:rPr>
              <a:t>Functional Adolescent- Friendly Health Facilities</a:t>
            </a:r>
            <a:endParaRPr dirty="0"/>
          </a:p>
        </p:txBody>
      </p:sp>
      <p:sp>
        <p:nvSpPr>
          <p:cNvPr id="119" name="Google Shape;119;p2">
            <a:extLst>
              <a:ext uri="{FF2B5EF4-FFF2-40B4-BE49-F238E27FC236}">
                <a16:creationId xmlns:a16="http://schemas.microsoft.com/office/drawing/2014/main" id="{EDA206A1-853B-E50D-25AD-51FA61083D23}"/>
              </a:ext>
            </a:extLst>
          </p:cNvPr>
          <p:cNvSpPr txBox="1"/>
          <p:nvPr/>
        </p:nvSpPr>
        <p:spPr>
          <a:xfrm>
            <a:off x="249846" y="1102001"/>
            <a:ext cx="5344814" cy="878061"/>
          </a:xfrm>
          <a:prstGeom prst="rect">
            <a:avLst/>
          </a:prstGeom>
          <a:noFill/>
          <a:ln>
            <a:noFill/>
          </a:ln>
        </p:spPr>
        <p:txBody>
          <a:bodyPr spcFirstLastPara="1" wrap="square" lIns="0" tIns="0" rIns="0" bIns="0" anchor="t" anchorCtr="0">
            <a:spAutoFit/>
          </a:bodyPr>
          <a:lstStyle/>
          <a:p>
            <a:pPr marL="0" marR="0" lvl="0" indent="0" algn="l" rtl="0">
              <a:lnSpc>
                <a:spcPct val="151375"/>
              </a:lnSpc>
              <a:spcBef>
                <a:spcPts val="0"/>
              </a:spcBef>
              <a:spcAft>
                <a:spcPts val="0"/>
              </a:spcAft>
              <a:buNone/>
            </a:pPr>
            <a:r>
              <a:rPr lang="en-PH" sz="2400" b="1" u="sng">
                <a:solidFill>
                  <a:srgbClr val="100F0D"/>
                </a:solidFill>
                <a:latin typeface="DM Sans"/>
                <a:ea typeface="DM Sans"/>
                <a:cs typeface="DM Sans"/>
                <a:sym typeface="DM Sans"/>
              </a:rPr>
              <a:t>Transforming Healthcare Spaces:</a:t>
            </a:r>
            <a:endParaRPr/>
          </a:p>
          <a:p>
            <a:pPr marL="0" marR="0" lvl="0" indent="0" algn="l" rtl="0">
              <a:lnSpc>
                <a:spcPct val="151375"/>
              </a:lnSpc>
              <a:spcBef>
                <a:spcPts val="0"/>
              </a:spcBef>
              <a:spcAft>
                <a:spcPts val="0"/>
              </a:spcAft>
              <a:buNone/>
            </a:pPr>
            <a:endParaRPr sz="2400" b="1" u="sng">
              <a:solidFill>
                <a:srgbClr val="100F0D"/>
              </a:solidFill>
              <a:latin typeface="DM Sans"/>
              <a:ea typeface="DM Sans"/>
              <a:cs typeface="DM Sans"/>
              <a:sym typeface="DM Sans"/>
            </a:endParaRPr>
          </a:p>
        </p:txBody>
      </p:sp>
      <p:sp>
        <p:nvSpPr>
          <p:cNvPr id="120" name="Google Shape;120;p2">
            <a:extLst>
              <a:ext uri="{FF2B5EF4-FFF2-40B4-BE49-F238E27FC236}">
                <a16:creationId xmlns:a16="http://schemas.microsoft.com/office/drawing/2014/main" id="{7896AA3A-ACAE-761B-A011-8AE48F892E30}"/>
              </a:ext>
            </a:extLst>
          </p:cNvPr>
          <p:cNvSpPr txBox="1"/>
          <p:nvPr/>
        </p:nvSpPr>
        <p:spPr>
          <a:xfrm>
            <a:off x="249846" y="3239384"/>
            <a:ext cx="4680351" cy="1135375"/>
          </a:xfrm>
          <a:prstGeom prst="rect">
            <a:avLst/>
          </a:prstGeom>
          <a:noFill/>
          <a:ln>
            <a:noFill/>
          </a:ln>
        </p:spPr>
        <p:txBody>
          <a:bodyPr spcFirstLastPara="1" wrap="square" lIns="0" tIns="0" rIns="0" bIns="0" anchor="t" anchorCtr="0">
            <a:spAutoFit/>
          </a:bodyPr>
          <a:lstStyle/>
          <a:p>
            <a:pPr marL="0" marR="0" lvl="0" indent="0" algn="l" rtl="0">
              <a:lnSpc>
                <a:spcPct val="140037"/>
              </a:lnSpc>
              <a:spcBef>
                <a:spcPts val="0"/>
              </a:spcBef>
              <a:spcAft>
                <a:spcPts val="0"/>
              </a:spcAft>
              <a:buNone/>
            </a:pPr>
            <a:r>
              <a:rPr lang="en-PH" sz="2113" dirty="0">
                <a:solidFill>
                  <a:srgbClr val="040089"/>
                </a:solidFill>
                <a:latin typeface="DM Sans"/>
                <a:ea typeface="DM Sans"/>
                <a:cs typeface="DM Sans"/>
                <a:sym typeface="DM Sans"/>
              </a:rPr>
              <a:t>Guide for CHDs and PHOs in supporting health facilities to be certified and functional AFHFs</a:t>
            </a:r>
            <a:endParaRPr dirty="0"/>
          </a:p>
        </p:txBody>
      </p:sp>
      <p:sp>
        <p:nvSpPr>
          <p:cNvPr id="2" name="Slide Number Placeholder 1">
            <a:extLst>
              <a:ext uri="{FF2B5EF4-FFF2-40B4-BE49-F238E27FC236}">
                <a16:creationId xmlns:a16="http://schemas.microsoft.com/office/drawing/2014/main" id="{3BF2F8CE-7E49-C960-4776-7C95D73222A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20</a:t>
            </a:fld>
            <a:endParaRPr lang="en-PH"/>
          </a:p>
        </p:txBody>
      </p:sp>
    </p:spTree>
    <p:extLst>
      <p:ext uri="{BB962C8B-B14F-4D97-AF65-F5344CB8AC3E}">
        <p14:creationId xmlns:p14="http://schemas.microsoft.com/office/powerpoint/2010/main" val="4066859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F73A255C-C0F0-0E8D-45A8-2585A5AEA951}"/>
            </a:ext>
          </a:extLst>
        </p:cNvPr>
        <p:cNvGrpSpPr/>
        <p:nvPr/>
      </p:nvGrpSpPr>
      <p:grpSpPr>
        <a:xfrm>
          <a:off x="0" y="0"/>
          <a:ext cx="0" cy="0"/>
          <a:chOff x="0" y="0"/>
          <a:chExt cx="0" cy="0"/>
        </a:xfrm>
      </p:grpSpPr>
      <p:sp>
        <p:nvSpPr>
          <p:cNvPr id="126" name="Google Shape;126;g2f2ab0b1359_0_0">
            <a:extLst>
              <a:ext uri="{FF2B5EF4-FFF2-40B4-BE49-F238E27FC236}">
                <a16:creationId xmlns:a16="http://schemas.microsoft.com/office/drawing/2014/main" id="{898F2B03-E9EE-6C23-079A-D1482FA4C2D5}"/>
              </a:ext>
            </a:extLst>
          </p:cNvPr>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127" name="Google Shape;127;g2f2ab0b1359_0_0">
            <a:extLst>
              <a:ext uri="{FF2B5EF4-FFF2-40B4-BE49-F238E27FC236}">
                <a16:creationId xmlns:a16="http://schemas.microsoft.com/office/drawing/2014/main" id="{8441903F-E84D-7F66-2FD6-032CEF0A86E2}"/>
              </a:ext>
            </a:extLst>
          </p:cNvPr>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128" name="Google Shape;128;g2f2ab0b1359_0_0">
            <a:extLst>
              <a:ext uri="{FF2B5EF4-FFF2-40B4-BE49-F238E27FC236}">
                <a16:creationId xmlns:a16="http://schemas.microsoft.com/office/drawing/2014/main" id="{182F3918-1148-E3E2-6C99-832D724D218B}"/>
              </a:ext>
            </a:extLst>
          </p:cNvPr>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 name="Slide Number Placeholder 1">
            <a:extLst>
              <a:ext uri="{FF2B5EF4-FFF2-40B4-BE49-F238E27FC236}">
                <a16:creationId xmlns:a16="http://schemas.microsoft.com/office/drawing/2014/main" id="{6736E0E0-116B-11FA-5A54-209F0D8D66D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21</a:t>
            </a:fld>
            <a:endParaRPr lang="en-PH"/>
          </a:p>
        </p:txBody>
      </p:sp>
    </p:spTree>
    <p:extLst>
      <p:ext uri="{BB962C8B-B14F-4D97-AF65-F5344CB8AC3E}">
        <p14:creationId xmlns:p14="http://schemas.microsoft.com/office/powerpoint/2010/main" val="3514559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1"/>
          <p:cNvSpPr txBox="1">
            <a:spLocks noGrp="1"/>
          </p:cNvSpPr>
          <p:nvPr>
            <p:ph type="title"/>
          </p:nvPr>
        </p:nvSpPr>
        <p:spPr>
          <a:xfrm>
            <a:off x="296545" y="1657350"/>
            <a:ext cx="11057255" cy="75819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40089"/>
              </a:buClr>
              <a:buSzPts val="4400"/>
              <a:buFont typeface="Poppins SemiBold"/>
              <a:buNone/>
            </a:pPr>
            <a:r>
              <a:rPr lang="en-PH">
                <a:solidFill>
                  <a:srgbClr val="040089"/>
                </a:solidFill>
                <a:latin typeface="Poppins SemiBold"/>
                <a:ea typeface="Poppins SemiBold"/>
                <a:cs typeface="Poppins SemiBold"/>
                <a:sym typeface="Poppins SemiBold"/>
              </a:rPr>
              <a:t>TITLE</a:t>
            </a:r>
            <a:endParaRPr/>
          </a:p>
        </p:txBody>
      </p:sp>
      <p:sp>
        <p:nvSpPr>
          <p:cNvPr id="411" name="Google Shape;411;p21"/>
          <p:cNvSpPr txBox="1">
            <a:spLocks noGrp="1"/>
          </p:cNvSpPr>
          <p:nvPr>
            <p:ph idx="1"/>
          </p:nvPr>
        </p:nvSpPr>
        <p:spPr>
          <a:xfrm>
            <a:off x="838200" y="2492375"/>
            <a:ext cx="10515600" cy="223774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40089"/>
              </a:buClr>
              <a:buSzPts val="2800"/>
              <a:buChar char="•"/>
            </a:pPr>
            <a:r>
              <a:rPr lang="en-PH">
                <a:solidFill>
                  <a:srgbClr val="040089"/>
                </a:solidFill>
              </a:rPr>
              <a:t>ADD TEXT</a:t>
            </a:r>
            <a:endParaRPr/>
          </a:p>
        </p:txBody>
      </p:sp>
      <p:pic>
        <p:nvPicPr>
          <p:cNvPr id="415" name="Google Shape;415;p21"/>
          <p:cNvPicPr preferRelativeResize="0"/>
          <p:nvPr/>
        </p:nvPicPr>
        <p:blipFill rotWithShape="1">
          <a:blip r:embed="rId3">
            <a:alphaModFix/>
          </a:blip>
          <a:srcRect/>
          <a:stretch/>
        </p:blipFill>
        <p:spPr>
          <a:xfrm>
            <a:off x="151395" y="171436"/>
            <a:ext cx="6431837" cy="944962"/>
          </a:xfrm>
          <a:prstGeom prst="rect">
            <a:avLst/>
          </a:prstGeom>
          <a:noFill/>
          <a:ln>
            <a:noFill/>
          </a:ln>
        </p:spPr>
      </p:pic>
      <p:sp>
        <p:nvSpPr>
          <p:cNvPr id="416" name="Google Shape;416;p21"/>
          <p:cNvSpPr/>
          <p:nvPr/>
        </p:nvSpPr>
        <p:spPr>
          <a:xfrm>
            <a:off x="5613710" y="1350315"/>
            <a:ext cx="7463229" cy="4982452"/>
          </a:xfrm>
          <a:custGeom>
            <a:avLst/>
            <a:gdLst/>
            <a:ahLst/>
            <a:cxnLst/>
            <a:rect l="l" t="t" r="r" b="b"/>
            <a:pathLst>
              <a:path w="14926459" h="9964904" extrusionOk="0">
                <a:moveTo>
                  <a:pt x="0" y="0"/>
                </a:moveTo>
                <a:lnTo>
                  <a:pt x="14926459" y="0"/>
                </a:lnTo>
                <a:lnTo>
                  <a:pt x="14926459" y="9964904"/>
                </a:lnTo>
                <a:lnTo>
                  <a:pt x="0" y="996490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7" name="Google Shape;417;p21"/>
          <p:cNvSpPr/>
          <p:nvPr/>
        </p:nvSpPr>
        <p:spPr>
          <a:xfrm>
            <a:off x="296545" y="1644520"/>
            <a:ext cx="7057807" cy="1422840"/>
          </a:xfrm>
          <a:custGeom>
            <a:avLst/>
            <a:gdLst/>
            <a:ahLst/>
            <a:cxnLst/>
            <a:rect l="l" t="t" r="r" b="b"/>
            <a:pathLst>
              <a:path w="29299570" h="5906734" extrusionOk="0">
                <a:moveTo>
                  <a:pt x="28677270" y="5336504"/>
                </a:moveTo>
                <a:cubicBezTo>
                  <a:pt x="28677270" y="5330154"/>
                  <a:pt x="28678541" y="5325075"/>
                  <a:pt x="28678541" y="5317454"/>
                </a:cubicBezTo>
                <a:lnTo>
                  <a:pt x="28678541" y="490220"/>
                </a:lnTo>
                <a:cubicBezTo>
                  <a:pt x="28678541" y="220980"/>
                  <a:pt x="28468991" y="0"/>
                  <a:pt x="28212452" y="0"/>
                </a:cubicBezTo>
                <a:lnTo>
                  <a:pt x="467360" y="0"/>
                </a:lnTo>
                <a:cubicBezTo>
                  <a:pt x="210820" y="0"/>
                  <a:pt x="0" y="220980"/>
                  <a:pt x="0" y="490220"/>
                </a:cubicBezTo>
                <a:lnTo>
                  <a:pt x="0" y="5317454"/>
                </a:lnTo>
                <a:cubicBezTo>
                  <a:pt x="0" y="5586695"/>
                  <a:pt x="209550" y="5807675"/>
                  <a:pt x="466090" y="5807675"/>
                </a:cubicBezTo>
                <a:lnTo>
                  <a:pt x="28211180" y="5807675"/>
                </a:lnTo>
                <a:cubicBezTo>
                  <a:pt x="28324209" y="5807675"/>
                  <a:pt x="28428352" y="5764495"/>
                  <a:pt x="28508359" y="5694645"/>
                </a:cubicBezTo>
                <a:cubicBezTo>
                  <a:pt x="28639170" y="5765764"/>
                  <a:pt x="28951591" y="5906734"/>
                  <a:pt x="29298302" y="5699725"/>
                </a:cubicBezTo>
                <a:cubicBezTo>
                  <a:pt x="29299570" y="5699725"/>
                  <a:pt x="28987152" y="5700995"/>
                  <a:pt x="28677270" y="5336504"/>
                </a:cubicBezTo>
                <a:close/>
              </a:path>
            </a:pathLst>
          </a:custGeom>
          <a:solidFill>
            <a:srgbClr val="0400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8" name="Google Shape;418;p21"/>
          <p:cNvSpPr txBox="1"/>
          <p:nvPr/>
        </p:nvSpPr>
        <p:spPr>
          <a:xfrm>
            <a:off x="1039576" y="1671306"/>
            <a:ext cx="5334149" cy="117769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PH" sz="3440" b="1">
                <a:solidFill>
                  <a:srgbClr val="FFFFFF"/>
                </a:solidFill>
                <a:latin typeface="DM Sans"/>
                <a:ea typeface="DM Sans"/>
                <a:cs typeface="DM Sans"/>
                <a:sym typeface="DM Sans"/>
              </a:rPr>
              <a:t>Functional Adolescent- Friendly Health Facilities</a:t>
            </a:r>
            <a:endParaRPr/>
          </a:p>
        </p:txBody>
      </p:sp>
      <p:sp>
        <p:nvSpPr>
          <p:cNvPr id="419" name="Google Shape;419;p21"/>
          <p:cNvSpPr txBox="1"/>
          <p:nvPr/>
        </p:nvSpPr>
        <p:spPr>
          <a:xfrm>
            <a:off x="249846" y="1102001"/>
            <a:ext cx="5344814" cy="878061"/>
          </a:xfrm>
          <a:prstGeom prst="rect">
            <a:avLst/>
          </a:prstGeom>
          <a:noFill/>
          <a:ln>
            <a:noFill/>
          </a:ln>
        </p:spPr>
        <p:txBody>
          <a:bodyPr spcFirstLastPara="1" wrap="square" lIns="0" tIns="0" rIns="0" bIns="0" anchor="t" anchorCtr="0">
            <a:spAutoFit/>
          </a:bodyPr>
          <a:lstStyle/>
          <a:p>
            <a:pPr marL="0" marR="0" lvl="0" indent="0" algn="l" rtl="0">
              <a:lnSpc>
                <a:spcPct val="151375"/>
              </a:lnSpc>
              <a:spcBef>
                <a:spcPts val="0"/>
              </a:spcBef>
              <a:spcAft>
                <a:spcPts val="0"/>
              </a:spcAft>
              <a:buNone/>
            </a:pPr>
            <a:r>
              <a:rPr lang="en-PH" sz="2400" b="1" u="sng">
                <a:solidFill>
                  <a:srgbClr val="100F0D"/>
                </a:solidFill>
                <a:latin typeface="DM Sans"/>
                <a:ea typeface="DM Sans"/>
                <a:cs typeface="DM Sans"/>
                <a:sym typeface="DM Sans"/>
              </a:rPr>
              <a:t>Transforming Healthcare Spaces:</a:t>
            </a:r>
            <a:endParaRPr/>
          </a:p>
          <a:p>
            <a:pPr marL="0" marR="0" lvl="0" indent="0" algn="l" rtl="0">
              <a:lnSpc>
                <a:spcPct val="151375"/>
              </a:lnSpc>
              <a:spcBef>
                <a:spcPts val="0"/>
              </a:spcBef>
              <a:spcAft>
                <a:spcPts val="0"/>
              </a:spcAft>
              <a:buNone/>
            </a:pPr>
            <a:endParaRPr sz="2400" b="1" u="sng">
              <a:solidFill>
                <a:srgbClr val="100F0D"/>
              </a:solidFill>
              <a:latin typeface="DM Sans"/>
              <a:ea typeface="DM Sans"/>
              <a:cs typeface="DM Sans"/>
              <a:sym typeface="DM Sans"/>
            </a:endParaRPr>
          </a:p>
        </p:txBody>
      </p:sp>
      <p:sp>
        <p:nvSpPr>
          <p:cNvPr id="420" name="Google Shape;420;p21"/>
          <p:cNvSpPr txBox="1"/>
          <p:nvPr/>
        </p:nvSpPr>
        <p:spPr>
          <a:xfrm>
            <a:off x="249846" y="3239384"/>
            <a:ext cx="4680351" cy="1135375"/>
          </a:xfrm>
          <a:prstGeom prst="rect">
            <a:avLst/>
          </a:prstGeom>
          <a:noFill/>
          <a:ln>
            <a:noFill/>
          </a:ln>
        </p:spPr>
        <p:txBody>
          <a:bodyPr spcFirstLastPara="1" wrap="square" lIns="0" tIns="0" rIns="0" bIns="0" anchor="t" anchorCtr="0">
            <a:spAutoFit/>
          </a:bodyPr>
          <a:lstStyle/>
          <a:p>
            <a:pPr marL="0" marR="0" lvl="0" indent="0" algn="l" rtl="0">
              <a:lnSpc>
                <a:spcPct val="140037"/>
              </a:lnSpc>
              <a:spcBef>
                <a:spcPts val="0"/>
              </a:spcBef>
              <a:spcAft>
                <a:spcPts val="0"/>
              </a:spcAft>
              <a:buNone/>
            </a:pPr>
            <a:r>
              <a:rPr lang="en-PH" sz="2113">
                <a:solidFill>
                  <a:srgbClr val="040089"/>
                </a:solidFill>
                <a:latin typeface="DM Sans"/>
                <a:ea typeface="DM Sans"/>
                <a:cs typeface="DM Sans"/>
                <a:sym typeface="DM Sans"/>
              </a:rPr>
              <a:t>Guide for CHDs and PHOs in supporting health facilities to be certified and functional AFHFs</a:t>
            </a:r>
            <a:endParaRPr/>
          </a:p>
        </p:txBody>
      </p:sp>
      <p:sp>
        <p:nvSpPr>
          <p:cNvPr id="2" name="Rectangle: Rounded Corners 1">
            <a:extLst>
              <a:ext uri="{FF2B5EF4-FFF2-40B4-BE49-F238E27FC236}">
                <a16:creationId xmlns:a16="http://schemas.microsoft.com/office/drawing/2014/main" id="{8EB1628A-2B57-1C33-C8A0-2E1871AA9021}"/>
              </a:ext>
            </a:extLst>
          </p:cNvPr>
          <p:cNvSpPr/>
          <p:nvPr/>
        </p:nvSpPr>
        <p:spPr>
          <a:xfrm>
            <a:off x="5519651" y="171436"/>
            <a:ext cx="1202574" cy="100685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 name="Slide Number Placeholder 2">
            <a:extLst>
              <a:ext uri="{FF2B5EF4-FFF2-40B4-BE49-F238E27FC236}">
                <a16:creationId xmlns:a16="http://schemas.microsoft.com/office/drawing/2014/main" id="{23BB6BD3-C1D3-8119-6195-B8B7888FE94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22</a:t>
            </a:fld>
            <a:endParaRPr lang="en-PH"/>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4018A-209C-45C2-9B52-E4E1F87AB291}"/>
              </a:ext>
            </a:extLst>
          </p:cNvPr>
          <p:cNvSpPr>
            <a:spLocks noGrp="1"/>
          </p:cNvSpPr>
          <p:nvPr>
            <p:ph type="title"/>
          </p:nvPr>
        </p:nvSpPr>
        <p:spPr>
          <a:xfrm>
            <a:off x="435935" y="699797"/>
            <a:ext cx="10515600" cy="535531"/>
          </a:xfrm>
          <a:ln w="12700">
            <a:miter lim="400000"/>
          </a:ln>
        </p:spPr>
        <p:txBody>
          <a:bodyPr wrap="square" lIns="45719" rIns="45719">
            <a:spAutoFit/>
          </a:bodyPr>
          <a:lstStyle/>
          <a:p>
            <a:r>
              <a:rPr lang="en-US" sz="3200" b="1" dirty="0">
                <a:solidFill>
                  <a:srgbClr val="002F6A"/>
                </a:solidFill>
                <a:latin typeface="Gill Sans"/>
              </a:rPr>
              <a:t>ARH KEY PERFORMANCE INDICATORS</a:t>
            </a:r>
          </a:p>
        </p:txBody>
      </p:sp>
      <p:graphicFrame>
        <p:nvGraphicFramePr>
          <p:cNvPr id="7" name="Table 4">
            <a:extLst>
              <a:ext uri="{FF2B5EF4-FFF2-40B4-BE49-F238E27FC236}">
                <a16:creationId xmlns:a16="http://schemas.microsoft.com/office/drawing/2014/main" id="{96110A42-A8A9-42FC-9B75-DD8BC61F8846}"/>
              </a:ext>
            </a:extLst>
          </p:cNvPr>
          <p:cNvGraphicFramePr>
            <a:graphicFrameLocks/>
          </p:cNvGraphicFramePr>
          <p:nvPr>
            <p:extLst>
              <p:ext uri="{D42A27DB-BD31-4B8C-83A1-F6EECF244321}">
                <p14:modId xmlns:p14="http://schemas.microsoft.com/office/powerpoint/2010/main" val="1756430565"/>
              </p:ext>
            </p:extLst>
          </p:nvPr>
        </p:nvGraphicFramePr>
        <p:xfrm>
          <a:off x="1098572" y="1562037"/>
          <a:ext cx="9507492" cy="4698601"/>
        </p:xfrm>
        <a:graphic>
          <a:graphicData uri="http://schemas.openxmlformats.org/drawingml/2006/table">
            <a:tbl>
              <a:tblPr firstRow="1" bandRow="1">
                <a:tableStyleId>{5C22544A-7EE6-4342-B048-85BDC9FD1C3A}</a:tableStyleId>
              </a:tblPr>
              <a:tblGrid>
                <a:gridCol w="2717444">
                  <a:extLst>
                    <a:ext uri="{9D8B030D-6E8A-4147-A177-3AD203B41FA5}">
                      <a16:colId xmlns:a16="http://schemas.microsoft.com/office/drawing/2014/main" val="1405783488"/>
                    </a:ext>
                  </a:extLst>
                </a:gridCol>
                <a:gridCol w="1697512">
                  <a:extLst>
                    <a:ext uri="{9D8B030D-6E8A-4147-A177-3AD203B41FA5}">
                      <a16:colId xmlns:a16="http://schemas.microsoft.com/office/drawing/2014/main" val="665251763"/>
                    </a:ext>
                  </a:extLst>
                </a:gridCol>
                <a:gridCol w="1697512">
                  <a:extLst>
                    <a:ext uri="{9D8B030D-6E8A-4147-A177-3AD203B41FA5}">
                      <a16:colId xmlns:a16="http://schemas.microsoft.com/office/drawing/2014/main" val="2482141619"/>
                    </a:ext>
                  </a:extLst>
                </a:gridCol>
                <a:gridCol w="1697512">
                  <a:extLst>
                    <a:ext uri="{9D8B030D-6E8A-4147-A177-3AD203B41FA5}">
                      <a16:colId xmlns:a16="http://schemas.microsoft.com/office/drawing/2014/main" val="2148657462"/>
                    </a:ext>
                  </a:extLst>
                </a:gridCol>
                <a:gridCol w="1697512">
                  <a:extLst>
                    <a:ext uri="{9D8B030D-6E8A-4147-A177-3AD203B41FA5}">
                      <a16:colId xmlns:a16="http://schemas.microsoft.com/office/drawing/2014/main" val="1717665111"/>
                    </a:ext>
                  </a:extLst>
                </a:gridCol>
              </a:tblGrid>
              <a:tr h="1331315">
                <a:tc>
                  <a:txBody>
                    <a:bodyPr/>
                    <a:lstStyle/>
                    <a:p>
                      <a:pPr algn="ctr"/>
                      <a:r>
                        <a:rPr lang="en-US" sz="2400" dirty="0">
                          <a:latin typeface="Gill Sans"/>
                        </a:rPr>
                        <a:t>INDICATOR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algn="ctr"/>
                      <a:r>
                        <a:rPr lang="en-US" sz="2400" dirty="0">
                          <a:latin typeface="Gill Sans"/>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algn="ctr"/>
                      <a:r>
                        <a:rPr lang="en-US" sz="2400" dirty="0">
                          <a:latin typeface="Gill Sans"/>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marL="0" algn="ctr" defTabSz="914400" rtl="0" eaLnBrk="1" latinLnBrk="0" hangingPunct="1"/>
                      <a:r>
                        <a:rPr lang="en-US" sz="2400" b="1" kern="1200" dirty="0">
                          <a:solidFill>
                            <a:schemeClr val="lt1"/>
                          </a:solidFill>
                          <a:latin typeface="Gill Sans"/>
                          <a:ea typeface="+mn-ea"/>
                          <a:cs typeface="+mn-cs"/>
                        </a:rPr>
                        <a:t>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tc>
                  <a:txBody>
                    <a:bodyPr/>
                    <a:lstStyle/>
                    <a:p>
                      <a:pPr algn="ctr"/>
                      <a:r>
                        <a:rPr lang="en-US" sz="2400" dirty="0">
                          <a:latin typeface="Gill Sans"/>
                        </a:rPr>
                        <a:t>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F5597"/>
                    </a:solidFill>
                  </a:tcPr>
                </a:tc>
                <a:extLst>
                  <a:ext uri="{0D108BD9-81ED-4DB2-BD59-A6C34878D82A}">
                    <a16:rowId xmlns:a16="http://schemas.microsoft.com/office/drawing/2014/main" val="2853843967"/>
                  </a:ext>
                </a:extLst>
              </a:tr>
              <a:tr h="1703141">
                <a:tc>
                  <a:txBody>
                    <a:bodyPr/>
                    <a:lstStyle/>
                    <a:p>
                      <a:pPr algn="l"/>
                      <a:r>
                        <a:rPr lang="en-US" sz="1800" b="0" dirty="0">
                          <a:latin typeface="Gill Sans"/>
                          <a:cs typeface="Aparajita" panose="02020603050405020304" pitchFamily="18" charset="0"/>
                        </a:rPr>
                        <a:t>Number of functional Adolescent-Friendly Health Service Delivery Points</a:t>
                      </a:r>
                      <a:endParaRPr lang="en-US" sz="2000" b="0" dirty="0">
                        <a:latin typeface="Gill Sans"/>
                        <a:cs typeface="Aparajita"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r>
                        <a:rPr lang="en-US" sz="2000" b="0" kern="1200" dirty="0">
                          <a:solidFill>
                            <a:schemeClr val="dk1"/>
                          </a:solidFill>
                          <a:latin typeface="Gill Sans"/>
                          <a:ea typeface="+mn-ea"/>
                          <a:cs typeface="Aparajita" panose="02020603050405020304" pitchFamily="18" charset="0"/>
                        </a:rPr>
                        <a:t>64</a:t>
                      </a:r>
                    </a:p>
                    <a:p>
                      <a:pPr algn="ctr"/>
                      <a:r>
                        <a:rPr lang="en-US" sz="2000" b="0" kern="1200" dirty="0">
                          <a:solidFill>
                            <a:schemeClr val="dk1"/>
                          </a:solidFill>
                          <a:latin typeface="Gill Sans"/>
                          <a:ea typeface="+mn-ea"/>
                          <a:cs typeface="Aparajita" panose="02020603050405020304" pitchFamily="18" charset="0"/>
                        </a:rPr>
                        <a:t>(29)</a:t>
                      </a:r>
                    </a:p>
                    <a:p>
                      <a:pPr algn="ctr"/>
                      <a:endParaRPr lang="en-US" sz="2000" b="0" kern="1200" dirty="0">
                        <a:solidFill>
                          <a:schemeClr val="dk1"/>
                        </a:solidFill>
                        <a:latin typeface="Gill Sans"/>
                        <a:ea typeface="+mn-ea"/>
                        <a:cs typeface="Aparajita"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r>
                        <a:rPr lang="en-US" sz="2000" b="0" kern="1200" dirty="0">
                          <a:solidFill>
                            <a:schemeClr val="dk1"/>
                          </a:solidFill>
                          <a:latin typeface="Gill Sans"/>
                          <a:ea typeface="+mn-ea"/>
                          <a:cs typeface="Aparajita" panose="02020603050405020304" pitchFamily="18" charset="0"/>
                        </a:rPr>
                        <a:t>138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r>
                        <a:rPr lang="en-US" sz="2000" b="0" kern="1200" dirty="0">
                          <a:solidFill>
                            <a:schemeClr val="dk1"/>
                          </a:solidFill>
                          <a:latin typeface="Gill Sans"/>
                          <a:ea typeface="+mn-ea"/>
                          <a:cs typeface="Aparajita" panose="02020603050405020304" pitchFamily="18" charset="0"/>
                        </a:rPr>
                        <a:t>281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r>
                        <a:rPr lang="en-US" sz="2000" b="0" kern="1200" dirty="0">
                          <a:solidFill>
                            <a:schemeClr val="dk1"/>
                          </a:solidFill>
                          <a:latin typeface="Gill Sans"/>
                          <a:ea typeface="+mn-ea"/>
                          <a:cs typeface="Aparajita" panose="02020603050405020304" pitchFamily="18" charset="0"/>
                        </a:rPr>
                        <a:t>383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2759539766"/>
                  </a:ext>
                </a:extLst>
              </a:tr>
              <a:tr h="1664145">
                <a:tc>
                  <a:txBody>
                    <a:bodyPr/>
                    <a:lstStyle/>
                    <a:p>
                      <a:pPr algn="l"/>
                      <a:r>
                        <a:rPr lang="en-US" sz="1800" b="0" kern="1200" dirty="0">
                          <a:solidFill>
                            <a:schemeClr val="dk1"/>
                          </a:solidFill>
                          <a:latin typeface="Gill Sans"/>
                          <a:ea typeface="+mn-ea"/>
                          <a:cs typeface="Aparajita" panose="02020603050405020304" pitchFamily="18" charset="0"/>
                        </a:rPr>
                        <a:t>No. of adolescents availed FP-MCH-SRH services in AFHFs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r>
                        <a:rPr lang="en-US" sz="2000" b="0" kern="1200" dirty="0">
                          <a:solidFill>
                            <a:schemeClr val="dk1"/>
                          </a:solidFill>
                          <a:latin typeface="Gill Sans"/>
                          <a:ea typeface="+mn-ea"/>
                          <a:cs typeface="Aparajita" panose="02020603050405020304" pitchFamily="18" charset="0"/>
                        </a:rPr>
                        <a:t>294, 667</a:t>
                      </a:r>
                    </a:p>
                    <a:p>
                      <a:pPr algn="ctr"/>
                      <a:r>
                        <a:rPr lang="en-US" sz="2000" b="0" kern="1200" dirty="0">
                          <a:solidFill>
                            <a:schemeClr val="dk1"/>
                          </a:solidFill>
                          <a:latin typeface="Gill Sans"/>
                          <a:ea typeface="+mn-ea"/>
                          <a:cs typeface="Aparajita" panose="02020603050405020304" pitchFamily="18" charset="0"/>
                        </a:rPr>
                        <a:t>(65,683)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lnSpc>
                          <a:spcPct val="107000"/>
                        </a:lnSpc>
                        <a:spcAft>
                          <a:spcPts val="1100"/>
                        </a:spcAft>
                      </a:pPr>
                      <a:r>
                        <a:rPr lang="en-PH" sz="2000" b="0" kern="1200" dirty="0">
                          <a:solidFill>
                            <a:schemeClr val="dk1"/>
                          </a:solidFill>
                          <a:latin typeface="Gill Sans"/>
                          <a:ea typeface="+mn-ea"/>
                          <a:cs typeface="Aparajita" panose="02020603050405020304" pitchFamily="18" charset="0"/>
                        </a:rPr>
                        <a:t>327,395</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a:lnSpc>
                          <a:spcPct val="107000"/>
                        </a:lnSpc>
                        <a:spcAft>
                          <a:spcPts val="1100"/>
                        </a:spcAft>
                      </a:pPr>
                      <a:r>
                        <a:rPr lang="en-PH" sz="2000" b="0" kern="1200" dirty="0">
                          <a:solidFill>
                            <a:schemeClr val="dk1"/>
                          </a:solidFill>
                          <a:latin typeface="Gill Sans"/>
                          <a:ea typeface="+mn-ea"/>
                          <a:cs typeface="Aparajita" panose="02020603050405020304" pitchFamily="18" charset="0"/>
                        </a:rPr>
                        <a:t>617,108</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a:txBody>
                    <a:bodyPr/>
                    <a:lstStyle/>
                    <a:p>
                      <a:pPr algn="ctr" fontAlgn="b"/>
                      <a:r>
                        <a:rPr lang="en-PH" sz="2000" b="0" i="0" kern="1200" dirty="0">
                          <a:solidFill>
                            <a:schemeClr val="dk1"/>
                          </a:solidFill>
                          <a:latin typeface="Gill Sans"/>
                          <a:ea typeface="+mn-ea"/>
                          <a:cs typeface="Aparajita" panose="02020603050405020304" pitchFamily="18" charset="0"/>
                        </a:rPr>
                        <a:t>633,939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extLst>
                  <a:ext uri="{0D108BD9-81ED-4DB2-BD59-A6C34878D82A}">
                    <a16:rowId xmlns:a16="http://schemas.microsoft.com/office/drawing/2014/main" val="1160629401"/>
                  </a:ext>
                </a:extLst>
              </a:tr>
            </a:tbl>
          </a:graphicData>
        </a:graphic>
      </p:graphicFrame>
      <p:sp>
        <p:nvSpPr>
          <p:cNvPr id="2" name="Slide Number Placeholder 1">
            <a:extLst>
              <a:ext uri="{FF2B5EF4-FFF2-40B4-BE49-F238E27FC236}">
                <a16:creationId xmlns:a16="http://schemas.microsoft.com/office/drawing/2014/main" id="{994E94A7-9C11-90F2-AD61-64EB29CAD85E}"/>
              </a:ext>
            </a:extLst>
          </p:cNvPr>
          <p:cNvSpPr>
            <a:spLocks noGrp="1"/>
          </p:cNvSpPr>
          <p:nvPr>
            <p:ph type="sldNum" sz="quarter" idx="12"/>
          </p:nvPr>
        </p:nvSpPr>
        <p:spPr/>
        <p:txBody>
          <a:bodyPr/>
          <a:lstStyle/>
          <a:p>
            <a:fld id="{F1007646-A7D2-4EC4-BD30-9960C41E6D85}" type="slidenum">
              <a:rPr lang="en-PH" smtClean="0"/>
              <a:t>23</a:t>
            </a:fld>
            <a:endParaRPr lang="en-PH"/>
          </a:p>
        </p:txBody>
      </p:sp>
    </p:spTree>
    <p:extLst>
      <p:ext uri="{BB962C8B-B14F-4D97-AF65-F5344CB8AC3E}">
        <p14:creationId xmlns:p14="http://schemas.microsoft.com/office/powerpoint/2010/main" val="39433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lock Arc 6">
            <a:extLst>
              <a:ext uri="{FF2B5EF4-FFF2-40B4-BE49-F238E27FC236}">
                <a16:creationId xmlns:a16="http://schemas.microsoft.com/office/drawing/2014/main" id="{403E6D13-B86E-A0B5-ED82-3CFEAB770966}"/>
              </a:ext>
            </a:extLst>
          </p:cNvPr>
          <p:cNvSpPr/>
          <p:nvPr/>
        </p:nvSpPr>
        <p:spPr>
          <a:xfrm>
            <a:off x="-89808" y="1282700"/>
            <a:ext cx="12246428" cy="8131629"/>
          </a:xfrm>
          <a:prstGeom prst="blockArc">
            <a:avLst/>
          </a:prstGeom>
          <a:solidFill>
            <a:schemeClr val="accent1">
              <a:lumMod val="60000"/>
              <a:lumOff val="40000"/>
            </a:schemeClr>
          </a:solidFill>
          <a:ln>
            <a:solidFill>
              <a:srgbClr val="6992B2"/>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PH">
              <a:solidFill>
                <a:schemeClr val="tx1"/>
              </a:solidFill>
            </a:endParaRPr>
          </a:p>
        </p:txBody>
      </p:sp>
      <p:graphicFrame>
        <p:nvGraphicFramePr>
          <p:cNvPr id="6" name="Content Placeholder 5">
            <a:extLst>
              <a:ext uri="{FF2B5EF4-FFF2-40B4-BE49-F238E27FC236}">
                <a16:creationId xmlns:a16="http://schemas.microsoft.com/office/drawing/2014/main" id="{BA55CF4E-8897-32D9-1BFD-579C89131593}"/>
              </a:ext>
            </a:extLst>
          </p:cNvPr>
          <p:cNvGraphicFramePr>
            <a:graphicFrameLocks noGrp="1"/>
          </p:cNvGraphicFramePr>
          <p:nvPr>
            <p:ph idx="1"/>
            <p:extLst>
              <p:ext uri="{D42A27DB-BD31-4B8C-83A1-F6EECF244321}">
                <p14:modId xmlns:p14="http://schemas.microsoft.com/office/powerpoint/2010/main" val="416441360"/>
              </p:ext>
            </p:extLst>
          </p:nvPr>
        </p:nvGraphicFramePr>
        <p:xfrm>
          <a:off x="658584" y="86224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E657861-F9B4-C53A-A2A7-4B1C62A9204B}"/>
              </a:ext>
            </a:extLst>
          </p:cNvPr>
          <p:cNvSpPr txBox="1"/>
          <p:nvPr/>
        </p:nvSpPr>
        <p:spPr>
          <a:xfrm>
            <a:off x="2720749" y="625296"/>
            <a:ext cx="6094638" cy="369332"/>
          </a:xfrm>
          <a:prstGeom prst="rect">
            <a:avLst/>
          </a:prstGeom>
          <a:noFill/>
        </p:spPr>
        <p:txBody>
          <a:bodyPr wrap="square">
            <a:spAutoFit/>
          </a:bodyPr>
          <a:lstStyle/>
          <a:p>
            <a:r>
              <a:rPr lang="en-US" dirty="0"/>
              <a:t>T</a:t>
            </a:r>
            <a:endParaRPr lang="en-PH" dirty="0"/>
          </a:p>
        </p:txBody>
      </p:sp>
      <p:pic>
        <p:nvPicPr>
          <p:cNvPr id="9" name="Google Shape;247;p10">
            <a:extLst>
              <a:ext uri="{FF2B5EF4-FFF2-40B4-BE49-F238E27FC236}">
                <a16:creationId xmlns:a16="http://schemas.microsoft.com/office/drawing/2014/main" id="{23071A0A-3DCB-04B6-01D1-68EAEE186934}"/>
              </a:ext>
            </a:extLst>
          </p:cNvPr>
          <p:cNvPicPr preferRelativeResize="0"/>
          <p:nvPr/>
        </p:nvPicPr>
        <p:blipFill rotWithShape="1">
          <a:blip r:embed="rId8">
            <a:alphaModFix/>
          </a:blip>
          <a:srcRect r="14235"/>
          <a:stretch/>
        </p:blipFill>
        <p:spPr>
          <a:xfrm>
            <a:off x="7336919" y="150125"/>
            <a:ext cx="4855081" cy="831701"/>
          </a:xfrm>
          <a:prstGeom prst="rect">
            <a:avLst/>
          </a:prstGeom>
          <a:noFill/>
          <a:ln>
            <a:noFill/>
          </a:ln>
        </p:spPr>
      </p:pic>
      <p:sp>
        <p:nvSpPr>
          <p:cNvPr id="10" name="Slide Number Placeholder 9">
            <a:extLst>
              <a:ext uri="{FF2B5EF4-FFF2-40B4-BE49-F238E27FC236}">
                <a16:creationId xmlns:a16="http://schemas.microsoft.com/office/drawing/2014/main" id="{EAD3D95A-4D3C-C2E2-006D-965FAA3A8475}"/>
              </a:ext>
            </a:extLst>
          </p:cNvPr>
          <p:cNvSpPr>
            <a:spLocks noGrp="1"/>
          </p:cNvSpPr>
          <p:nvPr>
            <p:ph type="sldNum" sz="quarter" idx="12"/>
          </p:nvPr>
        </p:nvSpPr>
        <p:spPr/>
        <p:txBody>
          <a:bodyPr/>
          <a:lstStyle/>
          <a:p>
            <a:fld id="{F1007646-A7D2-4EC4-BD30-9960C41E6D85}" type="slidenum">
              <a:rPr lang="en-PH" smtClean="0"/>
              <a:t>24</a:t>
            </a:fld>
            <a:endParaRPr lang="en-PH"/>
          </a:p>
        </p:txBody>
      </p:sp>
    </p:spTree>
    <p:extLst>
      <p:ext uri="{BB962C8B-B14F-4D97-AF65-F5344CB8AC3E}">
        <p14:creationId xmlns:p14="http://schemas.microsoft.com/office/powerpoint/2010/main" val="143549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CD56-B0DE-E4AE-E758-36CB21F0BB3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E6E819F-2600-2D4C-BC2E-DAA2823E7565}"/>
              </a:ext>
            </a:extLst>
          </p:cNvPr>
          <p:cNvPicPr>
            <a:picLocks noChangeAspect="1"/>
          </p:cNvPicPr>
          <p:nvPr/>
        </p:nvPicPr>
        <p:blipFill>
          <a:blip r:embed="rId2"/>
          <a:stretch>
            <a:fillRect/>
          </a:stretch>
        </p:blipFill>
        <p:spPr>
          <a:xfrm>
            <a:off x="0" y="146957"/>
            <a:ext cx="12115800" cy="6552826"/>
          </a:xfrm>
          <a:prstGeom prst="rect">
            <a:avLst/>
          </a:prstGeom>
        </p:spPr>
      </p:pic>
      <p:sp>
        <p:nvSpPr>
          <p:cNvPr id="2" name="Title 1">
            <a:extLst>
              <a:ext uri="{FF2B5EF4-FFF2-40B4-BE49-F238E27FC236}">
                <a16:creationId xmlns:a16="http://schemas.microsoft.com/office/drawing/2014/main" id="{0DCB15F0-861F-2949-487E-E122ECE9A811}"/>
              </a:ext>
            </a:extLst>
          </p:cNvPr>
          <p:cNvSpPr>
            <a:spLocks noGrp="1"/>
          </p:cNvSpPr>
          <p:nvPr>
            <p:ph type="title"/>
          </p:nvPr>
        </p:nvSpPr>
        <p:spPr/>
        <p:txBody>
          <a:bodyPr/>
          <a:lstStyle/>
          <a:p>
            <a:endParaRPr lang="en-PH"/>
          </a:p>
        </p:txBody>
      </p:sp>
      <p:sp>
        <p:nvSpPr>
          <p:cNvPr id="3" name="Content Placeholder 2">
            <a:extLst>
              <a:ext uri="{FF2B5EF4-FFF2-40B4-BE49-F238E27FC236}">
                <a16:creationId xmlns:a16="http://schemas.microsoft.com/office/drawing/2014/main" id="{0F3EAAAC-0A73-40D9-04E1-375E58CBB934}"/>
              </a:ext>
            </a:extLst>
          </p:cNvPr>
          <p:cNvSpPr>
            <a:spLocks noGrp="1"/>
          </p:cNvSpPr>
          <p:nvPr>
            <p:ph idx="1"/>
          </p:nvPr>
        </p:nvSpPr>
        <p:spPr/>
        <p:txBody>
          <a:bodyPr/>
          <a:lstStyle/>
          <a:p>
            <a:endParaRPr lang="en-PH"/>
          </a:p>
        </p:txBody>
      </p:sp>
      <p:pic>
        <p:nvPicPr>
          <p:cNvPr id="4" name="Google Shape;292;p28" descr="Text&#10;&#10;Description automatically generated">
            <a:extLst>
              <a:ext uri="{FF2B5EF4-FFF2-40B4-BE49-F238E27FC236}">
                <a16:creationId xmlns:a16="http://schemas.microsoft.com/office/drawing/2014/main" id="{FCEA3180-86A6-A3A7-E1F4-E5B19BEB16A4}"/>
              </a:ext>
            </a:extLst>
          </p:cNvPr>
          <p:cNvPicPr preferRelativeResize="0"/>
          <p:nvPr/>
        </p:nvPicPr>
        <p:blipFill rotWithShape="1">
          <a:blip r:embed="rId3">
            <a:alphaModFix/>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3110592" y="1690688"/>
            <a:ext cx="5385004" cy="5020355"/>
          </a:xfrm>
          <a:prstGeom prst="rect">
            <a:avLst/>
          </a:prstGeom>
          <a:noFill/>
          <a:ln>
            <a:noFill/>
          </a:ln>
        </p:spPr>
      </p:pic>
      <p:pic>
        <p:nvPicPr>
          <p:cNvPr id="1026" name="Picture 2" descr="Aerial view of dramatic sunset or sunrise and blue sky">
            <a:extLst>
              <a:ext uri="{FF2B5EF4-FFF2-40B4-BE49-F238E27FC236}">
                <a16:creationId xmlns:a16="http://schemas.microsoft.com/office/drawing/2014/main" id="{958ECD4A-6492-8431-6A84-9500F14D60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9C74E9B-C02D-A459-8FBF-7DC4C120877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25</a:t>
            </a:fld>
            <a:endParaRPr lang="en-PH"/>
          </a:p>
        </p:txBody>
      </p:sp>
    </p:spTree>
    <p:extLst>
      <p:ext uri="{BB962C8B-B14F-4D97-AF65-F5344CB8AC3E}">
        <p14:creationId xmlns:p14="http://schemas.microsoft.com/office/powerpoint/2010/main" val="4140275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0"/>
        <p:cNvGrpSpPr/>
        <p:nvPr/>
      </p:nvGrpSpPr>
      <p:grpSpPr>
        <a:xfrm>
          <a:off x="0" y="0"/>
          <a:ext cx="0" cy="0"/>
          <a:chOff x="0" y="0"/>
          <a:chExt cx="0" cy="0"/>
        </a:xfrm>
      </p:grpSpPr>
      <p:sp useBgFill="1">
        <p:nvSpPr>
          <p:cNvPr id="455" name="Rectangle 454">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1" name="Google Shape;441;p23"/>
          <p:cNvSpPr txBox="1">
            <a:spLocks noGrp="1"/>
          </p:cNvSpPr>
          <p:nvPr>
            <p:ph type="title"/>
          </p:nvPr>
        </p:nvSpPr>
        <p:spPr>
          <a:xfrm>
            <a:off x="2510251" y="3150326"/>
            <a:ext cx="7138850" cy="2785531"/>
          </a:xfrm>
          <a:prstGeom prst="rect">
            <a:avLst/>
          </a:prstGeom>
        </p:spPr>
        <p:txBody>
          <a:bodyPr spcFirstLastPara="1" lIns="91425" tIns="45700" rIns="91425" bIns="45700" anchorCtr="0">
            <a:normAutofit/>
          </a:bodyPr>
          <a:lstStyle/>
          <a:p>
            <a:pPr marL="0" lvl="0" indent="0" algn="ctr" rtl="0">
              <a:spcBef>
                <a:spcPts val="0"/>
              </a:spcBef>
              <a:spcAft>
                <a:spcPts val="0"/>
              </a:spcAft>
              <a:buClr>
                <a:srgbClr val="040089"/>
              </a:buClr>
              <a:buSzPct val="100000"/>
              <a:buFont typeface="Poppins SemiBold"/>
              <a:buNone/>
            </a:pPr>
            <a:r>
              <a:rPr lang="en-PH" sz="7200" dirty="0">
                <a:solidFill>
                  <a:schemeClr val="accent1">
                    <a:lumMod val="75000"/>
                  </a:schemeClr>
                </a:solidFill>
                <a:latin typeface="Poppins SemiBold"/>
                <a:ea typeface="Poppins SemiBold"/>
                <a:cs typeface="Poppins SemiBold"/>
                <a:sym typeface="Poppins SemiBold"/>
              </a:rPr>
              <a:t>MARAMING</a:t>
            </a:r>
            <a:br>
              <a:rPr lang="en-PH" sz="7200" dirty="0">
                <a:solidFill>
                  <a:schemeClr val="accent1">
                    <a:lumMod val="75000"/>
                  </a:schemeClr>
                </a:solidFill>
                <a:latin typeface="Poppins SemiBold"/>
                <a:ea typeface="Poppins SemiBold"/>
                <a:cs typeface="Poppins SemiBold"/>
                <a:sym typeface="Poppins SemiBold"/>
              </a:rPr>
            </a:br>
            <a:r>
              <a:rPr lang="en-PH" sz="7200" dirty="0">
                <a:solidFill>
                  <a:schemeClr val="accent1">
                    <a:lumMod val="75000"/>
                  </a:schemeClr>
                </a:solidFill>
                <a:latin typeface="Poppins SemiBold"/>
                <a:ea typeface="Poppins SemiBold"/>
                <a:cs typeface="Poppins SemiBold"/>
                <a:sym typeface="Poppins SemiBold"/>
              </a:rPr>
              <a:t>SALAMAT!</a:t>
            </a:r>
            <a:endParaRPr lang="en-PH" sz="7200" dirty="0">
              <a:solidFill>
                <a:schemeClr val="accent1">
                  <a:lumMod val="75000"/>
                </a:schemeClr>
              </a:solidFill>
            </a:endParaRPr>
          </a:p>
        </p:txBody>
      </p:sp>
      <p:sp>
        <p:nvSpPr>
          <p:cNvPr id="457" name="Arc 456">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50" name="Google Shape;450;p23"/>
          <p:cNvPicPr preferRelativeResize="0"/>
          <p:nvPr/>
        </p:nvPicPr>
        <p:blipFill rotWithShape="1">
          <a:blip r:embed="rId3"/>
          <a:srcRect l="16418" r="14818"/>
          <a:stretch/>
        </p:blipFill>
        <p:spPr>
          <a:xfrm>
            <a:off x="2637064" y="1585935"/>
            <a:ext cx="6616879" cy="1419330"/>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p:spPr>
      </p:pic>
      <p:sp>
        <p:nvSpPr>
          <p:cNvPr id="3" name="Slide Number Placeholder 2">
            <a:extLst>
              <a:ext uri="{FF2B5EF4-FFF2-40B4-BE49-F238E27FC236}">
                <a16:creationId xmlns:a16="http://schemas.microsoft.com/office/drawing/2014/main" id="{AB83635D-FFF0-A0CC-0381-39A2ED9B88A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26</a:t>
            </a:fld>
            <a:endParaRPr lang="en-PH"/>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D9615-C511-4F9A-859C-F97486A88C7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919579F-59B2-CB77-897E-1BE9AB683CE0}"/>
              </a:ext>
            </a:extLst>
          </p:cNvPr>
          <p:cNvSpPr/>
          <p:nvPr/>
        </p:nvSpPr>
        <p:spPr>
          <a:xfrm>
            <a:off x="4588329" y="1298121"/>
            <a:ext cx="3722914" cy="5559879"/>
          </a:xfrm>
          <a:prstGeom prst="rect">
            <a:avLst/>
          </a:prstGeom>
          <a:solidFill>
            <a:srgbClr val="6992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9" name="Google Shape;291;p28" descr="A picture containing text&#10;&#10;Description automatically generated">
            <a:extLst>
              <a:ext uri="{FF2B5EF4-FFF2-40B4-BE49-F238E27FC236}">
                <a16:creationId xmlns:a16="http://schemas.microsoft.com/office/drawing/2014/main" id="{DDFBD497-FF97-8360-F3AB-0A0DB5FCF3F8}"/>
              </a:ext>
            </a:extLst>
          </p:cNvPr>
          <p:cNvPicPr preferRelativeResize="0"/>
          <p:nvPr/>
        </p:nvPicPr>
        <p:blipFill rotWithShape="1">
          <a:blip r:embed="rId3">
            <a:alphaModFix/>
            <a:duotone>
              <a:prstClr val="black"/>
              <a:srgbClr val="5B9BD5">
                <a:tint val="45000"/>
                <a:satMod val="400000"/>
              </a:srgbClr>
            </a:duotone>
            <a:extLst>
              <a:ext uri="{BEBA8EAE-BF5A-486C-A8C5-ECC9F3942E4B}">
                <a14:imgProps xmlns:a14="http://schemas.microsoft.com/office/drawing/2010/main">
                  <a14:imgLayer r:embed="rId4">
                    <a14:imgEffect>
                      <a14:backgroundRemoval t="888" b="98521" l="0" r="99556">
                        <a14:foregroundMark x1="26667" y1="45562" x2="26667" y2="45562"/>
                        <a14:foregroundMark x1="81333" y1="6213" x2="35333" y2="4142"/>
                        <a14:foregroundMark x1="35333" y1="4142" x2="21333" y2="12130"/>
                        <a14:foregroundMark x1="21333" y1="12130" x2="15333" y2="41420"/>
                        <a14:foregroundMark x1="59193" y1="56936" x2="93111" y2="68935"/>
                        <a14:foregroundMark x1="15333" y1="41420" x2="44049" y2="51579"/>
                        <a14:foregroundMark x1="93111" y1="68935" x2="98444" y2="44675"/>
                        <a14:foregroundMark x1="98444" y1="44675" x2="76667" y2="1775"/>
                        <a14:foregroundMark x1="76667" y1="1775" x2="76667" y2="1775"/>
                        <a14:foregroundMark x1="8444" y1="11834" x2="1111" y2="96450"/>
                        <a14:foregroundMark x1="8889" y1="92604" x2="18667" y2="81953"/>
                        <a14:foregroundMark x1="18667" y1="81953" x2="12222" y2="72485"/>
                        <a14:foregroundMark x1="12222" y1="72485" x2="32667" y2="52071"/>
                        <a14:foregroundMark x1="32667" y1="52071" x2="43745" y2="46124"/>
                        <a14:foregroundMark x1="1111" y1="1479" x2="6889" y2="71302"/>
                        <a14:foregroundMark x1="6889" y1="71302" x2="16667" y2="86095"/>
                        <a14:foregroundMark x1="16667" y1="86095" x2="30444" y2="73669"/>
                        <a14:foregroundMark x1="30444" y1="73669" x2="32444" y2="36095"/>
                        <a14:foregroundMark x1="32444" y1="36095" x2="47778" y2="5917"/>
                        <a14:foregroundMark x1="47778" y1="5917" x2="32889" y2="2367"/>
                        <a14:foregroundMark x1="32889" y1="2367" x2="444" y2="5325"/>
                        <a14:foregroundMark x1="44000" y1="4438" x2="11778" y2="2663"/>
                        <a14:foregroundMark x1="11778" y1="2663" x2="5556" y2="25444"/>
                        <a14:foregroundMark x1="5556" y1="25444" x2="10889" y2="42604"/>
                        <a14:foregroundMark x1="10889" y1="42604" x2="26222" y2="48817"/>
                        <a14:foregroundMark x1="26222" y1="48817" x2="44222" y2="11538"/>
                        <a14:foregroundMark x1="44222" y1="11538" x2="43111" y2="5030"/>
                        <a14:foregroundMark x1="12889" y1="13314" x2="12889" y2="13314"/>
                        <a14:foregroundMark x1="12889" y1="13314" x2="12889" y2="13314"/>
                        <a14:foregroundMark x1="10444" y1="4734" x2="39778" y2="12130"/>
                        <a14:foregroundMark x1="39778" y1="12130" x2="44222" y2="25740"/>
                        <a14:foregroundMark x1="44222" y1="25740" x2="34000" y2="38757"/>
                        <a14:foregroundMark x1="34000" y1="38757" x2="11556" y2="38462"/>
                        <a14:foregroundMark x1="11556" y1="38462" x2="1778" y2="23077"/>
                        <a14:foregroundMark x1="1778" y1="23077" x2="4222" y2="9172"/>
                        <a14:foregroundMark x1="4222" y1="9172" x2="7333" y2="6213"/>
                        <a14:foregroundMark x1="48444" y1="10355" x2="13778" y2="8284"/>
                        <a14:foregroundMark x1="13778" y1="8284" x2="4222" y2="23077"/>
                        <a14:foregroundMark x1="4222" y1="23077" x2="13778" y2="38462"/>
                        <a14:foregroundMark x1="13778" y1="38462" x2="38889" y2="36095"/>
                        <a14:foregroundMark x1="38889" y1="36095" x2="49778" y2="20414"/>
                        <a14:foregroundMark x1="49778" y1="20414" x2="44889" y2="11243"/>
                        <a14:foregroundMark x1="27778" y1="18639" x2="27778" y2="18639"/>
                        <a14:foregroundMark x1="47333" y1="30473" x2="47333" y2="30473"/>
                        <a14:foregroundMark x1="50889" y1="33136" x2="50889" y2="33136"/>
                        <a14:foregroundMark x1="54889" y1="32840" x2="54889" y2="32840"/>
                        <a14:foregroundMark x1="71111" y1="24260" x2="71111" y2="24260"/>
                        <a14:foregroundMark x1="89111" y1="18343" x2="78667" y2="21893"/>
                        <a14:foregroundMark x1="78667" y1="21893" x2="70000" y2="33432"/>
                        <a14:foregroundMark x1="70000" y1="33432" x2="67111" y2="48225"/>
                        <a14:foregroundMark x1="67111" y1="48225" x2="83111" y2="61538"/>
                        <a14:foregroundMark x1="83111" y1="61538" x2="96444" y2="52071"/>
                        <a14:foregroundMark x1="96444" y1="52071" x2="95111" y2="35503"/>
                        <a14:foregroundMark x1="95111" y1="35503" x2="85778" y2="18639"/>
                        <a14:foregroundMark x1="70667" y1="5917" x2="62444" y2="14793"/>
                        <a14:foregroundMark x1="62444" y1="14793" x2="63556" y2="31953"/>
                        <a14:foregroundMark x1="63556" y1="31953" x2="81333" y2="34320"/>
                        <a14:foregroundMark x1="81333" y1="34320" x2="82444" y2="14201"/>
                        <a14:foregroundMark x1="82444" y1="14201" x2="69333" y2="5325"/>
                        <a14:foregroundMark x1="95333" y1="6805" x2="63556" y2="20118"/>
                        <a14:foregroundMark x1="63556" y1="20118" x2="66000" y2="36391"/>
                        <a14:foregroundMark x1="66000" y1="36391" x2="95333" y2="23077"/>
                        <a14:foregroundMark x1="95333" y1="23077" x2="96667" y2="9467"/>
                        <a14:foregroundMark x1="96667" y1="9467" x2="94222" y2="8580"/>
                        <a14:foregroundMark x1="33778" y1="9467" x2="22667" y2="12426"/>
                        <a14:foregroundMark x1="22667" y1="12426" x2="17333" y2="27811"/>
                        <a14:foregroundMark x1="17333" y1="27811" x2="41111" y2="16864"/>
                        <a14:foregroundMark x1="41111" y1="16864" x2="37111" y2="1775"/>
                        <a14:foregroundMark x1="37111" y1="1775" x2="33111" y2="888"/>
                        <a14:foregroundMark x1="12889" y1="36686" x2="4444" y2="42308"/>
                        <a14:foregroundMark x1="4444" y1="42308" x2="3111" y2="73373"/>
                        <a14:foregroundMark x1="3111" y1="73373" x2="18667" y2="89645"/>
                        <a14:foregroundMark x1="18667" y1="89645" x2="36222" y2="55325"/>
                        <a14:foregroundMark x1="36222" y1="55325" x2="16000" y2="36391"/>
                        <a14:foregroundMark x1="16000" y1="36391" x2="5778" y2="34024"/>
                        <a14:foregroundMark x1="5778" y1="34024" x2="3333" y2="32249"/>
                        <a14:foregroundMark x1="16222" y1="58580" x2="16222" y2="58580"/>
                        <a14:foregroundMark x1="24889" y1="47041" x2="10000" y2="42899"/>
                        <a14:foregroundMark x1="10000" y1="42899" x2="4222" y2="61243"/>
                        <a14:foregroundMark x1="4222" y1="61243" x2="14889" y2="68047"/>
                        <a14:foregroundMark x1="14889" y1="68047" x2="26444" y2="59467"/>
                        <a14:foregroundMark x1="26444" y1="59467" x2="25333" y2="47929"/>
                        <a14:foregroundMark x1="25333" y1="47929" x2="22000" y2="46746"/>
                        <a14:foregroundMark x1="27778" y1="71302" x2="18000" y2="74260"/>
                        <a14:foregroundMark x1="18000" y1="74260" x2="1333" y2="87278"/>
                        <a14:foregroundMark x1="1333" y1="87278" x2="10667" y2="90533"/>
                        <a14:foregroundMark x1="10667" y1="90533" x2="20667" y2="80178"/>
                        <a14:foregroundMark x1="20667" y1="80178" x2="13556" y2="74260"/>
                        <a14:foregroundMark x1="19556" y1="49704" x2="19556" y2="49704"/>
                        <a14:foregroundMark x1="12889" y1="45266" x2="4000" y2="59467"/>
                        <a14:foregroundMark x1="4000" y1="59467" x2="9778" y2="76627"/>
                        <a14:foregroundMark x1="9778" y1="76627" x2="31556" y2="54142"/>
                        <a14:foregroundMark x1="31556" y1="54142" x2="15556" y2="43491"/>
                        <a14:foregroundMark x1="15556" y1="43491" x2="8444" y2="43787"/>
                        <a14:foregroundMark x1="59556" y1="71598" x2="59556" y2="71598"/>
                        <a14:foregroundMark x1="58222" y1="72781" x2="58222" y2="72781"/>
                        <a14:foregroundMark x1="55111" y1="73373" x2="55111" y2="73373"/>
                        <a14:foregroundMark x1="61111" y1="73964" x2="61111" y2="73964"/>
                        <a14:foregroundMark x1="43556" y1="72189" x2="43556" y2="72189"/>
                        <a14:foregroundMark x1="21778" y1="91716" x2="21778" y2="91716"/>
                        <a14:foregroundMark x1="26667" y1="73373" x2="7778" y2="88166"/>
                        <a14:foregroundMark x1="7778" y1="88166" x2="6667" y2="97929"/>
                        <a14:foregroundMark x1="6667" y1="97929" x2="21556" y2="95266"/>
                        <a14:foregroundMark x1="21556" y1="95266" x2="32000" y2="77515"/>
                        <a14:foregroundMark x1="32000" y1="77515" x2="26889" y2="72485"/>
                        <a14:foregroundMark x1="94667" y1="78107" x2="94667" y2="78107"/>
                        <a14:foregroundMark x1="94667" y1="78107" x2="81333" y2="86686"/>
                        <a14:foregroundMark x1="81333" y1="86686" x2="98444" y2="83728"/>
                        <a14:foregroundMark x1="98444" y1="83728" x2="99556" y2="83136"/>
                        <a14:foregroundMark x1="88444" y1="30178" x2="71333" y2="42604"/>
                        <a14:foregroundMark x1="71333" y1="42604" x2="86667" y2="54142"/>
                        <a14:foregroundMark x1="86667" y1="54142" x2="94889" y2="41716"/>
                        <a14:foregroundMark x1="94889" y1="41716" x2="87556" y2="30769"/>
                        <a14:foregroundMark x1="87556" y1="30769" x2="85333" y2="29882"/>
                        <a14:foregroundMark x1="35778" y1="82249" x2="35778" y2="82249"/>
                        <a14:foregroundMark x1="62889" y1="85207" x2="62889" y2="85207"/>
                        <a14:foregroundMark x1="62889" y1="85207" x2="62889" y2="85207"/>
                        <a14:foregroundMark x1="62889" y1="85207" x2="67333" y2="94379"/>
                        <a14:foregroundMark x1="67333" y1="94379" x2="67333" y2="94379"/>
                        <a14:foregroundMark x1="50000" y1="93195" x2="50000" y2="93195"/>
                        <a14:foregroundMark x1="50222" y1="98521" x2="50222" y2="98521"/>
                        <a14:foregroundMark x1="88889" y1="42012" x2="88889" y2="42012"/>
                        <a14:foregroundMark x1="85556" y1="39941" x2="94222" y2="42308"/>
                        <a14:backgroundMark x1="50000" y1="41124" x2="50000" y2="41124"/>
                        <a14:backgroundMark x1="47333" y1="82544" x2="47333" y2="82544"/>
                        <a14:backgroundMark x1="46667" y1="93195" x2="46667" y2="90828"/>
                        <a14:backgroundMark x1="46667" y1="98225" x2="46667" y2="93195"/>
                        <a14:backgroundMark x1="52835" y1="93195" x2="52222" y2="90237"/>
                        <a14:backgroundMark x1="53939" y1="98521" x2="52835" y2="93195"/>
                        <a14:backgroundMark x1="54000" y1="98817" x2="53939" y2="98521"/>
                        <a14:backgroundMark x1="42889" y1="62426" x2="42889" y2="62426"/>
                        <a14:backgroundMark x1="50667" y1="52959" x2="50667" y2="52959"/>
                        <a14:backgroundMark x1="49556" y1="51479" x2="49556" y2="51479"/>
                        <a14:backgroundMark x1="49556" y1="51479" x2="56444" y2="54734"/>
                        <a14:backgroundMark x1="57333" y1="57692" x2="56444" y2="60059"/>
                        <a14:backgroundMark x1="47111" y1="52071" x2="47111" y2="52071"/>
                        <a14:backgroundMark x1="49333" y1="44379" x2="49778" y2="52367"/>
                        <a14:backgroundMark x1="44889" y1="51775" x2="56667" y2="55325"/>
                        <a14:backgroundMark x1="56667" y1="55621" x2="57778" y2="57988"/>
                      </a14:backgroundRemoval>
                    </a14:imgEffect>
                  </a14:imgLayer>
                </a14:imgProps>
              </a:ext>
            </a:extLst>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10F32C46-4091-6A29-742C-23BEB79D07FD}"/>
              </a:ext>
            </a:extLst>
          </p:cNvPr>
          <p:cNvSpPr>
            <a:spLocks noGrp="1"/>
          </p:cNvSpPr>
          <p:nvPr>
            <p:ph type="title"/>
          </p:nvPr>
        </p:nvSpPr>
        <p:spPr/>
        <p:txBody>
          <a:bodyPr/>
          <a:lstStyle/>
          <a:p>
            <a:endParaRPr lang="en-PH" dirty="0"/>
          </a:p>
        </p:txBody>
      </p:sp>
      <p:sp>
        <p:nvSpPr>
          <p:cNvPr id="3" name="Content Placeholder 2">
            <a:extLst>
              <a:ext uri="{FF2B5EF4-FFF2-40B4-BE49-F238E27FC236}">
                <a16:creationId xmlns:a16="http://schemas.microsoft.com/office/drawing/2014/main" id="{1509258A-79A6-3E1E-15F7-5829157C56F8}"/>
              </a:ext>
            </a:extLst>
          </p:cNvPr>
          <p:cNvSpPr>
            <a:spLocks noGrp="1"/>
          </p:cNvSpPr>
          <p:nvPr>
            <p:ph idx="1"/>
          </p:nvPr>
        </p:nvSpPr>
        <p:spPr/>
        <p:txBody>
          <a:bodyPr/>
          <a:lstStyle/>
          <a:p>
            <a:endParaRPr lang="en-PH" dirty="0"/>
          </a:p>
        </p:txBody>
      </p:sp>
      <p:pic>
        <p:nvPicPr>
          <p:cNvPr id="6" name="Google Shape;292;p28" descr="Text&#10;&#10;Description automatically generated">
            <a:extLst>
              <a:ext uri="{FF2B5EF4-FFF2-40B4-BE49-F238E27FC236}">
                <a16:creationId xmlns:a16="http://schemas.microsoft.com/office/drawing/2014/main" id="{3D426421-8B72-B8E3-EA02-83E463E7628D}"/>
              </a:ext>
            </a:extLst>
          </p:cNvPr>
          <p:cNvPicPr preferRelativeResize="0"/>
          <p:nvPr/>
        </p:nvPicPr>
        <p:blipFill rotWithShape="1">
          <a:blip r:embed="rId5">
            <a:alphaModFix/>
          </a:blip>
          <a:srcRect/>
          <a:stretch/>
        </p:blipFill>
        <p:spPr>
          <a:xfrm>
            <a:off x="2512580" y="815344"/>
            <a:ext cx="7166839" cy="6713212"/>
          </a:xfrm>
          <a:prstGeom prst="rect">
            <a:avLst/>
          </a:prstGeom>
          <a:noFill/>
          <a:ln>
            <a:noFill/>
          </a:ln>
        </p:spPr>
      </p:pic>
      <p:sp>
        <p:nvSpPr>
          <p:cNvPr id="11" name="Slide Number Placeholder 10">
            <a:extLst>
              <a:ext uri="{FF2B5EF4-FFF2-40B4-BE49-F238E27FC236}">
                <a16:creationId xmlns:a16="http://schemas.microsoft.com/office/drawing/2014/main" id="{F8B21738-554D-44D5-B788-D369629BCE3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3</a:t>
            </a:fld>
            <a:endParaRPr lang="en-PH"/>
          </a:p>
        </p:txBody>
      </p:sp>
    </p:spTree>
    <p:extLst>
      <p:ext uri="{BB962C8B-B14F-4D97-AF65-F5344CB8AC3E}">
        <p14:creationId xmlns:p14="http://schemas.microsoft.com/office/powerpoint/2010/main" val="345880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987C-1E0E-A31A-67C2-1CCB71202528}"/>
              </a:ext>
            </a:extLst>
          </p:cNvPr>
          <p:cNvSpPr>
            <a:spLocks noGrp="1"/>
          </p:cNvSpPr>
          <p:nvPr>
            <p:ph type="title"/>
          </p:nvPr>
        </p:nvSpPr>
        <p:spPr>
          <a:xfrm>
            <a:off x="7410994" y="365125"/>
            <a:ext cx="4450080" cy="1325563"/>
          </a:xfrm>
        </p:spPr>
        <p:txBody>
          <a:bodyPr/>
          <a:lstStyle/>
          <a:p>
            <a:endParaRPr lang="en-PH" dirty="0"/>
          </a:p>
        </p:txBody>
      </p:sp>
      <p:sp>
        <p:nvSpPr>
          <p:cNvPr id="3" name="Content Placeholder 2">
            <a:extLst>
              <a:ext uri="{FF2B5EF4-FFF2-40B4-BE49-F238E27FC236}">
                <a16:creationId xmlns:a16="http://schemas.microsoft.com/office/drawing/2014/main" id="{E3A912C1-2BF5-B054-4B6E-474F2EAC5F48}"/>
              </a:ext>
            </a:extLst>
          </p:cNvPr>
          <p:cNvSpPr>
            <a:spLocks noGrp="1"/>
          </p:cNvSpPr>
          <p:nvPr>
            <p:ph idx="1"/>
          </p:nvPr>
        </p:nvSpPr>
        <p:spPr>
          <a:xfrm>
            <a:off x="7410994" y="2098766"/>
            <a:ext cx="4450080" cy="4458788"/>
          </a:xfrm>
        </p:spPr>
        <p:txBody>
          <a:bodyPr>
            <a:normAutofit/>
          </a:bodyPr>
          <a:lstStyle/>
          <a:p>
            <a:pPr marL="0" indent="0">
              <a:buNone/>
            </a:pPr>
            <a:r>
              <a:rPr lang="en-PH" dirty="0"/>
              <a:t>One of the key insights: </a:t>
            </a:r>
          </a:p>
          <a:p>
            <a:pPr marL="0" indent="0">
              <a:buNone/>
            </a:pPr>
            <a:r>
              <a:rPr lang="en-PH" dirty="0"/>
              <a:t>TEEN STRUGGLE IS REAL</a:t>
            </a:r>
          </a:p>
          <a:p>
            <a:pPr marL="0" indent="0">
              <a:buNone/>
            </a:pPr>
            <a:r>
              <a:rPr lang="en-US" dirty="0"/>
              <a:t>it is a challenge to access contraceptives unless they have already been pregnant</a:t>
            </a:r>
            <a:endParaRPr lang="en-PH" dirty="0"/>
          </a:p>
        </p:txBody>
      </p:sp>
      <p:pic>
        <p:nvPicPr>
          <p:cNvPr id="5" name="Picture 4">
            <a:extLst>
              <a:ext uri="{FF2B5EF4-FFF2-40B4-BE49-F238E27FC236}">
                <a16:creationId xmlns:a16="http://schemas.microsoft.com/office/drawing/2014/main" id="{C0E571B8-51A0-20F5-6DBB-A7C8B840778E}"/>
              </a:ext>
            </a:extLst>
          </p:cNvPr>
          <p:cNvPicPr>
            <a:picLocks noChangeAspect="1"/>
          </p:cNvPicPr>
          <p:nvPr/>
        </p:nvPicPr>
        <p:blipFill>
          <a:blip r:embed="rId2"/>
          <a:stretch>
            <a:fillRect/>
          </a:stretch>
        </p:blipFill>
        <p:spPr>
          <a:xfrm>
            <a:off x="0" y="-8709"/>
            <a:ext cx="7251170" cy="6858000"/>
          </a:xfrm>
          <a:prstGeom prst="rect">
            <a:avLst/>
          </a:prstGeom>
        </p:spPr>
      </p:pic>
      <p:sp>
        <p:nvSpPr>
          <p:cNvPr id="6" name="Slide Number Placeholder 5">
            <a:extLst>
              <a:ext uri="{FF2B5EF4-FFF2-40B4-BE49-F238E27FC236}">
                <a16:creationId xmlns:a16="http://schemas.microsoft.com/office/drawing/2014/main" id="{CF5DF397-D3DF-DE2A-BA08-86DF6ED9420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4</a:t>
            </a:fld>
            <a:endParaRPr lang="en-PH"/>
          </a:p>
        </p:txBody>
      </p:sp>
    </p:spTree>
    <p:extLst>
      <p:ext uri="{BB962C8B-B14F-4D97-AF65-F5344CB8AC3E}">
        <p14:creationId xmlns:p14="http://schemas.microsoft.com/office/powerpoint/2010/main" val="324229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19051-A55E-E97F-AFED-A118FBC420FF}"/>
            </a:ext>
          </a:extLst>
        </p:cNvPr>
        <p:cNvGrpSpPr/>
        <p:nvPr/>
      </p:nvGrpSpPr>
      <p:grpSpPr>
        <a:xfrm>
          <a:off x="0" y="0"/>
          <a:ext cx="0" cy="0"/>
          <a:chOff x="0" y="0"/>
          <a:chExt cx="0" cy="0"/>
        </a:xfrm>
      </p:grpSpPr>
      <p:sp>
        <p:nvSpPr>
          <p:cNvPr id="94" name="Google Shape;94;p1">
            <a:extLst>
              <a:ext uri="{FF2B5EF4-FFF2-40B4-BE49-F238E27FC236}">
                <a16:creationId xmlns:a16="http://schemas.microsoft.com/office/drawing/2014/main" id="{913AEC91-B7FF-8FD9-CA20-FDCE938D7D05}"/>
              </a:ext>
            </a:extLst>
          </p:cNvPr>
          <p:cNvSpPr/>
          <p:nvPr/>
        </p:nvSpPr>
        <p:spPr>
          <a:xfrm>
            <a:off x="1086388" y="1467384"/>
            <a:ext cx="10182990" cy="3715582"/>
          </a:xfrm>
          <a:prstGeom prst="roundRect">
            <a:avLst>
              <a:gd name="adj" fmla="val 16667"/>
            </a:avLst>
          </a:prstGeom>
          <a:solidFill>
            <a:srgbClr val="A5A5A5">
              <a:alpha val="6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b="0" i="0" u="none" strike="noStrike" cap="none">
              <a:solidFill>
                <a:schemeClr val="lt1"/>
              </a:solidFill>
              <a:latin typeface="Calibri"/>
              <a:ea typeface="Calibri"/>
              <a:cs typeface="Calibri"/>
              <a:sym typeface="Calibri"/>
            </a:endParaRPr>
          </a:p>
        </p:txBody>
      </p:sp>
      <p:sp>
        <p:nvSpPr>
          <p:cNvPr id="96" name="Google Shape;96;p1">
            <a:extLst>
              <a:ext uri="{FF2B5EF4-FFF2-40B4-BE49-F238E27FC236}">
                <a16:creationId xmlns:a16="http://schemas.microsoft.com/office/drawing/2014/main" id="{9B675C10-E73C-A868-D48E-7A62E0BCB722}"/>
              </a:ext>
            </a:extLst>
          </p:cNvPr>
          <p:cNvSpPr txBox="1">
            <a:spLocks/>
          </p:cNvSpPr>
          <p:nvPr/>
        </p:nvSpPr>
        <p:spPr>
          <a:xfrm>
            <a:off x="1243429" y="1841438"/>
            <a:ext cx="9705142" cy="1979992"/>
          </a:xfrm>
          <a:prstGeom prst="rect">
            <a:avLst/>
          </a:prstGeom>
          <a:noFill/>
          <a:ln>
            <a:noFill/>
          </a:ln>
        </p:spPr>
        <p:txBody>
          <a:bodyPr spcFirstLastPara="1"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buClr>
                <a:srgbClr val="0077D8"/>
              </a:buClr>
              <a:buSzPts val="2800"/>
            </a:pPr>
            <a:r>
              <a:rPr lang="en-US" sz="4000" dirty="0">
                <a:solidFill>
                  <a:srgbClr val="0077D8"/>
                </a:solidFill>
                <a:latin typeface="Poppins Medium"/>
                <a:ea typeface="Poppins Medium"/>
                <a:cs typeface="Poppins Medium"/>
                <a:sym typeface="Poppins Medium"/>
              </a:rPr>
              <a:t>Need for an enabling environment to access essential preventive healthcare services, including sexual and reproductive health guidance during adolescence</a:t>
            </a:r>
            <a:endParaRPr lang="en-US" sz="4000" dirty="0"/>
          </a:p>
        </p:txBody>
      </p:sp>
      <p:pic>
        <p:nvPicPr>
          <p:cNvPr id="2" name="Google Shape;115;p2">
            <a:extLst>
              <a:ext uri="{FF2B5EF4-FFF2-40B4-BE49-F238E27FC236}">
                <a16:creationId xmlns:a16="http://schemas.microsoft.com/office/drawing/2014/main" id="{33A4A247-0798-491E-1BEE-FCE4663BC556}"/>
              </a:ext>
            </a:extLst>
          </p:cNvPr>
          <p:cNvPicPr preferRelativeResize="0"/>
          <p:nvPr/>
        </p:nvPicPr>
        <p:blipFill rotWithShape="1">
          <a:blip r:embed="rId2">
            <a:alphaModFix/>
          </a:blip>
          <a:srcRect r="14958" b="-2850"/>
          <a:stretch/>
        </p:blipFill>
        <p:spPr>
          <a:xfrm>
            <a:off x="5636323" y="267153"/>
            <a:ext cx="5469775" cy="971895"/>
          </a:xfrm>
          <a:prstGeom prst="rect">
            <a:avLst/>
          </a:prstGeom>
          <a:noFill/>
          <a:ln>
            <a:noFill/>
          </a:ln>
        </p:spPr>
      </p:pic>
    </p:spTree>
    <p:extLst>
      <p:ext uri="{BB962C8B-B14F-4D97-AF65-F5344CB8AC3E}">
        <p14:creationId xmlns:p14="http://schemas.microsoft.com/office/powerpoint/2010/main" val="3887996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a:extLst>
            <a:ext uri="{FF2B5EF4-FFF2-40B4-BE49-F238E27FC236}">
              <a16:creationId xmlns:a16="http://schemas.microsoft.com/office/drawing/2014/main" id="{EA7E57CE-19D0-B54B-5988-CB276159E195}"/>
            </a:ext>
          </a:extLst>
        </p:cNvPr>
        <p:cNvGrpSpPr/>
        <p:nvPr/>
      </p:nvGrpSpPr>
      <p:grpSpPr>
        <a:xfrm>
          <a:off x="0" y="0"/>
          <a:ext cx="0" cy="0"/>
          <a:chOff x="0" y="0"/>
          <a:chExt cx="0" cy="0"/>
        </a:xfrm>
      </p:grpSpPr>
      <p:sp>
        <p:nvSpPr>
          <p:cNvPr id="163" name="Google Shape;163;p6">
            <a:extLst>
              <a:ext uri="{FF2B5EF4-FFF2-40B4-BE49-F238E27FC236}">
                <a16:creationId xmlns:a16="http://schemas.microsoft.com/office/drawing/2014/main" id="{618EED53-6F9A-745C-5D96-0758F1BA230C}"/>
              </a:ext>
            </a:extLst>
          </p:cNvPr>
          <p:cNvSpPr txBox="1">
            <a:spLocks noGrp="1"/>
          </p:cNvSpPr>
          <p:nvPr>
            <p:ph type="title"/>
          </p:nvPr>
        </p:nvSpPr>
        <p:spPr>
          <a:xfrm>
            <a:off x="618278" y="1375410"/>
            <a:ext cx="11057255" cy="7581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40089"/>
              </a:buClr>
              <a:buSzPts val="4400"/>
              <a:buFont typeface="Poppins SemiBold"/>
              <a:buNone/>
            </a:pPr>
            <a:r>
              <a:rPr lang="en-PH" dirty="0">
                <a:solidFill>
                  <a:srgbClr val="040089"/>
                </a:solidFill>
                <a:latin typeface="Poppins SemiBold"/>
                <a:ea typeface="Poppins SemiBold"/>
                <a:cs typeface="Poppins SemiBold"/>
                <a:sym typeface="Poppins SemiBold"/>
              </a:rPr>
              <a:t>Adolescent-Friendly Health Facilities</a:t>
            </a:r>
            <a:endParaRPr dirty="0"/>
          </a:p>
        </p:txBody>
      </p:sp>
      <p:sp>
        <p:nvSpPr>
          <p:cNvPr id="168" name="Google Shape;168;p6">
            <a:extLst>
              <a:ext uri="{FF2B5EF4-FFF2-40B4-BE49-F238E27FC236}">
                <a16:creationId xmlns:a16="http://schemas.microsoft.com/office/drawing/2014/main" id="{302F62CE-7333-56C1-5DE0-43631229BDF6}"/>
              </a:ext>
            </a:extLst>
          </p:cNvPr>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67" name="Google Shape;167;p6">
            <a:extLst>
              <a:ext uri="{FF2B5EF4-FFF2-40B4-BE49-F238E27FC236}">
                <a16:creationId xmlns:a16="http://schemas.microsoft.com/office/drawing/2014/main" id="{0F89A2D1-FC77-A357-AA2F-0218087AD20F}"/>
              </a:ext>
            </a:extLst>
          </p:cNvPr>
          <p:cNvPicPr preferRelativeResize="0"/>
          <p:nvPr/>
        </p:nvPicPr>
        <p:blipFill rotWithShape="1">
          <a:blip r:embed="rId3">
            <a:alphaModFix/>
          </a:blip>
          <a:srcRect r="14666"/>
          <a:stretch/>
        </p:blipFill>
        <p:spPr>
          <a:xfrm>
            <a:off x="7361302" y="124132"/>
            <a:ext cx="4830698" cy="831701"/>
          </a:xfrm>
          <a:prstGeom prst="rect">
            <a:avLst/>
          </a:prstGeom>
          <a:noFill/>
          <a:ln>
            <a:noFill/>
          </a:ln>
        </p:spPr>
      </p:pic>
      <p:grpSp>
        <p:nvGrpSpPr>
          <p:cNvPr id="169" name="Google Shape;169;p6">
            <a:extLst>
              <a:ext uri="{FF2B5EF4-FFF2-40B4-BE49-F238E27FC236}">
                <a16:creationId xmlns:a16="http://schemas.microsoft.com/office/drawing/2014/main" id="{B101A73E-DD17-186E-9822-414C8CA18EFB}"/>
              </a:ext>
            </a:extLst>
          </p:cNvPr>
          <p:cNvGrpSpPr/>
          <p:nvPr/>
        </p:nvGrpSpPr>
        <p:grpSpPr>
          <a:xfrm>
            <a:off x="1571915" y="2378546"/>
            <a:ext cx="9454567" cy="3523621"/>
            <a:chOff x="4736" y="0"/>
            <a:chExt cx="9454567" cy="3523621"/>
          </a:xfrm>
        </p:grpSpPr>
        <p:sp>
          <p:nvSpPr>
            <p:cNvPr id="170" name="Google Shape;170;p6">
              <a:extLst>
                <a:ext uri="{FF2B5EF4-FFF2-40B4-BE49-F238E27FC236}">
                  <a16:creationId xmlns:a16="http://schemas.microsoft.com/office/drawing/2014/main" id="{D1D0BC62-3512-1474-E757-61E96693CA81}"/>
                </a:ext>
              </a:extLst>
            </p:cNvPr>
            <p:cNvSpPr/>
            <p:nvPr/>
          </p:nvSpPr>
          <p:spPr>
            <a:xfrm rot="-5400000">
              <a:off x="521134" y="-516398"/>
              <a:ext cx="3523621" cy="4556417"/>
            </a:xfrm>
            <a:prstGeom prst="flowChartManualOperation">
              <a:avLst/>
            </a:prstGeom>
            <a:solidFill>
              <a:srgbClr val="009DD9"/>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a:extLst>
                <a:ext uri="{FF2B5EF4-FFF2-40B4-BE49-F238E27FC236}">
                  <a16:creationId xmlns:a16="http://schemas.microsoft.com/office/drawing/2014/main" id="{39D7F646-A97B-3193-5EEB-108D8E0C6CF8}"/>
                </a:ext>
              </a:extLst>
            </p:cNvPr>
            <p:cNvSpPr txBox="1"/>
            <p:nvPr/>
          </p:nvSpPr>
          <p:spPr>
            <a:xfrm>
              <a:off x="4736" y="704724"/>
              <a:ext cx="4556417" cy="2114173"/>
            </a:xfrm>
            <a:prstGeom prst="rect">
              <a:avLst/>
            </a:prstGeom>
            <a:noFill/>
            <a:ln>
              <a:noFill/>
            </a:ln>
          </p:spPr>
          <p:txBody>
            <a:bodyPr spcFirstLastPara="1" wrap="square" lIns="361950" tIns="0" rIns="360825" bIns="0" anchor="ctr" anchorCtr="0">
              <a:noAutofit/>
            </a:bodyPr>
            <a:lstStyle/>
            <a:p>
              <a:pPr marL="0" marR="0" lvl="0" indent="0" algn="ctr" rtl="0">
                <a:lnSpc>
                  <a:spcPct val="90000"/>
                </a:lnSpc>
                <a:spcBef>
                  <a:spcPts val="0"/>
                </a:spcBef>
                <a:spcAft>
                  <a:spcPts val="0"/>
                </a:spcAft>
                <a:buClr>
                  <a:srgbClr val="FFFFFF"/>
                </a:buClr>
                <a:buSzPts val="5700"/>
                <a:buFont typeface="Calibri"/>
                <a:buNone/>
              </a:pPr>
              <a:r>
                <a:rPr lang="en-PH" sz="5700">
                  <a:solidFill>
                    <a:srgbClr val="FFFFFF"/>
                  </a:solidFill>
                  <a:latin typeface="Calibri"/>
                  <a:ea typeface="Calibri"/>
                  <a:cs typeface="Calibri"/>
                  <a:sym typeface="Calibri"/>
                </a:rPr>
                <a:t>Certification </a:t>
              </a:r>
              <a:endParaRPr/>
            </a:p>
          </p:txBody>
        </p:sp>
        <p:sp>
          <p:nvSpPr>
            <p:cNvPr id="172" name="Google Shape;172;p6">
              <a:extLst>
                <a:ext uri="{FF2B5EF4-FFF2-40B4-BE49-F238E27FC236}">
                  <a16:creationId xmlns:a16="http://schemas.microsoft.com/office/drawing/2014/main" id="{5DA74400-0210-0C2C-3C7E-B78BD670C7FA}"/>
                </a:ext>
              </a:extLst>
            </p:cNvPr>
            <p:cNvSpPr/>
            <p:nvPr/>
          </p:nvSpPr>
          <p:spPr>
            <a:xfrm rot="-5400000">
              <a:off x="5419284" y="-516398"/>
              <a:ext cx="3523621" cy="4556417"/>
            </a:xfrm>
            <a:prstGeom prst="flowChartManualOperation">
              <a:avLst/>
            </a:prstGeom>
            <a:solidFill>
              <a:srgbClr val="08D0D9"/>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a:extLst>
                <a:ext uri="{FF2B5EF4-FFF2-40B4-BE49-F238E27FC236}">
                  <a16:creationId xmlns:a16="http://schemas.microsoft.com/office/drawing/2014/main" id="{3E03F138-5CC3-28FF-D5B1-D26B5D87FA1D}"/>
                </a:ext>
              </a:extLst>
            </p:cNvPr>
            <p:cNvSpPr txBox="1"/>
            <p:nvPr/>
          </p:nvSpPr>
          <p:spPr>
            <a:xfrm>
              <a:off x="4902886" y="704724"/>
              <a:ext cx="4556417" cy="2114173"/>
            </a:xfrm>
            <a:prstGeom prst="rect">
              <a:avLst/>
            </a:prstGeom>
            <a:noFill/>
            <a:ln>
              <a:noFill/>
            </a:ln>
          </p:spPr>
          <p:txBody>
            <a:bodyPr spcFirstLastPara="1" wrap="square" lIns="361950" tIns="0" rIns="360825" bIns="0" anchor="ctr" anchorCtr="0">
              <a:noAutofit/>
            </a:bodyPr>
            <a:lstStyle/>
            <a:p>
              <a:pPr marL="0" marR="0" lvl="0" indent="0" algn="ctr" rtl="0">
                <a:lnSpc>
                  <a:spcPct val="90000"/>
                </a:lnSpc>
                <a:spcBef>
                  <a:spcPts val="0"/>
                </a:spcBef>
                <a:spcAft>
                  <a:spcPts val="0"/>
                </a:spcAft>
                <a:buClr>
                  <a:srgbClr val="FFFFFF"/>
                </a:buClr>
                <a:buSzPts val="5700"/>
                <a:buFont typeface="Calibri"/>
                <a:buNone/>
              </a:pPr>
              <a:r>
                <a:rPr lang="en-PH" sz="5700">
                  <a:solidFill>
                    <a:srgbClr val="FFFFFF"/>
                  </a:solidFill>
                  <a:latin typeface="Calibri"/>
                  <a:ea typeface="Calibri"/>
                  <a:cs typeface="Calibri"/>
                  <a:sym typeface="Calibri"/>
                </a:rPr>
                <a:t>Functionality </a:t>
              </a:r>
              <a:endParaRPr/>
            </a:p>
          </p:txBody>
        </p:sp>
      </p:grpSp>
      <p:sp>
        <p:nvSpPr>
          <p:cNvPr id="2" name="Slide Number Placeholder 1">
            <a:extLst>
              <a:ext uri="{FF2B5EF4-FFF2-40B4-BE49-F238E27FC236}">
                <a16:creationId xmlns:a16="http://schemas.microsoft.com/office/drawing/2014/main" id="{738C7149-6227-0BD4-4276-BBB84C75BE3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6</a:t>
            </a:fld>
            <a:endParaRPr lang="en-PH"/>
          </a:p>
        </p:txBody>
      </p:sp>
    </p:spTree>
    <p:extLst>
      <p:ext uri="{BB962C8B-B14F-4D97-AF65-F5344CB8AC3E}">
        <p14:creationId xmlns:p14="http://schemas.microsoft.com/office/powerpoint/2010/main" val="76031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a:spLocks noGrp="1"/>
          </p:cNvSpPr>
          <p:nvPr>
            <p:ph type="title"/>
          </p:nvPr>
        </p:nvSpPr>
        <p:spPr>
          <a:xfrm>
            <a:off x="618278" y="1206077"/>
            <a:ext cx="11057255" cy="7581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40089"/>
              </a:buClr>
              <a:buSzPts val="4400"/>
              <a:buFont typeface="Poppins SemiBold"/>
              <a:buNone/>
            </a:pPr>
            <a:r>
              <a:rPr lang="en-PH">
                <a:solidFill>
                  <a:srgbClr val="040089"/>
                </a:solidFill>
                <a:latin typeface="Poppins SemiBold"/>
                <a:ea typeface="Poppins SemiBold"/>
                <a:cs typeface="Poppins SemiBold"/>
                <a:sym typeface="Poppins SemiBold"/>
              </a:rPr>
              <a:t>Adolescent-Friendly Health Facilities</a:t>
            </a:r>
            <a:endParaRPr/>
          </a:p>
        </p:txBody>
      </p:sp>
      <p:pic>
        <p:nvPicPr>
          <p:cNvPr id="182" name="Google Shape;182;p7"/>
          <p:cNvPicPr preferRelativeResize="0"/>
          <p:nvPr/>
        </p:nvPicPr>
        <p:blipFill rotWithShape="1">
          <a:blip r:embed="rId3">
            <a:alphaModFix/>
          </a:blip>
          <a:srcRect r="13399"/>
          <a:stretch/>
        </p:blipFill>
        <p:spPr>
          <a:xfrm>
            <a:off x="7289608" y="162508"/>
            <a:ext cx="4902392" cy="831701"/>
          </a:xfrm>
          <a:prstGeom prst="rect">
            <a:avLst/>
          </a:prstGeom>
          <a:noFill/>
          <a:ln>
            <a:noFill/>
          </a:ln>
        </p:spPr>
      </p:pic>
      <p:grpSp>
        <p:nvGrpSpPr>
          <p:cNvPr id="183" name="Google Shape;183;p7"/>
          <p:cNvGrpSpPr/>
          <p:nvPr/>
        </p:nvGrpSpPr>
        <p:grpSpPr>
          <a:xfrm>
            <a:off x="956396" y="2133599"/>
            <a:ext cx="2895846" cy="4516280"/>
            <a:chOff x="1" y="-1"/>
            <a:chExt cx="2895846" cy="4516280"/>
          </a:xfrm>
        </p:grpSpPr>
        <p:sp>
          <p:nvSpPr>
            <p:cNvPr id="184" name="Google Shape;184;p7"/>
            <p:cNvSpPr/>
            <p:nvPr/>
          </p:nvSpPr>
          <p:spPr>
            <a:xfrm rot="-5400000">
              <a:off x="-810217" y="810217"/>
              <a:ext cx="4516280" cy="2895845"/>
            </a:xfrm>
            <a:prstGeom prst="flowChartManualOperation">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txBox="1"/>
            <p:nvPr/>
          </p:nvSpPr>
          <p:spPr>
            <a:xfrm>
              <a:off x="1" y="903255"/>
              <a:ext cx="2895845" cy="2709768"/>
            </a:xfrm>
            <a:prstGeom prst="rect">
              <a:avLst/>
            </a:prstGeom>
            <a:noFill/>
            <a:ln>
              <a:noFill/>
            </a:ln>
          </p:spPr>
          <p:txBody>
            <a:bodyPr spcFirstLastPara="1" wrap="square" lIns="241300" tIns="0" rIns="240100" bIns="0"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PH" sz="3800">
                  <a:solidFill>
                    <a:schemeClr val="lt1"/>
                  </a:solidFill>
                  <a:latin typeface="Calibri"/>
                  <a:ea typeface="Calibri"/>
                  <a:cs typeface="Calibri"/>
                  <a:sym typeface="Calibri"/>
                </a:rPr>
                <a:t>Certification</a:t>
              </a:r>
              <a:endParaRPr/>
            </a:p>
          </p:txBody>
        </p:sp>
      </p:grpSp>
      <p:grpSp>
        <p:nvGrpSpPr>
          <p:cNvPr id="186" name="Google Shape;186;p7"/>
          <p:cNvGrpSpPr/>
          <p:nvPr/>
        </p:nvGrpSpPr>
        <p:grpSpPr>
          <a:xfrm>
            <a:off x="4144258" y="1988177"/>
            <a:ext cx="6888972" cy="4782927"/>
            <a:chOff x="0" y="586"/>
            <a:chExt cx="6888972" cy="4782927"/>
          </a:xfrm>
        </p:grpSpPr>
        <p:cxnSp>
          <p:nvCxnSpPr>
            <p:cNvPr id="187" name="Google Shape;187;p7"/>
            <p:cNvCxnSpPr/>
            <p:nvPr/>
          </p:nvCxnSpPr>
          <p:spPr>
            <a:xfrm>
              <a:off x="0" y="3732267"/>
              <a:ext cx="6888972" cy="0"/>
            </a:xfrm>
            <a:prstGeom prst="straightConnector1">
              <a:avLst/>
            </a:prstGeom>
            <a:noFill/>
            <a:ln w="12700" cap="flat" cmpd="sng">
              <a:solidFill>
                <a:srgbClr val="487AA8"/>
              </a:solidFill>
              <a:prstDash val="solid"/>
              <a:miter lim="800000"/>
              <a:headEnd type="none" w="sm" len="sm"/>
              <a:tailEnd type="none" w="sm" len="sm"/>
            </a:ln>
          </p:spPr>
        </p:cxnSp>
        <p:cxnSp>
          <p:nvCxnSpPr>
            <p:cNvPr id="188" name="Google Shape;188;p7"/>
            <p:cNvCxnSpPr/>
            <p:nvPr/>
          </p:nvCxnSpPr>
          <p:spPr>
            <a:xfrm>
              <a:off x="0" y="2129199"/>
              <a:ext cx="6888972" cy="0"/>
            </a:xfrm>
            <a:prstGeom prst="straightConnector1">
              <a:avLst/>
            </a:prstGeom>
            <a:noFill/>
            <a:ln w="12700" cap="flat" cmpd="sng">
              <a:solidFill>
                <a:srgbClr val="487AA8"/>
              </a:solidFill>
              <a:prstDash val="solid"/>
              <a:miter lim="800000"/>
              <a:headEnd type="none" w="sm" len="sm"/>
              <a:tailEnd type="none" w="sm" len="sm"/>
            </a:ln>
          </p:spPr>
        </p:cxnSp>
        <p:cxnSp>
          <p:nvCxnSpPr>
            <p:cNvPr id="189" name="Google Shape;189;p7"/>
            <p:cNvCxnSpPr/>
            <p:nvPr/>
          </p:nvCxnSpPr>
          <p:spPr>
            <a:xfrm>
              <a:off x="0" y="526131"/>
              <a:ext cx="6888972" cy="0"/>
            </a:xfrm>
            <a:prstGeom prst="straightConnector1">
              <a:avLst/>
            </a:prstGeom>
            <a:noFill/>
            <a:ln w="12700" cap="flat" cmpd="sng">
              <a:solidFill>
                <a:srgbClr val="487AA8"/>
              </a:solidFill>
              <a:prstDash val="solid"/>
              <a:miter lim="800000"/>
              <a:headEnd type="none" w="sm" len="sm"/>
              <a:tailEnd type="none" w="sm" len="sm"/>
            </a:ln>
          </p:spPr>
        </p:cxnSp>
        <p:sp>
          <p:nvSpPr>
            <p:cNvPr id="190" name="Google Shape;190;p7"/>
            <p:cNvSpPr/>
            <p:nvPr/>
          </p:nvSpPr>
          <p:spPr>
            <a:xfrm>
              <a:off x="1791132" y="586"/>
              <a:ext cx="5097839" cy="5255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txBox="1"/>
            <p:nvPr/>
          </p:nvSpPr>
          <p:spPr>
            <a:xfrm>
              <a:off x="1791132" y="586"/>
              <a:ext cx="5097839" cy="525544"/>
            </a:xfrm>
            <a:prstGeom prst="rect">
              <a:avLst/>
            </a:prstGeom>
            <a:noFill/>
            <a:ln>
              <a:noFill/>
            </a:ln>
          </p:spPr>
          <p:txBody>
            <a:bodyPr spcFirstLastPara="1" wrap="square" lIns="53325" tIns="53325" rIns="53325" bIns="53325" anchor="b" anchorCtr="0">
              <a:noAutofit/>
            </a:bodyPr>
            <a:lstStyle/>
            <a:p>
              <a:pPr marL="0" marR="0" lvl="0" indent="0" algn="l" rtl="0">
                <a:lnSpc>
                  <a:spcPct val="90000"/>
                </a:lnSpc>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
          <p:nvSpPr>
            <p:cNvPr id="192" name="Google Shape;192;p7"/>
            <p:cNvSpPr/>
            <p:nvPr/>
          </p:nvSpPr>
          <p:spPr>
            <a:xfrm>
              <a:off x="0" y="586"/>
              <a:ext cx="1791132" cy="525544"/>
            </a:xfrm>
            <a:prstGeom prst="round2SameRect">
              <a:avLst>
                <a:gd name="adj1" fmla="val 16670"/>
                <a:gd name="adj2" fmla="val 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txBox="1"/>
            <p:nvPr/>
          </p:nvSpPr>
          <p:spPr>
            <a:xfrm>
              <a:off x="25660" y="26246"/>
              <a:ext cx="1739812" cy="49988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PH" sz="2800">
                  <a:solidFill>
                    <a:schemeClr val="lt1"/>
                  </a:solidFill>
                  <a:latin typeface="Calibri"/>
                  <a:ea typeface="Calibri"/>
                  <a:cs typeface="Calibri"/>
                  <a:sym typeface="Calibri"/>
                </a:rPr>
                <a:t>Level I</a:t>
              </a:r>
              <a:endParaRPr/>
            </a:p>
          </p:txBody>
        </p:sp>
        <p:sp>
          <p:nvSpPr>
            <p:cNvPr id="194" name="Google Shape;194;p7"/>
            <p:cNvSpPr/>
            <p:nvPr/>
          </p:nvSpPr>
          <p:spPr>
            <a:xfrm>
              <a:off x="0" y="526131"/>
              <a:ext cx="6888972" cy="10512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txBox="1"/>
            <p:nvPr/>
          </p:nvSpPr>
          <p:spPr>
            <a:xfrm>
              <a:off x="0" y="526131"/>
              <a:ext cx="6888972" cy="1051246"/>
            </a:xfrm>
            <a:prstGeom prst="rect">
              <a:avLst/>
            </a:prstGeom>
            <a:noFill/>
            <a:ln>
              <a:noFill/>
            </a:ln>
          </p:spPr>
          <p:txBody>
            <a:bodyPr spcFirstLastPara="1" wrap="square" lIns="40000" tIns="40000" rIns="40000" bIns="40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n-PH" sz="1600" b="0" i="0" u="none" strike="noStrike" cap="none">
                  <a:solidFill>
                    <a:schemeClr val="dk1"/>
                  </a:solidFill>
                  <a:latin typeface="Calibri"/>
                  <a:ea typeface="Calibri"/>
                  <a:cs typeface="Calibri"/>
                  <a:sym typeface="Calibri"/>
                </a:rPr>
                <a:t>Adolescent sin the catchment area are aware about the services the health facility provides and finds the facility easy to reach and obtain services from it  </a:t>
              </a:r>
              <a:endParaRPr/>
            </a:p>
          </p:txBody>
        </p:sp>
        <p:sp>
          <p:nvSpPr>
            <p:cNvPr id="196" name="Google Shape;196;p7"/>
            <p:cNvSpPr/>
            <p:nvPr/>
          </p:nvSpPr>
          <p:spPr>
            <a:xfrm>
              <a:off x="1791132" y="1603654"/>
              <a:ext cx="5097839" cy="5255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txBox="1"/>
            <p:nvPr/>
          </p:nvSpPr>
          <p:spPr>
            <a:xfrm>
              <a:off x="1791132" y="1603654"/>
              <a:ext cx="5097839" cy="525544"/>
            </a:xfrm>
            <a:prstGeom prst="rect">
              <a:avLst/>
            </a:prstGeom>
            <a:noFill/>
            <a:ln>
              <a:noFill/>
            </a:ln>
          </p:spPr>
          <p:txBody>
            <a:bodyPr spcFirstLastPara="1" wrap="square" lIns="53325" tIns="53325" rIns="53325" bIns="53325" anchor="b" anchorCtr="0">
              <a:noAutofit/>
            </a:bodyPr>
            <a:lstStyle/>
            <a:p>
              <a:pPr marL="0" marR="0" lvl="0" indent="0" algn="l" rtl="0">
                <a:lnSpc>
                  <a:spcPct val="90000"/>
                </a:lnSpc>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
          <p:nvSpPr>
            <p:cNvPr id="198" name="Google Shape;198;p7"/>
            <p:cNvSpPr/>
            <p:nvPr/>
          </p:nvSpPr>
          <p:spPr>
            <a:xfrm>
              <a:off x="0" y="1603654"/>
              <a:ext cx="1791132" cy="525544"/>
            </a:xfrm>
            <a:prstGeom prst="round2SameRect">
              <a:avLst>
                <a:gd name="adj1" fmla="val 16670"/>
                <a:gd name="adj2" fmla="val 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txBox="1"/>
            <p:nvPr/>
          </p:nvSpPr>
          <p:spPr>
            <a:xfrm>
              <a:off x="25660" y="1629314"/>
              <a:ext cx="1739812" cy="49988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PH" sz="2800">
                  <a:solidFill>
                    <a:schemeClr val="lt1"/>
                  </a:solidFill>
                  <a:latin typeface="Calibri"/>
                  <a:ea typeface="Calibri"/>
                  <a:cs typeface="Calibri"/>
                  <a:sym typeface="Calibri"/>
                </a:rPr>
                <a:t>Level II</a:t>
              </a:r>
              <a:endParaRPr/>
            </a:p>
          </p:txBody>
        </p:sp>
        <p:sp>
          <p:nvSpPr>
            <p:cNvPr id="200" name="Google Shape;200;p7"/>
            <p:cNvSpPr/>
            <p:nvPr/>
          </p:nvSpPr>
          <p:spPr>
            <a:xfrm>
              <a:off x="0" y="2129199"/>
              <a:ext cx="6888972" cy="10512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txBox="1"/>
            <p:nvPr/>
          </p:nvSpPr>
          <p:spPr>
            <a:xfrm>
              <a:off x="0" y="2129199"/>
              <a:ext cx="6888972" cy="1051246"/>
            </a:xfrm>
            <a:prstGeom prst="rect">
              <a:avLst/>
            </a:prstGeom>
            <a:noFill/>
            <a:ln>
              <a:noFill/>
            </a:ln>
          </p:spPr>
          <p:txBody>
            <a:bodyPr spcFirstLastPara="1" wrap="square" lIns="40000" tIns="40000" rIns="40000" bIns="40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n-PH" sz="1600" b="0" i="0" u="none" strike="noStrike" cap="none">
                  <a:solidFill>
                    <a:schemeClr val="dk1"/>
                  </a:solidFill>
                  <a:latin typeface="Calibri"/>
                  <a:ea typeface="Calibri"/>
                  <a:cs typeface="Calibri"/>
                  <a:sym typeface="Calibri"/>
                </a:rPr>
                <a:t>Services are in line with the accepted package of health services and are provided on-site or referral linkages by well-trained staff </a:t>
              </a:r>
              <a:endParaRPr/>
            </a:p>
            <a:p>
              <a:pPr marL="171450" marR="0" lvl="1" indent="-171450" algn="l" rtl="0">
                <a:lnSpc>
                  <a:spcPct val="90000"/>
                </a:lnSpc>
                <a:spcBef>
                  <a:spcPts val="240"/>
                </a:spcBef>
                <a:spcAft>
                  <a:spcPts val="0"/>
                </a:spcAft>
                <a:buClr>
                  <a:schemeClr val="dk1"/>
                </a:buClr>
                <a:buSzPts val="1600"/>
                <a:buFont typeface="Calibri"/>
                <a:buChar char="•"/>
              </a:pPr>
              <a:r>
                <a:rPr lang="en-PH" sz="1600" b="0" i="0" u="none" strike="noStrike" cap="none">
                  <a:solidFill>
                    <a:schemeClr val="dk1"/>
                  </a:solidFill>
                  <a:latin typeface="Calibri"/>
                  <a:ea typeface="Calibri"/>
                  <a:cs typeface="Calibri"/>
                  <a:sym typeface="Calibri"/>
                </a:rPr>
                <a:t>Policies are in place: services, privacy and confidentiality </a:t>
              </a:r>
              <a:endParaRPr/>
            </a:p>
          </p:txBody>
        </p:sp>
        <p:sp>
          <p:nvSpPr>
            <p:cNvPr id="202" name="Google Shape;202;p7"/>
            <p:cNvSpPr/>
            <p:nvPr/>
          </p:nvSpPr>
          <p:spPr>
            <a:xfrm>
              <a:off x="1791132" y="3206723"/>
              <a:ext cx="5097839" cy="52554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txBox="1"/>
            <p:nvPr/>
          </p:nvSpPr>
          <p:spPr>
            <a:xfrm>
              <a:off x="1791132" y="3206723"/>
              <a:ext cx="5097839" cy="525544"/>
            </a:xfrm>
            <a:prstGeom prst="rect">
              <a:avLst/>
            </a:prstGeom>
            <a:noFill/>
            <a:ln>
              <a:noFill/>
            </a:ln>
          </p:spPr>
          <p:txBody>
            <a:bodyPr spcFirstLastPara="1" wrap="square" lIns="53325" tIns="53325" rIns="53325" bIns="53325" anchor="b" anchorCtr="0">
              <a:noAutofit/>
            </a:bodyPr>
            <a:lstStyle/>
            <a:p>
              <a:pPr marL="0" marR="0" lvl="0" indent="0" algn="l" rtl="0">
                <a:lnSpc>
                  <a:spcPct val="90000"/>
                </a:lnSpc>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p:txBody>
        </p:sp>
        <p:sp>
          <p:nvSpPr>
            <p:cNvPr id="204" name="Google Shape;204;p7"/>
            <p:cNvSpPr/>
            <p:nvPr/>
          </p:nvSpPr>
          <p:spPr>
            <a:xfrm>
              <a:off x="0" y="3206723"/>
              <a:ext cx="1791132" cy="525544"/>
            </a:xfrm>
            <a:prstGeom prst="round2SameRect">
              <a:avLst>
                <a:gd name="adj1" fmla="val 16670"/>
                <a:gd name="adj2" fmla="val 0"/>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txBox="1"/>
            <p:nvPr/>
          </p:nvSpPr>
          <p:spPr>
            <a:xfrm>
              <a:off x="25660" y="3232383"/>
              <a:ext cx="1739812" cy="499884"/>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PH" sz="2800">
                  <a:solidFill>
                    <a:schemeClr val="lt1"/>
                  </a:solidFill>
                  <a:latin typeface="Calibri"/>
                  <a:ea typeface="Calibri"/>
                  <a:cs typeface="Calibri"/>
                  <a:sym typeface="Calibri"/>
                </a:rPr>
                <a:t>Level III</a:t>
              </a:r>
              <a:endParaRPr/>
            </a:p>
          </p:txBody>
        </p:sp>
        <p:sp>
          <p:nvSpPr>
            <p:cNvPr id="206" name="Google Shape;206;p7"/>
            <p:cNvSpPr/>
            <p:nvPr/>
          </p:nvSpPr>
          <p:spPr>
            <a:xfrm>
              <a:off x="0" y="3732267"/>
              <a:ext cx="6888972" cy="105124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txBox="1"/>
            <p:nvPr/>
          </p:nvSpPr>
          <p:spPr>
            <a:xfrm>
              <a:off x="0" y="3732267"/>
              <a:ext cx="6888972" cy="1051246"/>
            </a:xfrm>
            <a:prstGeom prst="rect">
              <a:avLst/>
            </a:prstGeom>
            <a:noFill/>
            <a:ln>
              <a:noFill/>
            </a:ln>
          </p:spPr>
          <p:txBody>
            <a:bodyPr spcFirstLastPara="1" wrap="square" lIns="40000" tIns="40000" rIns="40000" bIns="40000" anchor="t" anchorCtr="0">
              <a:noAutofit/>
            </a:bodyPr>
            <a:lstStyle/>
            <a:p>
              <a:pPr marL="171450" marR="0" lvl="1" indent="-171450" algn="l" rtl="0">
                <a:lnSpc>
                  <a:spcPct val="90000"/>
                </a:lnSpc>
                <a:spcBef>
                  <a:spcPts val="0"/>
                </a:spcBef>
                <a:spcAft>
                  <a:spcPts val="0"/>
                </a:spcAft>
                <a:buClr>
                  <a:schemeClr val="dk1"/>
                </a:buClr>
                <a:buSzPts val="1600"/>
                <a:buFont typeface="Calibri"/>
                <a:buChar char="•"/>
              </a:pPr>
              <a:r>
                <a:rPr lang="en-PH" sz="1600" b="0" i="0" u="none" strike="noStrike" cap="none" dirty="0">
                  <a:solidFill>
                    <a:schemeClr val="dk1"/>
                  </a:solidFill>
                  <a:latin typeface="Calibri"/>
                  <a:ea typeface="Calibri"/>
                  <a:cs typeface="Calibri"/>
                  <a:sym typeface="Calibri"/>
                </a:rPr>
                <a:t>Provides health services in ways that respect the rights of the adolescents and their privacy and confidentiality</a:t>
              </a:r>
              <a:endParaRPr dirty="0"/>
            </a:p>
            <a:p>
              <a:pPr marL="171450" marR="0" lvl="1" indent="-171450" algn="l" rtl="0">
                <a:lnSpc>
                  <a:spcPct val="90000"/>
                </a:lnSpc>
                <a:spcBef>
                  <a:spcPts val="240"/>
                </a:spcBef>
                <a:spcAft>
                  <a:spcPts val="0"/>
                </a:spcAft>
                <a:buClr>
                  <a:schemeClr val="dk1"/>
                </a:buClr>
                <a:buSzPts val="1600"/>
                <a:buFont typeface="Calibri"/>
                <a:buChar char="•"/>
              </a:pPr>
              <a:r>
                <a:rPr lang="en-PH" sz="1600" b="0" i="0" u="none" strike="noStrike" cap="none" dirty="0">
                  <a:solidFill>
                    <a:schemeClr val="dk1"/>
                  </a:solidFill>
                  <a:latin typeface="Calibri"/>
                  <a:ea typeface="Calibri"/>
                  <a:cs typeface="Calibri"/>
                  <a:sym typeface="Calibri"/>
                </a:rPr>
                <a:t>Adolescents find the surroundings and procedures appealing and acceptable </a:t>
              </a:r>
              <a:endParaRPr dirty="0"/>
            </a:p>
          </p:txBody>
        </p:sp>
      </p:grpSp>
      <p:sp>
        <p:nvSpPr>
          <p:cNvPr id="2" name="Slide Number Placeholder 1">
            <a:extLst>
              <a:ext uri="{FF2B5EF4-FFF2-40B4-BE49-F238E27FC236}">
                <a16:creationId xmlns:a16="http://schemas.microsoft.com/office/drawing/2014/main" id="{A5FF37F2-14C1-A7FB-B351-753638821B3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7</a:t>
            </a:fld>
            <a:endParaRPr lang="en-PH"/>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618278" y="1206077"/>
            <a:ext cx="11057255" cy="7581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40089"/>
              </a:buClr>
              <a:buSzPts val="4400"/>
              <a:buFont typeface="Poppins SemiBold"/>
              <a:buNone/>
            </a:pPr>
            <a:r>
              <a:rPr lang="en-PH">
                <a:solidFill>
                  <a:srgbClr val="040089"/>
                </a:solidFill>
                <a:latin typeface="Poppins SemiBold"/>
                <a:ea typeface="Poppins SemiBold"/>
                <a:cs typeface="Poppins SemiBold"/>
                <a:sym typeface="Poppins SemiBold"/>
              </a:rPr>
              <a:t>Adolescent-Friendly Health Facilities</a:t>
            </a:r>
            <a:endParaRPr/>
          </a:p>
        </p:txBody>
      </p:sp>
      <p:pic>
        <p:nvPicPr>
          <p:cNvPr id="216" name="Google Shape;216;p8"/>
          <p:cNvPicPr preferRelativeResize="0"/>
          <p:nvPr/>
        </p:nvPicPr>
        <p:blipFill rotWithShape="1">
          <a:blip r:embed="rId3">
            <a:alphaModFix/>
          </a:blip>
          <a:srcRect r="15271"/>
          <a:stretch/>
        </p:blipFill>
        <p:spPr>
          <a:xfrm>
            <a:off x="7395594" y="201410"/>
            <a:ext cx="4796406" cy="831701"/>
          </a:xfrm>
          <a:prstGeom prst="rect">
            <a:avLst/>
          </a:prstGeom>
          <a:noFill/>
          <a:ln>
            <a:noFill/>
          </a:ln>
        </p:spPr>
      </p:pic>
      <p:grpSp>
        <p:nvGrpSpPr>
          <p:cNvPr id="217" name="Google Shape;217;p8"/>
          <p:cNvGrpSpPr/>
          <p:nvPr/>
        </p:nvGrpSpPr>
        <p:grpSpPr>
          <a:xfrm>
            <a:off x="956396" y="1751212"/>
            <a:ext cx="2895846" cy="4516280"/>
            <a:chOff x="1" y="-1"/>
            <a:chExt cx="2895846" cy="4516280"/>
          </a:xfrm>
        </p:grpSpPr>
        <p:sp>
          <p:nvSpPr>
            <p:cNvPr id="218" name="Google Shape;218;p8"/>
            <p:cNvSpPr/>
            <p:nvPr/>
          </p:nvSpPr>
          <p:spPr>
            <a:xfrm rot="-5400000">
              <a:off x="-810217" y="810217"/>
              <a:ext cx="4516280" cy="2895845"/>
            </a:xfrm>
            <a:prstGeom prst="flowChartManualOperation">
              <a:avLst/>
            </a:prstGeom>
            <a:solidFill>
              <a:srgbClr val="0BD0D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txBox="1"/>
            <p:nvPr/>
          </p:nvSpPr>
          <p:spPr>
            <a:xfrm>
              <a:off x="1" y="903255"/>
              <a:ext cx="2895845" cy="2709768"/>
            </a:xfrm>
            <a:prstGeom prst="rect">
              <a:avLst/>
            </a:prstGeom>
            <a:noFill/>
            <a:ln>
              <a:noFill/>
            </a:ln>
          </p:spPr>
          <p:txBody>
            <a:bodyPr spcFirstLastPara="1" wrap="square" lIns="228600" tIns="0" rIns="228200" bIns="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PH" sz="3600">
                  <a:solidFill>
                    <a:schemeClr val="lt1"/>
                  </a:solidFill>
                  <a:latin typeface="Calibri"/>
                  <a:ea typeface="Calibri"/>
                  <a:cs typeface="Calibri"/>
                  <a:sym typeface="Calibri"/>
                </a:rPr>
                <a:t>Functionality </a:t>
              </a:r>
              <a:endParaRPr/>
            </a:p>
          </p:txBody>
        </p:sp>
      </p:grpSp>
      <p:sp>
        <p:nvSpPr>
          <p:cNvPr id="220" name="Google Shape;220;p8"/>
          <p:cNvSpPr txBox="1"/>
          <p:nvPr/>
        </p:nvSpPr>
        <p:spPr>
          <a:xfrm>
            <a:off x="4102653" y="2433034"/>
            <a:ext cx="7790089" cy="3653821"/>
          </a:xfrm>
          <a:prstGeom prst="rect">
            <a:avLst/>
          </a:prstGeom>
          <a:noFill/>
          <a:ln>
            <a:noFill/>
          </a:ln>
        </p:spPr>
        <p:txBody>
          <a:bodyPr spcFirstLastPara="1" wrap="square" lIns="0" tIns="0" rIns="0" bIns="0" anchor="t" anchorCtr="0">
            <a:spAutoFit/>
          </a:bodyPr>
          <a:lstStyle/>
          <a:p>
            <a:pPr marL="457200" marR="0" lvl="0" indent="-457200" algn="l" rtl="0">
              <a:lnSpc>
                <a:spcPct val="105678"/>
              </a:lnSpc>
              <a:spcBef>
                <a:spcPts val="0"/>
              </a:spcBef>
              <a:spcAft>
                <a:spcPts val="0"/>
              </a:spcAft>
              <a:buClr>
                <a:srgbClr val="040089"/>
              </a:buClr>
              <a:buSzPts val="2800"/>
              <a:buFont typeface="Arial"/>
              <a:buChar char="•"/>
            </a:pPr>
            <a:r>
              <a:rPr lang="en-PH" sz="2800" dirty="0">
                <a:solidFill>
                  <a:srgbClr val="040089"/>
                </a:solidFill>
                <a:latin typeface="DM Sans"/>
                <a:ea typeface="DM Sans"/>
                <a:cs typeface="DM Sans"/>
                <a:sym typeface="DM Sans"/>
              </a:rPr>
              <a:t>Are we addressing the health needs of the adolescents? </a:t>
            </a:r>
            <a:endParaRPr dirty="0"/>
          </a:p>
          <a:p>
            <a:pPr marL="457200" marR="0" lvl="0" indent="-457200" algn="l" rtl="0">
              <a:lnSpc>
                <a:spcPct val="105678"/>
              </a:lnSpc>
              <a:spcBef>
                <a:spcPts val="0"/>
              </a:spcBef>
              <a:spcAft>
                <a:spcPts val="0"/>
              </a:spcAft>
              <a:buClr>
                <a:srgbClr val="040089"/>
              </a:buClr>
              <a:buSzPts val="2800"/>
              <a:buFont typeface="Arial"/>
              <a:buChar char="•"/>
            </a:pPr>
            <a:r>
              <a:rPr lang="en-PH" sz="2800" dirty="0">
                <a:solidFill>
                  <a:srgbClr val="040089"/>
                </a:solidFill>
                <a:latin typeface="DM Sans"/>
                <a:ea typeface="DM Sans"/>
                <a:cs typeface="DM Sans"/>
                <a:sym typeface="DM Sans"/>
              </a:rPr>
              <a:t>Are we reaching more adolescents?</a:t>
            </a:r>
            <a:endParaRPr dirty="0"/>
          </a:p>
          <a:p>
            <a:pPr marL="457200" marR="0" lvl="0" indent="-457200" algn="l" rtl="0">
              <a:lnSpc>
                <a:spcPct val="105678"/>
              </a:lnSpc>
              <a:spcBef>
                <a:spcPts val="0"/>
              </a:spcBef>
              <a:spcAft>
                <a:spcPts val="0"/>
              </a:spcAft>
              <a:buClr>
                <a:srgbClr val="040089"/>
              </a:buClr>
              <a:buSzPts val="2800"/>
              <a:buFont typeface="Arial"/>
              <a:buChar char="•"/>
            </a:pPr>
            <a:r>
              <a:rPr lang="en-PH" sz="2800" dirty="0">
                <a:solidFill>
                  <a:srgbClr val="040089"/>
                </a:solidFill>
                <a:latin typeface="DM Sans"/>
                <a:ea typeface="DM Sans"/>
                <a:cs typeface="DM Sans"/>
                <a:sym typeface="DM Sans"/>
              </a:rPr>
              <a:t>Are the patients satisfied with the services? </a:t>
            </a:r>
            <a:endParaRPr dirty="0"/>
          </a:p>
          <a:p>
            <a:pPr marL="457200" marR="0" lvl="0" indent="-457200" algn="l" rtl="0">
              <a:lnSpc>
                <a:spcPct val="105678"/>
              </a:lnSpc>
              <a:spcBef>
                <a:spcPts val="0"/>
              </a:spcBef>
              <a:spcAft>
                <a:spcPts val="0"/>
              </a:spcAft>
              <a:buClr>
                <a:srgbClr val="040089"/>
              </a:buClr>
              <a:buSzPts val="2800"/>
              <a:buFont typeface="Arial"/>
              <a:buChar char="•"/>
            </a:pPr>
            <a:r>
              <a:rPr lang="en-PH" sz="2800" dirty="0">
                <a:solidFill>
                  <a:srgbClr val="040089"/>
                </a:solidFill>
                <a:latin typeface="DM Sans"/>
                <a:ea typeface="DM Sans"/>
                <a:cs typeface="DM Sans"/>
                <a:sym typeface="DM Sans"/>
              </a:rPr>
              <a:t>Do the patients come back? </a:t>
            </a:r>
            <a:endParaRPr dirty="0"/>
          </a:p>
          <a:p>
            <a:pPr marL="457200" marR="0" lvl="0" indent="-457200" algn="l" rtl="0">
              <a:lnSpc>
                <a:spcPct val="105678"/>
              </a:lnSpc>
              <a:spcBef>
                <a:spcPts val="0"/>
              </a:spcBef>
              <a:spcAft>
                <a:spcPts val="0"/>
              </a:spcAft>
              <a:buClr>
                <a:srgbClr val="040089"/>
              </a:buClr>
              <a:buSzPts val="2800"/>
              <a:buFont typeface="Arial"/>
              <a:buChar char="•"/>
            </a:pPr>
            <a:r>
              <a:rPr lang="en-PH" sz="2800" dirty="0">
                <a:solidFill>
                  <a:srgbClr val="040089"/>
                </a:solidFill>
                <a:latin typeface="DM Sans"/>
                <a:ea typeface="DM Sans"/>
                <a:cs typeface="DM Sans"/>
                <a:sym typeface="DM Sans"/>
              </a:rPr>
              <a:t>Are health seeking behaviors improved? </a:t>
            </a:r>
            <a:endParaRPr dirty="0"/>
          </a:p>
          <a:p>
            <a:pPr marL="457200" marR="0" lvl="0" indent="-457200" algn="l" rtl="0">
              <a:lnSpc>
                <a:spcPct val="105678"/>
              </a:lnSpc>
              <a:spcBef>
                <a:spcPts val="0"/>
              </a:spcBef>
              <a:spcAft>
                <a:spcPts val="0"/>
              </a:spcAft>
              <a:buClr>
                <a:srgbClr val="040089"/>
              </a:buClr>
              <a:buSzPts val="2800"/>
              <a:buFont typeface="Arial"/>
              <a:buChar char="•"/>
            </a:pPr>
            <a:r>
              <a:rPr lang="en-PH" sz="2800" dirty="0">
                <a:solidFill>
                  <a:srgbClr val="040089"/>
                </a:solidFill>
                <a:latin typeface="DM Sans"/>
                <a:ea typeface="DM Sans"/>
                <a:cs typeface="DM Sans"/>
                <a:sym typeface="DM Sans"/>
              </a:rPr>
              <a:t>Is the general well-being of the adolescents in your community improving? </a:t>
            </a:r>
            <a:endParaRPr dirty="0"/>
          </a:p>
        </p:txBody>
      </p:sp>
      <p:sp>
        <p:nvSpPr>
          <p:cNvPr id="2" name="Slide Number Placeholder 1">
            <a:extLst>
              <a:ext uri="{FF2B5EF4-FFF2-40B4-BE49-F238E27FC236}">
                <a16:creationId xmlns:a16="http://schemas.microsoft.com/office/drawing/2014/main" id="{A1F8EF08-4748-B3BF-B9E3-398F63B5758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8</a:t>
            </a:fld>
            <a:endParaRPr lang="en-PH"/>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9"/>
          <p:cNvSpPr txBox="1">
            <a:spLocks noGrp="1"/>
          </p:cNvSpPr>
          <p:nvPr>
            <p:ph type="title"/>
          </p:nvPr>
        </p:nvSpPr>
        <p:spPr>
          <a:xfrm>
            <a:off x="618278" y="1261110"/>
            <a:ext cx="11057255" cy="75819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40089"/>
              </a:buClr>
              <a:buSzPts val="4400"/>
              <a:buFont typeface="Poppins SemiBold"/>
              <a:buNone/>
            </a:pPr>
            <a:r>
              <a:rPr lang="en-PH">
                <a:solidFill>
                  <a:srgbClr val="040089"/>
                </a:solidFill>
                <a:latin typeface="Poppins SemiBold"/>
                <a:ea typeface="Poppins SemiBold"/>
                <a:cs typeface="Poppins SemiBold"/>
                <a:sym typeface="Poppins SemiBold"/>
              </a:rPr>
              <a:t>Ensuring Functionality </a:t>
            </a:r>
            <a:endParaRPr/>
          </a:p>
        </p:txBody>
      </p:sp>
      <p:pic>
        <p:nvPicPr>
          <p:cNvPr id="229" name="Google Shape;229;p9"/>
          <p:cNvPicPr preferRelativeResize="0"/>
          <p:nvPr/>
        </p:nvPicPr>
        <p:blipFill rotWithShape="1">
          <a:blip r:embed="rId3">
            <a:alphaModFix/>
          </a:blip>
          <a:srcRect r="15508"/>
          <a:stretch/>
        </p:blipFill>
        <p:spPr>
          <a:xfrm>
            <a:off x="7408957" y="150125"/>
            <a:ext cx="4783043" cy="831701"/>
          </a:xfrm>
          <a:prstGeom prst="rect">
            <a:avLst/>
          </a:prstGeom>
          <a:noFill/>
          <a:ln>
            <a:noFill/>
          </a:ln>
        </p:spPr>
      </p:pic>
      <p:grpSp>
        <p:nvGrpSpPr>
          <p:cNvPr id="230" name="Google Shape;230;p9"/>
          <p:cNvGrpSpPr/>
          <p:nvPr/>
        </p:nvGrpSpPr>
        <p:grpSpPr>
          <a:xfrm>
            <a:off x="2615306" y="2133599"/>
            <a:ext cx="6930136" cy="4580255"/>
            <a:chOff x="2005706" y="1300506"/>
            <a:chExt cx="6930136" cy="4706388"/>
          </a:xfrm>
        </p:grpSpPr>
        <p:sp>
          <p:nvSpPr>
            <p:cNvPr id="231" name="Google Shape;231;p9"/>
            <p:cNvSpPr/>
            <p:nvPr/>
          </p:nvSpPr>
          <p:spPr>
            <a:xfrm>
              <a:off x="2486389" y="1300506"/>
              <a:ext cx="6449453" cy="961367"/>
            </a:xfrm>
            <a:custGeom>
              <a:avLst/>
              <a:gdLst/>
              <a:ahLst/>
              <a:cxnLst/>
              <a:rect l="l" t="t" r="r" b="b"/>
              <a:pathLst>
                <a:path w="6449453" h="961365" extrusionOk="0">
                  <a:moveTo>
                    <a:pt x="6449453" y="961364"/>
                  </a:moveTo>
                  <a:lnTo>
                    <a:pt x="480682" y="961364"/>
                  </a:lnTo>
                  <a:lnTo>
                    <a:pt x="0" y="480682"/>
                  </a:lnTo>
                  <a:lnTo>
                    <a:pt x="480682" y="1"/>
                  </a:lnTo>
                  <a:lnTo>
                    <a:pt x="6449453" y="1"/>
                  </a:lnTo>
                  <a:lnTo>
                    <a:pt x="6449453" y="961364"/>
                  </a:lnTo>
                  <a:close/>
                </a:path>
              </a:pathLst>
            </a:custGeom>
            <a:solidFill>
              <a:srgbClr val="FFFFFF"/>
            </a:solidFill>
            <a:ln w="12700" cap="flat" cmpd="sng">
              <a:solidFill>
                <a:srgbClr val="3A66B1"/>
              </a:solidFill>
              <a:prstDash val="solid"/>
              <a:miter lim="800000"/>
              <a:headEnd type="none" w="sm" len="sm"/>
              <a:tailEnd type="none" w="sm" len="sm"/>
            </a:ln>
          </p:spPr>
          <p:txBody>
            <a:bodyPr spcFirstLastPara="1" wrap="square" lIns="664275" tIns="76200" rIns="142225" bIns="762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PH" sz="2000" b="0" i="0" u="none" strike="noStrike" cap="none">
                  <a:solidFill>
                    <a:srgbClr val="000000"/>
                  </a:solidFill>
                  <a:latin typeface="Arial"/>
                  <a:ea typeface="Arial"/>
                  <a:cs typeface="Arial"/>
                  <a:sym typeface="Arial"/>
                </a:rPr>
                <a:t>Do the adolescents know that there are services for them? (Signage) </a:t>
              </a:r>
              <a:endParaRPr/>
            </a:p>
          </p:txBody>
        </p:sp>
        <p:sp>
          <p:nvSpPr>
            <p:cNvPr id="232" name="Google Shape;232;p9" descr="Badge 1 with solid fill"/>
            <p:cNvSpPr/>
            <p:nvPr/>
          </p:nvSpPr>
          <p:spPr>
            <a:xfrm>
              <a:off x="2005706" y="1300507"/>
              <a:ext cx="961365" cy="961365"/>
            </a:xfrm>
            <a:prstGeom prst="ellipse">
              <a:avLst/>
            </a:prstGeom>
            <a:blipFill rotWithShape="1">
              <a:blip r:embed="rId4">
                <a:alphaModFix/>
              </a:blip>
              <a:stretch>
                <a:fillRect/>
              </a:stretch>
            </a:blipFill>
            <a:ln w="12700"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3" name="Google Shape;233;p9"/>
            <p:cNvSpPr/>
            <p:nvPr/>
          </p:nvSpPr>
          <p:spPr>
            <a:xfrm>
              <a:off x="2486389" y="2548848"/>
              <a:ext cx="6449453" cy="961366"/>
            </a:xfrm>
            <a:custGeom>
              <a:avLst/>
              <a:gdLst/>
              <a:ahLst/>
              <a:cxnLst/>
              <a:rect l="l" t="t" r="r" b="b"/>
              <a:pathLst>
                <a:path w="6449453" h="961365" extrusionOk="0">
                  <a:moveTo>
                    <a:pt x="6449453" y="961364"/>
                  </a:moveTo>
                  <a:lnTo>
                    <a:pt x="480682" y="961364"/>
                  </a:lnTo>
                  <a:lnTo>
                    <a:pt x="0" y="480682"/>
                  </a:lnTo>
                  <a:lnTo>
                    <a:pt x="480682" y="1"/>
                  </a:lnTo>
                  <a:lnTo>
                    <a:pt x="6449453" y="1"/>
                  </a:lnTo>
                  <a:lnTo>
                    <a:pt x="6449453" y="961364"/>
                  </a:lnTo>
                  <a:close/>
                </a:path>
              </a:pathLst>
            </a:custGeom>
            <a:solidFill>
              <a:srgbClr val="FFFFFF"/>
            </a:solidFill>
            <a:ln w="12700" cap="flat" cmpd="sng">
              <a:solidFill>
                <a:srgbClr val="3A66B1"/>
              </a:solidFill>
              <a:prstDash val="solid"/>
              <a:miter lim="800000"/>
              <a:headEnd type="none" w="sm" len="sm"/>
              <a:tailEnd type="none" w="sm" len="sm"/>
            </a:ln>
          </p:spPr>
          <p:txBody>
            <a:bodyPr spcFirstLastPara="1" wrap="square" lIns="664275" tIns="76200" rIns="142225" bIns="762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PH" sz="2000" b="0" i="0" u="none" strike="noStrike" cap="none">
                  <a:solidFill>
                    <a:srgbClr val="000000"/>
                  </a:solidFill>
                  <a:latin typeface="Arial"/>
                  <a:ea typeface="Arial"/>
                  <a:cs typeface="Arial"/>
                  <a:sym typeface="Arial"/>
                </a:rPr>
                <a:t>Is there a designated space that provides privacy and confidentiality? </a:t>
              </a:r>
              <a:endParaRPr/>
            </a:p>
          </p:txBody>
        </p:sp>
        <p:sp>
          <p:nvSpPr>
            <p:cNvPr id="234" name="Google Shape;234;p9" descr="Badge with solid fill"/>
            <p:cNvSpPr/>
            <p:nvPr/>
          </p:nvSpPr>
          <p:spPr>
            <a:xfrm>
              <a:off x="2005706" y="2548848"/>
              <a:ext cx="961365" cy="961365"/>
            </a:xfrm>
            <a:prstGeom prst="ellipse">
              <a:avLst/>
            </a:prstGeom>
            <a:blipFill rotWithShape="1">
              <a:blip r:embed="rId5">
                <a:alphaModFix/>
              </a:blip>
              <a:stretch>
                <a:fillRect/>
              </a:stretch>
            </a:blipFill>
            <a:ln w="12700"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5" name="Google Shape;235;p9"/>
            <p:cNvSpPr/>
            <p:nvPr/>
          </p:nvSpPr>
          <p:spPr>
            <a:xfrm>
              <a:off x="2486389" y="3797187"/>
              <a:ext cx="6449453" cy="961366"/>
            </a:xfrm>
            <a:custGeom>
              <a:avLst/>
              <a:gdLst/>
              <a:ahLst/>
              <a:cxnLst/>
              <a:rect l="l" t="t" r="r" b="b"/>
              <a:pathLst>
                <a:path w="6449453" h="961365" extrusionOk="0">
                  <a:moveTo>
                    <a:pt x="6449453" y="961364"/>
                  </a:moveTo>
                  <a:lnTo>
                    <a:pt x="480682" y="961364"/>
                  </a:lnTo>
                  <a:lnTo>
                    <a:pt x="0" y="480682"/>
                  </a:lnTo>
                  <a:lnTo>
                    <a:pt x="480682" y="1"/>
                  </a:lnTo>
                  <a:lnTo>
                    <a:pt x="6449453" y="1"/>
                  </a:lnTo>
                  <a:lnTo>
                    <a:pt x="6449453" y="961364"/>
                  </a:lnTo>
                  <a:close/>
                </a:path>
              </a:pathLst>
            </a:custGeom>
            <a:solidFill>
              <a:srgbClr val="FFFFFF"/>
            </a:solidFill>
            <a:ln w="12700" cap="flat" cmpd="sng">
              <a:solidFill>
                <a:srgbClr val="3A66B1"/>
              </a:solidFill>
              <a:prstDash val="solid"/>
              <a:miter lim="800000"/>
              <a:headEnd type="none" w="sm" len="sm"/>
              <a:tailEnd type="none" w="sm" len="sm"/>
            </a:ln>
          </p:spPr>
          <p:txBody>
            <a:bodyPr spcFirstLastPara="1" wrap="square" lIns="664275" tIns="76200" rIns="142225" bIns="762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PH" sz="2000" b="0" i="0" u="none" strike="noStrike" cap="none" dirty="0">
                  <a:solidFill>
                    <a:srgbClr val="000000"/>
                  </a:solidFill>
                  <a:latin typeface="Arial"/>
                  <a:ea typeface="Arial"/>
                  <a:cs typeface="Arial"/>
                  <a:sym typeface="Arial"/>
                </a:rPr>
                <a:t>Do we have SBC</a:t>
              </a:r>
              <a:r>
                <a:rPr lang="en-PH" sz="2000" dirty="0">
                  <a:solidFill>
                    <a:srgbClr val="000000"/>
                  </a:solidFill>
                  <a:latin typeface="Arial"/>
                  <a:ea typeface="Arial"/>
                  <a:cs typeface="Arial"/>
                  <a:sym typeface="Arial"/>
                </a:rPr>
                <a:t> </a:t>
              </a:r>
              <a:r>
                <a:rPr lang="en-PH" sz="2000" b="0" i="0" u="none" strike="noStrike" cap="none" dirty="0">
                  <a:solidFill>
                    <a:srgbClr val="000000"/>
                  </a:solidFill>
                  <a:latin typeface="Arial"/>
                  <a:ea typeface="Arial"/>
                  <a:cs typeface="Arial"/>
                  <a:sym typeface="Arial"/>
                </a:rPr>
                <a:t>materials for teens and the community? </a:t>
              </a:r>
              <a:endParaRPr dirty="0"/>
            </a:p>
          </p:txBody>
        </p:sp>
        <p:sp>
          <p:nvSpPr>
            <p:cNvPr id="236" name="Google Shape;236;p9" descr="Badge 3 with solid fill"/>
            <p:cNvSpPr/>
            <p:nvPr/>
          </p:nvSpPr>
          <p:spPr>
            <a:xfrm>
              <a:off x="2005706" y="3797188"/>
              <a:ext cx="961365" cy="961365"/>
            </a:xfrm>
            <a:prstGeom prst="ellipse">
              <a:avLst/>
            </a:prstGeom>
            <a:blipFill rotWithShape="1">
              <a:blip r:embed="rId6">
                <a:alphaModFix/>
              </a:blip>
              <a:stretch>
                <a:fillRect/>
              </a:stretch>
            </a:blipFill>
            <a:ln w="12700"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7" name="Google Shape;237;p9"/>
            <p:cNvSpPr/>
            <p:nvPr/>
          </p:nvSpPr>
          <p:spPr>
            <a:xfrm>
              <a:off x="2486389" y="5045528"/>
              <a:ext cx="6449453" cy="961366"/>
            </a:xfrm>
            <a:custGeom>
              <a:avLst/>
              <a:gdLst/>
              <a:ahLst/>
              <a:cxnLst/>
              <a:rect l="l" t="t" r="r" b="b"/>
              <a:pathLst>
                <a:path w="6449453" h="961365" extrusionOk="0">
                  <a:moveTo>
                    <a:pt x="6449453" y="961364"/>
                  </a:moveTo>
                  <a:lnTo>
                    <a:pt x="480682" y="961364"/>
                  </a:lnTo>
                  <a:lnTo>
                    <a:pt x="0" y="480682"/>
                  </a:lnTo>
                  <a:lnTo>
                    <a:pt x="480682" y="1"/>
                  </a:lnTo>
                  <a:lnTo>
                    <a:pt x="6449453" y="1"/>
                  </a:lnTo>
                  <a:lnTo>
                    <a:pt x="6449453" y="961364"/>
                  </a:lnTo>
                  <a:close/>
                </a:path>
              </a:pathLst>
            </a:custGeom>
            <a:solidFill>
              <a:srgbClr val="FFFFFF"/>
            </a:solidFill>
            <a:ln w="12700" cap="flat" cmpd="sng">
              <a:solidFill>
                <a:srgbClr val="3A66B1"/>
              </a:solidFill>
              <a:prstDash val="solid"/>
              <a:miter lim="800000"/>
              <a:headEnd type="none" w="sm" len="sm"/>
              <a:tailEnd type="none" w="sm" len="sm"/>
            </a:ln>
          </p:spPr>
          <p:txBody>
            <a:bodyPr spcFirstLastPara="1" wrap="square" lIns="664275" tIns="76200" rIns="142225" bIns="76200" anchor="ctr" anchorCtr="0">
              <a:noAutofit/>
            </a:bodyPr>
            <a:lstStyle/>
            <a:p>
              <a:pPr marL="0" marR="0" lvl="0" indent="0" algn="ctr" rtl="0">
                <a:spcBef>
                  <a:spcPts val="0"/>
                </a:spcBef>
                <a:spcAft>
                  <a:spcPts val="0"/>
                </a:spcAft>
                <a:buNone/>
              </a:pPr>
              <a:r>
                <a:rPr lang="en-PH" sz="2000">
                  <a:solidFill>
                    <a:srgbClr val="000000"/>
                  </a:solidFill>
                  <a:latin typeface="Arial"/>
                  <a:ea typeface="Arial"/>
                  <a:cs typeface="Arial"/>
                  <a:sym typeface="Arial"/>
                </a:rPr>
                <a:t>Do we appropriately have trained staff?</a:t>
              </a:r>
              <a:endParaRPr/>
            </a:p>
          </p:txBody>
        </p:sp>
        <p:sp>
          <p:nvSpPr>
            <p:cNvPr id="238" name="Google Shape;238;p9" descr="Badge 4 with solid fill"/>
            <p:cNvSpPr/>
            <p:nvPr/>
          </p:nvSpPr>
          <p:spPr>
            <a:xfrm>
              <a:off x="2005706" y="5045529"/>
              <a:ext cx="961365" cy="961365"/>
            </a:xfrm>
            <a:prstGeom prst="ellipse">
              <a:avLst/>
            </a:prstGeom>
            <a:blipFill rotWithShape="1">
              <a:blip r:embed="rId7">
                <a:alphaModFix/>
              </a:blip>
              <a:stretch>
                <a:fillRect/>
              </a:stretch>
            </a:blipFill>
            <a:ln w="12700" cap="flat" cmpd="sng">
              <a:solidFill>
                <a:srgbClr val="3A66B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2" name="Slide Number Placeholder 1">
            <a:extLst>
              <a:ext uri="{FF2B5EF4-FFF2-40B4-BE49-F238E27FC236}">
                <a16:creationId xmlns:a16="http://schemas.microsoft.com/office/drawing/2014/main" id="{30300FBA-4852-5912-77D0-C7FFC37233F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PH" smtClean="0"/>
              <a:t>9</a:t>
            </a:fld>
            <a:endParaRPr lang="en-PH"/>
          </a:p>
        </p:txBody>
      </p:sp>
    </p:spTree>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47</TotalTime>
  <Words>888</Words>
  <Application>Microsoft Office PowerPoint</Application>
  <PresentationFormat>Widescreen</PresentationFormat>
  <Paragraphs>161</Paragraphs>
  <Slides>26</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Poppins SemiBold</vt:lpstr>
      <vt:lpstr>Calibri Light</vt:lpstr>
      <vt:lpstr>Gill Sans</vt:lpstr>
      <vt:lpstr>Poppins Medium</vt:lpstr>
      <vt:lpstr>Calibri</vt:lpstr>
      <vt:lpstr>Arial</vt:lpstr>
      <vt:lpstr>Catamaran</vt:lpstr>
      <vt:lpstr>DM Sans</vt:lpstr>
      <vt:lpstr>Noto Sans Symbols</vt:lpstr>
      <vt:lpstr>Office 2013 - 2022 Theme</vt:lpstr>
      <vt:lpstr>3_Office Theme</vt:lpstr>
      <vt:lpstr>PowerPoint Presentation</vt:lpstr>
      <vt:lpstr>PowerPoint Presentation</vt:lpstr>
      <vt:lpstr>PowerPoint Presentation</vt:lpstr>
      <vt:lpstr>PowerPoint Presentation</vt:lpstr>
      <vt:lpstr>PowerPoint Presentation</vt:lpstr>
      <vt:lpstr>Adolescent-Friendly Health Facilities</vt:lpstr>
      <vt:lpstr>Adolescent-Friendly Health Facilities</vt:lpstr>
      <vt:lpstr>Adolescent-Friendly Health Facilities</vt:lpstr>
      <vt:lpstr>Ensuring Functionality </vt:lpstr>
      <vt:lpstr>Ensuring Functionality </vt:lpstr>
      <vt:lpstr>Ensuring Functionality </vt:lpstr>
      <vt:lpstr>PowerPoint Presentation</vt:lpstr>
      <vt:lpstr>Ensuring Functionality </vt:lpstr>
      <vt:lpstr>Ensuring Functionality </vt:lpstr>
      <vt:lpstr>Ensuring Functionality </vt:lpstr>
      <vt:lpstr>Ensuring Functionality </vt:lpstr>
      <vt:lpstr>Ensuring Functionality </vt:lpstr>
      <vt:lpstr>PowerPoint Presentation</vt:lpstr>
      <vt:lpstr>PowerPoint Presentation</vt:lpstr>
      <vt:lpstr>TITLE</vt:lpstr>
      <vt:lpstr>PowerPoint Presentation</vt:lpstr>
      <vt:lpstr>TITLE</vt:lpstr>
      <vt:lpstr>ARH KEY PERFORMANCE INDICATORS</vt:lpstr>
      <vt:lpstr>PowerPoint Presentation</vt:lpstr>
      <vt:lpstr>PowerPoint Presentation</vt:lpstr>
      <vt:lpstr>MARAMING SALAMAT!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acmon</dc:creator>
  <cp:lastModifiedBy>Mary Angeli Conti</cp:lastModifiedBy>
  <cp:revision>3</cp:revision>
  <dcterms:created xsi:type="dcterms:W3CDTF">2024-08-10T05:42:39Z</dcterms:created>
  <dcterms:modified xsi:type="dcterms:W3CDTF">2024-11-19T18:23:32Z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8DC3CBC895B849BBA725CD9EFF1814D2_11</vt:lpwstr>
  </property>
  <property fmtid="{D5CDD505-2E9C-101B-9397-08002B2CF9AE}" pid="3" name="KSOProductBuildVer">
    <vt:lpwstr>1033-12.2.0.17545</vt:lpwstr>
  </property>
</Properties>
</file>