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6" r:id="rId1"/>
  </p:sldMasterIdLst>
  <p:notesMasterIdLst>
    <p:notesMasterId r:id="rId27"/>
  </p:notesMasterIdLst>
  <p:sldIdLst>
    <p:sldId id="583" r:id="rId2"/>
    <p:sldId id="265" r:id="rId3"/>
    <p:sldId id="263" r:id="rId4"/>
    <p:sldId id="560" r:id="rId5"/>
    <p:sldId id="562" r:id="rId6"/>
    <p:sldId id="564" r:id="rId7"/>
    <p:sldId id="566" r:id="rId8"/>
    <p:sldId id="563" r:id="rId9"/>
    <p:sldId id="565" r:id="rId10"/>
    <p:sldId id="567" r:id="rId11"/>
    <p:sldId id="568" r:id="rId12"/>
    <p:sldId id="569" r:id="rId13"/>
    <p:sldId id="570" r:id="rId14"/>
    <p:sldId id="571" r:id="rId15"/>
    <p:sldId id="572" r:id="rId16"/>
    <p:sldId id="276" r:id="rId17"/>
    <p:sldId id="575" r:id="rId18"/>
    <p:sldId id="576" r:id="rId19"/>
    <p:sldId id="577" r:id="rId20"/>
    <p:sldId id="548" r:id="rId21"/>
    <p:sldId id="578" r:id="rId22"/>
    <p:sldId id="579" r:id="rId23"/>
    <p:sldId id="580" r:id="rId24"/>
    <p:sldId id="581"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CFE8"/>
    <a:srgbClr val="BA96E4"/>
    <a:srgbClr val="F7F7F2"/>
    <a:srgbClr val="259604"/>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97"/>
    <p:restoredTop sz="80687" autoAdjust="0"/>
  </p:normalViewPr>
  <p:slideViewPr>
    <p:cSldViewPr snapToGrid="0">
      <p:cViewPr varScale="1">
        <p:scale>
          <a:sx n="125" d="100"/>
          <a:sy n="125" d="100"/>
        </p:scale>
        <p:origin x="784" y="1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AA4098-B745-0745-B6D0-0B04A08D3E11}" type="datetimeFigureOut">
              <a:rPr lang="en-US" smtClean="0"/>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BBD56-4F39-9C4A-A54D-1404ED4ACEDC}" type="slidenum">
              <a:rPr lang="en-US" smtClean="0"/>
              <a:t>‹#›</a:t>
            </a:fld>
            <a:endParaRPr lang="en-US"/>
          </a:p>
        </p:txBody>
      </p:sp>
    </p:spTree>
    <p:extLst>
      <p:ext uri="{BB962C8B-B14F-4D97-AF65-F5344CB8AC3E}">
        <p14:creationId xmlns:p14="http://schemas.microsoft.com/office/powerpoint/2010/main" val="2837332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Introduction</a:t>
            </a:r>
          </a:p>
          <a:p>
            <a:r>
              <a:rPr lang="en-PH" dirty="0"/>
              <a:t>Good [morning/afternoon], everyone.</a:t>
            </a:r>
            <a:br>
              <a:rPr lang="en-PH" dirty="0"/>
            </a:br>
            <a:r>
              <a:rPr lang="en-PH" dirty="0"/>
              <a:t>Today, I’ll be discussing the Family Planning Good Practices implemented by the Quezon City Health Department (QCHD). Our aim is to share our journey in improving postpartum family planning (FP) services and ensuring that all residents of Quezon City have access to effective and accessible birth spacing methods.</a:t>
            </a:r>
          </a:p>
          <a:p>
            <a:endParaRPr lang="en-US" dirty="0"/>
          </a:p>
        </p:txBody>
      </p:sp>
      <p:sp>
        <p:nvSpPr>
          <p:cNvPr id="4" name="Slide Number Placeholder 3"/>
          <p:cNvSpPr>
            <a:spLocks noGrp="1"/>
          </p:cNvSpPr>
          <p:nvPr>
            <p:ph type="sldNum" sz="quarter" idx="5"/>
          </p:nvPr>
        </p:nvSpPr>
        <p:spPr/>
        <p:txBody>
          <a:bodyPr/>
          <a:lstStyle/>
          <a:p>
            <a:fld id="{0A4BBD56-4F39-9C4A-A54D-1404ED4ACEDC}" type="slidenum">
              <a:rPr lang="en-US" smtClean="0"/>
              <a:t>2</a:t>
            </a:fld>
            <a:endParaRPr lang="en-US"/>
          </a:p>
        </p:txBody>
      </p:sp>
    </p:spTree>
    <p:extLst>
      <p:ext uri="{BB962C8B-B14F-4D97-AF65-F5344CB8AC3E}">
        <p14:creationId xmlns:p14="http://schemas.microsoft.com/office/powerpoint/2010/main" val="2179648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E7891-CB94-ADB9-9FB0-1205945E6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8656D-33F2-DAF4-4896-8F8A9BFDE8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09F7A2-57D3-46A3-C1BC-C679719197ED}"/>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DF2D723A-346F-E009-9632-1CC0935171D9}"/>
              </a:ext>
            </a:extLst>
          </p:cNvPr>
          <p:cNvSpPr>
            <a:spLocks noGrp="1"/>
          </p:cNvSpPr>
          <p:nvPr>
            <p:ph type="sldNum" sz="quarter" idx="5"/>
          </p:nvPr>
        </p:nvSpPr>
        <p:spPr/>
        <p:txBody>
          <a:bodyPr/>
          <a:lstStyle/>
          <a:p>
            <a:fld id="{0A4BBD56-4F39-9C4A-A54D-1404ED4ACEDC}" type="slidenum">
              <a:rPr lang="en-US" smtClean="0"/>
              <a:t>19</a:t>
            </a:fld>
            <a:endParaRPr lang="en-US"/>
          </a:p>
        </p:txBody>
      </p:sp>
    </p:spTree>
    <p:extLst>
      <p:ext uri="{BB962C8B-B14F-4D97-AF65-F5344CB8AC3E}">
        <p14:creationId xmlns:p14="http://schemas.microsoft.com/office/powerpoint/2010/main" val="2413914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C7F5A-A157-0B85-B252-54C1FA3AC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D2F9D3-7E98-07DB-863E-9622B9E97B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94FE68-809C-46BA-DD8A-9E72EB6094DA}"/>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D8316B11-31C7-86DB-42AD-F6BDFC4AB910}"/>
              </a:ext>
            </a:extLst>
          </p:cNvPr>
          <p:cNvSpPr>
            <a:spLocks noGrp="1"/>
          </p:cNvSpPr>
          <p:nvPr>
            <p:ph type="sldNum" sz="quarter" idx="5"/>
          </p:nvPr>
        </p:nvSpPr>
        <p:spPr/>
        <p:txBody>
          <a:bodyPr/>
          <a:lstStyle/>
          <a:p>
            <a:fld id="{0A4BBD56-4F39-9C4A-A54D-1404ED4ACEDC}" type="slidenum">
              <a:rPr lang="en-US" smtClean="0"/>
              <a:t>21</a:t>
            </a:fld>
            <a:endParaRPr lang="en-US"/>
          </a:p>
        </p:txBody>
      </p:sp>
    </p:spTree>
    <p:extLst>
      <p:ext uri="{BB962C8B-B14F-4D97-AF65-F5344CB8AC3E}">
        <p14:creationId xmlns:p14="http://schemas.microsoft.com/office/powerpoint/2010/main" val="1355732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29557-EB97-5780-A184-C727CC289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185C62-3DB3-6ED9-DA0C-4CCBECB744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8A4A13-3E09-00E3-8D8E-FB3DCCC8DB6C}"/>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F535DAA1-1D19-F06F-5215-04073BFDB98F}"/>
              </a:ext>
            </a:extLst>
          </p:cNvPr>
          <p:cNvSpPr>
            <a:spLocks noGrp="1"/>
          </p:cNvSpPr>
          <p:nvPr>
            <p:ph type="sldNum" sz="quarter" idx="5"/>
          </p:nvPr>
        </p:nvSpPr>
        <p:spPr/>
        <p:txBody>
          <a:bodyPr/>
          <a:lstStyle/>
          <a:p>
            <a:fld id="{0A4BBD56-4F39-9C4A-A54D-1404ED4ACEDC}" type="slidenum">
              <a:rPr lang="en-US" smtClean="0"/>
              <a:t>22</a:t>
            </a:fld>
            <a:endParaRPr lang="en-US"/>
          </a:p>
        </p:txBody>
      </p:sp>
    </p:spTree>
    <p:extLst>
      <p:ext uri="{BB962C8B-B14F-4D97-AF65-F5344CB8AC3E}">
        <p14:creationId xmlns:p14="http://schemas.microsoft.com/office/powerpoint/2010/main" val="1222195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E111E-71D0-7D92-74C9-5FD1929C24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786C64-67D0-EC5B-4A89-2234EEB7C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B04B68-3DF4-A63D-7FEB-69FD780633DE}"/>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2CF2401F-498F-4994-941E-89BA78E13DAE}"/>
              </a:ext>
            </a:extLst>
          </p:cNvPr>
          <p:cNvSpPr>
            <a:spLocks noGrp="1"/>
          </p:cNvSpPr>
          <p:nvPr>
            <p:ph type="sldNum" sz="quarter" idx="5"/>
          </p:nvPr>
        </p:nvSpPr>
        <p:spPr/>
        <p:txBody>
          <a:bodyPr/>
          <a:lstStyle/>
          <a:p>
            <a:fld id="{0A4BBD56-4F39-9C4A-A54D-1404ED4ACEDC}" type="slidenum">
              <a:rPr lang="en-US" smtClean="0"/>
              <a:t>23</a:t>
            </a:fld>
            <a:endParaRPr lang="en-US"/>
          </a:p>
        </p:txBody>
      </p:sp>
    </p:spTree>
    <p:extLst>
      <p:ext uri="{BB962C8B-B14F-4D97-AF65-F5344CB8AC3E}">
        <p14:creationId xmlns:p14="http://schemas.microsoft.com/office/powerpoint/2010/main" val="1439762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6D6B4-7725-DCAE-4FDB-CF4FCB522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EFAC0-D2EC-8E9E-62A1-AF7C897097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1BF23-5393-3F0B-6D29-C0F9E494604D}"/>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EC07BCD5-CAF6-21AA-8108-C22B2B4B2C62}"/>
              </a:ext>
            </a:extLst>
          </p:cNvPr>
          <p:cNvSpPr>
            <a:spLocks noGrp="1"/>
          </p:cNvSpPr>
          <p:nvPr>
            <p:ph type="sldNum" sz="quarter" idx="5"/>
          </p:nvPr>
        </p:nvSpPr>
        <p:spPr/>
        <p:txBody>
          <a:bodyPr/>
          <a:lstStyle/>
          <a:p>
            <a:fld id="{0A4BBD56-4F39-9C4A-A54D-1404ED4ACEDC}" type="slidenum">
              <a:rPr lang="en-US" smtClean="0"/>
              <a:t>24</a:t>
            </a:fld>
            <a:endParaRPr lang="en-US"/>
          </a:p>
        </p:txBody>
      </p:sp>
    </p:spTree>
    <p:extLst>
      <p:ext uri="{BB962C8B-B14F-4D97-AF65-F5344CB8AC3E}">
        <p14:creationId xmlns:p14="http://schemas.microsoft.com/office/powerpoint/2010/main" val="4123816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Conclusion</a:t>
            </a:r>
          </a:p>
          <a:p>
            <a:r>
              <a:rPr lang="en-PH" dirty="0"/>
              <a:t>The QCHD is committed to empowering women through informed FP choices. With continuous efforts and community partnerships, we envision a Quezon City where responsible parenthood thrives, enhancing the quality of life for all residents.</a:t>
            </a:r>
          </a:p>
          <a:p>
            <a:r>
              <a:rPr lang="en-PH" dirty="0"/>
              <a:t>Thank you.</a:t>
            </a:r>
          </a:p>
          <a:p>
            <a:endParaRPr lang="en-US" dirty="0"/>
          </a:p>
        </p:txBody>
      </p:sp>
      <p:sp>
        <p:nvSpPr>
          <p:cNvPr id="4" name="Slide Number Placeholder 3"/>
          <p:cNvSpPr>
            <a:spLocks noGrp="1"/>
          </p:cNvSpPr>
          <p:nvPr>
            <p:ph type="sldNum" sz="quarter" idx="5"/>
          </p:nvPr>
        </p:nvSpPr>
        <p:spPr/>
        <p:txBody>
          <a:bodyPr/>
          <a:lstStyle/>
          <a:p>
            <a:fld id="{0A4BBD56-4F39-9C4A-A54D-1404ED4ACEDC}" type="slidenum">
              <a:rPr lang="en-US" smtClean="0"/>
              <a:t>25</a:t>
            </a:fld>
            <a:endParaRPr lang="en-US"/>
          </a:p>
        </p:txBody>
      </p:sp>
    </p:spTree>
    <p:extLst>
      <p:ext uri="{BB962C8B-B14F-4D97-AF65-F5344CB8AC3E}">
        <p14:creationId xmlns:p14="http://schemas.microsoft.com/office/powerpoint/2010/main" val="1507473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p:cNvSpPr>
            <a:spLocks noGrp="1"/>
          </p:cNvSpPr>
          <p:nvPr>
            <p:ph type="sldNum" sz="quarter" idx="5"/>
          </p:nvPr>
        </p:nvSpPr>
        <p:spPr/>
        <p:txBody>
          <a:bodyPr/>
          <a:lstStyle/>
          <a:p>
            <a:fld id="{0A4BBD56-4F39-9C4A-A54D-1404ED4ACEDC}" type="slidenum">
              <a:rPr lang="en-US" smtClean="0"/>
              <a:t>3</a:t>
            </a:fld>
            <a:endParaRPr lang="en-US"/>
          </a:p>
        </p:txBody>
      </p:sp>
    </p:spTree>
    <p:extLst>
      <p:ext uri="{BB962C8B-B14F-4D97-AF65-F5344CB8AC3E}">
        <p14:creationId xmlns:p14="http://schemas.microsoft.com/office/powerpoint/2010/main" val="2746356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59D9-7BDB-DCFB-B8CB-DD745DDA9D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A29832-B1BE-268E-3FA2-D11450F3C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EB8C43-7524-5AD9-0093-F5C7D4894265}"/>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3E14D614-BC6A-FC0B-D159-545372C9D383}"/>
              </a:ext>
            </a:extLst>
          </p:cNvPr>
          <p:cNvSpPr>
            <a:spLocks noGrp="1"/>
          </p:cNvSpPr>
          <p:nvPr>
            <p:ph type="sldNum" sz="quarter" idx="5"/>
          </p:nvPr>
        </p:nvSpPr>
        <p:spPr/>
        <p:txBody>
          <a:bodyPr/>
          <a:lstStyle/>
          <a:p>
            <a:fld id="{0A4BBD56-4F39-9C4A-A54D-1404ED4ACEDC}" type="slidenum">
              <a:rPr lang="en-US" smtClean="0"/>
              <a:t>4</a:t>
            </a:fld>
            <a:endParaRPr lang="en-US"/>
          </a:p>
        </p:txBody>
      </p:sp>
    </p:spTree>
    <p:extLst>
      <p:ext uri="{BB962C8B-B14F-4D97-AF65-F5344CB8AC3E}">
        <p14:creationId xmlns:p14="http://schemas.microsoft.com/office/powerpoint/2010/main" val="20111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2D45B6-85CF-7918-D2CA-5FAA7ABEF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D6E63-4EC3-510A-B4F1-B85A5B277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08529-10F1-0E8C-A59D-06690314EAA1}"/>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6FA4E4A2-C489-A44E-0876-7C6436C582E7}"/>
              </a:ext>
            </a:extLst>
          </p:cNvPr>
          <p:cNvSpPr>
            <a:spLocks noGrp="1"/>
          </p:cNvSpPr>
          <p:nvPr>
            <p:ph type="sldNum" sz="quarter" idx="5"/>
          </p:nvPr>
        </p:nvSpPr>
        <p:spPr/>
        <p:txBody>
          <a:bodyPr/>
          <a:lstStyle/>
          <a:p>
            <a:fld id="{0A4BBD56-4F39-9C4A-A54D-1404ED4ACEDC}" type="slidenum">
              <a:rPr lang="en-US" smtClean="0"/>
              <a:t>5</a:t>
            </a:fld>
            <a:endParaRPr lang="en-US"/>
          </a:p>
        </p:txBody>
      </p:sp>
    </p:spTree>
    <p:extLst>
      <p:ext uri="{BB962C8B-B14F-4D97-AF65-F5344CB8AC3E}">
        <p14:creationId xmlns:p14="http://schemas.microsoft.com/office/powerpoint/2010/main" val="3203841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524B6-B7D6-1E54-5600-A109131AC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CE7492-33D2-1395-0578-B4002677B0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27DBB-AAB4-E7A4-C59D-02E54E52DEAD}"/>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550DC398-D66E-7173-9D7C-17945F228F2D}"/>
              </a:ext>
            </a:extLst>
          </p:cNvPr>
          <p:cNvSpPr>
            <a:spLocks noGrp="1"/>
          </p:cNvSpPr>
          <p:nvPr>
            <p:ph type="sldNum" sz="quarter" idx="5"/>
          </p:nvPr>
        </p:nvSpPr>
        <p:spPr/>
        <p:txBody>
          <a:bodyPr/>
          <a:lstStyle/>
          <a:p>
            <a:fld id="{0A4BBD56-4F39-9C4A-A54D-1404ED4ACEDC}" type="slidenum">
              <a:rPr lang="en-US" smtClean="0"/>
              <a:t>6</a:t>
            </a:fld>
            <a:endParaRPr lang="en-US"/>
          </a:p>
        </p:txBody>
      </p:sp>
    </p:spTree>
    <p:extLst>
      <p:ext uri="{BB962C8B-B14F-4D97-AF65-F5344CB8AC3E}">
        <p14:creationId xmlns:p14="http://schemas.microsoft.com/office/powerpoint/2010/main" val="2637451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4BBD56-4F39-9C4A-A54D-1404ED4ACEDC}" type="slidenum">
              <a:rPr lang="en-US" smtClean="0"/>
              <a:t>13</a:t>
            </a:fld>
            <a:endParaRPr lang="en-US"/>
          </a:p>
        </p:txBody>
      </p:sp>
    </p:spTree>
    <p:extLst>
      <p:ext uri="{BB962C8B-B14F-4D97-AF65-F5344CB8AC3E}">
        <p14:creationId xmlns:p14="http://schemas.microsoft.com/office/powerpoint/2010/main" val="2325063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b="1" dirty="0"/>
              <a:t>Results and Impact</a:t>
            </a:r>
          </a:p>
          <a:p>
            <a:r>
              <a:rPr lang="en-PH" dirty="0"/>
              <a:t>Our tracking and intervention efforts have yielded significant improvements:</a:t>
            </a:r>
          </a:p>
          <a:p>
            <a:pPr>
              <a:buFont typeface="Arial" panose="020B0604020202020204" pitchFamily="34" charset="0"/>
              <a:buChar char="•"/>
            </a:pPr>
            <a:r>
              <a:rPr lang="en-PH" dirty="0"/>
              <a:t>In 2022, only 13.68% of postpartum women adopted FP methods other than LAM.</a:t>
            </a:r>
          </a:p>
          <a:p>
            <a:pPr>
              <a:buFont typeface="Arial" panose="020B0604020202020204" pitchFamily="34" charset="0"/>
              <a:buChar char="•"/>
            </a:pPr>
            <a:r>
              <a:rPr lang="en-PH" dirty="0"/>
              <a:t>By the end of 2023, this increased to 43.98%.</a:t>
            </a:r>
          </a:p>
          <a:p>
            <a:pPr>
              <a:buFont typeface="Arial" panose="020B0604020202020204" pitchFamily="34" charset="0"/>
              <a:buChar char="•"/>
            </a:pPr>
            <a:r>
              <a:rPr lang="en-PH" dirty="0"/>
              <a:t>Data for 2024 shows continued improvement, reaching 31.79% in the early months.</a:t>
            </a:r>
          </a:p>
          <a:p>
            <a:r>
              <a:rPr lang="en-PH" dirty="0"/>
              <a:t>These results demonstrate a substantial shift towards more effective FP options, contributing to healthier families.</a:t>
            </a:r>
          </a:p>
          <a:p>
            <a:endParaRPr lang="en-US" dirty="0"/>
          </a:p>
        </p:txBody>
      </p:sp>
      <p:sp>
        <p:nvSpPr>
          <p:cNvPr id="4" name="Slide Number Placeholder 3"/>
          <p:cNvSpPr>
            <a:spLocks noGrp="1"/>
          </p:cNvSpPr>
          <p:nvPr>
            <p:ph type="sldNum" sz="quarter" idx="5"/>
          </p:nvPr>
        </p:nvSpPr>
        <p:spPr/>
        <p:txBody>
          <a:bodyPr/>
          <a:lstStyle/>
          <a:p>
            <a:fld id="{0A4BBD56-4F39-9C4A-A54D-1404ED4ACEDC}" type="slidenum">
              <a:rPr lang="en-US" smtClean="0"/>
              <a:t>16</a:t>
            </a:fld>
            <a:endParaRPr lang="en-US"/>
          </a:p>
        </p:txBody>
      </p:sp>
    </p:spTree>
    <p:extLst>
      <p:ext uri="{BB962C8B-B14F-4D97-AF65-F5344CB8AC3E}">
        <p14:creationId xmlns:p14="http://schemas.microsoft.com/office/powerpoint/2010/main" val="344770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9CCE7-F785-328F-B5F1-7E9A8050C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CBA535-3752-6A6C-98F2-136FF33E88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DE3378-F2C4-D1CC-B544-C5B898D8B3A3}"/>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6981F1E6-0C7A-2BC8-A515-F675E5F0D90C}"/>
              </a:ext>
            </a:extLst>
          </p:cNvPr>
          <p:cNvSpPr>
            <a:spLocks noGrp="1"/>
          </p:cNvSpPr>
          <p:nvPr>
            <p:ph type="sldNum" sz="quarter" idx="5"/>
          </p:nvPr>
        </p:nvSpPr>
        <p:spPr/>
        <p:txBody>
          <a:bodyPr/>
          <a:lstStyle/>
          <a:p>
            <a:fld id="{0A4BBD56-4F39-9C4A-A54D-1404ED4ACEDC}" type="slidenum">
              <a:rPr lang="en-US" smtClean="0"/>
              <a:t>17</a:t>
            </a:fld>
            <a:endParaRPr lang="en-US"/>
          </a:p>
        </p:txBody>
      </p:sp>
    </p:spTree>
    <p:extLst>
      <p:ext uri="{BB962C8B-B14F-4D97-AF65-F5344CB8AC3E}">
        <p14:creationId xmlns:p14="http://schemas.microsoft.com/office/powerpoint/2010/main" val="10940586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FEB66-A284-2C7F-6E6C-F49568669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934FE6-009F-978E-E2CF-1D89C3F3DB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AA7C1A-5DC4-DD5A-5C33-F66D6F974F0C}"/>
              </a:ext>
            </a:extLst>
          </p:cNvPr>
          <p:cNvSpPr>
            <a:spLocks noGrp="1"/>
          </p:cNvSpPr>
          <p:nvPr>
            <p:ph type="body" idx="1"/>
          </p:nvPr>
        </p:nvSpPr>
        <p:spPr/>
        <p:txBody>
          <a:bodyPr/>
          <a:lstStyle/>
          <a:p>
            <a:r>
              <a:rPr lang="en-PH" dirty="0"/>
              <a:t>Challenges identified include:</a:t>
            </a:r>
          </a:p>
          <a:p>
            <a:pPr>
              <a:buFont typeface="+mj-lt"/>
              <a:buAutoNum type="arabicPeriod"/>
            </a:pPr>
            <a:r>
              <a:rPr lang="en-PH" dirty="0"/>
              <a:t>Postpartum women delaying FP consultations until menstruation resumes.</a:t>
            </a:r>
          </a:p>
          <a:p>
            <a:pPr>
              <a:buFont typeface="+mj-lt"/>
              <a:buAutoNum type="arabicPeriod"/>
            </a:pPr>
            <a:r>
              <a:rPr lang="en-PH" dirty="0"/>
              <a:t>A lack of comprehensive postpartum FP counseling.</a:t>
            </a:r>
          </a:p>
          <a:p>
            <a:pPr>
              <a:buFont typeface="+mj-lt"/>
              <a:buAutoNum type="arabicPeriod"/>
            </a:pPr>
            <a:r>
              <a:rPr lang="en-PH" dirty="0"/>
              <a:t>High risk of unplanned pregnancies within the first year postpartum.</a:t>
            </a:r>
          </a:p>
          <a:p>
            <a:endParaRPr lang="en-US" dirty="0"/>
          </a:p>
        </p:txBody>
      </p:sp>
      <p:sp>
        <p:nvSpPr>
          <p:cNvPr id="4" name="Slide Number Placeholder 3">
            <a:extLst>
              <a:ext uri="{FF2B5EF4-FFF2-40B4-BE49-F238E27FC236}">
                <a16:creationId xmlns:a16="http://schemas.microsoft.com/office/drawing/2014/main" id="{D1A778F8-3F87-A6C0-7D37-4948C10E0801}"/>
              </a:ext>
            </a:extLst>
          </p:cNvPr>
          <p:cNvSpPr>
            <a:spLocks noGrp="1"/>
          </p:cNvSpPr>
          <p:nvPr>
            <p:ph type="sldNum" sz="quarter" idx="5"/>
          </p:nvPr>
        </p:nvSpPr>
        <p:spPr/>
        <p:txBody>
          <a:bodyPr/>
          <a:lstStyle/>
          <a:p>
            <a:fld id="{0A4BBD56-4F39-9C4A-A54D-1404ED4ACEDC}" type="slidenum">
              <a:rPr lang="en-US" smtClean="0"/>
              <a:t>18</a:t>
            </a:fld>
            <a:endParaRPr lang="en-US"/>
          </a:p>
        </p:txBody>
      </p:sp>
    </p:spTree>
    <p:extLst>
      <p:ext uri="{BB962C8B-B14F-4D97-AF65-F5344CB8AC3E}">
        <p14:creationId xmlns:p14="http://schemas.microsoft.com/office/powerpoint/2010/main" val="3399327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DB781-702F-2331-D96E-51489576F2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B1ACA-6546-E2A7-5D8D-2ADAB7F438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F6703-F6D3-D7CD-55E4-B1ADC99BA892}"/>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5" name="Footer Placeholder 4">
            <a:extLst>
              <a:ext uri="{FF2B5EF4-FFF2-40B4-BE49-F238E27FC236}">
                <a16:creationId xmlns:a16="http://schemas.microsoft.com/office/drawing/2014/main" id="{9970F7F7-DBA6-1F5C-349C-172F0C645F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9722B7-D2C2-A801-7A00-E02C97DEF2BA}"/>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1830797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104DD-4FDC-8028-F48C-BA6CB840F8B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6B2A33-72FA-49A6-879A-7AF0891DF6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8F26D-EEC3-B69A-7C61-809AD9FCD88D}"/>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5" name="Footer Placeholder 4">
            <a:extLst>
              <a:ext uri="{FF2B5EF4-FFF2-40B4-BE49-F238E27FC236}">
                <a16:creationId xmlns:a16="http://schemas.microsoft.com/office/drawing/2014/main" id="{7054431E-17C7-E296-5BC7-5D979D191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D2F88-366B-FB62-0AB3-B55FFF549D86}"/>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1881288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A52BBD-127F-BE88-3D8D-36E935004F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B1AB2-4984-568C-8858-C0F3A2AE2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F2AF00-1F26-FED1-4BB6-00270D58B28E}"/>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5" name="Footer Placeholder 4">
            <a:extLst>
              <a:ext uri="{FF2B5EF4-FFF2-40B4-BE49-F238E27FC236}">
                <a16:creationId xmlns:a16="http://schemas.microsoft.com/office/drawing/2014/main" id="{2BA61A7A-2E08-06BC-669D-F740338566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E910-5F3C-2FA3-509B-55F013C35BFA}"/>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5765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EE0C7-EAB7-DDF7-1A22-8CA906B5A2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C244DD-CD84-21C5-97C2-A69FB372E5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3B13FE-7E35-8917-72C6-99AC07B0F4DE}"/>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5" name="Footer Placeholder 4">
            <a:extLst>
              <a:ext uri="{FF2B5EF4-FFF2-40B4-BE49-F238E27FC236}">
                <a16:creationId xmlns:a16="http://schemas.microsoft.com/office/drawing/2014/main" id="{18A2988F-FF31-F4C4-B033-6E6B26060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A2BE9-79BD-67B6-B6CA-ED7B51333F7D}"/>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6722186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5913-61BB-559E-6E1E-ABD7279DBD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A514C1-DC00-47A7-6A6C-14ADC6F1DA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AA424E-026B-2D80-A4D1-B9BD0BDA04A6}"/>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5" name="Footer Placeholder 4">
            <a:extLst>
              <a:ext uri="{FF2B5EF4-FFF2-40B4-BE49-F238E27FC236}">
                <a16:creationId xmlns:a16="http://schemas.microsoft.com/office/drawing/2014/main" id="{C16AC412-9AD3-D3B5-FC68-F799E9CF4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58297E-17D1-F458-3690-78CAAEFEE83A}"/>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3096020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48D36-6B8D-91DB-735E-A37F3F7A11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8D443-40E2-36B7-5EE7-229055411F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6FC237-8A48-2408-1B05-0370CE871F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36EDF9-C04F-5575-F1C8-B551BDA33B8D}"/>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6" name="Footer Placeholder 5">
            <a:extLst>
              <a:ext uri="{FF2B5EF4-FFF2-40B4-BE49-F238E27FC236}">
                <a16:creationId xmlns:a16="http://schemas.microsoft.com/office/drawing/2014/main" id="{91469D9E-6F71-FB31-CCCA-CED5C31EA6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BB59E6-C26E-A361-B6AD-04511E3975EA}"/>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275137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1ABB6-CA5B-10CC-A1E7-F14F05D4C2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D5D104E-9F3F-D474-C60D-4ACB0834AF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21C764-056C-4427-ED8A-6642B264202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DD6C84C-B63D-5FC3-5FA0-917B8862AD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FD7E53-7E8A-A177-08E0-3C405F8DA2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25DE18-048D-0C69-ED2B-E0009EBAFEDE}"/>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8" name="Footer Placeholder 7">
            <a:extLst>
              <a:ext uri="{FF2B5EF4-FFF2-40B4-BE49-F238E27FC236}">
                <a16:creationId xmlns:a16="http://schemas.microsoft.com/office/drawing/2014/main" id="{C2D5C07B-CC10-4FBC-F124-BE2CC82B4C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17DC66A-8C9C-B74B-CAAC-CE8A0668F8A9}"/>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254655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6FA1-40BA-AFB8-7B94-1211D04A52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39ACD8-B1D6-C003-2FC4-C93F8C235C01}"/>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4" name="Footer Placeholder 3">
            <a:extLst>
              <a:ext uri="{FF2B5EF4-FFF2-40B4-BE49-F238E27FC236}">
                <a16:creationId xmlns:a16="http://schemas.microsoft.com/office/drawing/2014/main" id="{79ACD21D-CDD5-EF72-FBEF-1687A99900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9DF4A3-701C-905D-9C16-9825F5FAC364}"/>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80120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565169-7515-6D37-0811-0DDE75BD82E3}"/>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3" name="Footer Placeholder 2">
            <a:extLst>
              <a:ext uri="{FF2B5EF4-FFF2-40B4-BE49-F238E27FC236}">
                <a16:creationId xmlns:a16="http://schemas.microsoft.com/office/drawing/2014/main" id="{81223806-4F4D-BD54-E873-0CA34D9AE2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BFF3B76-1465-25AD-3969-73206C4DE8AB}"/>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438777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F004-C16A-99D1-F2A9-22F27359AD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74F916-FA14-10B2-B38E-7EC24CE8F0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108483F-13E9-8D04-CAE0-C0EE348FF6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96DE2-EF28-DC95-5481-DB9A28ADBABF}"/>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6" name="Footer Placeholder 5">
            <a:extLst>
              <a:ext uri="{FF2B5EF4-FFF2-40B4-BE49-F238E27FC236}">
                <a16:creationId xmlns:a16="http://schemas.microsoft.com/office/drawing/2014/main" id="{B56B3673-FA75-6DA3-E2B6-EA150E544E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5D04CB-CA94-78DE-3392-F85F3CE64FA2}"/>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2654993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187D9-11B5-FFE7-AD3C-05E2FFFAA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D4551-3DB1-8B43-D255-D2A6B36FD2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5C228A-4BE2-31CC-B394-6034F8F384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A4D571-C0B0-997E-A11B-D13E53AC851D}"/>
              </a:ext>
            </a:extLst>
          </p:cNvPr>
          <p:cNvSpPr>
            <a:spLocks noGrp="1"/>
          </p:cNvSpPr>
          <p:nvPr>
            <p:ph type="dt" sz="half" idx="10"/>
          </p:nvPr>
        </p:nvSpPr>
        <p:spPr/>
        <p:txBody>
          <a:bodyPr/>
          <a:lstStyle/>
          <a:p>
            <a:fld id="{AF27B47E-23B2-9F47-B185-57A3B0A90F82}" type="datetimeFigureOut">
              <a:rPr lang="en-US" smtClean="0"/>
              <a:t>11/20/24</a:t>
            </a:fld>
            <a:endParaRPr lang="en-US"/>
          </a:p>
        </p:txBody>
      </p:sp>
      <p:sp>
        <p:nvSpPr>
          <p:cNvPr id="6" name="Footer Placeholder 5">
            <a:extLst>
              <a:ext uri="{FF2B5EF4-FFF2-40B4-BE49-F238E27FC236}">
                <a16:creationId xmlns:a16="http://schemas.microsoft.com/office/drawing/2014/main" id="{0C9C17E5-4F12-B003-90C8-A6ED469835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19E869-0C54-0E4C-DEC8-865FB97B8056}"/>
              </a:ext>
            </a:extLst>
          </p:cNvPr>
          <p:cNvSpPr>
            <a:spLocks noGrp="1"/>
          </p:cNvSpPr>
          <p:nvPr>
            <p:ph type="sldNum" sz="quarter" idx="12"/>
          </p:nvPr>
        </p:nvSpPr>
        <p:spPr/>
        <p:txBody>
          <a:bodyPr/>
          <a:lstStyle/>
          <a:p>
            <a:fld id="{8B79169D-4456-1346-96F9-C01DA4F3A8CA}" type="slidenum">
              <a:rPr lang="en-US" smtClean="0"/>
              <a:t>‹#›</a:t>
            </a:fld>
            <a:endParaRPr lang="en-US"/>
          </a:p>
        </p:txBody>
      </p:sp>
    </p:spTree>
    <p:extLst>
      <p:ext uri="{BB962C8B-B14F-4D97-AF65-F5344CB8AC3E}">
        <p14:creationId xmlns:p14="http://schemas.microsoft.com/office/powerpoint/2010/main" val="12690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25848A-E2EC-C1AC-32D8-1118E1A0A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5E12DB-C123-DCAD-1CB5-40BCFBF98A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11C806-4781-1DC4-EEB6-D685621A88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7B47E-23B2-9F47-B185-57A3B0A90F82}" type="datetimeFigureOut">
              <a:rPr lang="en-US" smtClean="0"/>
              <a:t>11/20/24</a:t>
            </a:fld>
            <a:endParaRPr lang="en-US"/>
          </a:p>
        </p:txBody>
      </p:sp>
      <p:sp>
        <p:nvSpPr>
          <p:cNvPr id="5" name="Footer Placeholder 4">
            <a:extLst>
              <a:ext uri="{FF2B5EF4-FFF2-40B4-BE49-F238E27FC236}">
                <a16:creationId xmlns:a16="http://schemas.microsoft.com/office/drawing/2014/main" id="{B510FD32-0EEB-B4D3-0AD5-B9CEB0B1C6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1C5F3-AAD8-1239-DDAA-4DEE12781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79169D-4456-1346-96F9-C01DA4F3A8CA}" type="slidenum">
              <a:rPr lang="en-US" smtClean="0"/>
              <a:t>‹#›</a:t>
            </a:fld>
            <a:endParaRPr lang="en-US"/>
          </a:p>
        </p:txBody>
      </p:sp>
    </p:spTree>
    <p:extLst>
      <p:ext uri="{BB962C8B-B14F-4D97-AF65-F5344CB8AC3E}">
        <p14:creationId xmlns:p14="http://schemas.microsoft.com/office/powerpoint/2010/main" val="271392680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17/06/relationships/model3d" Target="../media/model3d1.glb"/></Relationships>
</file>

<file path=ppt/slides/_rels/slide14.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sv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5.png"/><Relationship Id="rId7" Type="http://schemas.openxmlformats.org/officeDocument/2006/relationships/image" Target="../media/image23.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25.png"/><Relationship Id="rId7" Type="http://schemas.openxmlformats.org/officeDocument/2006/relationships/image" Target="../media/image23.pn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3 MILLION + (1).mp4">
            <a:hlinkClick r:id="" action="ppaction://media"/>
            <a:extLst>
              <a:ext uri="{FF2B5EF4-FFF2-40B4-BE49-F238E27FC236}">
                <a16:creationId xmlns:a16="http://schemas.microsoft.com/office/drawing/2014/main" id="{0EE03BB2-4A2F-0A77-BCE0-6AE64842B2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0887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4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9A806-FAB4-923A-FD46-999305EE4833}"/>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CAD902AF-53F5-C2B5-E318-C9BA3502846D}"/>
              </a:ext>
            </a:extLst>
          </p:cNvPr>
          <p:cNvPicPr>
            <a:picLocks noChangeAspect="1"/>
          </p:cNvPicPr>
          <p:nvPr/>
        </p:nvPicPr>
        <p:blipFill>
          <a:blip r:embed="rId2"/>
          <a:stretch>
            <a:fillRect/>
          </a:stretch>
        </p:blipFill>
        <p:spPr>
          <a:xfrm>
            <a:off x="-1" y="0"/>
            <a:ext cx="12192001" cy="6921190"/>
          </a:xfrm>
          <a:prstGeom prst="rect">
            <a:avLst/>
          </a:prstGeom>
        </p:spPr>
      </p:pic>
      <mc:AlternateContent xmlns:mc="http://schemas.openxmlformats.org/markup-compatibility/2006">
        <mc:Choice xmlns:am3d="http://schemas.microsoft.com/office/drawing/2017/model3d" Requires="am3d">
          <p:graphicFrame>
            <p:nvGraphicFramePr>
              <p:cNvPr id="2" name="3D Model 1" descr="Thin Circular Disc">
                <a:extLst>
                  <a:ext uri="{FF2B5EF4-FFF2-40B4-BE49-F238E27FC236}">
                    <a16:creationId xmlns:a16="http://schemas.microsoft.com/office/drawing/2014/main" id="{B0B6243B-51ED-11D5-A8D2-94882262D3EF}"/>
                  </a:ext>
                </a:extLst>
              </p:cNvPr>
              <p:cNvGraphicFramePr>
                <a:graphicFrameLocks noChangeAspect="1"/>
              </p:cNvGraphicFramePr>
              <p:nvPr>
                <p:extLst>
                  <p:ext uri="{D42A27DB-BD31-4B8C-83A1-F6EECF244321}">
                    <p14:modId xmlns:p14="http://schemas.microsoft.com/office/powerpoint/2010/main" val="2319585716"/>
                  </p:ext>
                </p:extLst>
              </p:nvPr>
            </p:nvGraphicFramePr>
            <p:xfrm>
              <a:off x="3468082" y="1808958"/>
              <a:ext cx="5255833" cy="3903790"/>
            </p:xfrm>
            <a:graphic>
              <a:graphicData uri="http://schemas.microsoft.com/office/drawing/2017/model3d">
                <am3d:model3d r:embed="rId3">
                  <am3d:spPr>
                    <a:xfrm>
                      <a:off x="0" y="0"/>
                      <a:ext cx="5255833" cy="3903790"/>
                    </a:xfrm>
                    <a:prstGeom prst="rect">
                      <a:avLst/>
                    </a:prstGeom>
                  </am3d:spPr>
                  <am3d:camera>
                    <am3d:pos x="0" y="0" z="66560879"/>
                    <am3d:up dx="0" dy="36000000" dz="0"/>
                    <am3d:lookAt x="0" y="0" z="0"/>
                    <am3d:perspective fov="2700000"/>
                  </am3d:camera>
                  <am3d:trans>
                    <am3d:meterPerModelUnit n="250000" d="1000000"/>
                    <am3d:preTrans dx="-2" dy="-899997" dz="0"/>
                    <am3d:scale>
                      <am3d:sx n="1000000" d="1000000"/>
                      <am3d:sy n="1000000" d="1000000"/>
                      <am3d:sz n="1000000" d="1000000"/>
                    </am3d:scale>
                    <am3d:rot ax="2247954" ay="-1429588" az="-1032119"/>
                    <am3d:postTrans dx="0" dy="0" dz="0"/>
                  </am3d:trans>
                  <am3d:raster rName="Office3DRenderer" rVer="16.0.8326">
                    <am3d:blip r:embed="rId4"/>
                  </am3d:raster>
                  <am3d:objViewport viewportSz="76742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in Circular Disc">
                <a:extLst>
                  <a:ext uri="{FF2B5EF4-FFF2-40B4-BE49-F238E27FC236}">
                    <a16:creationId xmlns:a16="http://schemas.microsoft.com/office/drawing/2014/main" id="{B0B6243B-51ED-11D5-A8D2-94882262D3EF}"/>
                  </a:ext>
                </a:extLst>
              </p:cNvPr>
              <p:cNvPicPr>
                <a:picLocks noGrp="1" noRot="1" noChangeAspect="1" noMove="1" noResize="1" noEditPoints="1" noAdjustHandles="1" noChangeArrowheads="1" noChangeShapeType="1" noCrop="1"/>
              </p:cNvPicPr>
              <p:nvPr/>
            </p:nvPicPr>
            <p:blipFill>
              <a:blip r:embed="rId4"/>
              <a:stretch>
                <a:fillRect/>
              </a:stretch>
            </p:blipFill>
            <p:spPr>
              <a:xfrm>
                <a:off x="3468082" y="1808958"/>
                <a:ext cx="5255833" cy="3903790"/>
              </a:xfrm>
              <a:prstGeom prst="rect">
                <a:avLst/>
              </a:prstGeom>
            </p:spPr>
          </p:pic>
        </mc:Fallback>
      </mc:AlternateContent>
      <p:cxnSp>
        <p:nvCxnSpPr>
          <p:cNvPr id="7" name="Straight Connector 6">
            <a:extLst>
              <a:ext uri="{FF2B5EF4-FFF2-40B4-BE49-F238E27FC236}">
                <a16:creationId xmlns:a16="http://schemas.microsoft.com/office/drawing/2014/main" id="{44533341-3B62-664E-5AC5-906EE42E25CE}"/>
              </a:ext>
            </a:extLst>
          </p:cNvPr>
          <p:cNvCxnSpPr/>
          <p:nvPr/>
        </p:nvCxnSpPr>
        <p:spPr>
          <a:xfrm flipV="1">
            <a:off x="4497656" y="385297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B91A25D-F1DB-F013-8D36-A7FAD16424B6}"/>
              </a:ext>
            </a:extLst>
          </p:cNvPr>
          <p:cNvCxnSpPr/>
          <p:nvPr/>
        </p:nvCxnSpPr>
        <p:spPr>
          <a:xfrm flipV="1">
            <a:off x="8422886" y="2556521"/>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7E9219EA-3A2E-4BA4-FE2E-3A992E330A8E}"/>
              </a:ext>
            </a:extLst>
          </p:cNvPr>
          <p:cNvSpPr/>
          <p:nvPr/>
        </p:nvSpPr>
        <p:spPr>
          <a:xfrm>
            <a:off x="8192374" y="1985371"/>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4" name="Straight Connector 3">
            <a:extLst>
              <a:ext uri="{FF2B5EF4-FFF2-40B4-BE49-F238E27FC236}">
                <a16:creationId xmlns:a16="http://schemas.microsoft.com/office/drawing/2014/main" id="{AEE61D15-D8B5-D95F-03F9-D008F7A4F24C}"/>
              </a:ext>
            </a:extLst>
          </p:cNvPr>
          <p:cNvCxnSpPr/>
          <p:nvPr/>
        </p:nvCxnSpPr>
        <p:spPr>
          <a:xfrm flipV="1">
            <a:off x="6095998" y="1683834"/>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60B8D7D9-E164-CD07-21D1-3AB8CB4029C2}"/>
              </a:ext>
            </a:extLst>
          </p:cNvPr>
          <p:cNvSpPr/>
          <p:nvPr/>
        </p:nvSpPr>
        <p:spPr>
          <a:xfrm>
            <a:off x="5664820" y="64390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6" name="TextBox 15">
            <a:extLst>
              <a:ext uri="{FF2B5EF4-FFF2-40B4-BE49-F238E27FC236}">
                <a16:creationId xmlns:a16="http://schemas.microsoft.com/office/drawing/2014/main" id="{5A6B4C68-09FD-4834-FEAA-A489BB3ACCDE}"/>
              </a:ext>
            </a:extLst>
          </p:cNvPr>
          <p:cNvSpPr txBox="1"/>
          <p:nvPr/>
        </p:nvSpPr>
        <p:spPr>
          <a:xfrm>
            <a:off x="6077791" y="718939"/>
            <a:ext cx="2730171"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3</a:t>
            </a:r>
          </a:p>
          <a:p>
            <a:r>
              <a:rPr lang="en-US" dirty="0">
                <a:solidFill>
                  <a:schemeClr val="bg1"/>
                </a:solidFill>
                <a:latin typeface="Aptos" panose="020B0004020202020204" pitchFamily="34" charset="0"/>
              </a:rPr>
              <a:t>Determine report receiver</a:t>
            </a:r>
          </a:p>
          <a:p>
            <a:pPr marL="285750" indent="-285750">
              <a:buFontTx/>
              <a:buChar char="-"/>
            </a:pPr>
            <a:r>
              <a:rPr lang="en-US" sz="1400" dirty="0">
                <a:solidFill>
                  <a:schemeClr val="bg1"/>
                </a:solidFill>
                <a:latin typeface="Aptos" panose="020B0004020202020204" pitchFamily="34" charset="0"/>
              </a:rPr>
              <a:t>Health center to District</a:t>
            </a:r>
          </a:p>
          <a:p>
            <a:pPr marL="285750" indent="-285750">
              <a:buFontTx/>
              <a:buChar char="-"/>
            </a:pPr>
            <a:r>
              <a:rPr lang="en-US" sz="1400" dirty="0">
                <a:solidFill>
                  <a:schemeClr val="bg1"/>
                </a:solidFill>
                <a:latin typeface="Aptos" panose="020B0004020202020204" pitchFamily="34" charset="0"/>
              </a:rPr>
              <a:t>District to City</a:t>
            </a:r>
            <a:endParaRPr lang="en-PH" sz="1400" dirty="0">
              <a:solidFill>
                <a:schemeClr val="bg1"/>
              </a:solidFill>
              <a:latin typeface="Aptos" panose="020B0004020202020204" pitchFamily="34" charset="0"/>
            </a:endParaRPr>
          </a:p>
        </p:txBody>
      </p:sp>
      <p:cxnSp>
        <p:nvCxnSpPr>
          <p:cNvPr id="8" name="Straight Connector 7">
            <a:extLst>
              <a:ext uri="{FF2B5EF4-FFF2-40B4-BE49-F238E27FC236}">
                <a16:creationId xmlns:a16="http://schemas.microsoft.com/office/drawing/2014/main" id="{491E4271-5AC4-A8D6-DD44-A85CE28E3EF1}"/>
              </a:ext>
            </a:extLst>
          </p:cNvPr>
          <p:cNvCxnSpPr/>
          <p:nvPr/>
        </p:nvCxnSpPr>
        <p:spPr>
          <a:xfrm flipV="1">
            <a:off x="4512522" y="203532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1791DDFB-A3B3-7030-E4E0-5179E5019F9F}"/>
              </a:ext>
            </a:extLst>
          </p:cNvPr>
          <p:cNvSpPr/>
          <p:nvPr/>
        </p:nvSpPr>
        <p:spPr>
          <a:xfrm>
            <a:off x="1392071" y="120679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7" name="TextBox 16">
            <a:extLst>
              <a:ext uri="{FF2B5EF4-FFF2-40B4-BE49-F238E27FC236}">
                <a16:creationId xmlns:a16="http://schemas.microsoft.com/office/drawing/2014/main" id="{2BDAB2E2-DB51-E392-BEAB-EEA01E87E777}"/>
              </a:ext>
            </a:extLst>
          </p:cNvPr>
          <p:cNvSpPr txBox="1"/>
          <p:nvPr/>
        </p:nvSpPr>
        <p:spPr>
          <a:xfrm>
            <a:off x="1765382" y="1365270"/>
            <a:ext cx="2452018"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4</a:t>
            </a:r>
          </a:p>
          <a:p>
            <a:r>
              <a:rPr lang="en-US" dirty="0">
                <a:solidFill>
                  <a:schemeClr val="bg1"/>
                </a:solidFill>
                <a:latin typeface="Aptos" panose="020B0004020202020204" pitchFamily="34" charset="0"/>
              </a:rPr>
              <a:t>Implementation of tool</a:t>
            </a:r>
          </a:p>
          <a:p>
            <a:pPr marL="285750" indent="-285750">
              <a:buFontTx/>
              <a:buChar char="-"/>
            </a:pPr>
            <a:r>
              <a:rPr lang="en-US" sz="1400" dirty="0">
                <a:solidFill>
                  <a:schemeClr val="bg1"/>
                </a:solidFill>
                <a:latin typeface="Aptos" panose="020B0004020202020204" pitchFamily="34" charset="0"/>
              </a:rPr>
              <a:t>Staff orientation</a:t>
            </a:r>
          </a:p>
        </p:txBody>
      </p:sp>
      <p:sp>
        <p:nvSpPr>
          <p:cNvPr id="13" name="Rectangle: Rounded Corners 12">
            <a:extLst>
              <a:ext uri="{FF2B5EF4-FFF2-40B4-BE49-F238E27FC236}">
                <a16:creationId xmlns:a16="http://schemas.microsoft.com/office/drawing/2014/main" id="{0AFA5769-4E98-EAC6-705A-0F01E28C0526}"/>
              </a:ext>
            </a:extLst>
          </p:cNvPr>
          <p:cNvSpPr/>
          <p:nvPr/>
        </p:nvSpPr>
        <p:spPr>
          <a:xfrm>
            <a:off x="1246999" y="325081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8" name="TextBox 17">
            <a:extLst>
              <a:ext uri="{FF2B5EF4-FFF2-40B4-BE49-F238E27FC236}">
                <a16:creationId xmlns:a16="http://schemas.microsoft.com/office/drawing/2014/main" id="{FFA0491C-A3A0-3524-91E0-84CBD8BB4BE4}"/>
              </a:ext>
            </a:extLst>
          </p:cNvPr>
          <p:cNvSpPr txBox="1"/>
          <p:nvPr/>
        </p:nvSpPr>
        <p:spPr>
          <a:xfrm>
            <a:off x="1594182" y="3429000"/>
            <a:ext cx="2467022"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5</a:t>
            </a:r>
          </a:p>
          <a:p>
            <a:r>
              <a:rPr lang="en-US" dirty="0">
                <a:solidFill>
                  <a:schemeClr val="bg1"/>
                </a:solidFill>
                <a:latin typeface="Aptos" panose="020B0004020202020204" pitchFamily="34" charset="0"/>
              </a:rPr>
              <a:t>Evaluate efficiency</a:t>
            </a:r>
          </a:p>
          <a:p>
            <a:pPr marL="285750" indent="-285750">
              <a:buFontTx/>
              <a:buChar char="-"/>
            </a:pPr>
            <a:r>
              <a:rPr lang="en-US" sz="1400" dirty="0">
                <a:solidFill>
                  <a:schemeClr val="bg1"/>
                </a:solidFill>
                <a:latin typeface="Aptos" panose="020B0004020202020204" pitchFamily="34" charset="0"/>
              </a:rPr>
              <a:t>Provide recommendation</a:t>
            </a:r>
          </a:p>
        </p:txBody>
      </p:sp>
      <p:cxnSp>
        <p:nvCxnSpPr>
          <p:cNvPr id="6" name="Straight Connector 5">
            <a:extLst>
              <a:ext uri="{FF2B5EF4-FFF2-40B4-BE49-F238E27FC236}">
                <a16:creationId xmlns:a16="http://schemas.microsoft.com/office/drawing/2014/main" id="{08EABD19-EA23-FB02-E5BB-4168FB3599FA}"/>
              </a:ext>
            </a:extLst>
          </p:cNvPr>
          <p:cNvCxnSpPr/>
          <p:nvPr/>
        </p:nvCxnSpPr>
        <p:spPr>
          <a:xfrm flipV="1">
            <a:off x="6226095" y="4261856"/>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6D6EE9BD-F7D0-4998-1BC3-11AED67DEB70}"/>
              </a:ext>
            </a:extLst>
          </p:cNvPr>
          <p:cNvSpPr/>
          <p:nvPr/>
        </p:nvSpPr>
        <p:spPr>
          <a:xfrm>
            <a:off x="5965906" y="3459316"/>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4F03692C-35C3-51D8-727D-A951A836AA87}"/>
              </a:ext>
            </a:extLst>
          </p:cNvPr>
          <p:cNvSpPr txBox="1"/>
          <p:nvPr/>
        </p:nvSpPr>
        <p:spPr>
          <a:xfrm>
            <a:off x="6560125" y="3522873"/>
            <a:ext cx="2329227" cy="1077218"/>
          </a:xfrm>
          <a:prstGeom prst="rect">
            <a:avLst/>
          </a:prstGeom>
          <a:noFill/>
        </p:spPr>
        <p:txBody>
          <a:bodyPr wrap="none" rtlCol="0">
            <a:spAutoFit/>
          </a:bodyPr>
          <a:lstStyle/>
          <a:p>
            <a:pPr algn="ctr"/>
            <a:r>
              <a:rPr lang="en-US" b="1" dirty="0">
                <a:solidFill>
                  <a:srgbClr val="FFFF00"/>
                </a:solidFill>
                <a:latin typeface="Aptos" panose="020B0004020202020204" pitchFamily="34" charset="0"/>
              </a:rPr>
              <a:t>Step 1</a:t>
            </a:r>
          </a:p>
          <a:p>
            <a:r>
              <a:rPr lang="en-US" dirty="0">
                <a:solidFill>
                  <a:srgbClr val="FFFF00"/>
                </a:solidFill>
                <a:latin typeface="Aptos" panose="020B0004020202020204" pitchFamily="34" charset="0"/>
              </a:rPr>
              <a:t>Data Analysis</a:t>
            </a:r>
          </a:p>
          <a:p>
            <a:pPr marL="285750" indent="-285750">
              <a:buFontTx/>
              <a:buChar char="-"/>
            </a:pPr>
            <a:r>
              <a:rPr lang="en-US" sz="1400" dirty="0">
                <a:solidFill>
                  <a:srgbClr val="FFFF00"/>
                </a:solidFill>
                <a:latin typeface="Aptos" panose="020B0004020202020204" pitchFamily="34" charset="0"/>
              </a:rPr>
              <a:t>Determine the problem</a:t>
            </a:r>
          </a:p>
          <a:p>
            <a:pPr marL="285750" indent="-285750">
              <a:buFontTx/>
              <a:buChar char="-"/>
            </a:pPr>
            <a:r>
              <a:rPr lang="en-US" sz="1400" dirty="0">
                <a:solidFill>
                  <a:srgbClr val="FFFF00"/>
                </a:solidFill>
                <a:latin typeface="Aptos" panose="020B0004020202020204" pitchFamily="34" charset="0"/>
              </a:rPr>
              <a:t>Identify gaps and issues</a:t>
            </a:r>
            <a:endParaRPr lang="en-PH" sz="1400" dirty="0">
              <a:solidFill>
                <a:srgbClr val="FFFF00"/>
              </a:solidFill>
              <a:latin typeface="Aptos" panose="020B0004020202020204" pitchFamily="34" charset="0"/>
            </a:endParaRPr>
          </a:p>
        </p:txBody>
      </p:sp>
      <p:sp>
        <p:nvSpPr>
          <p:cNvPr id="15" name="TextBox 14">
            <a:extLst>
              <a:ext uri="{FF2B5EF4-FFF2-40B4-BE49-F238E27FC236}">
                <a16:creationId xmlns:a16="http://schemas.microsoft.com/office/drawing/2014/main" id="{EE4A40B1-2C60-939C-DADF-1722C7BF13DD}"/>
              </a:ext>
            </a:extLst>
          </p:cNvPr>
          <p:cNvSpPr txBox="1"/>
          <p:nvPr/>
        </p:nvSpPr>
        <p:spPr>
          <a:xfrm>
            <a:off x="8762443" y="2048928"/>
            <a:ext cx="2148089"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2</a:t>
            </a:r>
          </a:p>
          <a:p>
            <a:r>
              <a:rPr lang="en-US" dirty="0">
                <a:solidFill>
                  <a:schemeClr val="bg1"/>
                </a:solidFill>
                <a:latin typeface="Aptos" panose="020B0004020202020204" pitchFamily="34" charset="0"/>
              </a:rPr>
              <a:t>Design tracking tool</a:t>
            </a:r>
          </a:p>
          <a:p>
            <a:pPr marL="285750" indent="-285750">
              <a:buFontTx/>
              <a:buChar char="-"/>
            </a:pPr>
            <a:r>
              <a:rPr lang="en-US" sz="1400" dirty="0">
                <a:solidFill>
                  <a:schemeClr val="bg1"/>
                </a:solidFill>
                <a:latin typeface="Aptos" panose="020B0004020202020204" pitchFamily="34" charset="0"/>
              </a:rPr>
              <a:t>Implement</a:t>
            </a:r>
          </a:p>
          <a:p>
            <a:pPr marL="285750" indent="-285750">
              <a:buFontTx/>
              <a:buChar char="-"/>
            </a:pPr>
            <a:r>
              <a:rPr lang="en-US" sz="1400" dirty="0">
                <a:solidFill>
                  <a:schemeClr val="bg1"/>
                </a:solidFill>
                <a:latin typeface="Aptos" panose="020B0004020202020204" pitchFamily="34" charset="0"/>
              </a:rPr>
              <a:t>Revise tool as needed</a:t>
            </a:r>
            <a:endParaRPr lang="en-PH" sz="1400" dirty="0">
              <a:solidFill>
                <a:schemeClr val="bg1"/>
              </a:solidFill>
              <a:latin typeface="Aptos" panose="020B0004020202020204" pitchFamily="34" charset="0"/>
            </a:endParaRPr>
          </a:p>
        </p:txBody>
      </p:sp>
      <p:sp>
        <p:nvSpPr>
          <p:cNvPr id="3" name="Title 1">
            <a:extLst>
              <a:ext uri="{FF2B5EF4-FFF2-40B4-BE49-F238E27FC236}">
                <a16:creationId xmlns:a16="http://schemas.microsoft.com/office/drawing/2014/main" id="{265C2F0F-4806-1AF7-F95B-10DF690179D4}"/>
              </a:ext>
            </a:extLst>
          </p:cNvPr>
          <p:cNvSpPr txBox="1">
            <a:spLocks/>
          </p:cNvSpPr>
          <p:nvPr/>
        </p:nvSpPr>
        <p:spPr>
          <a:xfrm>
            <a:off x="2187873" y="5948748"/>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Key Implementation  Steps</a:t>
            </a:r>
          </a:p>
        </p:txBody>
      </p:sp>
    </p:spTree>
    <p:extLst>
      <p:ext uri="{BB962C8B-B14F-4D97-AF65-F5344CB8AC3E}">
        <p14:creationId xmlns:p14="http://schemas.microsoft.com/office/powerpoint/2010/main" val="318143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AF0C7-1B42-A03E-38DC-ADFBEF037843}"/>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BB6CFAAD-65ED-67DE-E6C2-A36C6637775D}"/>
              </a:ext>
            </a:extLst>
          </p:cNvPr>
          <p:cNvPicPr>
            <a:picLocks noChangeAspect="1"/>
          </p:cNvPicPr>
          <p:nvPr/>
        </p:nvPicPr>
        <p:blipFill>
          <a:blip r:embed="rId2"/>
          <a:stretch>
            <a:fillRect/>
          </a:stretch>
        </p:blipFill>
        <p:spPr>
          <a:xfrm>
            <a:off x="-1" y="0"/>
            <a:ext cx="12192001" cy="6921190"/>
          </a:xfrm>
          <a:prstGeom prst="rect">
            <a:avLst/>
          </a:prstGeom>
        </p:spPr>
      </p:pic>
      <mc:AlternateContent xmlns:mc="http://schemas.openxmlformats.org/markup-compatibility/2006">
        <mc:Choice xmlns:am3d="http://schemas.microsoft.com/office/drawing/2017/model3d" Requires="am3d">
          <p:graphicFrame>
            <p:nvGraphicFramePr>
              <p:cNvPr id="2" name="3D Model 1" descr="Thin Circular Disc">
                <a:extLst>
                  <a:ext uri="{FF2B5EF4-FFF2-40B4-BE49-F238E27FC236}">
                    <a16:creationId xmlns:a16="http://schemas.microsoft.com/office/drawing/2014/main" id="{957ACE2E-5032-26E4-D96A-B2B2B36DEE26}"/>
                  </a:ext>
                </a:extLst>
              </p:cNvPr>
              <p:cNvGraphicFramePr>
                <a:graphicFrameLocks noChangeAspect="1"/>
              </p:cNvGraphicFramePr>
              <p:nvPr>
                <p:extLst>
                  <p:ext uri="{D42A27DB-BD31-4B8C-83A1-F6EECF244321}">
                    <p14:modId xmlns:p14="http://schemas.microsoft.com/office/powerpoint/2010/main" val="2923195394"/>
                  </p:ext>
                </p:extLst>
              </p:nvPr>
            </p:nvGraphicFramePr>
            <p:xfrm>
              <a:off x="3468081" y="1837522"/>
              <a:ext cx="5255834" cy="3846661"/>
            </p:xfrm>
            <a:graphic>
              <a:graphicData uri="http://schemas.microsoft.com/office/drawing/2017/model3d">
                <am3d:model3d r:embed="rId3">
                  <am3d:spPr>
                    <a:xfrm>
                      <a:off x="0" y="0"/>
                      <a:ext cx="5255834" cy="3846661"/>
                    </a:xfrm>
                    <a:prstGeom prst="rect">
                      <a:avLst/>
                    </a:prstGeom>
                  </am3d:spPr>
                  <am3d:camera>
                    <am3d:pos x="0" y="0" z="66560879"/>
                    <am3d:up dx="0" dy="36000000" dz="0"/>
                    <am3d:lookAt x="0" y="0" z="0"/>
                    <am3d:perspective fov="2700000"/>
                  </am3d:camera>
                  <am3d:trans>
                    <am3d:meterPerModelUnit n="250000" d="1000000"/>
                    <am3d:preTrans dx="-2" dy="-899997" dz="0"/>
                    <am3d:scale>
                      <am3d:sx n="1000000" d="1000000"/>
                      <am3d:sy n="1000000" d="1000000"/>
                      <am3d:sz n="1000000" d="1000000"/>
                    </am3d:scale>
                    <am3d:rot ax="2789694" ay="-2438525" az="-2067541"/>
                    <am3d:postTrans dx="0" dy="0" dz="0"/>
                  </am3d:trans>
                  <am3d:raster rName="Office3DRenderer" rVer="16.0.8326">
                    <am3d:blip r:embed="rId4"/>
                  </am3d:raster>
                  <am3d:objViewport viewportSz="76742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in Circular Disc">
                <a:extLst>
                  <a:ext uri="{FF2B5EF4-FFF2-40B4-BE49-F238E27FC236}">
                    <a16:creationId xmlns:a16="http://schemas.microsoft.com/office/drawing/2014/main" id="{957ACE2E-5032-26E4-D96A-B2B2B36DEE26}"/>
                  </a:ext>
                </a:extLst>
              </p:cNvPr>
              <p:cNvPicPr>
                <a:picLocks noGrp="1" noRot="1" noChangeAspect="1" noMove="1" noResize="1" noEditPoints="1" noAdjustHandles="1" noChangeArrowheads="1" noChangeShapeType="1" noCrop="1"/>
              </p:cNvPicPr>
              <p:nvPr/>
            </p:nvPicPr>
            <p:blipFill>
              <a:blip r:embed="rId4"/>
              <a:stretch>
                <a:fillRect/>
              </a:stretch>
            </p:blipFill>
            <p:spPr>
              <a:xfrm>
                <a:off x="3468081" y="1837522"/>
                <a:ext cx="5255834" cy="3846661"/>
              </a:xfrm>
              <a:prstGeom prst="rect">
                <a:avLst/>
              </a:prstGeom>
            </p:spPr>
          </p:pic>
        </mc:Fallback>
      </mc:AlternateContent>
      <p:cxnSp>
        <p:nvCxnSpPr>
          <p:cNvPr id="7" name="Straight Connector 6">
            <a:extLst>
              <a:ext uri="{FF2B5EF4-FFF2-40B4-BE49-F238E27FC236}">
                <a16:creationId xmlns:a16="http://schemas.microsoft.com/office/drawing/2014/main" id="{EC380EB3-5285-C61E-8439-310B01C49DEB}"/>
              </a:ext>
            </a:extLst>
          </p:cNvPr>
          <p:cNvCxnSpPr/>
          <p:nvPr/>
        </p:nvCxnSpPr>
        <p:spPr>
          <a:xfrm flipV="1">
            <a:off x="4497656" y="385297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7FFB62D9-B7D4-8D84-21E9-13298D2B7D75}"/>
              </a:ext>
            </a:extLst>
          </p:cNvPr>
          <p:cNvCxnSpPr/>
          <p:nvPr/>
        </p:nvCxnSpPr>
        <p:spPr>
          <a:xfrm flipV="1">
            <a:off x="8422886" y="2556521"/>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3E829BB9-3AAC-A57C-0218-D53097196724}"/>
              </a:ext>
            </a:extLst>
          </p:cNvPr>
          <p:cNvSpPr/>
          <p:nvPr/>
        </p:nvSpPr>
        <p:spPr>
          <a:xfrm>
            <a:off x="8192374" y="1985371"/>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4" name="Straight Connector 3">
            <a:extLst>
              <a:ext uri="{FF2B5EF4-FFF2-40B4-BE49-F238E27FC236}">
                <a16:creationId xmlns:a16="http://schemas.microsoft.com/office/drawing/2014/main" id="{95753C12-3636-6980-76D0-C300626D4109}"/>
              </a:ext>
            </a:extLst>
          </p:cNvPr>
          <p:cNvCxnSpPr/>
          <p:nvPr/>
        </p:nvCxnSpPr>
        <p:spPr>
          <a:xfrm flipV="1">
            <a:off x="6095998" y="1683834"/>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97837F40-D332-A9FD-B36C-421FADD9D396}"/>
              </a:ext>
            </a:extLst>
          </p:cNvPr>
          <p:cNvSpPr/>
          <p:nvPr/>
        </p:nvSpPr>
        <p:spPr>
          <a:xfrm>
            <a:off x="5664820" y="64390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6" name="TextBox 15">
            <a:extLst>
              <a:ext uri="{FF2B5EF4-FFF2-40B4-BE49-F238E27FC236}">
                <a16:creationId xmlns:a16="http://schemas.microsoft.com/office/drawing/2014/main" id="{1D0BA37A-D4CB-3EB5-64B6-741764A216F7}"/>
              </a:ext>
            </a:extLst>
          </p:cNvPr>
          <p:cNvSpPr txBox="1"/>
          <p:nvPr/>
        </p:nvSpPr>
        <p:spPr>
          <a:xfrm>
            <a:off x="8753723" y="2017912"/>
            <a:ext cx="2730171"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3</a:t>
            </a:r>
          </a:p>
          <a:p>
            <a:r>
              <a:rPr lang="en-US" dirty="0">
                <a:solidFill>
                  <a:schemeClr val="bg1"/>
                </a:solidFill>
                <a:latin typeface="Aptos" panose="020B0004020202020204" pitchFamily="34" charset="0"/>
              </a:rPr>
              <a:t>Determine report receiver</a:t>
            </a:r>
          </a:p>
          <a:p>
            <a:pPr marL="285750" indent="-285750">
              <a:buFontTx/>
              <a:buChar char="-"/>
            </a:pPr>
            <a:r>
              <a:rPr lang="en-US" sz="1400" dirty="0">
                <a:solidFill>
                  <a:schemeClr val="bg1"/>
                </a:solidFill>
                <a:latin typeface="Aptos" panose="020B0004020202020204" pitchFamily="34" charset="0"/>
              </a:rPr>
              <a:t>Health center to District</a:t>
            </a:r>
          </a:p>
          <a:p>
            <a:pPr marL="285750" indent="-285750">
              <a:buFontTx/>
              <a:buChar char="-"/>
            </a:pPr>
            <a:r>
              <a:rPr lang="en-US" sz="1400" dirty="0">
                <a:solidFill>
                  <a:schemeClr val="bg1"/>
                </a:solidFill>
                <a:latin typeface="Aptos" panose="020B0004020202020204" pitchFamily="34" charset="0"/>
              </a:rPr>
              <a:t>District to City</a:t>
            </a:r>
            <a:endParaRPr lang="en-PH" sz="1400" dirty="0">
              <a:solidFill>
                <a:schemeClr val="bg1"/>
              </a:solidFill>
              <a:latin typeface="Aptos" panose="020B0004020202020204" pitchFamily="34" charset="0"/>
            </a:endParaRPr>
          </a:p>
        </p:txBody>
      </p:sp>
      <p:cxnSp>
        <p:nvCxnSpPr>
          <p:cNvPr id="8" name="Straight Connector 7">
            <a:extLst>
              <a:ext uri="{FF2B5EF4-FFF2-40B4-BE49-F238E27FC236}">
                <a16:creationId xmlns:a16="http://schemas.microsoft.com/office/drawing/2014/main" id="{9364311D-A6F1-FA3C-D84A-C7A169E656F2}"/>
              </a:ext>
            </a:extLst>
          </p:cNvPr>
          <p:cNvCxnSpPr/>
          <p:nvPr/>
        </p:nvCxnSpPr>
        <p:spPr>
          <a:xfrm flipV="1">
            <a:off x="4512522" y="203532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753E74A9-D613-7824-40EE-839F177320F6}"/>
              </a:ext>
            </a:extLst>
          </p:cNvPr>
          <p:cNvSpPr/>
          <p:nvPr/>
        </p:nvSpPr>
        <p:spPr>
          <a:xfrm>
            <a:off x="1392071" y="120679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7" name="TextBox 16">
            <a:extLst>
              <a:ext uri="{FF2B5EF4-FFF2-40B4-BE49-F238E27FC236}">
                <a16:creationId xmlns:a16="http://schemas.microsoft.com/office/drawing/2014/main" id="{94D3283A-9F8C-6E07-C660-F3E336727E4C}"/>
              </a:ext>
            </a:extLst>
          </p:cNvPr>
          <p:cNvSpPr txBox="1"/>
          <p:nvPr/>
        </p:nvSpPr>
        <p:spPr>
          <a:xfrm>
            <a:off x="6226095" y="759858"/>
            <a:ext cx="2452018"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4</a:t>
            </a:r>
          </a:p>
          <a:p>
            <a:r>
              <a:rPr lang="en-US" dirty="0">
                <a:solidFill>
                  <a:schemeClr val="bg1"/>
                </a:solidFill>
                <a:latin typeface="Aptos" panose="020B0004020202020204" pitchFamily="34" charset="0"/>
              </a:rPr>
              <a:t>Implementation of tool</a:t>
            </a:r>
          </a:p>
          <a:p>
            <a:pPr marL="285750" indent="-285750">
              <a:buFontTx/>
              <a:buChar char="-"/>
            </a:pPr>
            <a:r>
              <a:rPr lang="en-US" sz="1400" dirty="0">
                <a:solidFill>
                  <a:schemeClr val="bg1"/>
                </a:solidFill>
                <a:latin typeface="Aptos" panose="020B0004020202020204" pitchFamily="34" charset="0"/>
              </a:rPr>
              <a:t>Staff orientation</a:t>
            </a:r>
          </a:p>
        </p:txBody>
      </p:sp>
      <p:sp>
        <p:nvSpPr>
          <p:cNvPr id="13" name="Rectangle: Rounded Corners 12">
            <a:extLst>
              <a:ext uri="{FF2B5EF4-FFF2-40B4-BE49-F238E27FC236}">
                <a16:creationId xmlns:a16="http://schemas.microsoft.com/office/drawing/2014/main" id="{1940514F-E9FC-3E21-726B-962BD6ACF2FE}"/>
              </a:ext>
            </a:extLst>
          </p:cNvPr>
          <p:cNvSpPr/>
          <p:nvPr/>
        </p:nvSpPr>
        <p:spPr>
          <a:xfrm>
            <a:off x="1246999" y="325081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8" name="TextBox 17">
            <a:extLst>
              <a:ext uri="{FF2B5EF4-FFF2-40B4-BE49-F238E27FC236}">
                <a16:creationId xmlns:a16="http://schemas.microsoft.com/office/drawing/2014/main" id="{D7AA32CB-76DB-F30C-D589-7738455A2FE6}"/>
              </a:ext>
            </a:extLst>
          </p:cNvPr>
          <p:cNvSpPr txBox="1"/>
          <p:nvPr/>
        </p:nvSpPr>
        <p:spPr>
          <a:xfrm>
            <a:off x="1853544" y="1374933"/>
            <a:ext cx="2467022"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5</a:t>
            </a:r>
          </a:p>
          <a:p>
            <a:r>
              <a:rPr lang="en-US" dirty="0">
                <a:solidFill>
                  <a:schemeClr val="bg1"/>
                </a:solidFill>
                <a:latin typeface="Aptos" panose="020B0004020202020204" pitchFamily="34" charset="0"/>
              </a:rPr>
              <a:t>Evaluate efficiency</a:t>
            </a:r>
          </a:p>
          <a:p>
            <a:pPr marL="285750" indent="-285750">
              <a:buFontTx/>
              <a:buChar char="-"/>
            </a:pPr>
            <a:r>
              <a:rPr lang="en-US" sz="1400" dirty="0">
                <a:solidFill>
                  <a:schemeClr val="bg1"/>
                </a:solidFill>
                <a:latin typeface="Aptos" panose="020B0004020202020204" pitchFamily="34" charset="0"/>
              </a:rPr>
              <a:t>Provide recommendation</a:t>
            </a:r>
          </a:p>
        </p:txBody>
      </p:sp>
      <p:cxnSp>
        <p:nvCxnSpPr>
          <p:cNvPr id="6" name="Straight Connector 5">
            <a:extLst>
              <a:ext uri="{FF2B5EF4-FFF2-40B4-BE49-F238E27FC236}">
                <a16:creationId xmlns:a16="http://schemas.microsoft.com/office/drawing/2014/main" id="{DCBFA19A-5A65-7F9B-FBC0-34E50F235C6F}"/>
              </a:ext>
            </a:extLst>
          </p:cNvPr>
          <p:cNvCxnSpPr/>
          <p:nvPr/>
        </p:nvCxnSpPr>
        <p:spPr>
          <a:xfrm flipV="1">
            <a:off x="6226095" y="4261856"/>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2B91C337-434B-1F0A-4C13-2B157539CDFF}"/>
              </a:ext>
            </a:extLst>
          </p:cNvPr>
          <p:cNvSpPr/>
          <p:nvPr/>
        </p:nvSpPr>
        <p:spPr>
          <a:xfrm>
            <a:off x="5965906" y="3459316"/>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37087044-D2D8-819C-488C-5C055162F2E5}"/>
              </a:ext>
            </a:extLst>
          </p:cNvPr>
          <p:cNvSpPr txBox="1"/>
          <p:nvPr/>
        </p:nvSpPr>
        <p:spPr>
          <a:xfrm>
            <a:off x="1777369" y="3314369"/>
            <a:ext cx="2329227"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1</a:t>
            </a:r>
          </a:p>
          <a:p>
            <a:r>
              <a:rPr lang="en-US" dirty="0">
                <a:solidFill>
                  <a:schemeClr val="bg1"/>
                </a:solidFill>
                <a:latin typeface="Aptos" panose="020B0004020202020204" pitchFamily="34" charset="0"/>
              </a:rPr>
              <a:t>Data Analysis</a:t>
            </a:r>
          </a:p>
          <a:p>
            <a:pPr marL="285750" indent="-285750">
              <a:buFontTx/>
              <a:buChar char="-"/>
            </a:pPr>
            <a:r>
              <a:rPr lang="en-US" sz="1400" dirty="0">
                <a:solidFill>
                  <a:schemeClr val="bg1"/>
                </a:solidFill>
                <a:latin typeface="Aptos" panose="020B0004020202020204" pitchFamily="34" charset="0"/>
              </a:rPr>
              <a:t>Determine the problem</a:t>
            </a:r>
          </a:p>
          <a:p>
            <a:pPr marL="285750" indent="-285750">
              <a:buFontTx/>
              <a:buChar char="-"/>
            </a:pPr>
            <a:r>
              <a:rPr lang="en-US" sz="1400" dirty="0">
                <a:solidFill>
                  <a:schemeClr val="bg1"/>
                </a:solidFill>
                <a:latin typeface="Aptos" panose="020B0004020202020204" pitchFamily="34" charset="0"/>
              </a:rPr>
              <a:t>Identify gaps and issues</a:t>
            </a:r>
            <a:endParaRPr lang="en-PH" sz="1400"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245821B3-01A1-684A-3055-F6895917C059}"/>
              </a:ext>
            </a:extLst>
          </p:cNvPr>
          <p:cNvSpPr txBox="1"/>
          <p:nvPr/>
        </p:nvSpPr>
        <p:spPr>
          <a:xfrm>
            <a:off x="6645481" y="3522873"/>
            <a:ext cx="2148089" cy="1077218"/>
          </a:xfrm>
          <a:prstGeom prst="rect">
            <a:avLst/>
          </a:prstGeom>
          <a:noFill/>
        </p:spPr>
        <p:txBody>
          <a:bodyPr wrap="none" rtlCol="0">
            <a:spAutoFit/>
          </a:bodyPr>
          <a:lstStyle/>
          <a:p>
            <a:pPr algn="ctr"/>
            <a:r>
              <a:rPr lang="en-US" b="1" dirty="0">
                <a:solidFill>
                  <a:srgbClr val="FFFF00"/>
                </a:solidFill>
                <a:latin typeface="Aptos" panose="020B0004020202020204" pitchFamily="34" charset="0"/>
              </a:rPr>
              <a:t>Step 2</a:t>
            </a:r>
          </a:p>
          <a:p>
            <a:r>
              <a:rPr lang="en-US" dirty="0">
                <a:solidFill>
                  <a:srgbClr val="FFFF00"/>
                </a:solidFill>
                <a:latin typeface="Aptos" panose="020B0004020202020204" pitchFamily="34" charset="0"/>
              </a:rPr>
              <a:t>Design tracking tool</a:t>
            </a:r>
          </a:p>
          <a:p>
            <a:pPr marL="285750" indent="-285750">
              <a:buFontTx/>
              <a:buChar char="-"/>
            </a:pPr>
            <a:r>
              <a:rPr lang="en-US" sz="1400" dirty="0">
                <a:solidFill>
                  <a:srgbClr val="FFFF00"/>
                </a:solidFill>
                <a:latin typeface="Aptos" panose="020B0004020202020204" pitchFamily="34" charset="0"/>
              </a:rPr>
              <a:t>Implement</a:t>
            </a:r>
          </a:p>
          <a:p>
            <a:pPr marL="285750" indent="-285750">
              <a:buFontTx/>
              <a:buChar char="-"/>
            </a:pPr>
            <a:r>
              <a:rPr lang="en-US" sz="1400" dirty="0">
                <a:solidFill>
                  <a:srgbClr val="FFFF00"/>
                </a:solidFill>
                <a:latin typeface="Aptos" panose="020B0004020202020204" pitchFamily="34" charset="0"/>
              </a:rPr>
              <a:t>Revise tool as needed</a:t>
            </a:r>
            <a:endParaRPr lang="en-PH" sz="1400" dirty="0">
              <a:solidFill>
                <a:srgbClr val="FFFF00"/>
              </a:solidFill>
              <a:latin typeface="Aptos" panose="020B0004020202020204" pitchFamily="34" charset="0"/>
            </a:endParaRPr>
          </a:p>
        </p:txBody>
      </p:sp>
      <p:sp>
        <p:nvSpPr>
          <p:cNvPr id="19" name="Title 1">
            <a:extLst>
              <a:ext uri="{FF2B5EF4-FFF2-40B4-BE49-F238E27FC236}">
                <a16:creationId xmlns:a16="http://schemas.microsoft.com/office/drawing/2014/main" id="{DF0414AD-4DCB-7125-D7D5-1FFD2C212BB7}"/>
              </a:ext>
            </a:extLst>
          </p:cNvPr>
          <p:cNvSpPr txBox="1">
            <a:spLocks/>
          </p:cNvSpPr>
          <p:nvPr/>
        </p:nvSpPr>
        <p:spPr>
          <a:xfrm>
            <a:off x="2187873" y="5948748"/>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Key Implementation  Steps</a:t>
            </a:r>
          </a:p>
        </p:txBody>
      </p:sp>
    </p:spTree>
    <p:extLst>
      <p:ext uri="{BB962C8B-B14F-4D97-AF65-F5344CB8AC3E}">
        <p14:creationId xmlns:p14="http://schemas.microsoft.com/office/powerpoint/2010/main" val="3706128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CBD43-DF73-D4D3-7A8C-00382E1FDC75}"/>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AF4CE8CA-A15C-FD64-3EB4-6E54BDDE9201}"/>
              </a:ext>
            </a:extLst>
          </p:cNvPr>
          <p:cNvPicPr>
            <a:picLocks noChangeAspect="1"/>
          </p:cNvPicPr>
          <p:nvPr/>
        </p:nvPicPr>
        <p:blipFill>
          <a:blip r:embed="rId2"/>
          <a:stretch>
            <a:fillRect/>
          </a:stretch>
        </p:blipFill>
        <p:spPr>
          <a:xfrm>
            <a:off x="-1" y="0"/>
            <a:ext cx="12192001" cy="6921190"/>
          </a:xfrm>
          <a:prstGeom prst="rect">
            <a:avLst/>
          </a:prstGeom>
        </p:spPr>
      </p:pic>
      <mc:AlternateContent xmlns:mc="http://schemas.openxmlformats.org/markup-compatibility/2006">
        <mc:Choice xmlns:am3d="http://schemas.microsoft.com/office/drawing/2017/model3d" Requires="am3d">
          <p:graphicFrame>
            <p:nvGraphicFramePr>
              <p:cNvPr id="2" name="3D Model 1" descr="Thin Circular Disc">
                <a:extLst>
                  <a:ext uri="{FF2B5EF4-FFF2-40B4-BE49-F238E27FC236}">
                    <a16:creationId xmlns:a16="http://schemas.microsoft.com/office/drawing/2014/main" id="{5FE9402D-C3A1-1C35-31BD-2EA40A57B17A}"/>
                  </a:ext>
                </a:extLst>
              </p:cNvPr>
              <p:cNvGraphicFramePr>
                <a:graphicFrameLocks noChangeAspect="1"/>
              </p:cNvGraphicFramePr>
              <p:nvPr>
                <p:extLst>
                  <p:ext uri="{D42A27DB-BD31-4B8C-83A1-F6EECF244321}">
                    <p14:modId xmlns:p14="http://schemas.microsoft.com/office/powerpoint/2010/main" val="1108847340"/>
                  </p:ext>
                </p:extLst>
              </p:nvPr>
            </p:nvGraphicFramePr>
            <p:xfrm>
              <a:off x="3468081" y="1761351"/>
              <a:ext cx="5255834" cy="3999003"/>
            </p:xfrm>
            <a:graphic>
              <a:graphicData uri="http://schemas.microsoft.com/office/drawing/2017/model3d">
                <am3d:model3d r:embed="rId3">
                  <am3d:spPr>
                    <a:xfrm>
                      <a:off x="0" y="0"/>
                      <a:ext cx="5255834" cy="3999003"/>
                    </a:xfrm>
                    <a:prstGeom prst="rect">
                      <a:avLst/>
                    </a:prstGeom>
                  </am3d:spPr>
                  <am3d:camera>
                    <am3d:pos x="0" y="0" z="66560879"/>
                    <am3d:up dx="0" dy="36000000" dz="0"/>
                    <am3d:lookAt x="0" y="0" z="0"/>
                    <am3d:perspective fov="2700000"/>
                  </am3d:camera>
                  <am3d:trans>
                    <am3d:meterPerModelUnit n="250000" d="1000000"/>
                    <am3d:preTrans dx="-2" dy="-899997" dz="0"/>
                    <am3d:scale>
                      <am3d:sx n="1000000" d="1000000"/>
                      <am3d:sy n="1000000" d="1000000"/>
                      <am3d:sz n="1000000" d="1000000"/>
                    </am3d:scale>
                    <am3d:rot ax="3194785" ay="-2651280" az="-2581422"/>
                    <am3d:postTrans dx="0" dy="0" dz="0"/>
                  </am3d:trans>
                  <am3d:raster rName="Office3DRenderer" rVer="16.0.8326">
                    <am3d:blip r:embed="rId4"/>
                  </am3d:raster>
                  <am3d:objViewport viewportSz="767427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in Circular Disc">
                <a:extLst>
                  <a:ext uri="{FF2B5EF4-FFF2-40B4-BE49-F238E27FC236}">
                    <a16:creationId xmlns:a16="http://schemas.microsoft.com/office/drawing/2014/main" id="{5FE9402D-C3A1-1C35-31BD-2EA40A57B17A}"/>
                  </a:ext>
                </a:extLst>
              </p:cNvPr>
              <p:cNvPicPr>
                <a:picLocks noGrp="1" noRot="1" noChangeAspect="1" noMove="1" noResize="1" noEditPoints="1" noAdjustHandles="1" noChangeArrowheads="1" noChangeShapeType="1" noCrop="1"/>
              </p:cNvPicPr>
              <p:nvPr/>
            </p:nvPicPr>
            <p:blipFill>
              <a:blip r:embed="rId4"/>
              <a:stretch>
                <a:fillRect/>
              </a:stretch>
            </p:blipFill>
            <p:spPr>
              <a:xfrm>
                <a:off x="3468081" y="1761351"/>
                <a:ext cx="5255834" cy="3999003"/>
              </a:xfrm>
              <a:prstGeom prst="rect">
                <a:avLst/>
              </a:prstGeom>
            </p:spPr>
          </p:pic>
        </mc:Fallback>
      </mc:AlternateContent>
      <p:cxnSp>
        <p:nvCxnSpPr>
          <p:cNvPr id="7" name="Straight Connector 6">
            <a:extLst>
              <a:ext uri="{FF2B5EF4-FFF2-40B4-BE49-F238E27FC236}">
                <a16:creationId xmlns:a16="http://schemas.microsoft.com/office/drawing/2014/main" id="{9DEFF637-A004-EEAB-D8A3-701896640CE5}"/>
              </a:ext>
            </a:extLst>
          </p:cNvPr>
          <p:cNvCxnSpPr/>
          <p:nvPr/>
        </p:nvCxnSpPr>
        <p:spPr>
          <a:xfrm flipV="1">
            <a:off x="4497656" y="385297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F4B9F37-8E4A-E383-1F57-FD59A2187542}"/>
              </a:ext>
            </a:extLst>
          </p:cNvPr>
          <p:cNvCxnSpPr/>
          <p:nvPr/>
        </p:nvCxnSpPr>
        <p:spPr>
          <a:xfrm flipV="1">
            <a:off x="8422886" y="2556521"/>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871F42E1-C73F-9798-6DDB-1315514A84D3}"/>
              </a:ext>
            </a:extLst>
          </p:cNvPr>
          <p:cNvSpPr/>
          <p:nvPr/>
        </p:nvSpPr>
        <p:spPr>
          <a:xfrm>
            <a:off x="8192374" y="1985371"/>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4" name="Straight Connector 3">
            <a:extLst>
              <a:ext uri="{FF2B5EF4-FFF2-40B4-BE49-F238E27FC236}">
                <a16:creationId xmlns:a16="http://schemas.microsoft.com/office/drawing/2014/main" id="{A69FF6B5-4FCE-2BAB-9553-91544636262F}"/>
              </a:ext>
            </a:extLst>
          </p:cNvPr>
          <p:cNvCxnSpPr/>
          <p:nvPr/>
        </p:nvCxnSpPr>
        <p:spPr>
          <a:xfrm flipV="1">
            <a:off x="6095998" y="1683834"/>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4E00A6E-1524-C6A9-2227-99A2036093DB}"/>
              </a:ext>
            </a:extLst>
          </p:cNvPr>
          <p:cNvSpPr/>
          <p:nvPr/>
        </p:nvSpPr>
        <p:spPr>
          <a:xfrm>
            <a:off x="5664820" y="64390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8" name="Straight Connector 7">
            <a:extLst>
              <a:ext uri="{FF2B5EF4-FFF2-40B4-BE49-F238E27FC236}">
                <a16:creationId xmlns:a16="http://schemas.microsoft.com/office/drawing/2014/main" id="{5F8FA045-12A4-B047-C430-B2AAA333B051}"/>
              </a:ext>
            </a:extLst>
          </p:cNvPr>
          <p:cNvCxnSpPr/>
          <p:nvPr/>
        </p:nvCxnSpPr>
        <p:spPr>
          <a:xfrm flipV="1">
            <a:off x="4512522" y="203532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FC8A0BA4-BE0E-E1E4-F0C0-B00CA2AA978B}"/>
              </a:ext>
            </a:extLst>
          </p:cNvPr>
          <p:cNvSpPr/>
          <p:nvPr/>
        </p:nvSpPr>
        <p:spPr>
          <a:xfrm>
            <a:off x="1392071" y="120679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7" name="TextBox 16">
            <a:extLst>
              <a:ext uri="{FF2B5EF4-FFF2-40B4-BE49-F238E27FC236}">
                <a16:creationId xmlns:a16="http://schemas.microsoft.com/office/drawing/2014/main" id="{B2CD4870-F427-1731-2F76-5B789699AC7A}"/>
              </a:ext>
            </a:extLst>
          </p:cNvPr>
          <p:cNvSpPr txBox="1"/>
          <p:nvPr/>
        </p:nvSpPr>
        <p:spPr>
          <a:xfrm>
            <a:off x="8811864" y="2198434"/>
            <a:ext cx="2452018"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4</a:t>
            </a:r>
          </a:p>
          <a:p>
            <a:r>
              <a:rPr lang="en-US" dirty="0">
                <a:solidFill>
                  <a:schemeClr val="bg1"/>
                </a:solidFill>
                <a:latin typeface="Aptos" panose="020B0004020202020204" pitchFamily="34" charset="0"/>
              </a:rPr>
              <a:t>Implementation of tool</a:t>
            </a:r>
          </a:p>
          <a:p>
            <a:pPr marL="285750" indent="-285750">
              <a:buFontTx/>
              <a:buChar char="-"/>
            </a:pPr>
            <a:r>
              <a:rPr lang="en-US" sz="1400" dirty="0">
                <a:solidFill>
                  <a:schemeClr val="bg1"/>
                </a:solidFill>
                <a:latin typeface="Aptos" panose="020B0004020202020204" pitchFamily="34" charset="0"/>
              </a:rPr>
              <a:t>Staff orientation</a:t>
            </a:r>
          </a:p>
        </p:txBody>
      </p:sp>
      <p:sp>
        <p:nvSpPr>
          <p:cNvPr id="13" name="Rectangle: Rounded Corners 12">
            <a:extLst>
              <a:ext uri="{FF2B5EF4-FFF2-40B4-BE49-F238E27FC236}">
                <a16:creationId xmlns:a16="http://schemas.microsoft.com/office/drawing/2014/main" id="{7CD88BC3-10FD-4935-B17C-60278C95CA3F}"/>
              </a:ext>
            </a:extLst>
          </p:cNvPr>
          <p:cNvSpPr/>
          <p:nvPr/>
        </p:nvSpPr>
        <p:spPr>
          <a:xfrm>
            <a:off x="1246999" y="325081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8" name="TextBox 17">
            <a:extLst>
              <a:ext uri="{FF2B5EF4-FFF2-40B4-BE49-F238E27FC236}">
                <a16:creationId xmlns:a16="http://schemas.microsoft.com/office/drawing/2014/main" id="{602E5DDB-010F-5418-39A7-9B90CB45522A}"/>
              </a:ext>
            </a:extLst>
          </p:cNvPr>
          <p:cNvSpPr txBox="1"/>
          <p:nvPr/>
        </p:nvSpPr>
        <p:spPr>
          <a:xfrm>
            <a:off x="6197728" y="862590"/>
            <a:ext cx="2467022"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5</a:t>
            </a:r>
          </a:p>
          <a:p>
            <a:r>
              <a:rPr lang="en-US" dirty="0">
                <a:solidFill>
                  <a:schemeClr val="bg1"/>
                </a:solidFill>
                <a:latin typeface="Aptos" panose="020B0004020202020204" pitchFamily="34" charset="0"/>
              </a:rPr>
              <a:t>Evaluate efficiency</a:t>
            </a:r>
          </a:p>
          <a:p>
            <a:pPr marL="285750" indent="-285750">
              <a:buFontTx/>
              <a:buChar char="-"/>
            </a:pPr>
            <a:r>
              <a:rPr lang="en-US" sz="1400" dirty="0">
                <a:solidFill>
                  <a:schemeClr val="bg1"/>
                </a:solidFill>
                <a:latin typeface="Aptos" panose="020B0004020202020204" pitchFamily="34" charset="0"/>
              </a:rPr>
              <a:t>Provide recommendation</a:t>
            </a:r>
          </a:p>
        </p:txBody>
      </p:sp>
      <p:cxnSp>
        <p:nvCxnSpPr>
          <p:cNvPr id="6" name="Straight Connector 5">
            <a:extLst>
              <a:ext uri="{FF2B5EF4-FFF2-40B4-BE49-F238E27FC236}">
                <a16:creationId xmlns:a16="http://schemas.microsoft.com/office/drawing/2014/main" id="{B0C205BF-3178-A1A0-FA9B-C602BF745E6E}"/>
              </a:ext>
            </a:extLst>
          </p:cNvPr>
          <p:cNvCxnSpPr/>
          <p:nvPr/>
        </p:nvCxnSpPr>
        <p:spPr>
          <a:xfrm flipV="1">
            <a:off x="6226095" y="4261856"/>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F8F4F7DB-73EB-4841-82FD-427E25202886}"/>
              </a:ext>
            </a:extLst>
          </p:cNvPr>
          <p:cNvSpPr/>
          <p:nvPr/>
        </p:nvSpPr>
        <p:spPr>
          <a:xfrm>
            <a:off x="5965906" y="3459316"/>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C5EA6E88-A63E-0340-319E-7A33C4D0BC3D}"/>
              </a:ext>
            </a:extLst>
          </p:cNvPr>
          <p:cNvSpPr txBox="1"/>
          <p:nvPr/>
        </p:nvSpPr>
        <p:spPr>
          <a:xfrm>
            <a:off x="1904526" y="1276982"/>
            <a:ext cx="2329227"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1</a:t>
            </a:r>
          </a:p>
          <a:p>
            <a:r>
              <a:rPr lang="en-US" dirty="0">
                <a:solidFill>
                  <a:schemeClr val="bg1"/>
                </a:solidFill>
                <a:latin typeface="Aptos" panose="020B0004020202020204" pitchFamily="34" charset="0"/>
              </a:rPr>
              <a:t>Data Analysis</a:t>
            </a:r>
          </a:p>
          <a:p>
            <a:pPr marL="285750" indent="-285750">
              <a:buFontTx/>
              <a:buChar char="-"/>
            </a:pPr>
            <a:r>
              <a:rPr lang="en-US" sz="1400" dirty="0">
                <a:solidFill>
                  <a:schemeClr val="bg1"/>
                </a:solidFill>
                <a:latin typeface="Aptos" panose="020B0004020202020204" pitchFamily="34" charset="0"/>
              </a:rPr>
              <a:t>Determine the problem</a:t>
            </a:r>
          </a:p>
          <a:p>
            <a:pPr marL="285750" indent="-285750">
              <a:buFontTx/>
              <a:buChar char="-"/>
            </a:pPr>
            <a:r>
              <a:rPr lang="en-US" sz="1400" dirty="0">
                <a:solidFill>
                  <a:schemeClr val="bg1"/>
                </a:solidFill>
                <a:latin typeface="Aptos" panose="020B0004020202020204" pitchFamily="34" charset="0"/>
              </a:rPr>
              <a:t>Identify gaps and issues</a:t>
            </a:r>
            <a:endParaRPr lang="en-PH" sz="1400"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EAB3360D-028C-0F7D-039E-AA03F3F4124E}"/>
              </a:ext>
            </a:extLst>
          </p:cNvPr>
          <p:cNvSpPr txBox="1"/>
          <p:nvPr/>
        </p:nvSpPr>
        <p:spPr>
          <a:xfrm>
            <a:off x="1924858" y="3314369"/>
            <a:ext cx="2148089"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2</a:t>
            </a:r>
          </a:p>
          <a:p>
            <a:r>
              <a:rPr lang="en-US" dirty="0">
                <a:solidFill>
                  <a:schemeClr val="bg1"/>
                </a:solidFill>
                <a:latin typeface="Aptos" panose="020B0004020202020204" pitchFamily="34" charset="0"/>
              </a:rPr>
              <a:t>Design tracking tool</a:t>
            </a:r>
          </a:p>
          <a:p>
            <a:pPr marL="285750" indent="-285750">
              <a:buFontTx/>
              <a:buChar char="-"/>
            </a:pPr>
            <a:r>
              <a:rPr lang="en-US" sz="1400" dirty="0">
                <a:solidFill>
                  <a:schemeClr val="bg1"/>
                </a:solidFill>
                <a:latin typeface="Aptos" panose="020B0004020202020204" pitchFamily="34" charset="0"/>
              </a:rPr>
              <a:t>Implement</a:t>
            </a:r>
          </a:p>
          <a:p>
            <a:pPr marL="285750" indent="-285750">
              <a:buFontTx/>
              <a:buChar char="-"/>
            </a:pPr>
            <a:r>
              <a:rPr lang="en-US" sz="1400" dirty="0">
                <a:solidFill>
                  <a:schemeClr val="bg1"/>
                </a:solidFill>
                <a:latin typeface="Aptos" panose="020B0004020202020204" pitchFamily="34" charset="0"/>
              </a:rPr>
              <a:t>Revise tool as needed</a:t>
            </a:r>
            <a:endParaRPr lang="en-PH" sz="1400"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3D2D2BE5-A4CF-0D1D-B8D1-1DBD6804A91A}"/>
              </a:ext>
            </a:extLst>
          </p:cNvPr>
          <p:cNvSpPr txBox="1"/>
          <p:nvPr/>
        </p:nvSpPr>
        <p:spPr>
          <a:xfrm>
            <a:off x="6384804" y="3522873"/>
            <a:ext cx="2730171" cy="1077218"/>
          </a:xfrm>
          <a:prstGeom prst="rect">
            <a:avLst/>
          </a:prstGeom>
          <a:noFill/>
        </p:spPr>
        <p:txBody>
          <a:bodyPr wrap="none" rtlCol="0">
            <a:spAutoFit/>
          </a:bodyPr>
          <a:lstStyle/>
          <a:p>
            <a:pPr algn="ctr"/>
            <a:r>
              <a:rPr lang="en-US" b="1" dirty="0">
                <a:solidFill>
                  <a:srgbClr val="FFFF00"/>
                </a:solidFill>
                <a:latin typeface="Aptos" panose="020B0004020202020204" pitchFamily="34" charset="0"/>
              </a:rPr>
              <a:t>Step 3</a:t>
            </a:r>
          </a:p>
          <a:p>
            <a:r>
              <a:rPr lang="en-US" dirty="0">
                <a:solidFill>
                  <a:srgbClr val="FFFF00"/>
                </a:solidFill>
                <a:latin typeface="Aptos" panose="020B0004020202020204" pitchFamily="34" charset="0"/>
              </a:rPr>
              <a:t>Determine report receiver</a:t>
            </a:r>
          </a:p>
          <a:p>
            <a:pPr marL="285750" indent="-285750">
              <a:buFontTx/>
              <a:buChar char="-"/>
            </a:pPr>
            <a:r>
              <a:rPr lang="en-US" sz="1400" dirty="0">
                <a:solidFill>
                  <a:srgbClr val="FFFF00"/>
                </a:solidFill>
                <a:latin typeface="Aptos" panose="020B0004020202020204" pitchFamily="34" charset="0"/>
              </a:rPr>
              <a:t>Health center to District</a:t>
            </a:r>
          </a:p>
          <a:p>
            <a:pPr marL="285750" indent="-285750">
              <a:buFontTx/>
              <a:buChar char="-"/>
            </a:pPr>
            <a:r>
              <a:rPr lang="en-US" sz="1400" dirty="0">
                <a:solidFill>
                  <a:srgbClr val="FFFF00"/>
                </a:solidFill>
                <a:latin typeface="Aptos" panose="020B0004020202020204" pitchFamily="34" charset="0"/>
              </a:rPr>
              <a:t>District to City</a:t>
            </a:r>
            <a:endParaRPr lang="en-PH" sz="1400" dirty="0">
              <a:solidFill>
                <a:srgbClr val="FFFF00"/>
              </a:solidFill>
              <a:latin typeface="Aptos" panose="020B0004020202020204" pitchFamily="34" charset="0"/>
            </a:endParaRPr>
          </a:p>
        </p:txBody>
      </p:sp>
      <p:sp>
        <p:nvSpPr>
          <p:cNvPr id="3" name="Title 1">
            <a:extLst>
              <a:ext uri="{FF2B5EF4-FFF2-40B4-BE49-F238E27FC236}">
                <a16:creationId xmlns:a16="http://schemas.microsoft.com/office/drawing/2014/main" id="{34E66DDA-1602-5C67-A63F-14B98008A55C}"/>
              </a:ext>
            </a:extLst>
          </p:cNvPr>
          <p:cNvSpPr txBox="1">
            <a:spLocks/>
          </p:cNvSpPr>
          <p:nvPr/>
        </p:nvSpPr>
        <p:spPr>
          <a:xfrm>
            <a:off x="2187873" y="5948748"/>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Key Implementation  Steps</a:t>
            </a:r>
          </a:p>
        </p:txBody>
      </p:sp>
    </p:spTree>
    <p:extLst>
      <p:ext uri="{BB962C8B-B14F-4D97-AF65-F5344CB8AC3E}">
        <p14:creationId xmlns:p14="http://schemas.microsoft.com/office/powerpoint/2010/main" val="2857639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0CBC3-2B1A-A42C-863A-7EC1F02B4745}"/>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39C2F21A-F982-BCBB-4599-50C7D5C78EC3}"/>
              </a:ext>
            </a:extLst>
          </p:cNvPr>
          <p:cNvPicPr>
            <a:picLocks noChangeAspect="1"/>
          </p:cNvPicPr>
          <p:nvPr/>
        </p:nvPicPr>
        <p:blipFill>
          <a:blip r:embed="rId3"/>
          <a:stretch>
            <a:fillRect/>
          </a:stretch>
        </p:blipFill>
        <p:spPr>
          <a:xfrm>
            <a:off x="-1" y="0"/>
            <a:ext cx="12192001" cy="6921190"/>
          </a:xfrm>
          <a:prstGeom prst="rect">
            <a:avLst/>
          </a:prstGeom>
        </p:spPr>
      </p:pic>
      <mc:AlternateContent xmlns:mc="http://schemas.openxmlformats.org/markup-compatibility/2006">
        <mc:Choice xmlns:am3d="http://schemas.microsoft.com/office/drawing/2017/model3d" Requires="am3d">
          <p:graphicFrame>
            <p:nvGraphicFramePr>
              <p:cNvPr id="2" name="3D Model 1" descr="Thin Circular Disc">
                <a:extLst>
                  <a:ext uri="{FF2B5EF4-FFF2-40B4-BE49-F238E27FC236}">
                    <a16:creationId xmlns:a16="http://schemas.microsoft.com/office/drawing/2014/main" id="{A06C0D2C-9029-FF0A-77B8-7C5B5A7F2A12}"/>
                  </a:ext>
                </a:extLst>
              </p:cNvPr>
              <p:cNvGraphicFramePr>
                <a:graphicFrameLocks noChangeAspect="1"/>
              </p:cNvGraphicFramePr>
              <p:nvPr>
                <p:extLst>
                  <p:ext uri="{D42A27DB-BD31-4B8C-83A1-F6EECF244321}">
                    <p14:modId xmlns:p14="http://schemas.microsoft.com/office/powerpoint/2010/main" val="1989137986"/>
                  </p:ext>
                </p:extLst>
              </p:nvPr>
            </p:nvGraphicFramePr>
            <p:xfrm>
              <a:off x="3468081" y="1837522"/>
              <a:ext cx="5255834" cy="3846661"/>
            </p:xfrm>
            <a:graphic>
              <a:graphicData uri="http://schemas.microsoft.com/office/drawing/2017/model3d">
                <am3d:model3d r:embed="rId4">
                  <am3d:spPr>
                    <a:xfrm>
                      <a:off x="0" y="0"/>
                      <a:ext cx="5255834" cy="3846661"/>
                    </a:xfrm>
                    <a:prstGeom prst="rect">
                      <a:avLst/>
                    </a:prstGeom>
                  </am3d:spPr>
                  <am3d:camera>
                    <am3d:pos x="0" y="0" z="66560879"/>
                    <am3d:up dx="0" dy="36000000" dz="0"/>
                    <am3d:lookAt x="0" y="0" z="0"/>
                    <am3d:perspective fov="2700000"/>
                  </am3d:camera>
                  <am3d:trans>
                    <am3d:meterPerModelUnit n="250000" d="1000000"/>
                    <am3d:preTrans dx="-2" dy="-899997" dz="0"/>
                    <am3d:scale>
                      <am3d:sx n="1000000" d="1000000"/>
                      <am3d:sy n="1000000" d="1000000"/>
                      <am3d:sz n="1000000" d="1000000"/>
                    </am3d:scale>
                    <am3d:rot ax="3840907" ay="-3164294" az="-3510964"/>
                    <am3d:postTrans dx="0" dy="0" dz="0"/>
                  </am3d:trans>
                  <am3d:raster rName="Office3DRenderer" rVer="16.0.8326">
                    <am3d:blip r:embed="rId5"/>
                  </am3d:raster>
                  <am3d:objViewport viewportSz="767427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in Circular Disc">
                <a:extLst>
                  <a:ext uri="{FF2B5EF4-FFF2-40B4-BE49-F238E27FC236}">
                    <a16:creationId xmlns:a16="http://schemas.microsoft.com/office/drawing/2014/main" id="{A06C0D2C-9029-FF0A-77B8-7C5B5A7F2A12}"/>
                  </a:ext>
                </a:extLst>
              </p:cNvPr>
              <p:cNvPicPr>
                <a:picLocks noGrp="1" noRot="1" noChangeAspect="1" noMove="1" noResize="1" noEditPoints="1" noAdjustHandles="1" noChangeArrowheads="1" noChangeShapeType="1" noCrop="1"/>
              </p:cNvPicPr>
              <p:nvPr/>
            </p:nvPicPr>
            <p:blipFill>
              <a:blip r:embed="rId5"/>
              <a:stretch>
                <a:fillRect/>
              </a:stretch>
            </p:blipFill>
            <p:spPr>
              <a:xfrm>
                <a:off x="3468081" y="1837522"/>
                <a:ext cx="5255834" cy="3846661"/>
              </a:xfrm>
              <a:prstGeom prst="rect">
                <a:avLst/>
              </a:prstGeom>
            </p:spPr>
          </p:pic>
        </mc:Fallback>
      </mc:AlternateContent>
      <p:cxnSp>
        <p:nvCxnSpPr>
          <p:cNvPr id="7" name="Straight Connector 6">
            <a:extLst>
              <a:ext uri="{FF2B5EF4-FFF2-40B4-BE49-F238E27FC236}">
                <a16:creationId xmlns:a16="http://schemas.microsoft.com/office/drawing/2014/main" id="{A0A73739-4482-4379-7F11-5429A376F937}"/>
              </a:ext>
            </a:extLst>
          </p:cNvPr>
          <p:cNvCxnSpPr/>
          <p:nvPr/>
        </p:nvCxnSpPr>
        <p:spPr>
          <a:xfrm flipV="1">
            <a:off x="4497656" y="385297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CF89208-9CDF-89A9-7ED7-BD58E724FEFA}"/>
              </a:ext>
            </a:extLst>
          </p:cNvPr>
          <p:cNvCxnSpPr/>
          <p:nvPr/>
        </p:nvCxnSpPr>
        <p:spPr>
          <a:xfrm flipV="1">
            <a:off x="8422886" y="2556521"/>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25C01E79-266B-4B46-E768-B7E66E8F616D}"/>
              </a:ext>
            </a:extLst>
          </p:cNvPr>
          <p:cNvSpPr/>
          <p:nvPr/>
        </p:nvSpPr>
        <p:spPr>
          <a:xfrm>
            <a:off x="8192374" y="1985371"/>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4" name="Straight Connector 3">
            <a:extLst>
              <a:ext uri="{FF2B5EF4-FFF2-40B4-BE49-F238E27FC236}">
                <a16:creationId xmlns:a16="http://schemas.microsoft.com/office/drawing/2014/main" id="{752C7EA1-2C83-C3B1-E1CF-AF78FAB8C4EE}"/>
              </a:ext>
            </a:extLst>
          </p:cNvPr>
          <p:cNvCxnSpPr/>
          <p:nvPr/>
        </p:nvCxnSpPr>
        <p:spPr>
          <a:xfrm flipV="1">
            <a:off x="6095998" y="1683834"/>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1597D561-D0A0-7F46-2002-646143936B2C}"/>
              </a:ext>
            </a:extLst>
          </p:cNvPr>
          <p:cNvSpPr/>
          <p:nvPr/>
        </p:nvSpPr>
        <p:spPr>
          <a:xfrm>
            <a:off x="5664820" y="64390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8" name="Straight Connector 7">
            <a:extLst>
              <a:ext uri="{FF2B5EF4-FFF2-40B4-BE49-F238E27FC236}">
                <a16:creationId xmlns:a16="http://schemas.microsoft.com/office/drawing/2014/main" id="{01FB722A-63D8-28A1-6EAF-233E8A7D9C2F}"/>
              </a:ext>
            </a:extLst>
          </p:cNvPr>
          <p:cNvCxnSpPr/>
          <p:nvPr/>
        </p:nvCxnSpPr>
        <p:spPr>
          <a:xfrm flipV="1">
            <a:off x="4512522" y="203532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2BC1A23-B848-4D5E-FCFE-8AB07BAA774B}"/>
              </a:ext>
            </a:extLst>
          </p:cNvPr>
          <p:cNvSpPr/>
          <p:nvPr/>
        </p:nvSpPr>
        <p:spPr>
          <a:xfrm>
            <a:off x="1392071" y="120679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3" name="Rectangle: Rounded Corners 12">
            <a:extLst>
              <a:ext uri="{FF2B5EF4-FFF2-40B4-BE49-F238E27FC236}">
                <a16:creationId xmlns:a16="http://schemas.microsoft.com/office/drawing/2014/main" id="{927A7C1F-7BCB-5ADA-E258-8C86E141026D}"/>
              </a:ext>
            </a:extLst>
          </p:cNvPr>
          <p:cNvSpPr/>
          <p:nvPr/>
        </p:nvSpPr>
        <p:spPr>
          <a:xfrm>
            <a:off x="1246999" y="325081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8" name="TextBox 17">
            <a:extLst>
              <a:ext uri="{FF2B5EF4-FFF2-40B4-BE49-F238E27FC236}">
                <a16:creationId xmlns:a16="http://schemas.microsoft.com/office/drawing/2014/main" id="{B289B413-ABFD-01FE-3021-53B138E267B7}"/>
              </a:ext>
            </a:extLst>
          </p:cNvPr>
          <p:cNvSpPr txBox="1"/>
          <p:nvPr/>
        </p:nvSpPr>
        <p:spPr>
          <a:xfrm>
            <a:off x="8666384" y="2151516"/>
            <a:ext cx="2467022"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5</a:t>
            </a:r>
          </a:p>
          <a:p>
            <a:r>
              <a:rPr lang="en-US" dirty="0">
                <a:solidFill>
                  <a:schemeClr val="bg1"/>
                </a:solidFill>
                <a:latin typeface="Aptos" panose="020B0004020202020204" pitchFamily="34" charset="0"/>
              </a:rPr>
              <a:t>Evaluate efficiency</a:t>
            </a:r>
          </a:p>
          <a:p>
            <a:pPr marL="285750" indent="-285750">
              <a:buFontTx/>
              <a:buChar char="-"/>
            </a:pPr>
            <a:r>
              <a:rPr lang="en-US" sz="1400" dirty="0">
                <a:solidFill>
                  <a:schemeClr val="bg1"/>
                </a:solidFill>
                <a:latin typeface="Aptos" panose="020B0004020202020204" pitchFamily="34" charset="0"/>
              </a:rPr>
              <a:t>Provide recommendation</a:t>
            </a:r>
          </a:p>
        </p:txBody>
      </p:sp>
      <p:cxnSp>
        <p:nvCxnSpPr>
          <p:cNvPr id="6" name="Straight Connector 5">
            <a:extLst>
              <a:ext uri="{FF2B5EF4-FFF2-40B4-BE49-F238E27FC236}">
                <a16:creationId xmlns:a16="http://schemas.microsoft.com/office/drawing/2014/main" id="{C45E0379-83BA-3930-1988-2EEBAC573063}"/>
              </a:ext>
            </a:extLst>
          </p:cNvPr>
          <p:cNvCxnSpPr/>
          <p:nvPr/>
        </p:nvCxnSpPr>
        <p:spPr>
          <a:xfrm flipV="1">
            <a:off x="6226095" y="4261856"/>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308D3985-FAAA-6952-B454-5B808E86C27D}"/>
              </a:ext>
            </a:extLst>
          </p:cNvPr>
          <p:cNvSpPr/>
          <p:nvPr/>
        </p:nvSpPr>
        <p:spPr>
          <a:xfrm>
            <a:off x="5965906" y="3459316"/>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05127EED-9179-A6E6-C8CB-021B65ED137A}"/>
              </a:ext>
            </a:extLst>
          </p:cNvPr>
          <p:cNvSpPr txBox="1"/>
          <p:nvPr/>
        </p:nvSpPr>
        <p:spPr>
          <a:xfrm>
            <a:off x="6300619" y="742937"/>
            <a:ext cx="2329227"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1</a:t>
            </a:r>
          </a:p>
          <a:p>
            <a:r>
              <a:rPr lang="en-US" dirty="0">
                <a:solidFill>
                  <a:schemeClr val="bg1"/>
                </a:solidFill>
                <a:latin typeface="Aptos" panose="020B0004020202020204" pitchFamily="34" charset="0"/>
              </a:rPr>
              <a:t>Data Analysis</a:t>
            </a:r>
          </a:p>
          <a:p>
            <a:pPr marL="285750" indent="-285750">
              <a:buFontTx/>
              <a:buChar char="-"/>
            </a:pPr>
            <a:r>
              <a:rPr lang="en-US" sz="1400" dirty="0">
                <a:solidFill>
                  <a:schemeClr val="bg1"/>
                </a:solidFill>
                <a:latin typeface="Aptos" panose="020B0004020202020204" pitchFamily="34" charset="0"/>
              </a:rPr>
              <a:t>Determine the problem</a:t>
            </a:r>
          </a:p>
          <a:p>
            <a:pPr marL="285750" indent="-285750">
              <a:buFontTx/>
              <a:buChar char="-"/>
            </a:pPr>
            <a:r>
              <a:rPr lang="en-US" sz="1400" dirty="0">
                <a:solidFill>
                  <a:schemeClr val="bg1"/>
                </a:solidFill>
                <a:latin typeface="Aptos" panose="020B0004020202020204" pitchFamily="34" charset="0"/>
              </a:rPr>
              <a:t>Identify gaps and issues</a:t>
            </a:r>
            <a:endParaRPr lang="en-PH" sz="1400"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A11D737B-3D91-1E6C-388A-FB4544B64585}"/>
              </a:ext>
            </a:extLst>
          </p:cNvPr>
          <p:cNvSpPr txBox="1"/>
          <p:nvPr/>
        </p:nvSpPr>
        <p:spPr>
          <a:xfrm>
            <a:off x="1902956" y="1262809"/>
            <a:ext cx="2148089"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2</a:t>
            </a:r>
          </a:p>
          <a:p>
            <a:r>
              <a:rPr lang="en-US" dirty="0">
                <a:solidFill>
                  <a:schemeClr val="bg1"/>
                </a:solidFill>
                <a:latin typeface="Aptos" panose="020B0004020202020204" pitchFamily="34" charset="0"/>
              </a:rPr>
              <a:t>Design tracking tool</a:t>
            </a:r>
          </a:p>
          <a:p>
            <a:pPr marL="285750" indent="-285750">
              <a:buFontTx/>
              <a:buChar char="-"/>
            </a:pPr>
            <a:r>
              <a:rPr lang="en-US" sz="1400" dirty="0">
                <a:solidFill>
                  <a:schemeClr val="bg1"/>
                </a:solidFill>
                <a:latin typeface="Aptos" panose="020B0004020202020204" pitchFamily="34" charset="0"/>
              </a:rPr>
              <a:t>Implement</a:t>
            </a:r>
          </a:p>
          <a:p>
            <a:pPr marL="285750" indent="-285750">
              <a:buFontTx/>
              <a:buChar char="-"/>
            </a:pPr>
            <a:r>
              <a:rPr lang="en-US" sz="1400" dirty="0">
                <a:solidFill>
                  <a:schemeClr val="bg1"/>
                </a:solidFill>
                <a:latin typeface="Aptos" panose="020B0004020202020204" pitchFamily="34" charset="0"/>
              </a:rPr>
              <a:t>Revise tool as needed</a:t>
            </a:r>
            <a:endParaRPr lang="en-PH" sz="1400"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0D5D5EB6-0D8B-8422-F4DA-44FA04E8C618}"/>
              </a:ext>
            </a:extLst>
          </p:cNvPr>
          <p:cNvSpPr txBox="1"/>
          <p:nvPr/>
        </p:nvSpPr>
        <p:spPr>
          <a:xfrm>
            <a:off x="1576897" y="3314369"/>
            <a:ext cx="2730171"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3</a:t>
            </a:r>
          </a:p>
          <a:p>
            <a:r>
              <a:rPr lang="en-US" dirty="0">
                <a:solidFill>
                  <a:schemeClr val="bg1"/>
                </a:solidFill>
                <a:latin typeface="Aptos" panose="020B0004020202020204" pitchFamily="34" charset="0"/>
              </a:rPr>
              <a:t>Determine report receiver</a:t>
            </a:r>
          </a:p>
          <a:p>
            <a:pPr marL="285750" indent="-285750">
              <a:buFontTx/>
              <a:buChar char="-"/>
            </a:pPr>
            <a:r>
              <a:rPr lang="en-US" sz="1400" dirty="0">
                <a:solidFill>
                  <a:schemeClr val="bg1"/>
                </a:solidFill>
                <a:latin typeface="Aptos" panose="020B0004020202020204" pitchFamily="34" charset="0"/>
              </a:rPr>
              <a:t>Health center to District</a:t>
            </a:r>
          </a:p>
          <a:p>
            <a:pPr marL="285750" indent="-285750">
              <a:buFontTx/>
              <a:buChar char="-"/>
            </a:pPr>
            <a:r>
              <a:rPr lang="en-US" sz="1400" dirty="0">
                <a:solidFill>
                  <a:schemeClr val="bg1"/>
                </a:solidFill>
                <a:latin typeface="Aptos" panose="020B0004020202020204" pitchFamily="34" charset="0"/>
              </a:rPr>
              <a:t>District to City</a:t>
            </a:r>
            <a:endParaRPr lang="en-PH" sz="1400"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DF63A9EE-8C17-87AF-38D6-41322AC7C2EA}"/>
              </a:ext>
            </a:extLst>
          </p:cNvPr>
          <p:cNvSpPr txBox="1"/>
          <p:nvPr/>
        </p:nvSpPr>
        <p:spPr>
          <a:xfrm>
            <a:off x="6536270" y="3630595"/>
            <a:ext cx="2452018" cy="861774"/>
          </a:xfrm>
          <a:prstGeom prst="rect">
            <a:avLst/>
          </a:prstGeom>
          <a:noFill/>
        </p:spPr>
        <p:txBody>
          <a:bodyPr wrap="none" rtlCol="0">
            <a:spAutoFit/>
          </a:bodyPr>
          <a:lstStyle/>
          <a:p>
            <a:pPr algn="ctr"/>
            <a:r>
              <a:rPr lang="en-US" b="1" dirty="0">
                <a:solidFill>
                  <a:srgbClr val="FFFF00"/>
                </a:solidFill>
                <a:latin typeface="Aptos" panose="020B0004020202020204" pitchFamily="34" charset="0"/>
              </a:rPr>
              <a:t>Step 4</a:t>
            </a:r>
          </a:p>
          <a:p>
            <a:r>
              <a:rPr lang="en-US" dirty="0">
                <a:solidFill>
                  <a:srgbClr val="FFFF00"/>
                </a:solidFill>
                <a:latin typeface="Aptos" panose="020B0004020202020204" pitchFamily="34" charset="0"/>
              </a:rPr>
              <a:t>Implementation of tool</a:t>
            </a:r>
          </a:p>
          <a:p>
            <a:pPr marL="285750" indent="-285750">
              <a:buFontTx/>
              <a:buChar char="-"/>
            </a:pPr>
            <a:r>
              <a:rPr lang="en-US" sz="1400" dirty="0">
                <a:solidFill>
                  <a:srgbClr val="FFFF00"/>
                </a:solidFill>
                <a:latin typeface="Aptos" panose="020B0004020202020204" pitchFamily="34" charset="0"/>
              </a:rPr>
              <a:t>Staff orientation</a:t>
            </a:r>
          </a:p>
        </p:txBody>
      </p:sp>
      <p:sp>
        <p:nvSpPr>
          <p:cNvPr id="3" name="Title 1">
            <a:extLst>
              <a:ext uri="{FF2B5EF4-FFF2-40B4-BE49-F238E27FC236}">
                <a16:creationId xmlns:a16="http://schemas.microsoft.com/office/drawing/2014/main" id="{76FFAE1C-DE4A-4508-50C8-7FCA4B86166A}"/>
              </a:ext>
            </a:extLst>
          </p:cNvPr>
          <p:cNvSpPr txBox="1">
            <a:spLocks/>
          </p:cNvSpPr>
          <p:nvPr/>
        </p:nvSpPr>
        <p:spPr>
          <a:xfrm>
            <a:off x="2187873" y="5948748"/>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Key Implementation  Steps</a:t>
            </a:r>
          </a:p>
        </p:txBody>
      </p:sp>
    </p:spTree>
    <p:extLst>
      <p:ext uri="{BB962C8B-B14F-4D97-AF65-F5344CB8AC3E}">
        <p14:creationId xmlns:p14="http://schemas.microsoft.com/office/powerpoint/2010/main" val="3388976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96FA10-7109-E63D-6365-0323B61D988D}"/>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973FDFE4-1ED6-C023-0E8F-92D4B2800394}"/>
              </a:ext>
            </a:extLst>
          </p:cNvPr>
          <p:cNvPicPr>
            <a:picLocks noChangeAspect="1"/>
          </p:cNvPicPr>
          <p:nvPr/>
        </p:nvPicPr>
        <p:blipFill>
          <a:blip r:embed="rId2"/>
          <a:stretch>
            <a:fillRect/>
          </a:stretch>
        </p:blipFill>
        <p:spPr>
          <a:xfrm>
            <a:off x="-1" y="0"/>
            <a:ext cx="12192001" cy="6921190"/>
          </a:xfrm>
          <a:prstGeom prst="rect">
            <a:avLst/>
          </a:prstGeom>
        </p:spPr>
      </p:pic>
      <mc:AlternateContent xmlns:mc="http://schemas.openxmlformats.org/markup-compatibility/2006">
        <mc:Choice xmlns:am3d="http://schemas.microsoft.com/office/drawing/2017/model3d" Requires="am3d">
          <p:graphicFrame>
            <p:nvGraphicFramePr>
              <p:cNvPr id="2" name="3D Model 1" descr="Thin Circular Disc">
                <a:extLst>
                  <a:ext uri="{FF2B5EF4-FFF2-40B4-BE49-F238E27FC236}">
                    <a16:creationId xmlns:a16="http://schemas.microsoft.com/office/drawing/2014/main" id="{28801D19-F072-FEE0-D410-BACF5E15AA6C}"/>
                  </a:ext>
                </a:extLst>
              </p:cNvPr>
              <p:cNvGraphicFramePr>
                <a:graphicFrameLocks noChangeAspect="1"/>
              </p:cNvGraphicFramePr>
              <p:nvPr>
                <p:extLst>
                  <p:ext uri="{D42A27DB-BD31-4B8C-83A1-F6EECF244321}">
                    <p14:modId xmlns:p14="http://schemas.microsoft.com/office/powerpoint/2010/main" val="1344881006"/>
                  </p:ext>
                </p:extLst>
              </p:nvPr>
            </p:nvGraphicFramePr>
            <p:xfrm>
              <a:off x="3468081" y="1875608"/>
              <a:ext cx="5255834" cy="3770489"/>
            </p:xfrm>
            <a:graphic>
              <a:graphicData uri="http://schemas.microsoft.com/office/drawing/2017/model3d">
                <am3d:model3d r:embed="rId3">
                  <am3d:spPr>
                    <a:xfrm>
                      <a:off x="0" y="0"/>
                      <a:ext cx="5255834" cy="3770489"/>
                    </a:xfrm>
                    <a:prstGeom prst="rect">
                      <a:avLst/>
                    </a:prstGeom>
                  </am3d:spPr>
                  <am3d:camera>
                    <am3d:pos x="0" y="0" z="66560879"/>
                    <am3d:up dx="0" dy="36000000" dz="0"/>
                    <am3d:lookAt x="0" y="0" z="0"/>
                    <am3d:perspective fov="2700000"/>
                  </am3d:camera>
                  <am3d:trans>
                    <am3d:meterPerModelUnit n="250000" d="1000000"/>
                    <am3d:preTrans dx="-2" dy="-899997" dz="0"/>
                    <am3d:scale>
                      <am3d:sx n="1000000" d="1000000"/>
                      <am3d:sy n="1000000" d="1000000"/>
                      <am3d:sz n="1000000" d="1000000"/>
                    </am3d:scale>
                    <am3d:rot ax="4485600" ay="-3392525" az="-4314898"/>
                    <am3d:postTrans dx="0" dy="0" dz="0"/>
                  </am3d:trans>
                  <am3d:raster rName="Office3DRenderer" rVer="16.0.8326">
                    <am3d:blip r:embed="rId4"/>
                  </am3d:raster>
                  <am3d:objViewport viewportSz="767427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Thin Circular Disc">
                <a:extLst>
                  <a:ext uri="{FF2B5EF4-FFF2-40B4-BE49-F238E27FC236}">
                    <a16:creationId xmlns:a16="http://schemas.microsoft.com/office/drawing/2014/main" id="{28801D19-F072-FEE0-D410-BACF5E15AA6C}"/>
                  </a:ext>
                </a:extLst>
              </p:cNvPr>
              <p:cNvPicPr>
                <a:picLocks noGrp="1" noRot="1" noChangeAspect="1" noMove="1" noResize="1" noEditPoints="1" noAdjustHandles="1" noChangeArrowheads="1" noChangeShapeType="1" noCrop="1"/>
              </p:cNvPicPr>
              <p:nvPr/>
            </p:nvPicPr>
            <p:blipFill>
              <a:blip r:embed="rId4"/>
              <a:stretch>
                <a:fillRect/>
              </a:stretch>
            </p:blipFill>
            <p:spPr>
              <a:xfrm>
                <a:off x="3468081" y="1875608"/>
                <a:ext cx="5255834" cy="3770489"/>
              </a:xfrm>
              <a:prstGeom prst="rect">
                <a:avLst/>
              </a:prstGeom>
            </p:spPr>
          </p:pic>
        </mc:Fallback>
      </mc:AlternateContent>
      <p:cxnSp>
        <p:nvCxnSpPr>
          <p:cNvPr id="7" name="Straight Connector 6">
            <a:extLst>
              <a:ext uri="{FF2B5EF4-FFF2-40B4-BE49-F238E27FC236}">
                <a16:creationId xmlns:a16="http://schemas.microsoft.com/office/drawing/2014/main" id="{4E5D2632-7821-89FF-15F4-9F09C8466E66}"/>
              </a:ext>
            </a:extLst>
          </p:cNvPr>
          <p:cNvCxnSpPr/>
          <p:nvPr/>
        </p:nvCxnSpPr>
        <p:spPr>
          <a:xfrm flipV="1">
            <a:off x="4497656" y="385297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990A604-5D68-7FF5-0650-5F4403A33FDA}"/>
              </a:ext>
            </a:extLst>
          </p:cNvPr>
          <p:cNvCxnSpPr/>
          <p:nvPr/>
        </p:nvCxnSpPr>
        <p:spPr>
          <a:xfrm flipV="1">
            <a:off x="8422886" y="2556521"/>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AF009E92-06C3-C315-C6F1-D78EC25BB6E5}"/>
              </a:ext>
            </a:extLst>
          </p:cNvPr>
          <p:cNvSpPr/>
          <p:nvPr/>
        </p:nvSpPr>
        <p:spPr>
          <a:xfrm>
            <a:off x="8192374" y="1985371"/>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4" name="Straight Connector 3">
            <a:extLst>
              <a:ext uri="{FF2B5EF4-FFF2-40B4-BE49-F238E27FC236}">
                <a16:creationId xmlns:a16="http://schemas.microsoft.com/office/drawing/2014/main" id="{020B2CDD-6B7C-CE45-04D0-5BAF37D5BDA4}"/>
              </a:ext>
            </a:extLst>
          </p:cNvPr>
          <p:cNvCxnSpPr/>
          <p:nvPr/>
        </p:nvCxnSpPr>
        <p:spPr>
          <a:xfrm flipV="1">
            <a:off x="6095998" y="1683834"/>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006132DA-6E66-CB72-BD7B-B388806C6AA1}"/>
              </a:ext>
            </a:extLst>
          </p:cNvPr>
          <p:cNvSpPr/>
          <p:nvPr/>
        </p:nvSpPr>
        <p:spPr>
          <a:xfrm>
            <a:off x="5664820" y="64390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8" name="Straight Connector 7">
            <a:extLst>
              <a:ext uri="{FF2B5EF4-FFF2-40B4-BE49-F238E27FC236}">
                <a16:creationId xmlns:a16="http://schemas.microsoft.com/office/drawing/2014/main" id="{D4D25EB0-1EE7-71B9-E579-B757A4DF6FD1}"/>
              </a:ext>
            </a:extLst>
          </p:cNvPr>
          <p:cNvCxnSpPr/>
          <p:nvPr/>
        </p:nvCxnSpPr>
        <p:spPr>
          <a:xfrm flipV="1">
            <a:off x="4512522" y="2035328"/>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0B23F7EE-B0D9-705C-323B-0326E915E9A5}"/>
              </a:ext>
            </a:extLst>
          </p:cNvPr>
          <p:cNvSpPr/>
          <p:nvPr/>
        </p:nvSpPr>
        <p:spPr>
          <a:xfrm>
            <a:off x="1392071" y="120679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13" name="Rectangle: Rounded Corners 12">
            <a:extLst>
              <a:ext uri="{FF2B5EF4-FFF2-40B4-BE49-F238E27FC236}">
                <a16:creationId xmlns:a16="http://schemas.microsoft.com/office/drawing/2014/main" id="{3500857B-EF01-4A69-0758-B05AB7CD9911}"/>
              </a:ext>
            </a:extLst>
          </p:cNvPr>
          <p:cNvSpPr/>
          <p:nvPr/>
        </p:nvSpPr>
        <p:spPr>
          <a:xfrm>
            <a:off x="1246999" y="3250812"/>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cxnSp>
        <p:nvCxnSpPr>
          <p:cNvPr id="6" name="Straight Connector 5">
            <a:extLst>
              <a:ext uri="{FF2B5EF4-FFF2-40B4-BE49-F238E27FC236}">
                <a16:creationId xmlns:a16="http://schemas.microsoft.com/office/drawing/2014/main" id="{ECBDDE8C-C923-F176-323E-4632DE5AD063}"/>
              </a:ext>
            </a:extLst>
          </p:cNvPr>
          <p:cNvCxnSpPr/>
          <p:nvPr/>
        </p:nvCxnSpPr>
        <p:spPr>
          <a:xfrm flipV="1">
            <a:off x="6226095" y="4261856"/>
            <a:ext cx="0" cy="1204332"/>
          </a:xfrm>
          <a:prstGeom prst="line">
            <a:avLst/>
          </a:prstGeom>
          <a:ln w="571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1DCE0E7F-C20A-69FC-3492-5B21EEF116A9}"/>
              </a:ext>
            </a:extLst>
          </p:cNvPr>
          <p:cNvSpPr/>
          <p:nvPr/>
        </p:nvSpPr>
        <p:spPr>
          <a:xfrm>
            <a:off x="5965906" y="3459316"/>
            <a:ext cx="3389969" cy="1204332"/>
          </a:xfrm>
          <a:prstGeom prst="roundRect">
            <a:avLst/>
          </a:prstGeom>
          <a:solidFill>
            <a:schemeClr val="tx1">
              <a:lumMod val="75000"/>
              <a:lumOff val="2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en-PH"/>
          </a:p>
        </p:txBody>
      </p:sp>
      <p:sp>
        <p:nvSpPr>
          <p:cNvPr id="9" name="TextBox 8">
            <a:extLst>
              <a:ext uri="{FF2B5EF4-FFF2-40B4-BE49-F238E27FC236}">
                <a16:creationId xmlns:a16="http://schemas.microsoft.com/office/drawing/2014/main" id="{CCF05126-99D2-3FFD-A45A-B8DF4CAB1AAD}"/>
              </a:ext>
            </a:extLst>
          </p:cNvPr>
          <p:cNvSpPr txBox="1"/>
          <p:nvPr/>
        </p:nvSpPr>
        <p:spPr>
          <a:xfrm>
            <a:off x="8832918" y="2048928"/>
            <a:ext cx="2329227"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1</a:t>
            </a:r>
          </a:p>
          <a:p>
            <a:r>
              <a:rPr lang="en-US" dirty="0">
                <a:solidFill>
                  <a:schemeClr val="bg1"/>
                </a:solidFill>
                <a:latin typeface="Aptos" panose="020B0004020202020204" pitchFamily="34" charset="0"/>
              </a:rPr>
              <a:t>Data Analysis</a:t>
            </a:r>
          </a:p>
          <a:p>
            <a:pPr marL="285750" indent="-285750">
              <a:buFontTx/>
              <a:buChar char="-"/>
            </a:pPr>
            <a:r>
              <a:rPr lang="en-US" sz="1400" dirty="0">
                <a:solidFill>
                  <a:schemeClr val="bg1"/>
                </a:solidFill>
                <a:latin typeface="Aptos" panose="020B0004020202020204" pitchFamily="34" charset="0"/>
              </a:rPr>
              <a:t>Determine the problem</a:t>
            </a:r>
          </a:p>
          <a:p>
            <a:pPr marL="285750" indent="-285750">
              <a:buFontTx/>
              <a:buChar char="-"/>
            </a:pPr>
            <a:r>
              <a:rPr lang="en-US" sz="1400" dirty="0">
                <a:solidFill>
                  <a:schemeClr val="bg1"/>
                </a:solidFill>
                <a:latin typeface="Aptos" panose="020B0004020202020204" pitchFamily="34" charset="0"/>
              </a:rPr>
              <a:t>Identify gaps and issues</a:t>
            </a:r>
            <a:endParaRPr lang="en-PH" sz="1400"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18F597DC-9E30-1DE1-A7BB-63ABFAB89785}"/>
              </a:ext>
            </a:extLst>
          </p:cNvPr>
          <p:cNvSpPr txBox="1"/>
          <p:nvPr/>
        </p:nvSpPr>
        <p:spPr>
          <a:xfrm>
            <a:off x="6257651" y="687821"/>
            <a:ext cx="2148089"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2</a:t>
            </a:r>
          </a:p>
          <a:p>
            <a:r>
              <a:rPr lang="en-US" dirty="0">
                <a:solidFill>
                  <a:schemeClr val="bg1"/>
                </a:solidFill>
                <a:latin typeface="Aptos" panose="020B0004020202020204" pitchFamily="34" charset="0"/>
              </a:rPr>
              <a:t>Design tracking tool</a:t>
            </a:r>
          </a:p>
          <a:p>
            <a:pPr marL="285750" indent="-285750">
              <a:buFontTx/>
              <a:buChar char="-"/>
            </a:pPr>
            <a:r>
              <a:rPr lang="en-US" sz="1400" dirty="0">
                <a:solidFill>
                  <a:schemeClr val="bg1"/>
                </a:solidFill>
                <a:latin typeface="Aptos" panose="020B0004020202020204" pitchFamily="34" charset="0"/>
              </a:rPr>
              <a:t>Implement</a:t>
            </a:r>
          </a:p>
          <a:p>
            <a:pPr marL="285750" indent="-285750">
              <a:buFontTx/>
              <a:buChar char="-"/>
            </a:pPr>
            <a:r>
              <a:rPr lang="en-US" sz="1400" dirty="0">
                <a:solidFill>
                  <a:schemeClr val="bg1"/>
                </a:solidFill>
                <a:latin typeface="Aptos" panose="020B0004020202020204" pitchFamily="34" charset="0"/>
              </a:rPr>
              <a:t>Revise tool as needed</a:t>
            </a:r>
            <a:endParaRPr lang="en-PH" sz="1400"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1C9E077F-B423-06BA-9B54-52D2F21CA3AE}"/>
              </a:ext>
            </a:extLst>
          </p:cNvPr>
          <p:cNvSpPr txBox="1"/>
          <p:nvPr/>
        </p:nvSpPr>
        <p:spPr>
          <a:xfrm>
            <a:off x="1865979" y="1269115"/>
            <a:ext cx="2730171" cy="1077218"/>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3</a:t>
            </a:r>
          </a:p>
          <a:p>
            <a:r>
              <a:rPr lang="en-US" dirty="0">
                <a:solidFill>
                  <a:schemeClr val="bg1"/>
                </a:solidFill>
                <a:latin typeface="Aptos" panose="020B0004020202020204" pitchFamily="34" charset="0"/>
              </a:rPr>
              <a:t>Determine report receiver</a:t>
            </a:r>
          </a:p>
          <a:p>
            <a:pPr marL="285750" indent="-285750">
              <a:buFontTx/>
              <a:buChar char="-"/>
            </a:pPr>
            <a:r>
              <a:rPr lang="en-US" sz="1400" dirty="0">
                <a:solidFill>
                  <a:schemeClr val="bg1"/>
                </a:solidFill>
                <a:latin typeface="Aptos" panose="020B0004020202020204" pitchFamily="34" charset="0"/>
              </a:rPr>
              <a:t>Health center to District</a:t>
            </a:r>
          </a:p>
          <a:p>
            <a:pPr marL="285750" indent="-285750">
              <a:buFontTx/>
              <a:buChar char="-"/>
            </a:pPr>
            <a:r>
              <a:rPr lang="en-US" sz="1400" dirty="0">
                <a:solidFill>
                  <a:schemeClr val="bg1"/>
                </a:solidFill>
                <a:latin typeface="Aptos" panose="020B0004020202020204" pitchFamily="34" charset="0"/>
              </a:rPr>
              <a:t>District to City</a:t>
            </a:r>
            <a:endParaRPr lang="en-PH" sz="1400"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ED9E1AC2-3441-73C3-DF7F-D0F79B7AC827}"/>
              </a:ext>
            </a:extLst>
          </p:cNvPr>
          <p:cNvSpPr txBox="1"/>
          <p:nvPr/>
        </p:nvSpPr>
        <p:spPr>
          <a:xfrm>
            <a:off x="1784162" y="3434120"/>
            <a:ext cx="2452018" cy="861774"/>
          </a:xfrm>
          <a:prstGeom prst="rect">
            <a:avLst/>
          </a:prstGeom>
          <a:noFill/>
        </p:spPr>
        <p:txBody>
          <a:bodyPr wrap="none" rtlCol="0">
            <a:spAutoFit/>
          </a:bodyPr>
          <a:lstStyle/>
          <a:p>
            <a:pPr algn="ctr"/>
            <a:r>
              <a:rPr lang="en-US" b="1" dirty="0">
                <a:solidFill>
                  <a:schemeClr val="bg1"/>
                </a:solidFill>
                <a:latin typeface="Aptos" panose="020B0004020202020204" pitchFamily="34" charset="0"/>
              </a:rPr>
              <a:t>Step 4</a:t>
            </a:r>
          </a:p>
          <a:p>
            <a:r>
              <a:rPr lang="en-US" dirty="0">
                <a:solidFill>
                  <a:schemeClr val="bg1"/>
                </a:solidFill>
                <a:latin typeface="Aptos" panose="020B0004020202020204" pitchFamily="34" charset="0"/>
              </a:rPr>
              <a:t>Implementation of tool</a:t>
            </a:r>
          </a:p>
          <a:p>
            <a:pPr marL="285750" indent="-285750">
              <a:buFontTx/>
              <a:buChar char="-"/>
            </a:pPr>
            <a:r>
              <a:rPr lang="en-US" sz="1400" dirty="0">
                <a:solidFill>
                  <a:schemeClr val="bg1"/>
                </a:solidFill>
                <a:latin typeface="Aptos" panose="020B0004020202020204" pitchFamily="34" charset="0"/>
              </a:rPr>
              <a:t>Staff orientation</a:t>
            </a:r>
          </a:p>
        </p:txBody>
      </p:sp>
      <p:sp>
        <p:nvSpPr>
          <p:cNvPr id="18" name="TextBox 17">
            <a:extLst>
              <a:ext uri="{FF2B5EF4-FFF2-40B4-BE49-F238E27FC236}">
                <a16:creationId xmlns:a16="http://schemas.microsoft.com/office/drawing/2014/main" id="{88C8E675-6075-ED00-735C-3008CD7FA949}"/>
              </a:ext>
            </a:extLst>
          </p:cNvPr>
          <p:cNvSpPr txBox="1"/>
          <p:nvPr/>
        </p:nvSpPr>
        <p:spPr>
          <a:xfrm>
            <a:off x="6470752" y="3657192"/>
            <a:ext cx="2467022" cy="861774"/>
          </a:xfrm>
          <a:prstGeom prst="rect">
            <a:avLst/>
          </a:prstGeom>
          <a:noFill/>
        </p:spPr>
        <p:txBody>
          <a:bodyPr wrap="none" rtlCol="0">
            <a:spAutoFit/>
          </a:bodyPr>
          <a:lstStyle/>
          <a:p>
            <a:pPr algn="ctr"/>
            <a:r>
              <a:rPr lang="en-US" b="1" dirty="0">
                <a:solidFill>
                  <a:srgbClr val="FFFF00"/>
                </a:solidFill>
                <a:latin typeface="Aptos" panose="020B0004020202020204" pitchFamily="34" charset="0"/>
              </a:rPr>
              <a:t>Step 5</a:t>
            </a:r>
          </a:p>
          <a:p>
            <a:r>
              <a:rPr lang="en-US" dirty="0">
                <a:solidFill>
                  <a:srgbClr val="FFFF00"/>
                </a:solidFill>
                <a:latin typeface="Aptos" panose="020B0004020202020204" pitchFamily="34" charset="0"/>
              </a:rPr>
              <a:t>Evaluate efficiency</a:t>
            </a:r>
          </a:p>
          <a:p>
            <a:pPr marL="285750" indent="-285750">
              <a:buFontTx/>
              <a:buChar char="-"/>
            </a:pPr>
            <a:r>
              <a:rPr lang="en-US" sz="1400" dirty="0">
                <a:solidFill>
                  <a:srgbClr val="FFFF00"/>
                </a:solidFill>
                <a:latin typeface="Aptos" panose="020B0004020202020204" pitchFamily="34" charset="0"/>
              </a:rPr>
              <a:t>Provide recommendation</a:t>
            </a:r>
          </a:p>
        </p:txBody>
      </p:sp>
      <p:sp>
        <p:nvSpPr>
          <p:cNvPr id="3" name="Title 1">
            <a:extLst>
              <a:ext uri="{FF2B5EF4-FFF2-40B4-BE49-F238E27FC236}">
                <a16:creationId xmlns:a16="http://schemas.microsoft.com/office/drawing/2014/main" id="{8F15D0FC-DB81-01B9-6ED6-AE2E42BAC31B}"/>
              </a:ext>
            </a:extLst>
          </p:cNvPr>
          <p:cNvSpPr txBox="1">
            <a:spLocks/>
          </p:cNvSpPr>
          <p:nvPr/>
        </p:nvSpPr>
        <p:spPr>
          <a:xfrm>
            <a:off x="2187873" y="5948748"/>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Key Implementation  Steps</a:t>
            </a:r>
          </a:p>
        </p:txBody>
      </p:sp>
    </p:spTree>
    <p:extLst>
      <p:ext uri="{BB962C8B-B14F-4D97-AF65-F5344CB8AC3E}">
        <p14:creationId xmlns:p14="http://schemas.microsoft.com/office/powerpoint/2010/main" val="3666758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59C1D-0FB0-F562-1961-072501422EE7}"/>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F4573C86-9A37-7DFF-30D8-BD33EC60A7BB}"/>
              </a:ext>
            </a:extLst>
          </p:cNvPr>
          <p:cNvPicPr>
            <a:picLocks noChangeAspect="1"/>
          </p:cNvPicPr>
          <p:nvPr/>
        </p:nvPicPr>
        <p:blipFill>
          <a:blip r:embed="rId2"/>
          <a:stretch>
            <a:fillRect/>
          </a:stretch>
        </p:blipFill>
        <p:spPr>
          <a:xfrm>
            <a:off x="-1" y="0"/>
            <a:ext cx="12192001" cy="6921190"/>
          </a:xfrm>
          <a:prstGeom prst="rect">
            <a:avLst/>
          </a:prstGeom>
        </p:spPr>
      </p:pic>
      <p:graphicFrame>
        <p:nvGraphicFramePr>
          <p:cNvPr id="3" name="Table 2">
            <a:extLst>
              <a:ext uri="{FF2B5EF4-FFF2-40B4-BE49-F238E27FC236}">
                <a16:creationId xmlns:a16="http://schemas.microsoft.com/office/drawing/2014/main" id="{475F3EBB-F6D6-6D04-A710-412CED831A1A}"/>
              </a:ext>
            </a:extLst>
          </p:cNvPr>
          <p:cNvGraphicFramePr>
            <a:graphicFrameLocks noGrp="1"/>
          </p:cNvGraphicFramePr>
          <p:nvPr>
            <p:extLst>
              <p:ext uri="{D42A27DB-BD31-4B8C-83A1-F6EECF244321}">
                <p14:modId xmlns:p14="http://schemas.microsoft.com/office/powerpoint/2010/main" val="2096545154"/>
              </p:ext>
            </p:extLst>
          </p:nvPr>
        </p:nvGraphicFramePr>
        <p:xfrm>
          <a:off x="532697" y="2028188"/>
          <a:ext cx="11384678" cy="3984641"/>
        </p:xfrm>
        <a:graphic>
          <a:graphicData uri="http://schemas.openxmlformats.org/drawingml/2006/table">
            <a:tbl>
              <a:tblPr/>
              <a:tblGrid>
                <a:gridCol w="1138254">
                  <a:extLst>
                    <a:ext uri="{9D8B030D-6E8A-4147-A177-3AD203B41FA5}">
                      <a16:colId xmlns:a16="http://schemas.microsoft.com/office/drawing/2014/main" val="2886818153"/>
                    </a:ext>
                  </a:extLst>
                </a:gridCol>
                <a:gridCol w="526376">
                  <a:extLst>
                    <a:ext uri="{9D8B030D-6E8A-4147-A177-3AD203B41FA5}">
                      <a16:colId xmlns:a16="http://schemas.microsoft.com/office/drawing/2014/main" val="3120183394"/>
                    </a:ext>
                  </a:extLst>
                </a:gridCol>
                <a:gridCol w="431242">
                  <a:extLst>
                    <a:ext uri="{9D8B030D-6E8A-4147-A177-3AD203B41FA5}">
                      <a16:colId xmlns:a16="http://schemas.microsoft.com/office/drawing/2014/main" val="3722845020"/>
                    </a:ext>
                  </a:extLst>
                </a:gridCol>
                <a:gridCol w="620081">
                  <a:extLst>
                    <a:ext uri="{9D8B030D-6E8A-4147-A177-3AD203B41FA5}">
                      <a16:colId xmlns:a16="http://schemas.microsoft.com/office/drawing/2014/main" val="1373794372"/>
                    </a:ext>
                  </a:extLst>
                </a:gridCol>
                <a:gridCol w="620081">
                  <a:extLst>
                    <a:ext uri="{9D8B030D-6E8A-4147-A177-3AD203B41FA5}">
                      <a16:colId xmlns:a16="http://schemas.microsoft.com/office/drawing/2014/main" val="946649622"/>
                    </a:ext>
                  </a:extLst>
                </a:gridCol>
                <a:gridCol w="595277">
                  <a:extLst>
                    <a:ext uri="{9D8B030D-6E8A-4147-A177-3AD203B41FA5}">
                      <a16:colId xmlns:a16="http://schemas.microsoft.com/office/drawing/2014/main" val="2504991004"/>
                    </a:ext>
                  </a:extLst>
                </a:gridCol>
                <a:gridCol w="595277">
                  <a:extLst>
                    <a:ext uri="{9D8B030D-6E8A-4147-A177-3AD203B41FA5}">
                      <a16:colId xmlns:a16="http://schemas.microsoft.com/office/drawing/2014/main" val="201176750"/>
                    </a:ext>
                  </a:extLst>
                </a:gridCol>
                <a:gridCol w="533270">
                  <a:extLst>
                    <a:ext uri="{9D8B030D-6E8A-4147-A177-3AD203B41FA5}">
                      <a16:colId xmlns:a16="http://schemas.microsoft.com/office/drawing/2014/main" val="3432798606"/>
                    </a:ext>
                  </a:extLst>
                </a:gridCol>
                <a:gridCol w="706892">
                  <a:extLst>
                    <a:ext uri="{9D8B030D-6E8A-4147-A177-3AD203B41FA5}">
                      <a16:colId xmlns:a16="http://schemas.microsoft.com/office/drawing/2014/main" val="3130449906"/>
                    </a:ext>
                  </a:extLst>
                </a:gridCol>
                <a:gridCol w="558071">
                  <a:extLst>
                    <a:ext uri="{9D8B030D-6E8A-4147-A177-3AD203B41FA5}">
                      <a16:colId xmlns:a16="http://schemas.microsoft.com/office/drawing/2014/main" val="1662361617"/>
                    </a:ext>
                  </a:extLst>
                </a:gridCol>
                <a:gridCol w="545670">
                  <a:extLst>
                    <a:ext uri="{9D8B030D-6E8A-4147-A177-3AD203B41FA5}">
                      <a16:colId xmlns:a16="http://schemas.microsoft.com/office/drawing/2014/main" val="2568960439"/>
                    </a:ext>
                  </a:extLst>
                </a:gridCol>
                <a:gridCol w="632482">
                  <a:extLst>
                    <a:ext uri="{9D8B030D-6E8A-4147-A177-3AD203B41FA5}">
                      <a16:colId xmlns:a16="http://schemas.microsoft.com/office/drawing/2014/main" val="2032437723"/>
                    </a:ext>
                  </a:extLst>
                </a:gridCol>
                <a:gridCol w="545670">
                  <a:extLst>
                    <a:ext uri="{9D8B030D-6E8A-4147-A177-3AD203B41FA5}">
                      <a16:colId xmlns:a16="http://schemas.microsoft.com/office/drawing/2014/main" val="1297466615"/>
                    </a:ext>
                  </a:extLst>
                </a:gridCol>
                <a:gridCol w="632482">
                  <a:extLst>
                    <a:ext uri="{9D8B030D-6E8A-4147-A177-3AD203B41FA5}">
                      <a16:colId xmlns:a16="http://schemas.microsoft.com/office/drawing/2014/main" val="1101530205"/>
                    </a:ext>
                  </a:extLst>
                </a:gridCol>
                <a:gridCol w="570475">
                  <a:extLst>
                    <a:ext uri="{9D8B030D-6E8A-4147-A177-3AD203B41FA5}">
                      <a16:colId xmlns:a16="http://schemas.microsoft.com/office/drawing/2014/main" val="947842985"/>
                    </a:ext>
                  </a:extLst>
                </a:gridCol>
                <a:gridCol w="483665">
                  <a:extLst>
                    <a:ext uri="{9D8B030D-6E8A-4147-A177-3AD203B41FA5}">
                      <a16:colId xmlns:a16="http://schemas.microsoft.com/office/drawing/2014/main" val="3057259379"/>
                    </a:ext>
                  </a:extLst>
                </a:gridCol>
                <a:gridCol w="508466">
                  <a:extLst>
                    <a:ext uri="{9D8B030D-6E8A-4147-A177-3AD203B41FA5}">
                      <a16:colId xmlns:a16="http://schemas.microsoft.com/office/drawing/2014/main" val="2628014384"/>
                    </a:ext>
                  </a:extLst>
                </a:gridCol>
                <a:gridCol w="546384">
                  <a:extLst>
                    <a:ext uri="{9D8B030D-6E8A-4147-A177-3AD203B41FA5}">
                      <a16:colId xmlns:a16="http://schemas.microsoft.com/office/drawing/2014/main" val="184636200"/>
                    </a:ext>
                  </a:extLst>
                </a:gridCol>
                <a:gridCol w="594563">
                  <a:extLst>
                    <a:ext uri="{9D8B030D-6E8A-4147-A177-3AD203B41FA5}">
                      <a16:colId xmlns:a16="http://schemas.microsoft.com/office/drawing/2014/main" val="1544418546"/>
                    </a:ext>
                  </a:extLst>
                </a:gridCol>
              </a:tblGrid>
              <a:tr h="337583">
                <a:tc rowSpan="2">
                  <a:txBody>
                    <a:bodyPr/>
                    <a:lstStyle/>
                    <a:p>
                      <a:pPr algn="ctr" rtl="0" fontAlgn="ctr">
                        <a:spcBef>
                          <a:spcPts val="0"/>
                        </a:spcBef>
                        <a:spcAft>
                          <a:spcPts val="0"/>
                        </a:spcAft>
                      </a:pPr>
                      <a:r>
                        <a:rPr lang="en-PH" sz="1100" b="1" i="0" u="none" strike="noStrike" dirty="0">
                          <a:solidFill>
                            <a:srgbClr val="263248"/>
                          </a:solidFill>
                          <a:effectLst/>
                          <a:latin typeface="Aptos" panose="020B0004020202020204" pitchFamily="34" charset="0"/>
                        </a:rPr>
                        <a:t>HEALTH CENTER</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gridSpan="9">
                  <a:txBody>
                    <a:bodyPr/>
                    <a:lstStyle/>
                    <a:p>
                      <a:pPr algn="ctr" rtl="0" fontAlgn="ctr">
                        <a:spcBef>
                          <a:spcPts val="0"/>
                        </a:spcBef>
                        <a:spcAft>
                          <a:spcPts val="0"/>
                        </a:spcAft>
                      </a:pPr>
                      <a:r>
                        <a:rPr lang="en-PH" sz="1600" b="1" i="0" u="none" strike="noStrike" dirty="0">
                          <a:solidFill>
                            <a:schemeClr val="bg1"/>
                          </a:solidFill>
                          <a:effectLst/>
                          <a:latin typeface="Aptos" panose="020B0004020202020204" pitchFamily="34" charset="0"/>
                        </a:rPr>
                        <a:t>PP SEEN  </a:t>
                      </a:r>
                      <a:endParaRPr lang="en-PH" sz="2000" dirty="0">
                        <a:solidFill>
                          <a:schemeClr val="bg1"/>
                        </a:solidFill>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9">
                  <a:txBody>
                    <a:bodyPr/>
                    <a:lstStyle/>
                    <a:p>
                      <a:pPr algn="ctr" rtl="0" fontAlgn="ctr">
                        <a:spcBef>
                          <a:spcPts val="0"/>
                        </a:spcBef>
                        <a:spcAft>
                          <a:spcPts val="0"/>
                        </a:spcAft>
                      </a:pPr>
                      <a:r>
                        <a:rPr lang="en-PH" sz="1600" b="1" i="0" u="none" strike="noStrike" dirty="0">
                          <a:solidFill>
                            <a:schemeClr val="bg1"/>
                          </a:solidFill>
                          <a:effectLst/>
                          <a:latin typeface="Aptos" panose="020B0004020202020204" pitchFamily="34" charset="0"/>
                        </a:rPr>
                        <a:t>FP SEEN</a:t>
                      </a:r>
                      <a:endParaRPr lang="en-PH" sz="2000" dirty="0">
                        <a:solidFill>
                          <a:schemeClr val="bg1"/>
                        </a:solidFill>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7030A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5877351"/>
                  </a:ext>
                </a:extLst>
              </a:tr>
              <a:tr h="538221">
                <a:tc vMerge="1">
                  <a:txBody>
                    <a:bodyPr/>
                    <a:lstStyle/>
                    <a:p>
                      <a:endParaRPr lang="en-US"/>
                    </a:p>
                  </a:txBody>
                  <a:tcPr>
                    <a:lnT w="12697" cap="flat" cmpd="sng" algn="ctr">
                      <a:solidFill>
                        <a:srgbClr val="263248"/>
                      </a:solidFill>
                      <a:prstDash val="solid"/>
                      <a:round/>
                      <a:headEnd type="none" w="med" len="med"/>
                      <a:tailEnd type="none" w="med" len="med"/>
                    </a:lnT>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DMPA</a:t>
                      </a: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PILLS     </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IUD/ PP IUD</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CON</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PSI</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SDM</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BTL</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LAM </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OTHERS</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DMPA</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PILLS     </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IUD/ PP IUD</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CON</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PSI</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SDM</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BTL</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LAM </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r>
                        <a:rPr lang="en-PH" sz="800" b="1" i="0" u="none" strike="noStrike" dirty="0">
                          <a:solidFill>
                            <a:srgbClr val="263248"/>
                          </a:solidFill>
                          <a:effectLst/>
                          <a:latin typeface="Aptos" panose="020B0004020202020204" pitchFamily="34" charset="0"/>
                        </a:rPr>
                        <a:t>OTHERS</a:t>
                      </a: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extLst>
                  <a:ext uri="{0D108BD9-81ED-4DB2-BD59-A6C34878D82A}">
                    <a16:rowId xmlns:a16="http://schemas.microsoft.com/office/drawing/2014/main" val="1931554112"/>
                  </a:ext>
                </a:extLst>
              </a:tr>
              <a:tr h="405099">
                <a:tc>
                  <a:txBody>
                    <a:bodyPr/>
                    <a:lstStyle/>
                    <a:p>
                      <a:pPr algn="ctr" rtl="0" fontAlgn="ctr">
                        <a:spcBef>
                          <a:spcPts val="0"/>
                        </a:spcBef>
                        <a:spcAft>
                          <a:spcPts val="0"/>
                        </a:spcAft>
                      </a:pPr>
                      <a:r>
                        <a:rPr lang="en-PH" sz="1800" dirty="0">
                          <a:effectLst/>
                          <a:latin typeface="Aptos" panose="020B0004020202020204" pitchFamily="34" charset="0"/>
                        </a:rPr>
                        <a:t>HC 1 </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1001379976"/>
                  </a:ext>
                </a:extLst>
              </a:tr>
              <a:tr h="405099">
                <a:tc>
                  <a:txBody>
                    <a:bodyPr/>
                    <a:lstStyle/>
                    <a:p>
                      <a:pPr algn="ctr" rtl="0" fontAlgn="ctr">
                        <a:spcBef>
                          <a:spcPts val="0"/>
                        </a:spcBef>
                        <a:spcAft>
                          <a:spcPts val="0"/>
                        </a:spcAft>
                      </a:pPr>
                      <a:r>
                        <a:rPr lang="en-PH" sz="1800" dirty="0">
                          <a:effectLst/>
                          <a:latin typeface="Aptos" panose="020B0004020202020204" pitchFamily="34" charset="0"/>
                        </a:rPr>
                        <a:t>HC 2 </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3528933988"/>
                  </a:ext>
                </a:extLst>
              </a:tr>
              <a:tr h="405099">
                <a:tc>
                  <a:txBody>
                    <a:bodyPr/>
                    <a:lstStyle/>
                    <a:p>
                      <a:pPr algn="ctr" rtl="0" fontAlgn="ctr">
                        <a:spcBef>
                          <a:spcPts val="0"/>
                        </a:spcBef>
                        <a:spcAft>
                          <a:spcPts val="0"/>
                        </a:spcAft>
                      </a:pPr>
                      <a:r>
                        <a:rPr lang="en-PH" sz="1800" dirty="0">
                          <a:effectLst/>
                          <a:latin typeface="Aptos" panose="020B0004020202020204" pitchFamily="34" charset="0"/>
                        </a:rPr>
                        <a:t>HC 3 </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3580401600"/>
                  </a:ext>
                </a:extLst>
              </a:tr>
              <a:tr h="405099">
                <a:tc>
                  <a:txBody>
                    <a:bodyPr/>
                    <a:lstStyle/>
                    <a:p>
                      <a:pPr algn="ctr" rtl="0" fontAlgn="ctr">
                        <a:spcBef>
                          <a:spcPts val="0"/>
                        </a:spcBef>
                        <a:spcAft>
                          <a:spcPts val="0"/>
                        </a:spcAft>
                      </a:pPr>
                      <a:r>
                        <a:rPr lang="en-PH" sz="1800" dirty="0">
                          <a:effectLst/>
                          <a:latin typeface="Aptos" panose="020B0004020202020204" pitchFamily="34" charset="0"/>
                        </a:rPr>
                        <a:t>HC 4</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3698365619"/>
                  </a:ext>
                </a:extLst>
              </a:tr>
              <a:tr h="405099">
                <a:tc>
                  <a:txBody>
                    <a:bodyPr/>
                    <a:lstStyle/>
                    <a:p>
                      <a:pPr algn="ctr" rtl="0" fontAlgn="ctr">
                        <a:spcBef>
                          <a:spcPts val="0"/>
                        </a:spcBef>
                        <a:spcAft>
                          <a:spcPts val="0"/>
                        </a:spcAft>
                      </a:pPr>
                      <a:r>
                        <a:rPr lang="en-PH" sz="1800" dirty="0">
                          <a:effectLst/>
                          <a:latin typeface="Aptos" panose="020B0004020202020204" pitchFamily="34" charset="0"/>
                        </a:rPr>
                        <a:t>HC 5</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3677450403"/>
                  </a:ext>
                </a:extLst>
              </a:tr>
              <a:tr h="405099">
                <a:tc>
                  <a:txBody>
                    <a:bodyPr/>
                    <a:lstStyle/>
                    <a:p>
                      <a:pPr algn="ctr" rtl="0" fontAlgn="ctr">
                        <a:spcBef>
                          <a:spcPts val="0"/>
                        </a:spcBef>
                        <a:spcAft>
                          <a:spcPts val="0"/>
                        </a:spcAft>
                      </a:pPr>
                      <a:r>
                        <a:rPr lang="en-PH" sz="1800" dirty="0">
                          <a:effectLst/>
                          <a:latin typeface="Aptos" panose="020B0004020202020204" pitchFamily="34" charset="0"/>
                        </a:rPr>
                        <a:t>HC 6</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401245510"/>
                  </a:ext>
                </a:extLst>
              </a:tr>
              <a:tr h="664862">
                <a:tc>
                  <a:txBody>
                    <a:bodyPr/>
                    <a:lstStyle/>
                    <a:p>
                      <a:pPr algn="ctr" rtl="0" fontAlgn="ctr">
                        <a:spcBef>
                          <a:spcPts val="0"/>
                        </a:spcBef>
                        <a:spcAft>
                          <a:spcPts val="0"/>
                        </a:spcAft>
                      </a:pPr>
                      <a:r>
                        <a:rPr lang="en-PH" sz="1800" dirty="0">
                          <a:effectLst/>
                          <a:latin typeface="Aptos" panose="020B0004020202020204" pitchFamily="34" charset="0"/>
                        </a:rPr>
                        <a:t>DISTRICT </a:t>
                      </a:r>
                    </a:p>
                  </a:txBody>
                  <a:tcPr marL="101275" marR="101275" marT="50637" marB="50637" anchor="ctr">
                    <a:lnL w="12697" cap="flat" cmpd="sng" algn="ctr">
                      <a:solidFill>
                        <a:srgbClr val="263248"/>
                      </a:solidFill>
                      <a:prstDash val="solid"/>
                      <a:round/>
                      <a:headEnd type="none" w="med" len="med"/>
                      <a:tailEnd type="none" w="med" len="med"/>
                    </a:lnL>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BA96E4"/>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chemeClr val="bg1"/>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tc>
                  <a:txBody>
                    <a:bodyPr/>
                    <a:lstStyle/>
                    <a:p>
                      <a:pPr algn="ctr" rtl="0" fontAlgn="ctr">
                        <a:spcBef>
                          <a:spcPts val="0"/>
                        </a:spcBef>
                        <a:spcAft>
                          <a:spcPts val="0"/>
                        </a:spcAft>
                      </a:pPr>
                      <a:endParaRPr lang="en-PH" sz="2000" dirty="0">
                        <a:effectLst/>
                        <a:latin typeface="Aptos" panose="020B0004020202020204" pitchFamily="34" charset="0"/>
                      </a:endParaRPr>
                    </a:p>
                  </a:txBody>
                  <a:tcPr marL="101275" marR="101275" marT="50637" marB="50637" anchor="ctr">
                    <a:lnL w="12697" cap="flat" cmpd="sng" algn="ctr">
                      <a:solidFill>
                        <a:srgbClr val="263248"/>
                      </a:solidFill>
                      <a:prstDash val="solid"/>
                      <a:round/>
                      <a:headEnd type="none" w="med" len="med"/>
                      <a:tailEnd type="none" w="med" len="med"/>
                    </a:lnL>
                    <a:lnR w="12697" cap="flat" cmpd="sng" algn="ctr">
                      <a:solidFill>
                        <a:srgbClr val="263248"/>
                      </a:solidFill>
                      <a:prstDash val="solid"/>
                      <a:round/>
                      <a:headEnd type="none" w="med" len="med"/>
                      <a:tailEnd type="none" w="med" len="med"/>
                    </a:lnR>
                    <a:lnT w="12697" cap="flat" cmpd="sng" algn="ctr">
                      <a:solidFill>
                        <a:srgbClr val="263248"/>
                      </a:solidFill>
                      <a:prstDash val="solid"/>
                      <a:round/>
                      <a:headEnd type="none" w="med" len="med"/>
                      <a:tailEnd type="none" w="med" len="med"/>
                    </a:lnT>
                    <a:lnB w="12697" cap="flat" cmpd="sng" algn="ctr">
                      <a:solidFill>
                        <a:srgbClr val="263248"/>
                      </a:solidFill>
                      <a:prstDash val="solid"/>
                      <a:round/>
                      <a:headEnd type="none" w="med" len="med"/>
                      <a:tailEnd type="none" w="med" len="med"/>
                    </a:lnB>
                    <a:solidFill>
                      <a:srgbClr val="F1CFE8"/>
                    </a:solidFill>
                  </a:tcPr>
                </a:tc>
                <a:extLst>
                  <a:ext uri="{0D108BD9-81ED-4DB2-BD59-A6C34878D82A}">
                    <a16:rowId xmlns:a16="http://schemas.microsoft.com/office/drawing/2014/main" val="1404257317"/>
                  </a:ext>
                </a:extLst>
              </a:tr>
            </a:tbl>
          </a:graphicData>
        </a:graphic>
      </p:graphicFrame>
      <p:sp>
        <p:nvSpPr>
          <p:cNvPr id="19" name="Title 1">
            <a:extLst>
              <a:ext uri="{FF2B5EF4-FFF2-40B4-BE49-F238E27FC236}">
                <a16:creationId xmlns:a16="http://schemas.microsoft.com/office/drawing/2014/main" id="{5803CE14-AD95-5D15-B4DE-AD30AF9880C1}"/>
              </a:ext>
            </a:extLst>
          </p:cNvPr>
          <p:cNvSpPr txBox="1">
            <a:spLocks/>
          </p:cNvSpPr>
          <p:nvPr/>
        </p:nvSpPr>
        <p:spPr>
          <a:xfrm>
            <a:off x="2499312" y="678945"/>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panose="020B0004020202020204" pitchFamily="34" charset="0"/>
              </a:rPr>
              <a:t>Tracking Form for Post Partum Women </a:t>
            </a:r>
          </a:p>
        </p:txBody>
      </p:sp>
      <p:sp>
        <p:nvSpPr>
          <p:cNvPr id="20" name="TextBox 19">
            <a:extLst>
              <a:ext uri="{FF2B5EF4-FFF2-40B4-BE49-F238E27FC236}">
                <a16:creationId xmlns:a16="http://schemas.microsoft.com/office/drawing/2014/main" id="{14C5D91F-40F9-6704-E3A9-8825393A8873}"/>
              </a:ext>
            </a:extLst>
          </p:cNvPr>
          <p:cNvSpPr txBox="1"/>
          <p:nvPr/>
        </p:nvSpPr>
        <p:spPr>
          <a:xfrm>
            <a:off x="5113819" y="1373953"/>
            <a:ext cx="3006577" cy="400110"/>
          </a:xfrm>
          <a:prstGeom prst="rect">
            <a:avLst/>
          </a:prstGeom>
          <a:noFill/>
        </p:spPr>
        <p:txBody>
          <a:bodyPr wrap="square" rtlCol="0">
            <a:spAutoFit/>
          </a:bodyPr>
          <a:lstStyle/>
          <a:p>
            <a:r>
              <a:rPr lang="en-US" sz="2000" dirty="0">
                <a:solidFill>
                  <a:schemeClr val="bg1"/>
                </a:solidFill>
                <a:latin typeface="Aptos" panose="020B0004020202020204" pitchFamily="34" charset="0"/>
              </a:rPr>
              <a:t>DISTRICT / CITY</a:t>
            </a:r>
          </a:p>
        </p:txBody>
      </p:sp>
    </p:spTree>
    <p:extLst>
      <p:ext uri="{BB962C8B-B14F-4D97-AF65-F5344CB8AC3E}">
        <p14:creationId xmlns:p14="http://schemas.microsoft.com/office/powerpoint/2010/main" val="1902320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0">
              <a:schemeClr val="tx1"/>
            </a:gs>
            <a:gs pos="100000">
              <a:schemeClr val="bg1">
                <a:lumMod val="85000"/>
              </a:schemeClr>
            </a:gs>
            <a:gs pos="100000">
              <a:schemeClr val="bg1">
                <a:lumMod val="85000"/>
              </a:schemeClr>
            </a:gs>
            <a:gs pos="100000">
              <a:schemeClr val="bg1">
                <a:lumMod val="65000"/>
              </a:schemeClr>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378A0E0-4A32-931F-6902-8CDDA4A4DCA9}"/>
              </a:ext>
            </a:extLst>
          </p:cNvPr>
          <p:cNvSpPr txBox="1"/>
          <p:nvPr/>
        </p:nvSpPr>
        <p:spPr>
          <a:xfrm>
            <a:off x="902803" y="1749780"/>
            <a:ext cx="10134600" cy="646331"/>
          </a:xfrm>
          <a:prstGeom prst="rect">
            <a:avLst/>
          </a:prstGeom>
          <a:noFill/>
        </p:spPr>
        <p:txBody>
          <a:bodyPr wrap="square">
            <a:spAutoFit/>
          </a:bodyPr>
          <a:lstStyle/>
          <a:p>
            <a:pPr algn="ctr"/>
            <a:r>
              <a:rPr lang="en-US" sz="1800" kern="100" dirty="0">
                <a:solidFill>
                  <a:schemeClr val="bg1"/>
                </a:solidFill>
                <a:effectLst/>
                <a:latin typeface="Aptos" panose="020B0004020202020204" pitchFamily="34" charset="0"/>
                <a:ea typeface="SimSun" panose="02010600030101010101" pitchFamily="2" charset="-122"/>
              </a:rPr>
              <a:t>Among the post partum women seen, the data below will show the </a:t>
            </a:r>
            <a:r>
              <a:rPr lang="en-US" kern="100" dirty="0">
                <a:solidFill>
                  <a:schemeClr val="bg1"/>
                </a:solidFill>
                <a:latin typeface="Aptos" panose="020B0004020202020204" pitchFamily="34" charset="0"/>
                <a:ea typeface="SimSun" panose="02010600030101010101" pitchFamily="2" charset="-122"/>
              </a:rPr>
              <a:t>number</a:t>
            </a:r>
            <a:r>
              <a:rPr lang="en-US" sz="1800" kern="100" dirty="0">
                <a:solidFill>
                  <a:schemeClr val="bg1"/>
                </a:solidFill>
                <a:effectLst/>
                <a:latin typeface="Aptos" panose="020B0004020202020204" pitchFamily="34" charset="0"/>
                <a:ea typeface="SimSun" panose="02010600030101010101" pitchFamily="2" charset="-122"/>
              </a:rPr>
              <a:t> of those been shifted to other modern family planning method.</a:t>
            </a:r>
            <a:endParaRPr lang="en-PH" sz="1400" kern="100" dirty="0">
              <a:solidFill>
                <a:schemeClr val="bg1"/>
              </a:solidFill>
              <a:effectLst/>
              <a:latin typeface="Aptos" panose="020B0004020202020204" pitchFamily="34" charset="0"/>
              <a:ea typeface="SimSun" panose="02010600030101010101" pitchFamily="2" charset="-122"/>
            </a:endParaRPr>
          </a:p>
        </p:txBody>
      </p:sp>
      <p:graphicFrame>
        <p:nvGraphicFramePr>
          <p:cNvPr id="9" name="Table 8">
            <a:extLst>
              <a:ext uri="{FF2B5EF4-FFF2-40B4-BE49-F238E27FC236}">
                <a16:creationId xmlns:a16="http://schemas.microsoft.com/office/drawing/2014/main" id="{53FFF80A-AD03-C882-F6DA-CAACA3D5676E}"/>
              </a:ext>
            </a:extLst>
          </p:cNvPr>
          <p:cNvGraphicFramePr>
            <a:graphicFrameLocks noGrp="1"/>
          </p:cNvGraphicFramePr>
          <p:nvPr>
            <p:extLst>
              <p:ext uri="{D42A27DB-BD31-4B8C-83A1-F6EECF244321}">
                <p14:modId xmlns:p14="http://schemas.microsoft.com/office/powerpoint/2010/main" val="2341064384"/>
              </p:ext>
            </p:extLst>
          </p:nvPr>
        </p:nvGraphicFramePr>
        <p:xfrm>
          <a:off x="323385" y="2800634"/>
          <a:ext cx="11731082" cy="2789145"/>
        </p:xfrm>
        <a:graphic>
          <a:graphicData uri="http://schemas.openxmlformats.org/drawingml/2006/table">
            <a:tbl>
              <a:tblPr>
                <a:effectLst>
                  <a:outerShdw blurRad="50800" dist="38100" algn="l" rotWithShape="0">
                    <a:prstClr val="black">
                      <a:alpha val="40000"/>
                    </a:prstClr>
                  </a:outerShdw>
                </a:effectLst>
                <a:tableStyleId>{638B1855-1B75-4FBE-930C-398BA8C253C6}</a:tableStyleId>
              </a:tblPr>
              <a:tblGrid>
                <a:gridCol w="802156">
                  <a:extLst>
                    <a:ext uri="{9D8B030D-6E8A-4147-A177-3AD203B41FA5}">
                      <a16:colId xmlns:a16="http://schemas.microsoft.com/office/drawing/2014/main" val="2002117773"/>
                    </a:ext>
                  </a:extLst>
                </a:gridCol>
                <a:gridCol w="720732">
                  <a:extLst>
                    <a:ext uri="{9D8B030D-6E8A-4147-A177-3AD203B41FA5}">
                      <a16:colId xmlns:a16="http://schemas.microsoft.com/office/drawing/2014/main" val="4288554690"/>
                    </a:ext>
                  </a:extLst>
                </a:gridCol>
                <a:gridCol w="686509">
                  <a:extLst>
                    <a:ext uri="{9D8B030D-6E8A-4147-A177-3AD203B41FA5}">
                      <a16:colId xmlns:a16="http://schemas.microsoft.com/office/drawing/2014/main" val="1988406676"/>
                    </a:ext>
                  </a:extLst>
                </a:gridCol>
                <a:gridCol w="688927">
                  <a:extLst>
                    <a:ext uri="{9D8B030D-6E8A-4147-A177-3AD203B41FA5}">
                      <a16:colId xmlns:a16="http://schemas.microsoft.com/office/drawing/2014/main" val="1332484215"/>
                    </a:ext>
                  </a:extLst>
                </a:gridCol>
                <a:gridCol w="508532">
                  <a:extLst>
                    <a:ext uri="{9D8B030D-6E8A-4147-A177-3AD203B41FA5}">
                      <a16:colId xmlns:a16="http://schemas.microsoft.com/office/drawing/2014/main" val="4254306047"/>
                    </a:ext>
                  </a:extLst>
                </a:gridCol>
                <a:gridCol w="753291">
                  <a:extLst>
                    <a:ext uri="{9D8B030D-6E8A-4147-A177-3AD203B41FA5}">
                      <a16:colId xmlns:a16="http://schemas.microsoft.com/office/drawing/2014/main" val="592593999"/>
                    </a:ext>
                  </a:extLst>
                </a:gridCol>
                <a:gridCol w="744453">
                  <a:extLst>
                    <a:ext uri="{9D8B030D-6E8A-4147-A177-3AD203B41FA5}">
                      <a16:colId xmlns:a16="http://schemas.microsoft.com/office/drawing/2014/main" val="307839545"/>
                    </a:ext>
                  </a:extLst>
                </a:gridCol>
                <a:gridCol w="517369">
                  <a:extLst>
                    <a:ext uri="{9D8B030D-6E8A-4147-A177-3AD203B41FA5}">
                      <a16:colId xmlns:a16="http://schemas.microsoft.com/office/drawing/2014/main" val="288665417"/>
                    </a:ext>
                  </a:extLst>
                </a:gridCol>
                <a:gridCol w="630911">
                  <a:extLst>
                    <a:ext uri="{9D8B030D-6E8A-4147-A177-3AD203B41FA5}">
                      <a16:colId xmlns:a16="http://schemas.microsoft.com/office/drawing/2014/main" val="2155599736"/>
                    </a:ext>
                  </a:extLst>
                </a:gridCol>
                <a:gridCol w="630911">
                  <a:extLst>
                    <a:ext uri="{9D8B030D-6E8A-4147-A177-3AD203B41FA5}">
                      <a16:colId xmlns:a16="http://schemas.microsoft.com/office/drawing/2014/main" val="2743122572"/>
                    </a:ext>
                  </a:extLst>
                </a:gridCol>
                <a:gridCol w="630911">
                  <a:extLst>
                    <a:ext uri="{9D8B030D-6E8A-4147-A177-3AD203B41FA5}">
                      <a16:colId xmlns:a16="http://schemas.microsoft.com/office/drawing/2014/main" val="207612526"/>
                    </a:ext>
                  </a:extLst>
                </a:gridCol>
                <a:gridCol w="630911">
                  <a:extLst>
                    <a:ext uri="{9D8B030D-6E8A-4147-A177-3AD203B41FA5}">
                      <a16:colId xmlns:a16="http://schemas.microsoft.com/office/drawing/2014/main" val="759773679"/>
                    </a:ext>
                  </a:extLst>
                </a:gridCol>
                <a:gridCol w="630911">
                  <a:extLst>
                    <a:ext uri="{9D8B030D-6E8A-4147-A177-3AD203B41FA5}">
                      <a16:colId xmlns:a16="http://schemas.microsoft.com/office/drawing/2014/main" val="3603962414"/>
                    </a:ext>
                  </a:extLst>
                </a:gridCol>
                <a:gridCol w="755928">
                  <a:extLst>
                    <a:ext uri="{9D8B030D-6E8A-4147-A177-3AD203B41FA5}">
                      <a16:colId xmlns:a16="http://schemas.microsoft.com/office/drawing/2014/main" val="1240799092"/>
                    </a:ext>
                  </a:extLst>
                </a:gridCol>
                <a:gridCol w="714797">
                  <a:extLst>
                    <a:ext uri="{9D8B030D-6E8A-4147-A177-3AD203B41FA5}">
                      <a16:colId xmlns:a16="http://schemas.microsoft.com/office/drawing/2014/main" val="2028387983"/>
                    </a:ext>
                  </a:extLst>
                </a:gridCol>
                <a:gridCol w="568187">
                  <a:extLst>
                    <a:ext uri="{9D8B030D-6E8A-4147-A177-3AD203B41FA5}">
                      <a16:colId xmlns:a16="http://schemas.microsoft.com/office/drawing/2014/main" val="3428500055"/>
                    </a:ext>
                  </a:extLst>
                </a:gridCol>
                <a:gridCol w="502330">
                  <a:extLst>
                    <a:ext uri="{9D8B030D-6E8A-4147-A177-3AD203B41FA5}">
                      <a16:colId xmlns:a16="http://schemas.microsoft.com/office/drawing/2014/main" val="3294882834"/>
                    </a:ext>
                  </a:extLst>
                </a:gridCol>
                <a:gridCol w="613316">
                  <a:extLst>
                    <a:ext uri="{9D8B030D-6E8A-4147-A177-3AD203B41FA5}">
                      <a16:colId xmlns:a16="http://schemas.microsoft.com/office/drawing/2014/main" val="545445298"/>
                    </a:ext>
                  </a:extLst>
                </a:gridCol>
              </a:tblGrid>
              <a:tr h="526307">
                <a:tc rowSpan="2">
                  <a:txBody>
                    <a:bodyPr/>
                    <a:lstStyle/>
                    <a:p>
                      <a:pPr algn="ctr" rtl="0" fontAlgn="ctr"/>
                      <a:r>
                        <a:rPr lang="en-PH" sz="1400" u="none" strike="noStrike" dirty="0">
                          <a:solidFill>
                            <a:schemeClr val="tx1"/>
                          </a:solidFill>
                          <a:effectLst/>
                          <a:latin typeface="Aptos" panose="020B0004020202020204" pitchFamily="34" charset="0"/>
                        </a:rPr>
                        <a:t>YEAR </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gridSpan="9">
                  <a:txBody>
                    <a:bodyPr/>
                    <a:lstStyle/>
                    <a:p>
                      <a:pPr algn="ctr" rtl="0" fontAlgn="b"/>
                      <a:r>
                        <a:rPr lang="en-PH" sz="2400" u="none" strike="noStrike" dirty="0">
                          <a:solidFill>
                            <a:schemeClr val="tx1"/>
                          </a:solidFill>
                          <a:effectLst/>
                          <a:latin typeface="Aptos" panose="020B0004020202020204" pitchFamily="34" charset="0"/>
                        </a:rPr>
                        <a:t>PP SEEN  </a:t>
                      </a:r>
                      <a:endParaRPr lang="en-PH" sz="2400" b="1" i="0" u="none" strike="noStrike" dirty="0">
                        <a:solidFill>
                          <a:schemeClr val="tx1"/>
                        </a:solidFill>
                        <a:effectLst/>
                        <a:latin typeface="Aptos" panose="020B0004020202020204" pitchFamily="34" charset="0"/>
                      </a:endParaRPr>
                    </a:p>
                  </a:txBody>
                  <a:tcPr marL="6556" marR="6556" marT="65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8">
                  <a:txBody>
                    <a:bodyPr/>
                    <a:lstStyle/>
                    <a:p>
                      <a:pPr algn="ctr" rtl="0" fontAlgn="b"/>
                      <a:r>
                        <a:rPr lang="en-PH" sz="2400" u="none" strike="noStrike" dirty="0">
                          <a:solidFill>
                            <a:schemeClr val="tx1"/>
                          </a:solidFill>
                          <a:effectLst/>
                          <a:latin typeface="Aptos" panose="020B0004020202020204" pitchFamily="34" charset="0"/>
                        </a:rPr>
                        <a:t>FP SEEN</a:t>
                      </a:r>
                      <a:endParaRPr lang="en-PH" sz="2400" b="1" i="0" u="none" strike="noStrike" dirty="0">
                        <a:solidFill>
                          <a:schemeClr val="tx1"/>
                        </a:solidFill>
                        <a:effectLst/>
                        <a:latin typeface="Aptos" panose="020B0004020202020204" pitchFamily="34" charset="0"/>
                      </a:endParaRPr>
                    </a:p>
                  </a:txBody>
                  <a:tcPr marL="6556" marR="6556" marT="6556"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82191831"/>
                  </a:ext>
                </a:extLst>
              </a:tr>
              <a:tr h="532762">
                <a:tc vMerge="1">
                  <a:txBody>
                    <a:bodyPr/>
                    <a:lstStyle/>
                    <a:p>
                      <a:endParaRPr lang="en-US"/>
                    </a:p>
                  </a:txBody>
                  <a:tcPr/>
                </a:tc>
                <a:tc>
                  <a:txBody>
                    <a:bodyPr/>
                    <a:lstStyle/>
                    <a:p>
                      <a:pPr algn="ctr" fontAlgn="ctr"/>
                      <a:r>
                        <a:rPr lang="en-PH" sz="1200" u="none" strike="noStrike" dirty="0">
                          <a:solidFill>
                            <a:schemeClr val="tx1"/>
                          </a:solidFill>
                          <a:effectLst/>
                          <a:latin typeface="Aptos" panose="020B0004020202020204" pitchFamily="34" charset="0"/>
                        </a:rPr>
                        <a:t> </a:t>
                      </a:r>
                      <a:endParaRPr lang="en-PH" sz="12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DMPA</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PILLS     </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IUD </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CONDOM</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IMPLANT</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BTL</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LAM</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OTHERS</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ctr"/>
                      <a:r>
                        <a:rPr lang="en-PH" sz="1200" b="1" u="none" strike="noStrike" dirty="0">
                          <a:solidFill>
                            <a:schemeClr val="tx1"/>
                          </a:solidFill>
                          <a:effectLst/>
                          <a:latin typeface="Aptos" panose="020B0004020202020204" pitchFamily="34" charset="0"/>
                        </a:rPr>
                        <a:t>DMPA</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200" b="1" u="none" strike="noStrike" dirty="0">
                          <a:solidFill>
                            <a:schemeClr val="tx1"/>
                          </a:solidFill>
                          <a:effectLst/>
                          <a:latin typeface="Aptos" panose="020B0004020202020204" pitchFamily="34" charset="0"/>
                        </a:rPr>
                        <a:t>PILLS</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200" b="1" u="none" strike="noStrike" dirty="0">
                          <a:solidFill>
                            <a:schemeClr val="tx1"/>
                          </a:solidFill>
                          <a:effectLst/>
                          <a:latin typeface="Aptos" panose="020B0004020202020204" pitchFamily="34" charset="0"/>
                        </a:rPr>
                        <a:t>IUD </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200" b="1" u="none" strike="noStrike" dirty="0">
                          <a:solidFill>
                            <a:schemeClr val="tx1"/>
                          </a:solidFill>
                          <a:effectLst/>
                          <a:latin typeface="Aptos" panose="020B0004020202020204" pitchFamily="34" charset="0"/>
                        </a:rPr>
                        <a:t>CONDOM</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100" b="1" u="none" strike="noStrike" dirty="0">
                          <a:solidFill>
                            <a:schemeClr val="tx1"/>
                          </a:solidFill>
                          <a:effectLst/>
                          <a:latin typeface="Aptos" panose="020B0004020202020204" pitchFamily="34" charset="0"/>
                        </a:rPr>
                        <a:t>IMPLANT</a:t>
                      </a:r>
                      <a:endParaRPr lang="en-PH" sz="11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200" b="1" u="none" strike="noStrike" dirty="0">
                          <a:solidFill>
                            <a:schemeClr val="tx1"/>
                          </a:solidFill>
                          <a:effectLst/>
                          <a:latin typeface="Aptos" panose="020B0004020202020204" pitchFamily="34" charset="0"/>
                        </a:rPr>
                        <a:t>BTL</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200" b="1" u="none" strike="noStrike" dirty="0">
                          <a:solidFill>
                            <a:schemeClr val="tx1"/>
                          </a:solidFill>
                          <a:effectLst/>
                          <a:latin typeface="Aptos" panose="020B0004020202020204" pitchFamily="34" charset="0"/>
                        </a:rPr>
                        <a:t>LAM</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ctr"/>
                      <a:r>
                        <a:rPr lang="en-PH" sz="1200" b="1" u="none" strike="noStrike" dirty="0">
                          <a:solidFill>
                            <a:schemeClr val="tx1"/>
                          </a:solidFill>
                          <a:effectLst/>
                          <a:latin typeface="Aptos" panose="020B0004020202020204" pitchFamily="34" charset="0"/>
                        </a:rPr>
                        <a:t>OTHERS</a:t>
                      </a:r>
                      <a:endParaRPr lang="en-PH" sz="12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extLst>
                  <a:ext uri="{0D108BD9-81ED-4DB2-BD59-A6C34878D82A}">
                    <a16:rowId xmlns:a16="http://schemas.microsoft.com/office/drawing/2014/main" val="3954243281"/>
                  </a:ext>
                </a:extLst>
              </a:tr>
              <a:tr h="576692">
                <a:tc>
                  <a:txBody>
                    <a:bodyPr/>
                    <a:lstStyle/>
                    <a:p>
                      <a:pPr algn="ctr" rtl="0" fontAlgn="b"/>
                      <a:r>
                        <a:rPr lang="en-PH" sz="1400" u="none" strike="noStrike" dirty="0">
                          <a:solidFill>
                            <a:schemeClr val="tx1"/>
                          </a:solidFill>
                          <a:effectLst/>
                          <a:latin typeface="Aptos" panose="020B0004020202020204" pitchFamily="34" charset="0"/>
                        </a:rPr>
                        <a:t>2022</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40,179</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1,454</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2,058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895</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a:solidFill>
                            <a:schemeClr val="tx1"/>
                          </a:solidFill>
                          <a:effectLst/>
                          <a:latin typeface="Aptos" panose="020B0004020202020204" pitchFamily="34" charset="0"/>
                        </a:rPr>
                        <a:t>455</a:t>
                      </a:r>
                      <a:endParaRPr lang="en-PH" sz="1400" b="1" i="0" u="none" strike="noStrike">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975</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638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33,361</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343</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5,063</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8,168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1,210</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3,646</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2,083</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840</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9,956</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9,213</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extLst>
                  <a:ext uri="{0D108BD9-81ED-4DB2-BD59-A6C34878D82A}">
                    <a16:rowId xmlns:a16="http://schemas.microsoft.com/office/drawing/2014/main" val="1047423660"/>
                  </a:ext>
                </a:extLst>
              </a:tr>
              <a:tr h="576692">
                <a:tc>
                  <a:txBody>
                    <a:bodyPr/>
                    <a:lstStyle/>
                    <a:p>
                      <a:pPr algn="ctr" rtl="0" fontAlgn="b"/>
                      <a:r>
                        <a:rPr lang="en-PH" sz="1400" u="none" strike="noStrike" dirty="0">
                          <a:solidFill>
                            <a:schemeClr val="tx1"/>
                          </a:solidFill>
                          <a:effectLst/>
                          <a:latin typeface="Aptos" panose="020B0004020202020204" pitchFamily="34" charset="0"/>
                        </a:rPr>
                        <a:t>2023</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59227</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3141</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a:solidFill>
                            <a:schemeClr val="tx1"/>
                          </a:solidFill>
                          <a:effectLst/>
                          <a:latin typeface="Aptos" panose="020B0004020202020204" pitchFamily="34" charset="0"/>
                        </a:rPr>
                        <a:t>4518</a:t>
                      </a:r>
                      <a:endParaRPr lang="en-PH" sz="1400" b="1" i="0" u="none" strike="noStrike">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2300</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1378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2573</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1385</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43448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484</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6288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10562</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a:solidFill>
                            <a:schemeClr val="tx1"/>
                          </a:solidFill>
                          <a:effectLst/>
                          <a:latin typeface="Aptos" panose="020B0004020202020204" pitchFamily="34" charset="0"/>
                        </a:rPr>
                        <a:t>2817</a:t>
                      </a:r>
                      <a:endParaRPr lang="en-PH" sz="1400" b="1" i="0" u="none" strike="noStrike">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a:solidFill>
                            <a:schemeClr val="tx1"/>
                          </a:solidFill>
                          <a:effectLst/>
                          <a:latin typeface="Aptos" panose="020B0004020202020204" pitchFamily="34" charset="0"/>
                        </a:rPr>
                        <a:t>4733</a:t>
                      </a:r>
                      <a:endParaRPr lang="en-PH" sz="1400" b="1" i="0" u="none" strike="noStrike">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3718</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1655</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12952</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16502</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1CFE8"/>
                    </a:solidFill>
                  </a:tcPr>
                </a:tc>
                <a:extLst>
                  <a:ext uri="{0D108BD9-81ED-4DB2-BD59-A6C34878D82A}">
                    <a16:rowId xmlns:a16="http://schemas.microsoft.com/office/drawing/2014/main" val="3346809630"/>
                  </a:ext>
                </a:extLst>
              </a:tr>
              <a:tr h="576692">
                <a:tc>
                  <a:txBody>
                    <a:bodyPr/>
                    <a:lstStyle/>
                    <a:p>
                      <a:pPr algn="ctr" rtl="0" fontAlgn="b"/>
                      <a:r>
                        <a:rPr lang="en-PH" sz="1400" u="none" strike="noStrike" dirty="0">
                          <a:solidFill>
                            <a:schemeClr val="tx1"/>
                          </a:solidFill>
                          <a:effectLst/>
                          <a:latin typeface="Aptos" panose="020B0004020202020204" pitchFamily="34" charset="0"/>
                        </a:rPr>
                        <a:t>2024</a:t>
                      </a:r>
                      <a:endParaRPr lang="en-PH" sz="1400" b="1"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a:solidFill>
                            <a:schemeClr val="tx1"/>
                          </a:solidFill>
                          <a:effectLst/>
                          <a:latin typeface="Aptos" panose="020B0004020202020204" pitchFamily="34" charset="0"/>
                        </a:rPr>
                        <a:t>21,258</a:t>
                      </a:r>
                      <a:endParaRPr lang="en-PH" sz="1400" b="0" i="0" u="none" strike="noStrike">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1,243</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1,674</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970</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574</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1,141</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569</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14,784</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dirty="0">
                          <a:solidFill>
                            <a:schemeClr val="tx1"/>
                          </a:solidFill>
                          <a:effectLst/>
                          <a:latin typeface="Aptos" panose="020B0004020202020204" pitchFamily="34" charset="0"/>
                        </a:rPr>
                        <a:t>303</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A96E4"/>
                    </a:solidFill>
                  </a:tcPr>
                </a:tc>
                <a:tc>
                  <a:txBody>
                    <a:bodyPr/>
                    <a:lstStyle/>
                    <a:p>
                      <a:pPr algn="ctr" rtl="0" fontAlgn="b"/>
                      <a:r>
                        <a:rPr lang="en-PH" sz="1400" u="none" strike="noStrike">
                          <a:solidFill>
                            <a:schemeClr val="tx1"/>
                          </a:solidFill>
                          <a:effectLst/>
                          <a:latin typeface="Aptos" panose="020B0004020202020204" pitchFamily="34" charset="0"/>
                        </a:rPr>
                        <a:t>1,709</a:t>
                      </a:r>
                      <a:endParaRPr lang="en-PH" sz="1400" b="0" i="0" u="none" strike="noStrike">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2,470</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1,051</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1,116</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1,412</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609</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9,845</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tc>
                  <a:txBody>
                    <a:bodyPr/>
                    <a:lstStyle/>
                    <a:p>
                      <a:pPr algn="ctr" rtl="0" fontAlgn="b"/>
                      <a:r>
                        <a:rPr lang="en-PH" sz="1400" u="none" strike="noStrike" dirty="0">
                          <a:solidFill>
                            <a:schemeClr val="tx1"/>
                          </a:solidFill>
                          <a:effectLst/>
                          <a:latin typeface="Aptos" panose="020B0004020202020204" pitchFamily="34" charset="0"/>
                        </a:rPr>
                        <a:t>3,046</a:t>
                      </a:r>
                      <a:endParaRPr lang="en-PH" sz="1400" b="0" i="0" u="none" strike="noStrike" dirty="0">
                        <a:solidFill>
                          <a:schemeClr val="tx1"/>
                        </a:solidFill>
                        <a:effectLst/>
                        <a:latin typeface="Aptos" panose="020B0004020202020204" pitchFamily="34" charset="0"/>
                      </a:endParaRPr>
                    </a:p>
                  </a:txBody>
                  <a:tcPr marL="6556" marR="6556" marT="6556"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CFE8"/>
                    </a:solidFill>
                  </a:tcPr>
                </a:tc>
                <a:extLst>
                  <a:ext uri="{0D108BD9-81ED-4DB2-BD59-A6C34878D82A}">
                    <a16:rowId xmlns:a16="http://schemas.microsoft.com/office/drawing/2014/main" val="1172629427"/>
                  </a:ext>
                </a:extLst>
              </a:tr>
            </a:tbl>
          </a:graphicData>
        </a:graphic>
      </p:graphicFrame>
      <p:sp>
        <p:nvSpPr>
          <p:cNvPr id="10" name="Terminator 9">
            <a:extLst>
              <a:ext uri="{FF2B5EF4-FFF2-40B4-BE49-F238E27FC236}">
                <a16:creationId xmlns:a16="http://schemas.microsoft.com/office/drawing/2014/main" id="{21CDAADE-5F86-2562-24C8-C14F1BC5F6B0}"/>
              </a:ext>
            </a:extLst>
          </p:cNvPr>
          <p:cNvSpPr/>
          <p:nvPr/>
        </p:nvSpPr>
        <p:spPr>
          <a:xfrm>
            <a:off x="2078704" y="3852943"/>
            <a:ext cx="3700620" cy="526672"/>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ptos" panose="020B0004020202020204" pitchFamily="34" charset="0"/>
            </a:endParaRPr>
          </a:p>
        </p:txBody>
      </p:sp>
      <p:sp>
        <p:nvSpPr>
          <p:cNvPr id="11" name="Terminator 10">
            <a:extLst>
              <a:ext uri="{FF2B5EF4-FFF2-40B4-BE49-F238E27FC236}">
                <a16:creationId xmlns:a16="http://schemas.microsoft.com/office/drawing/2014/main" id="{24BFE189-2D4E-4E75-3694-FED665C3E03B}"/>
              </a:ext>
            </a:extLst>
          </p:cNvPr>
          <p:cNvSpPr/>
          <p:nvPr/>
        </p:nvSpPr>
        <p:spPr>
          <a:xfrm>
            <a:off x="7038192" y="3859761"/>
            <a:ext cx="3771903" cy="519854"/>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ptos" panose="020B0004020202020204" pitchFamily="34" charset="0"/>
            </a:endParaRPr>
          </a:p>
        </p:txBody>
      </p:sp>
      <p:sp>
        <p:nvSpPr>
          <p:cNvPr id="13" name="Frame 12">
            <a:extLst>
              <a:ext uri="{FF2B5EF4-FFF2-40B4-BE49-F238E27FC236}">
                <a16:creationId xmlns:a16="http://schemas.microsoft.com/office/drawing/2014/main" id="{CB146836-6A17-9A88-5757-3B528ADC78A6}"/>
              </a:ext>
            </a:extLst>
          </p:cNvPr>
          <p:cNvSpPr/>
          <p:nvPr/>
        </p:nvSpPr>
        <p:spPr>
          <a:xfrm>
            <a:off x="5790606" y="3825321"/>
            <a:ext cx="701707" cy="627192"/>
          </a:xfrm>
          <a:prstGeom prst="frame">
            <a:avLst/>
          </a:prstGeom>
          <a:solidFill>
            <a:srgbClr val="FFFF00"/>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15" name="Frame 14">
            <a:extLst>
              <a:ext uri="{FF2B5EF4-FFF2-40B4-BE49-F238E27FC236}">
                <a16:creationId xmlns:a16="http://schemas.microsoft.com/office/drawing/2014/main" id="{F312D36C-6A23-3995-5EB9-32313B4918DB}"/>
              </a:ext>
            </a:extLst>
          </p:cNvPr>
          <p:cNvSpPr/>
          <p:nvPr/>
        </p:nvSpPr>
        <p:spPr>
          <a:xfrm>
            <a:off x="10869937" y="3805875"/>
            <a:ext cx="604586" cy="688116"/>
          </a:xfrm>
          <a:prstGeom prst="frame">
            <a:avLst/>
          </a:prstGeom>
          <a:solidFill>
            <a:srgbClr val="FFFF00"/>
          </a:solidFill>
          <a:ln w="31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18" name="TextBox 17">
            <a:extLst>
              <a:ext uri="{FF2B5EF4-FFF2-40B4-BE49-F238E27FC236}">
                <a16:creationId xmlns:a16="http://schemas.microsoft.com/office/drawing/2014/main" id="{C721C54B-CFAB-A028-A45A-0FFC6E0F42FD}"/>
              </a:ext>
            </a:extLst>
          </p:cNvPr>
          <p:cNvSpPr txBox="1"/>
          <p:nvPr/>
        </p:nvSpPr>
        <p:spPr>
          <a:xfrm>
            <a:off x="1060985" y="4871255"/>
            <a:ext cx="4273031" cy="830997"/>
          </a:xfrm>
          <a:prstGeom prst="rect">
            <a:avLst/>
          </a:prstGeom>
          <a:solidFill>
            <a:schemeClr val="bg1"/>
          </a:solidFill>
        </p:spPr>
        <p:txBody>
          <a:bodyPr wrap="square">
            <a:spAutoFit/>
          </a:bodyPr>
          <a:lstStyle/>
          <a:p>
            <a:pPr algn="ctr"/>
            <a:r>
              <a:rPr lang="en-PH" sz="1600" b="1" dirty="0">
                <a:latin typeface="Aptos" panose="020B0004020202020204" pitchFamily="34" charset="0"/>
              </a:rPr>
              <a:t>2022</a:t>
            </a:r>
          </a:p>
          <a:p>
            <a:pPr algn="ctr"/>
            <a:r>
              <a:rPr lang="en-PH" sz="1600" dirty="0">
                <a:latin typeface="Aptos" panose="020B0004020202020204" pitchFamily="34" charset="0"/>
              </a:rPr>
              <a:t>PP SEEN: FP other than LAM 6,475  (16 % ) vs. LAM 33, 361 ( 83% ) </a:t>
            </a:r>
          </a:p>
        </p:txBody>
      </p:sp>
      <p:sp>
        <p:nvSpPr>
          <p:cNvPr id="19" name="TextBox 18">
            <a:extLst>
              <a:ext uri="{FF2B5EF4-FFF2-40B4-BE49-F238E27FC236}">
                <a16:creationId xmlns:a16="http://schemas.microsoft.com/office/drawing/2014/main" id="{8242C7ED-D6FA-9388-7944-33D8C3E7B733}"/>
              </a:ext>
            </a:extLst>
          </p:cNvPr>
          <p:cNvSpPr txBox="1"/>
          <p:nvPr/>
        </p:nvSpPr>
        <p:spPr>
          <a:xfrm>
            <a:off x="6917311" y="4860070"/>
            <a:ext cx="4204630" cy="830997"/>
          </a:xfrm>
          <a:prstGeom prst="rect">
            <a:avLst/>
          </a:prstGeom>
          <a:solidFill>
            <a:schemeClr val="bg1"/>
          </a:solidFill>
        </p:spPr>
        <p:txBody>
          <a:bodyPr wrap="square">
            <a:spAutoFit/>
          </a:bodyPr>
          <a:lstStyle/>
          <a:p>
            <a:pPr algn="ctr"/>
            <a:r>
              <a:rPr lang="en-PH" sz="1600" b="1" dirty="0">
                <a:latin typeface="Aptos" panose="020B0004020202020204" pitchFamily="34" charset="0"/>
              </a:rPr>
              <a:t>2022</a:t>
            </a:r>
          </a:p>
          <a:p>
            <a:pPr algn="ctr"/>
            <a:r>
              <a:rPr lang="en-PH" sz="1600" dirty="0">
                <a:latin typeface="Aptos" panose="020B0004020202020204" pitchFamily="34" charset="0"/>
              </a:rPr>
              <a:t>  FP SEEN: other than LAM 21,010 (52 % ) vs. LAM 9956 ( 25% ) </a:t>
            </a:r>
          </a:p>
        </p:txBody>
      </p:sp>
      <p:sp>
        <p:nvSpPr>
          <p:cNvPr id="20" name="Terminator 19">
            <a:extLst>
              <a:ext uri="{FF2B5EF4-FFF2-40B4-BE49-F238E27FC236}">
                <a16:creationId xmlns:a16="http://schemas.microsoft.com/office/drawing/2014/main" id="{7A742F48-EC60-B9D1-59D0-E6755C6E8937}"/>
              </a:ext>
            </a:extLst>
          </p:cNvPr>
          <p:cNvSpPr/>
          <p:nvPr/>
        </p:nvSpPr>
        <p:spPr>
          <a:xfrm>
            <a:off x="2068869" y="4503703"/>
            <a:ext cx="3700619" cy="409036"/>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ptos" panose="020B0004020202020204" pitchFamily="34" charset="0"/>
            </a:endParaRPr>
          </a:p>
        </p:txBody>
      </p:sp>
      <p:sp>
        <p:nvSpPr>
          <p:cNvPr id="21" name="Terminator 20">
            <a:extLst>
              <a:ext uri="{FF2B5EF4-FFF2-40B4-BE49-F238E27FC236}">
                <a16:creationId xmlns:a16="http://schemas.microsoft.com/office/drawing/2014/main" id="{EA7F30A1-9C89-E2E6-6D0B-7364B5133520}"/>
              </a:ext>
            </a:extLst>
          </p:cNvPr>
          <p:cNvSpPr/>
          <p:nvPr/>
        </p:nvSpPr>
        <p:spPr>
          <a:xfrm>
            <a:off x="2067423" y="5036827"/>
            <a:ext cx="3690393" cy="573837"/>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ptos" panose="020B0004020202020204" pitchFamily="34" charset="0"/>
            </a:endParaRPr>
          </a:p>
        </p:txBody>
      </p:sp>
      <p:sp>
        <p:nvSpPr>
          <p:cNvPr id="22" name="Frame 21">
            <a:extLst>
              <a:ext uri="{FF2B5EF4-FFF2-40B4-BE49-F238E27FC236}">
                <a16:creationId xmlns:a16="http://schemas.microsoft.com/office/drawing/2014/main" id="{0D07B614-B195-CDA0-4301-5D2A59E49BE5}"/>
              </a:ext>
            </a:extLst>
          </p:cNvPr>
          <p:cNvSpPr/>
          <p:nvPr/>
        </p:nvSpPr>
        <p:spPr>
          <a:xfrm>
            <a:off x="5792760" y="4429463"/>
            <a:ext cx="697397" cy="607364"/>
          </a:xfrm>
          <a:prstGeom prst="frame">
            <a:avLst/>
          </a:prstGeom>
          <a:solidFill>
            <a:srgbClr val="FFFF00"/>
          </a:solid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23" name="Frame 22">
            <a:extLst>
              <a:ext uri="{FF2B5EF4-FFF2-40B4-BE49-F238E27FC236}">
                <a16:creationId xmlns:a16="http://schemas.microsoft.com/office/drawing/2014/main" id="{287BEEAB-CE96-BFC4-B19C-42FE5C055FA3}"/>
              </a:ext>
            </a:extLst>
          </p:cNvPr>
          <p:cNvSpPr/>
          <p:nvPr/>
        </p:nvSpPr>
        <p:spPr>
          <a:xfrm>
            <a:off x="5766156" y="4975723"/>
            <a:ext cx="721802" cy="664890"/>
          </a:xfrm>
          <a:prstGeom prst="frame">
            <a:avLst/>
          </a:prstGeom>
          <a:solidFill>
            <a:srgbClr val="FFFF00"/>
          </a:solidFill>
          <a:ln w="31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24" name="Terminator 23">
            <a:extLst>
              <a:ext uri="{FF2B5EF4-FFF2-40B4-BE49-F238E27FC236}">
                <a16:creationId xmlns:a16="http://schemas.microsoft.com/office/drawing/2014/main" id="{623D7E93-4DF1-B7F8-CB4C-AD88FEA627AC}"/>
              </a:ext>
            </a:extLst>
          </p:cNvPr>
          <p:cNvSpPr/>
          <p:nvPr/>
        </p:nvSpPr>
        <p:spPr>
          <a:xfrm>
            <a:off x="7028898" y="5041137"/>
            <a:ext cx="3771903" cy="537519"/>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ptos" panose="020B0004020202020204" pitchFamily="34" charset="0"/>
            </a:endParaRPr>
          </a:p>
        </p:txBody>
      </p:sp>
      <p:sp>
        <p:nvSpPr>
          <p:cNvPr id="25" name="Terminator 24">
            <a:extLst>
              <a:ext uri="{FF2B5EF4-FFF2-40B4-BE49-F238E27FC236}">
                <a16:creationId xmlns:a16="http://schemas.microsoft.com/office/drawing/2014/main" id="{1F9FC4B3-0167-0EC4-854E-45EB7FFA9D9D}"/>
              </a:ext>
            </a:extLst>
          </p:cNvPr>
          <p:cNvSpPr/>
          <p:nvPr/>
        </p:nvSpPr>
        <p:spPr>
          <a:xfrm>
            <a:off x="7038192" y="4463624"/>
            <a:ext cx="3771903" cy="519855"/>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latin typeface="Aptos" panose="020B0004020202020204" pitchFamily="34" charset="0"/>
            </a:endParaRPr>
          </a:p>
        </p:txBody>
      </p:sp>
      <p:sp>
        <p:nvSpPr>
          <p:cNvPr id="26" name="Frame 25">
            <a:extLst>
              <a:ext uri="{FF2B5EF4-FFF2-40B4-BE49-F238E27FC236}">
                <a16:creationId xmlns:a16="http://schemas.microsoft.com/office/drawing/2014/main" id="{2CA874EB-BEFC-80A8-EBB8-6C7FF66CC31D}"/>
              </a:ext>
            </a:extLst>
          </p:cNvPr>
          <p:cNvSpPr/>
          <p:nvPr/>
        </p:nvSpPr>
        <p:spPr>
          <a:xfrm>
            <a:off x="10823599" y="4434265"/>
            <a:ext cx="668936" cy="619577"/>
          </a:xfrm>
          <a:prstGeom prst="frame">
            <a:avLst/>
          </a:prstGeom>
          <a:solidFill>
            <a:srgbClr val="FFFF00"/>
          </a:solidFill>
          <a:ln w="31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27" name="Frame 26">
            <a:extLst>
              <a:ext uri="{FF2B5EF4-FFF2-40B4-BE49-F238E27FC236}">
                <a16:creationId xmlns:a16="http://schemas.microsoft.com/office/drawing/2014/main" id="{D2B125E9-D155-FC73-856C-F9AC0C2317D2}"/>
              </a:ext>
            </a:extLst>
          </p:cNvPr>
          <p:cNvSpPr/>
          <p:nvPr/>
        </p:nvSpPr>
        <p:spPr>
          <a:xfrm>
            <a:off x="10837732" y="4912739"/>
            <a:ext cx="697397" cy="654619"/>
          </a:xfrm>
          <a:prstGeom prst="frame">
            <a:avLst/>
          </a:prstGeom>
          <a:solidFill>
            <a:srgbClr val="FFFF00"/>
          </a:solidFill>
          <a:ln w="31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ptos" panose="020B0004020202020204" pitchFamily="34" charset="0"/>
            </a:endParaRPr>
          </a:p>
        </p:txBody>
      </p:sp>
      <p:sp>
        <p:nvSpPr>
          <p:cNvPr id="28" name="TextBox 27">
            <a:extLst>
              <a:ext uri="{FF2B5EF4-FFF2-40B4-BE49-F238E27FC236}">
                <a16:creationId xmlns:a16="http://schemas.microsoft.com/office/drawing/2014/main" id="{6662DD70-7B42-3F39-078B-7367A325D6E8}"/>
              </a:ext>
            </a:extLst>
          </p:cNvPr>
          <p:cNvSpPr txBox="1"/>
          <p:nvPr/>
        </p:nvSpPr>
        <p:spPr>
          <a:xfrm>
            <a:off x="1092187" y="3082285"/>
            <a:ext cx="4273031" cy="830997"/>
          </a:xfrm>
          <a:prstGeom prst="rect">
            <a:avLst/>
          </a:prstGeom>
          <a:solidFill>
            <a:schemeClr val="bg1"/>
          </a:solidFill>
        </p:spPr>
        <p:txBody>
          <a:bodyPr wrap="square">
            <a:spAutoFit/>
          </a:bodyPr>
          <a:lstStyle/>
          <a:p>
            <a:pPr algn="ctr"/>
            <a:r>
              <a:rPr lang="en-PH" sz="1600" b="1" dirty="0">
                <a:latin typeface="Aptos" panose="020B0004020202020204" pitchFamily="34" charset="0"/>
              </a:rPr>
              <a:t>2023</a:t>
            </a:r>
          </a:p>
          <a:p>
            <a:pPr algn="ctr"/>
            <a:r>
              <a:rPr lang="en-PH" sz="1600" dirty="0">
                <a:latin typeface="Aptos" panose="020B0004020202020204" pitchFamily="34" charset="0"/>
              </a:rPr>
              <a:t>PP SEEN: FP other than LAM 15,295 (26 % ) vs. LAM 43448 ( 73 % ) </a:t>
            </a:r>
          </a:p>
        </p:txBody>
      </p:sp>
      <p:sp>
        <p:nvSpPr>
          <p:cNvPr id="29" name="TextBox 28">
            <a:extLst>
              <a:ext uri="{FF2B5EF4-FFF2-40B4-BE49-F238E27FC236}">
                <a16:creationId xmlns:a16="http://schemas.microsoft.com/office/drawing/2014/main" id="{2F8DB946-0E2E-4E3F-52AC-EFFD01CFAD2A}"/>
              </a:ext>
            </a:extLst>
          </p:cNvPr>
          <p:cNvSpPr txBox="1"/>
          <p:nvPr/>
        </p:nvSpPr>
        <p:spPr>
          <a:xfrm>
            <a:off x="6951952" y="3205553"/>
            <a:ext cx="4182501" cy="830997"/>
          </a:xfrm>
          <a:prstGeom prst="rect">
            <a:avLst/>
          </a:prstGeom>
          <a:solidFill>
            <a:schemeClr val="bg1"/>
          </a:solidFill>
        </p:spPr>
        <p:txBody>
          <a:bodyPr wrap="square">
            <a:spAutoFit/>
          </a:bodyPr>
          <a:lstStyle/>
          <a:p>
            <a:pPr algn="ctr"/>
            <a:r>
              <a:rPr lang="en-PH" sz="1600" b="1" dirty="0">
                <a:latin typeface="Aptos" panose="020B0004020202020204" pitchFamily="34" charset="0"/>
              </a:rPr>
              <a:t>2023</a:t>
            </a:r>
          </a:p>
          <a:p>
            <a:pPr algn="ctr"/>
            <a:r>
              <a:rPr lang="en-PH" sz="1600" dirty="0">
                <a:latin typeface="Aptos" panose="020B0004020202020204" pitchFamily="34" charset="0"/>
              </a:rPr>
              <a:t>FP SEEN: other than LAM 29773  (50 % ) vs. LAM 12952 (22% ) </a:t>
            </a:r>
          </a:p>
        </p:txBody>
      </p:sp>
      <p:sp>
        <p:nvSpPr>
          <p:cNvPr id="31" name="TextBox 30">
            <a:extLst>
              <a:ext uri="{FF2B5EF4-FFF2-40B4-BE49-F238E27FC236}">
                <a16:creationId xmlns:a16="http://schemas.microsoft.com/office/drawing/2014/main" id="{708A357A-638F-0191-0C41-C916E395DA54}"/>
              </a:ext>
            </a:extLst>
          </p:cNvPr>
          <p:cNvSpPr txBox="1"/>
          <p:nvPr/>
        </p:nvSpPr>
        <p:spPr>
          <a:xfrm>
            <a:off x="1092187" y="3964116"/>
            <a:ext cx="4238780" cy="830997"/>
          </a:xfrm>
          <a:prstGeom prst="rect">
            <a:avLst/>
          </a:prstGeom>
          <a:solidFill>
            <a:schemeClr val="bg1"/>
          </a:solidFill>
        </p:spPr>
        <p:txBody>
          <a:bodyPr wrap="square">
            <a:spAutoFit/>
          </a:bodyPr>
          <a:lstStyle/>
          <a:p>
            <a:pPr algn="ctr"/>
            <a:r>
              <a:rPr lang="en-PH" sz="1600" b="1" dirty="0">
                <a:latin typeface="Aptos" panose="020B0004020202020204" pitchFamily="34" charset="0"/>
              </a:rPr>
              <a:t>2024</a:t>
            </a:r>
          </a:p>
          <a:p>
            <a:pPr algn="ctr"/>
            <a:r>
              <a:rPr lang="en-PH" sz="1600" dirty="0">
                <a:latin typeface="Aptos" panose="020B0004020202020204" pitchFamily="34" charset="0"/>
              </a:rPr>
              <a:t>PP SEEN: FP other than LAM 6171(29 % ) vs. LAM 14,784 ( 70% ) </a:t>
            </a:r>
          </a:p>
        </p:txBody>
      </p:sp>
      <p:sp>
        <p:nvSpPr>
          <p:cNvPr id="32" name="TextBox 31">
            <a:extLst>
              <a:ext uri="{FF2B5EF4-FFF2-40B4-BE49-F238E27FC236}">
                <a16:creationId xmlns:a16="http://schemas.microsoft.com/office/drawing/2014/main" id="{4095F634-D33D-137D-C771-982FA859AAD2}"/>
              </a:ext>
            </a:extLst>
          </p:cNvPr>
          <p:cNvSpPr txBox="1"/>
          <p:nvPr/>
        </p:nvSpPr>
        <p:spPr>
          <a:xfrm>
            <a:off x="6939439" y="4025575"/>
            <a:ext cx="4182502" cy="830997"/>
          </a:xfrm>
          <a:prstGeom prst="rect">
            <a:avLst/>
          </a:prstGeom>
          <a:solidFill>
            <a:schemeClr val="bg1"/>
          </a:solidFill>
        </p:spPr>
        <p:txBody>
          <a:bodyPr wrap="square">
            <a:spAutoFit/>
          </a:bodyPr>
          <a:lstStyle/>
          <a:p>
            <a:pPr algn="ctr"/>
            <a:r>
              <a:rPr lang="en-PH" sz="1600" b="1" dirty="0">
                <a:latin typeface="Aptos" panose="020B0004020202020204" pitchFamily="34" charset="0"/>
              </a:rPr>
              <a:t>2024</a:t>
            </a:r>
          </a:p>
          <a:p>
            <a:pPr algn="ctr"/>
            <a:r>
              <a:rPr lang="en-PH" sz="1600" dirty="0">
                <a:latin typeface="Aptos" panose="020B0004020202020204" pitchFamily="34" charset="0"/>
              </a:rPr>
              <a:t> FP SEEN: other than LAM 8367 (39 % ) vs. LAM 9845 ( 46% ) </a:t>
            </a:r>
          </a:p>
        </p:txBody>
      </p:sp>
      <p:sp>
        <p:nvSpPr>
          <p:cNvPr id="6" name="Title 1">
            <a:extLst>
              <a:ext uri="{FF2B5EF4-FFF2-40B4-BE49-F238E27FC236}">
                <a16:creationId xmlns:a16="http://schemas.microsoft.com/office/drawing/2014/main" id="{B57A9664-B12F-4EE7-2C13-81E94CACF801}"/>
              </a:ext>
            </a:extLst>
          </p:cNvPr>
          <p:cNvSpPr txBox="1">
            <a:spLocks/>
          </p:cNvSpPr>
          <p:nvPr/>
        </p:nvSpPr>
        <p:spPr>
          <a:xfrm>
            <a:off x="1877921" y="817876"/>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Results of the Tracking Tool</a:t>
            </a:r>
          </a:p>
        </p:txBody>
      </p:sp>
    </p:spTree>
    <p:extLst>
      <p:ext uri="{BB962C8B-B14F-4D97-AF65-F5344CB8AC3E}">
        <p14:creationId xmlns:p14="http://schemas.microsoft.com/office/powerpoint/2010/main" val="33212133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3" presetClass="exit" presetSubtype="10" fill="hold" grpId="1" nodeType="withEffect">
                                  <p:stCondLst>
                                    <p:cond delay="0"/>
                                  </p:stCondLst>
                                  <p:childTnLst>
                                    <p:animEffect transition="out" filter="blinds(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3" presetClass="exit" presetSubtype="10" fill="hold" grpId="1" nodeType="withEffect">
                                  <p:stCondLst>
                                    <p:cond delay="0"/>
                                  </p:stCondLst>
                                  <p:childTnLst>
                                    <p:animEffect transition="out" filter="blinds(horizont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3" presetClass="exit" presetSubtype="10" fill="hold" grpId="1" nodeType="withEffect">
                                  <p:stCondLst>
                                    <p:cond delay="0"/>
                                  </p:stCondLst>
                                  <p:childTnLst>
                                    <p:animEffect transition="out" filter="blinds(horizontal)">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3" presetClass="exit" presetSubtype="10" fill="hold" grpId="1" nodeType="withEffect">
                                  <p:stCondLst>
                                    <p:cond delay="0"/>
                                  </p:stCondLst>
                                  <p:childTnLst>
                                    <p:animEffect transition="out" filter="blinds(horizontal)">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3" presetClass="exit" presetSubtype="10" fill="hold" grpId="1" nodeType="withEffect">
                                  <p:stCondLst>
                                    <p:cond delay="0"/>
                                  </p:stCondLst>
                                  <p:childTnLst>
                                    <p:animEffect transition="out" filter="blinds(horizontal)">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3" presetClass="exit" presetSubtype="10" fill="hold" grpId="1" nodeType="clickEffect">
                                  <p:stCondLst>
                                    <p:cond delay="0"/>
                                  </p:stCondLst>
                                  <p:childTnLst>
                                    <p:animEffect transition="out" filter="blinds(horizontal)">
                                      <p:cBhvr>
                                        <p:cTn id="74" dur="500"/>
                                        <p:tgtEl>
                                          <p:spTgt spid="20"/>
                                        </p:tgtEl>
                                      </p:cBhvr>
                                    </p:animEffect>
                                    <p:set>
                                      <p:cBhvr>
                                        <p:cTn id="75" dur="1" fill="hold">
                                          <p:stCondLst>
                                            <p:cond delay="499"/>
                                          </p:stCondLst>
                                        </p:cTn>
                                        <p:tgtEl>
                                          <p:spTgt spid="20"/>
                                        </p:tgtEl>
                                        <p:attrNameLst>
                                          <p:attrName>style.visibility</p:attrName>
                                        </p:attrNameLst>
                                      </p:cBhvr>
                                      <p:to>
                                        <p:strVal val="hidden"/>
                                      </p:to>
                                    </p:set>
                                  </p:childTnLst>
                                </p:cTn>
                              </p:par>
                              <p:par>
                                <p:cTn id="76" presetID="3" presetClass="exit" presetSubtype="10" fill="hold" grpId="1" nodeType="withEffect">
                                  <p:stCondLst>
                                    <p:cond delay="0"/>
                                  </p:stCondLst>
                                  <p:childTnLst>
                                    <p:animEffect transition="out" filter="blinds(horizontal)">
                                      <p:cBhvr>
                                        <p:cTn id="77" dur="500"/>
                                        <p:tgtEl>
                                          <p:spTgt spid="22"/>
                                        </p:tgtEl>
                                      </p:cBhvr>
                                    </p:animEffect>
                                    <p:set>
                                      <p:cBhvr>
                                        <p:cTn id="78" dur="1" fill="hold">
                                          <p:stCondLst>
                                            <p:cond delay="499"/>
                                          </p:stCondLst>
                                        </p:cTn>
                                        <p:tgtEl>
                                          <p:spTgt spid="22"/>
                                        </p:tgtEl>
                                        <p:attrNameLst>
                                          <p:attrName>style.visibility</p:attrName>
                                        </p:attrNameLst>
                                      </p:cBhvr>
                                      <p:to>
                                        <p:strVal val="hidden"/>
                                      </p:to>
                                    </p:set>
                                  </p:childTnLst>
                                </p:cTn>
                              </p:par>
                              <p:par>
                                <p:cTn id="79" presetID="3" presetClass="exit" presetSubtype="10" fill="hold" grpId="1" nodeType="withEffect">
                                  <p:stCondLst>
                                    <p:cond delay="0"/>
                                  </p:stCondLst>
                                  <p:childTnLst>
                                    <p:animEffect transition="out" filter="blinds(horizontal)">
                                      <p:cBhvr>
                                        <p:cTn id="80" dur="500"/>
                                        <p:tgtEl>
                                          <p:spTgt spid="28"/>
                                        </p:tgtEl>
                                      </p:cBhvr>
                                    </p:animEffect>
                                    <p:set>
                                      <p:cBhvr>
                                        <p:cTn id="81" dur="1" fill="hold">
                                          <p:stCondLst>
                                            <p:cond delay="499"/>
                                          </p:stCondLst>
                                        </p:cTn>
                                        <p:tgtEl>
                                          <p:spTgt spid="28"/>
                                        </p:tgtEl>
                                        <p:attrNameLst>
                                          <p:attrName>style.visibility</p:attrName>
                                        </p:attrNameLst>
                                      </p:cBhvr>
                                      <p:to>
                                        <p:strVal val="hidden"/>
                                      </p:to>
                                    </p:set>
                                  </p:childTnLst>
                                </p:cTn>
                              </p:par>
                              <p:par>
                                <p:cTn id="82" presetID="3" presetClass="exit" presetSubtype="10" fill="hold" grpId="1" nodeType="withEffect">
                                  <p:stCondLst>
                                    <p:cond delay="0"/>
                                  </p:stCondLst>
                                  <p:childTnLst>
                                    <p:animEffect transition="out" filter="blinds(horizontal)">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3" presetClass="exit" presetSubtype="10" fill="hold" grpId="1" nodeType="withEffect">
                                  <p:stCondLst>
                                    <p:cond delay="0"/>
                                  </p:stCondLst>
                                  <p:childTnLst>
                                    <p:animEffect transition="out" filter="blinds(horizontal)">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par>
                                <p:cTn id="88" presetID="3" presetClass="exit" presetSubtype="10" fill="hold" grpId="1" nodeType="withEffect">
                                  <p:stCondLst>
                                    <p:cond delay="0"/>
                                  </p:stCondLst>
                                  <p:childTnLst>
                                    <p:animEffect transition="out" filter="blinds(horizontal)">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P spid="13" grpId="1" animBg="1"/>
      <p:bldP spid="15" grpId="0" animBg="1"/>
      <p:bldP spid="15" grpId="1" animBg="1"/>
      <p:bldP spid="18" grpId="0" animBg="1"/>
      <p:bldP spid="18" grpId="1" animBg="1"/>
      <p:bldP spid="19" grpId="0" animBg="1"/>
      <p:bldP spid="19" grpId="1" animBg="1"/>
      <p:bldP spid="20" grpId="0" animBg="1"/>
      <p:bldP spid="20" grpId="1" animBg="1"/>
      <p:bldP spid="21" grpId="0" animBg="1"/>
      <p:bldP spid="22" grpId="0" animBg="1"/>
      <p:bldP spid="22" grpId="1" animBg="1"/>
      <p:bldP spid="23" grpId="0" animBg="1"/>
      <p:bldP spid="24" grpId="0" animBg="1"/>
      <p:bldP spid="25" grpId="0" animBg="1"/>
      <p:bldP spid="25" grpId="1" animBg="1"/>
      <p:bldP spid="26" grpId="0" animBg="1"/>
      <p:bldP spid="26" grpId="1" animBg="1"/>
      <p:bldP spid="27" grpId="0" animBg="1"/>
      <p:bldP spid="28" grpId="0" animBg="1"/>
      <p:bldP spid="28" grpId="1" animBg="1"/>
      <p:bldP spid="29" grpId="0" animBg="1"/>
      <p:bldP spid="29" grpId="1" animBg="1"/>
      <p:bldP spid="31" grpId="0" animBg="1"/>
      <p:bldP spid="3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18FD19-7E8F-98F2-505F-B28E9CF57C3C}"/>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66AB890-045B-AF61-4782-417522156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AD5C3C2-45C7-94BF-B3B4-C91DA0387032}"/>
              </a:ext>
            </a:extLst>
          </p:cNvPr>
          <p:cNvPicPr>
            <a:picLocks noChangeAspect="1"/>
          </p:cNvPicPr>
          <p:nvPr/>
        </p:nvPicPr>
        <p:blipFill>
          <a:blip r:embed="rId3"/>
          <a:srcRect l="-15257" t="7784" r="7521" b="36261"/>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C46D1525-71C9-E4CB-4DF8-43CCA7AA05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5963A0C-F7BC-9B0F-59DE-FEF05A162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C3BF732F-592C-B23C-3320-EAF6BB095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ontent Placeholder 2">
            <a:extLst>
              <a:ext uri="{FF2B5EF4-FFF2-40B4-BE49-F238E27FC236}">
                <a16:creationId xmlns:a16="http://schemas.microsoft.com/office/drawing/2014/main" id="{F9E99E6B-6346-516E-0011-11F4165A32E1}"/>
              </a:ext>
            </a:extLst>
          </p:cNvPr>
          <p:cNvSpPr>
            <a:spLocks noGrp="1"/>
          </p:cNvSpPr>
          <p:nvPr>
            <p:ph idx="1"/>
          </p:nvPr>
        </p:nvSpPr>
        <p:spPr>
          <a:xfrm>
            <a:off x="1011502" y="3456878"/>
            <a:ext cx="3036391" cy="1146176"/>
          </a:xfrm>
        </p:spPr>
        <p:txBody>
          <a:bodyPr>
            <a:noAutofit/>
          </a:bodyPr>
          <a:lstStyle/>
          <a:p>
            <a:pPr marL="0" indent="0" algn="ctr">
              <a:buNone/>
            </a:pPr>
            <a:r>
              <a:rPr lang="en-PH" sz="1800" dirty="0">
                <a:solidFill>
                  <a:schemeClr val="bg1"/>
                </a:solidFill>
                <a:latin typeface="Aptos" panose="020B0004020202020204" pitchFamily="34" charset="0"/>
              </a:rPr>
              <a:t>Data show that in 2022, the total number of acceptors other than LAM in the PP seen report was 5,500, which is equivalent to 16% of the total postpartum cases reported. </a:t>
            </a:r>
          </a:p>
          <a:p>
            <a:pPr algn="ctr"/>
            <a:endParaRPr lang="en-PH" sz="1800" dirty="0">
              <a:solidFill>
                <a:schemeClr val="bg1"/>
              </a:solidFill>
              <a:latin typeface="Aptos" panose="020B0004020202020204" pitchFamily="34" charset="0"/>
            </a:endParaRPr>
          </a:p>
        </p:txBody>
      </p:sp>
      <p:sp>
        <p:nvSpPr>
          <p:cNvPr id="3" name="TextBox 2">
            <a:extLst>
              <a:ext uri="{FF2B5EF4-FFF2-40B4-BE49-F238E27FC236}">
                <a16:creationId xmlns:a16="http://schemas.microsoft.com/office/drawing/2014/main" id="{A8B7F2A5-D794-0F8A-84D8-6A1B66DFAF42}"/>
              </a:ext>
            </a:extLst>
          </p:cNvPr>
          <p:cNvSpPr txBox="1"/>
          <p:nvPr/>
        </p:nvSpPr>
        <p:spPr>
          <a:xfrm>
            <a:off x="1320800" y="1982450"/>
            <a:ext cx="2339102" cy="1446550"/>
          </a:xfrm>
          <a:prstGeom prst="rect">
            <a:avLst/>
          </a:prstGeom>
          <a:noFill/>
        </p:spPr>
        <p:txBody>
          <a:bodyPr wrap="none" rtlCol="0">
            <a:spAutoFit/>
          </a:bodyPr>
          <a:lstStyle/>
          <a:p>
            <a:r>
              <a:rPr lang="en-US" sz="8800" b="1" dirty="0">
                <a:solidFill>
                  <a:srgbClr val="FFFF00"/>
                </a:solidFill>
                <a:latin typeface="Aptos" panose="020B0004020202020204" pitchFamily="34" charset="0"/>
              </a:rPr>
              <a:t>16%</a:t>
            </a:r>
          </a:p>
        </p:txBody>
      </p:sp>
      <p:sp>
        <p:nvSpPr>
          <p:cNvPr id="7" name="TextBox 6">
            <a:extLst>
              <a:ext uri="{FF2B5EF4-FFF2-40B4-BE49-F238E27FC236}">
                <a16:creationId xmlns:a16="http://schemas.microsoft.com/office/drawing/2014/main" id="{AAA5D5BB-BBAD-1068-EF10-149DF3D0177D}"/>
              </a:ext>
            </a:extLst>
          </p:cNvPr>
          <p:cNvSpPr txBox="1"/>
          <p:nvPr/>
        </p:nvSpPr>
        <p:spPr>
          <a:xfrm>
            <a:off x="565453" y="5951182"/>
            <a:ext cx="797013" cy="477054"/>
          </a:xfrm>
          <a:prstGeom prst="rect">
            <a:avLst/>
          </a:prstGeom>
          <a:noFill/>
        </p:spPr>
        <p:txBody>
          <a:bodyPr wrap="none" rtlCol="0">
            <a:spAutoFit/>
          </a:bodyPr>
          <a:lstStyle/>
          <a:p>
            <a:r>
              <a:rPr lang="en-US" sz="2500" b="1" dirty="0">
                <a:solidFill>
                  <a:schemeClr val="bg1"/>
                </a:solidFill>
                <a:latin typeface="Aptos" panose="020B0004020202020204" pitchFamily="34" charset="0"/>
              </a:rPr>
              <a:t>52%</a:t>
            </a:r>
          </a:p>
        </p:txBody>
      </p:sp>
      <p:sp>
        <p:nvSpPr>
          <p:cNvPr id="8" name="TextBox 7">
            <a:extLst>
              <a:ext uri="{FF2B5EF4-FFF2-40B4-BE49-F238E27FC236}">
                <a16:creationId xmlns:a16="http://schemas.microsoft.com/office/drawing/2014/main" id="{3A973560-3421-601B-AA93-E56A7FCE62FE}"/>
              </a:ext>
            </a:extLst>
          </p:cNvPr>
          <p:cNvSpPr txBox="1"/>
          <p:nvPr/>
        </p:nvSpPr>
        <p:spPr>
          <a:xfrm>
            <a:off x="1877921" y="5951182"/>
            <a:ext cx="797013" cy="477054"/>
          </a:xfrm>
          <a:prstGeom prst="rect">
            <a:avLst/>
          </a:prstGeom>
          <a:noFill/>
        </p:spPr>
        <p:txBody>
          <a:bodyPr wrap="none" rtlCol="0">
            <a:spAutoFit/>
          </a:bodyPr>
          <a:lstStyle/>
          <a:p>
            <a:r>
              <a:rPr lang="en-US" sz="2500" b="1" dirty="0">
                <a:solidFill>
                  <a:schemeClr val="bg1"/>
                </a:solidFill>
                <a:latin typeface="Aptos" panose="020B0004020202020204" pitchFamily="34" charset="0"/>
              </a:rPr>
              <a:t>39%</a:t>
            </a:r>
          </a:p>
        </p:txBody>
      </p:sp>
    </p:spTree>
    <p:extLst>
      <p:ext uri="{BB962C8B-B14F-4D97-AF65-F5344CB8AC3E}">
        <p14:creationId xmlns:p14="http://schemas.microsoft.com/office/powerpoint/2010/main" val="2758213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AF9992-4967-3F98-3585-1806C50F0E46}"/>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4901D043-5037-B12D-5DAC-36B8757B72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EA48306-676F-8E58-F908-49EE525FE2B0}"/>
              </a:ext>
            </a:extLst>
          </p:cNvPr>
          <p:cNvPicPr>
            <a:picLocks noChangeAspect="1"/>
          </p:cNvPicPr>
          <p:nvPr/>
        </p:nvPicPr>
        <p:blipFill>
          <a:blip r:embed="rId3"/>
          <a:srcRect l="-15586" t="8194" r="7849" b="35851"/>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DF36F537-329C-909D-1DA9-925BBE72DD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7A99DA2-768A-4249-5D9D-DAA48F3F0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8C2FB00F-29D9-EA54-87F7-DCA81DD81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21DD882-D50F-5D2F-4545-823A141BD5D1}"/>
              </a:ext>
            </a:extLst>
          </p:cNvPr>
          <p:cNvSpPr txBox="1"/>
          <p:nvPr/>
        </p:nvSpPr>
        <p:spPr>
          <a:xfrm>
            <a:off x="565453" y="5951182"/>
            <a:ext cx="797013" cy="477054"/>
          </a:xfrm>
          <a:prstGeom prst="rect">
            <a:avLst/>
          </a:prstGeom>
          <a:noFill/>
        </p:spPr>
        <p:txBody>
          <a:bodyPr wrap="none" rtlCol="0">
            <a:spAutoFit/>
          </a:bodyPr>
          <a:lstStyle/>
          <a:p>
            <a:r>
              <a:rPr lang="en-US" sz="2500" b="1" dirty="0">
                <a:solidFill>
                  <a:schemeClr val="bg1"/>
                </a:solidFill>
                <a:latin typeface="Aptos" panose="020B0004020202020204" pitchFamily="34" charset="0"/>
              </a:rPr>
              <a:t>16%</a:t>
            </a:r>
          </a:p>
        </p:txBody>
      </p:sp>
      <p:sp>
        <p:nvSpPr>
          <p:cNvPr id="8" name="TextBox 7">
            <a:extLst>
              <a:ext uri="{FF2B5EF4-FFF2-40B4-BE49-F238E27FC236}">
                <a16:creationId xmlns:a16="http://schemas.microsoft.com/office/drawing/2014/main" id="{16BFA0E0-9415-541E-51DA-3121517CD12D}"/>
              </a:ext>
            </a:extLst>
          </p:cNvPr>
          <p:cNvSpPr txBox="1"/>
          <p:nvPr/>
        </p:nvSpPr>
        <p:spPr>
          <a:xfrm>
            <a:off x="1877921" y="5951182"/>
            <a:ext cx="797013" cy="477054"/>
          </a:xfrm>
          <a:prstGeom prst="rect">
            <a:avLst/>
          </a:prstGeom>
          <a:noFill/>
        </p:spPr>
        <p:txBody>
          <a:bodyPr wrap="none" rtlCol="0">
            <a:spAutoFit/>
          </a:bodyPr>
          <a:lstStyle/>
          <a:p>
            <a:r>
              <a:rPr lang="en-US" sz="2500" b="1" dirty="0">
                <a:solidFill>
                  <a:schemeClr val="bg1"/>
                </a:solidFill>
                <a:latin typeface="Aptos" panose="020B0004020202020204" pitchFamily="34" charset="0"/>
              </a:rPr>
              <a:t>39%</a:t>
            </a:r>
          </a:p>
        </p:txBody>
      </p:sp>
      <p:sp>
        <p:nvSpPr>
          <p:cNvPr id="10" name="Content Placeholder 2">
            <a:extLst>
              <a:ext uri="{FF2B5EF4-FFF2-40B4-BE49-F238E27FC236}">
                <a16:creationId xmlns:a16="http://schemas.microsoft.com/office/drawing/2014/main" id="{3CDC18B6-6594-6FB9-8E2D-6F7D854E4899}"/>
              </a:ext>
            </a:extLst>
          </p:cNvPr>
          <p:cNvSpPr>
            <a:spLocks noGrp="1"/>
          </p:cNvSpPr>
          <p:nvPr>
            <p:ph idx="1"/>
          </p:nvPr>
        </p:nvSpPr>
        <p:spPr>
          <a:xfrm>
            <a:off x="801925" y="3798133"/>
            <a:ext cx="2796987" cy="1146176"/>
          </a:xfrm>
        </p:spPr>
        <p:txBody>
          <a:bodyPr>
            <a:noAutofit/>
          </a:bodyPr>
          <a:lstStyle/>
          <a:p>
            <a:pPr marL="0" indent="0" algn="ctr">
              <a:buNone/>
            </a:pPr>
            <a:r>
              <a:rPr lang="en-PH" sz="1800" dirty="0">
                <a:solidFill>
                  <a:schemeClr val="bg1"/>
                </a:solidFill>
                <a:latin typeface="Aptos" panose="020B0004020202020204" pitchFamily="34" charset="0"/>
              </a:rPr>
              <a:t>On the other hand, there was a significant increase in acceptors other than LAM by 52% (21,010) in the FP seen report by the end of the year. </a:t>
            </a:r>
          </a:p>
        </p:txBody>
      </p:sp>
      <p:sp>
        <p:nvSpPr>
          <p:cNvPr id="12" name="TextBox 11">
            <a:extLst>
              <a:ext uri="{FF2B5EF4-FFF2-40B4-BE49-F238E27FC236}">
                <a16:creationId xmlns:a16="http://schemas.microsoft.com/office/drawing/2014/main" id="{15C81D9B-06CA-7A8F-DC58-D1DE05A81FAD}"/>
              </a:ext>
            </a:extLst>
          </p:cNvPr>
          <p:cNvSpPr txBox="1"/>
          <p:nvPr/>
        </p:nvSpPr>
        <p:spPr>
          <a:xfrm>
            <a:off x="1142380" y="2336592"/>
            <a:ext cx="2339102" cy="1446550"/>
          </a:xfrm>
          <a:prstGeom prst="rect">
            <a:avLst/>
          </a:prstGeom>
          <a:noFill/>
        </p:spPr>
        <p:txBody>
          <a:bodyPr wrap="none" rtlCol="0">
            <a:spAutoFit/>
          </a:bodyPr>
          <a:lstStyle/>
          <a:p>
            <a:r>
              <a:rPr lang="en-US" sz="8800" b="1" dirty="0">
                <a:solidFill>
                  <a:srgbClr val="FFFF00"/>
                </a:solidFill>
                <a:latin typeface="Aptos" panose="020B0004020202020204" pitchFamily="34" charset="0"/>
              </a:rPr>
              <a:t>52%</a:t>
            </a:r>
          </a:p>
        </p:txBody>
      </p:sp>
    </p:spTree>
    <p:extLst>
      <p:ext uri="{BB962C8B-B14F-4D97-AF65-F5344CB8AC3E}">
        <p14:creationId xmlns:p14="http://schemas.microsoft.com/office/powerpoint/2010/main" val="20401982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86A2D4-0263-B8FD-30D2-5E600232D308}"/>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3C33A28-5CD2-2E31-34B7-14688FD4F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876122E-3D69-CEE7-9013-4239E71A635A}"/>
              </a:ext>
            </a:extLst>
          </p:cNvPr>
          <p:cNvPicPr>
            <a:picLocks noChangeAspect="1"/>
          </p:cNvPicPr>
          <p:nvPr/>
        </p:nvPicPr>
        <p:blipFill>
          <a:blip r:embed="rId3"/>
          <a:srcRect l="-15586" t="8194" r="7849" b="35851"/>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AF85C977-F9DB-EB80-BFA1-7AC6EC685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BC94B35-7A93-6472-DC4E-9905453B8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498A4736-78CF-E92D-98C0-0975F04CA8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AE911E-D926-9E13-2D91-647C677925E8}"/>
              </a:ext>
            </a:extLst>
          </p:cNvPr>
          <p:cNvSpPr txBox="1"/>
          <p:nvPr/>
        </p:nvSpPr>
        <p:spPr>
          <a:xfrm>
            <a:off x="565453" y="5951182"/>
            <a:ext cx="797013" cy="477054"/>
          </a:xfrm>
          <a:prstGeom prst="rect">
            <a:avLst/>
          </a:prstGeom>
          <a:noFill/>
        </p:spPr>
        <p:txBody>
          <a:bodyPr wrap="none" rtlCol="0">
            <a:spAutoFit/>
          </a:bodyPr>
          <a:lstStyle/>
          <a:p>
            <a:r>
              <a:rPr lang="en-US" sz="2500" b="1" dirty="0">
                <a:solidFill>
                  <a:schemeClr val="bg1"/>
                </a:solidFill>
                <a:latin typeface="Aptos" panose="020B0004020202020204" pitchFamily="34" charset="0"/>
              </a:rPr>
              <a:t>16%</a:t>
            </a:r>
          </a:p>
        </p:txBody>
      </p:sp>
      <p:sp>
        <p:nvSpPr>
          <p:cNvPr id="8" name="TextBox 7">
            <a:extLst>
              <a:ext uri="{FF2B5EF4-FFF2-40B4-BE49-F238E27FC236}">
                <a16:creationId xmlns:a16="http://schemas.microsoft.com/office/drawing/2014/main" id="{B032127C-EAA7-6270-9F03-6C98EDA8AF68}"/>
              </a:ext>
            </a:extLst>
          </p:cNvPr>
          <p:cNvSpPr txBox="1"/>
          <p:nvPr/>
        </p:nvSpPr>
        <p:spPr>
          <a:xfrm>
            <a:off x="1877921" y="5951182"/>
            <a:ext cx="797013" cy="477054"/>
          </a:xfrm>
          <a:prstGeom prst="rect">
            <a:avLst/>
          </a:prstGeom>
          <a:noFill/>
        </p:spPr>
        <p:txBody>
          <a:bodyPr wrap="none" rtlCol="0">
            <a:spAutoFit/>
          </a:bodyPr>
          <a:lstStyle/>
          <a:p>
            <a:r>
              <a:rPr lang="en-US" sz="2500" b="1" dirty="0">
                <a:solidFill>
                  <a:schemeClr val="bg1"/>
                </a:solidFill>
                <a:latin typeface="Aptos" panose="020B0004020202020204" pitchFamily="34" charset="0"/>
              </a:rPr>
              <a:t>52%</a:t>
            </a:r>
          </a:p>
        </p:txBody>
      </p:sp>
      <p:sp>
        <p:nvSpPr>
          <p:cNvPr id="5" name="Content Placeholder 2">
            <a:extLst>
              <a:ext uri="{FF2B5EF4-FFF2-40B4-BE49-F238E27FC236}">
                <a16:creationId xmlns:a16="http://schemas.microsoft.com/office/drawing/2014/main" id="{8CA7D009-7C3A-A5B5-6AFC-DEEF1E7D3C03}"/>
              </a:ext>
            </a:extLst>
          </p:cNvPr>
          <p:cNvSpPr>
            <a:spLocks noGrp="1"/>
          </p:cNvSpPr>
          <p:nvPr>
            <p:ph idx="1"/>
          </p:nvPr>
        </p:nvSpPr>
        <p:spPr>
          <a:xfrm>
            <a:off x="565453" y="3923013"/>
            <a:ext cx="2796987" cy="1146176"/>
          </a:xfrm>
        </p:spPr>
        <p:txBody>
          <a:bodyPr>
            <a:noAutofit/>
          </a:bodyPr>
          <a:lstStyle/>
          <a:p>
            <a:pPr marL="0" indent="0" algn="ctr">
              <a:buNone/>
            </a:pPr>
            <a:r>
              <a:rPr lang="en-PH" sz="1800" dirty="0">
                <a:solidFill>
                  <a:schemeClr val="bg1"/>
                </a:solidFill>
                <a:latin typeface="Aptos" panose="020B0004020202020204" pitchFamily="34" charset="0"/>
              </a:rPr>
              <a:t>In 2023, the increase was from 26% in the PP seen report to 50% in the FP seen report, and in 2024, from 29% to 39%.</a:t>
            </a:r>
          </a:p>
        </p:txBody>
      </p:sp>
      <p:sp>
        <p:nvSpPr>
          <p:cNvPr id="9" name="TextBox 8">
            <a:extLst>
              <a:ext uri="{FF2B5EF4-FFF2-40B4-BE49-F238E27FC236}">
                <a16:creationId xmlns:a16="http://schemas.microsoft.com/office/drawing/2014/main" id="{53AE7A3C-DB30-0235-B27D-6C9F63DFCB37}"/>
              </a:ext>
            </a:extLst>
          </p:cNvPr>
          <p:cNvSpPr txBox="1"/>
          <p:nvPr/>
        </p:nvSpPr>
        <p:spPr>
          <a:xfrm>
            <a:off x="963960" y="2476463"/>
            <a:ext cx="2339102" cy="1446550"/>
          </a:xfrm>
          <a:prstGeom prst="rect">
            <a:avLst/>
          </a:prstGeom>
          <a:noFill/>
        </p:spPr>
        <p:txBody>
          <a:bodyPr wrap="none" rtlCol="0">
            <a:spAutoFit/>
          </a:bodyPr>
          <a:lstStyle/>
          <a:p>
            <a:r>
              <a:rPr lang="en-US" sz="8800" b="1" dirty="0">
                <a:solidFill>
                  <a:srgbClr val="FFFF00"/>
                </a:solidFill>
                <a:latin typeface="Aptos" panose="020B0004020202020204" pitchFamily="34" charset="0"/>
              </a:rPr>
              <a:t>39%</a:t>
            </a:r>
          </a:p>
        </p:txBody>
      </p:sp>
      <p:sp>
        <p:nvSpPr>
          <p:cNvPr id="14" name="TextBox 13">
            <a:extLst>
              <a:ext uri="{FF2B5EF4-FFF2-40B4-BE49-F238E27FC236}">
                <a16:creationId xmlns:a16="http://schemas.microsoft.com/office/drawing/2014/main" id="{E94FAC85-5E49-A428-42CA-AB5DDB40C5C3}"/>
              </a:ext>
            </a:extLst>
          </p:cNvPr>
          <p:cNvSpPr txBox="1"/>
          <p:nvPr/>
        </p:nvSpPr>
        <p:spPr>
          <a:xfrm>
            <a:off x="2225066" y="-5129403"/>
            <a:ext cx="7483366" cy="646331"/>
          </a:xfrm>
          <a:prstGeom prst="rect">
            <a:avLst/>
          </a:prstGeom>
          <a:noFill/>
        </p:spPr>
        <p:txBody>
          <a:bodyPr wrap="square" rtlCol="0">
            <a:spAutoFit/>
          </a:bodyPr>
          <a:lstStyle/>
          <a:p>
            <a:r>
              <a:rPr lang="en-PH" sz="18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The table below shows the gradual percentage increase in the prevalence:</a:t>
            </a:r>
          </a:p>
          <a:p>
            <a:endParaRPr lang="en-US" dirty="0">
              <a:solidFill>
                <a:schemeClr val="bg1"/>
              </a:solidFill>
              <a:latin typeface="Aptos" panose="020B0004020202020204" pitchFamily="34" charset="0"/>
            </a:endParaRPr>
          </a:p>
        </p:txBody>
      </p:sp>
      <p:graphicFrame>
        <p:nvGraphicFramePr>
          <p:cNvPr id="16" name="Table 15">
            <a:extLst>
              <a:ext uri="{FF2B5EF4-FFF2-40B4-BE49-F238E27FC236}">
                <a16:creationId xmlns:a16="http://schemas.microsoft.com/office/drawing/2014/main" id="{88B460BA-0A04-1C38-8447-39B85D62CC59}"/>
              </a:ext>
            </a:extLst>
          </p:cNvPr>
          <p:cNvGraphicFramePr>
            <a:graphicFrameLocks noGrp="1"/>
          </p:cNvGraphicFramePr>
          <p:nvPr>
            <p:extLst>
              <p:ext uri="{D42A27DB-BD31-4B8C-83A1-F6EECF244321}">
                <p14:modId xmlns:p14="http://schemas.microsoft.com/office/powerpoint/2010/main" val="3241100655"/>
              </p:ext>
            </p:extLst>
          </p:nvPr>
        </p:nvGraphicFramePr>
        <p:xfrm>
          <a:off x="1515828" y="-4483072"/>
          <a:ext cx="8606897" cy="3858324"/>
        </p:xfrm>
        <a:graphic>
          <a:graphicData uri="http://schemas.openxmlformats.org/drawingml/2006/table">
            <a:tbl>
              <a:tblPr>
                <a:tableStyleId>{F5AB1C69-6EDB-4FF4-983F-18BD219EF322}</a:tableStyleId>
              </a:tblPr>
              <a:tblGrid>
                <a:gridCol w="2756897">
                  <a:extLst>
                    <a:ext uri="{9D8B030D-6E8A-4147-A177-3AD203B41FA5}">
                      <a16:colId xmlns:a16="http://schemas.microsoft.com/office/drawing/2014/main" val="317103378"/>
                    </a:ext>
                  </a:extLst>
                </a:gridCol>
                <a:gridCol w="1950000">
                  <a:extLst>
                    <a:ext uri="{9D8B030D-6E8A-4147-A177-3AD203B41FA5}">
                      <a16:colId xmlns:a16="http://schemas.microsoft.com/office/drawing/2014/main" val="2553342253"/>
                    </a:ext>
                  </a:extLst>
                </a:gridCol>
                <a:gridCol w="1950000">
                  <a:extLst>
                    <a:ext uri="{9D8B030D-6E8A-4147-A177-3AD203B41FA5}">
                      <a16:colId xmlns:a16="http://schemas.microsoft.com/office/drawing/2014/main" val="3659763087"/>
                    </a:ext>
                  </a:extLst>
                </a:gridCol>
                <a:gridCol w="1950000">
                  <a:extLst>
                    <a:ext uri="{9D8B030D-6E8A-4147-A177-3AD203B41FA5}">
                      <a16:colId xmlns:a16="http://schemas.microsoft.com/office/drawing/2014/main" val="1632286380"/>
                    </a:ext>
                  </a:extLst>
                </a:gridCol>
              </a:tblGrid>
              <a:tr h="964581">
                <a:tc>
                  <a:txBody>
                    <a:bodyPr/>
                    <a:lstStyle/>
                    <a:p>
                      <a:pPr algn="ctr" fontAlgn="b"/>
                      <a:r>
                        <a:rPr lang="en-PH" sz="2400" b="1" u="none" strike="noStrike" dirty="0">
                          <a:solidFill>
                            <a:schemeClr val="tx1"/>
                          </a:solidFill>
                          <a:effectLst/>
                        </a:rPr>
                        <a:t>YEAR</a:t>
                      </a:r>
                      <a:endParaRPr lang="en-PH" sz="2400" b="1" i="0" u="none" strike="noStrike" dirty="0">
                        <a:solidFill>
                          <a:schemeClr val="tx1"/>
                        </a:solidFill>
                        <a:effectLst/>
                        <a:latin typeface="Aptos" panose="020B0004020202020204" pitchFamily="34" charset="0"/>
                      </a:endParaRPr>
                    </a:p>
                  </a:txBody>
                  <a:tcPr marL="9525" marR="9525" marT="9525" marB="0" anchor="ctr">
                    <a:solidFill>
                      <a:srgbClr val="BA96E4"/>
                    </a:solidFill>
                  </a:tcPr>
                </a:tc>
                <a:tc>
                  <a:txBody>
                    <a:bodyPr/>
                    <a:lstStyle/>
                    <a:p>
                      <a:pPr algn="ctr" fontAlgn="ctr"/>
                      <a:r>
                        <a:rPr lang="en-PH" sz="2400" b="1" u="none" strike="noStrike" dirty="0">
                          <a:solidFill>
                            <a:schemeClr val="tx1"/>
                          </a:solidFill>
                          <a:effectLst/>
                        </a:rPr>
                        <a:t>TARGET</a:t>
                      </a:r>
                      <a:endParaRPr lang="en-PH" sz="2400" b="1" i="0" u="none" strike="noStrike" dirty="0">
                        <a:solidFill>
                          <a:schemeClr val="tx1"/>
                        </a:solidFill>
                        <a:effectLst/>
                        <a:latin typeface="Calibri" panose="020F0502020204030204" pitchFamily="34" charset="0"/>
                      </a:endParaRPr>
                    </a:p>
                  </a:txBody>
                  <a:tcPr marL="9525" marR="9525" marT="9525" marB="0" anchor="ctr">
                    <a:solidFill>
                      <a:srgbClr val="BA96E4"/>
                    </a:solidFill>
                  </a:tcPr>
                </a:tc>
                <a:tc>
                  <a:txBody>
                    <a:bodyPr/>
                    <a:lstStyle/>
                    <a:p>
                      <a:pPr algn="ctr" fontAlgn="ctr"/>
                      <a:r>
                        <a:rPr lang="en-PH" sz="2400" b="1" u="none" strike="noStrike" dirty="0">
                          <a:solidFill>
                            <a:schemeClr val="tx1"/>
                          </a:solidFill>
                          <a:effectLst/>
                        </a:rPr>
                        <a:t>ACC</a:t>
                      </a:r>
                      <a:endParaRPr lang="en-PH" sz="2400" b="1" i="0" u="none" strike="noStrike" dirty="0">
                        <a:solidFill>
                          <a:schemeClr val="tx1"/>
                        </a:solidFill>
                        <a:effectLst/>
                        <a:latin typeface="Calibri" panose="020F0502020204030204" pitchFamily="34" charset="0"/>
                      </a:endParaRPr>
                    </a:p>
                  </a:txBody>
                  <a:tcPr marL="9525" marR="9525" marT="9525" marB="0" anchor="ctr">
                    <a:solidFill>
                      <a:srgbClr val="BA96E4"/>
                    </a:solidFill>
                  </a:tcPr>
                </a:tc>
                <a:tc>
                  <a:txBody>
                    <a:bodyPr/>
                    <a:lstStyle/>
                    <a:p>
                      <a:pPr algn="ctr" fontAlgn="ctr"/>
                      <a:r>
                        <a:rPr lang="en-PH" sz="2400" b="1" u="none" strike="noStrike" dirty="0">
                          <a:solidFill>
                            <a:schemeClr val="tx1"/>
                          </a:solidFill>
                          <a:effectLst/>
                        </a:rPr>
                        <a:t>CPR</a:t>
                      </a:r>
                      <a:endParaRPr lang="en-PH" sz="2400" b="1" i="0" u="none" strike="noStrike" dirty="0">
                        <a:solidFill>
                          <a:schemeClr val="tx1"/>
                        </a:solidFill>
                        <a:effectLst/>
                        <a:latin typeface="Calibri" panose="020F0502020204030204" pitchFamily="34" charset="0"/>
                      </a:endParaRPr>
                    </a:p>
                  </a:txBody>
                  <a:tcPr marL="9525" marR="9525" marT="9525" marB="0" anchor="ctr">
                    <a:solidFill>
                      <a:srgbClr val="BA96E4"/>
                    </a:solidFill>
                  </a:tcPr>
                </a:tc>
                <a:extLst>
                  <a:ext uri="{0D108BD9-81ED-4DB2-BD59-A6C34878D82A}">
                    <a16:rowId xmlns:a16="http://schemas.microsoft.com/office/drawing/2014/main" val="4245319268"/>
                  </a:ext>
                </a:extLst>
              </a:tr>
              <a:tr h="964581">
                <a:tc>
                  <a:txBody>
                    <a:bodyPr/>
                    <a:lstStyle/>
                    <a:p>
                      <a:pPr algn="ctr" fontAlgn="b"/>
                      <a:r>
                        <a:rPr lang="en-PH" sz="2400" u="none" strike="noStrike" dirty="0">
                          <a:effectLst/>
                        </a:rPr>
                        <a:t>2022</a:t>
                      </a:r>
                      <a:endParaRPr lang="en-PH" sz="2400" b="0" i="0" u="none" strike="noStrike" dirty="0">
                        <a:solidFill>
                          <a:srgbClr val="000000"/>
                        </a:solidFill>
                        <a:effectLst/>
                        <a:latin typeface="Aptos" panose="020B0004020202020204" pitchFamily="34" charset="0"/>
                      </a:endParaRPr>
                    </a:p>
                  </a:txBody>
                  <a:tcPr marL="9525" marR="9525" marT="9525" marB="0" anchor="ctr">
                    <a:solidFill>
                      <a:srgbClr val="F1CFE8"/>
                    </a:solidFill>
                  </a:tcPr>
                </a:tc>
                <a:tc>
                  <a:txBody>
                    <a:bodyPr/>
                    <a:lstStyle/>
                    <a:p>
                      <a:pPr algn="ctr" fontAlgn="b"/>
                      <a:r>
                        <a:rPr lang="en-PH" sz="2400" u="none" strike="noStrike" dirty="0">
                          <a:effectLst/>
                        </a:rPr>
                        <a:t>884,626</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277803</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31.40</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extLst>
                  <a:ext uri="{0D108BD9-81ED-4DB2-BD59-A6C34878D82A}">
                    <a16:rowId xmlns:a16="http://schemas.microsoft.com/office/drawing/2014/main" val="1429693292"/>
                  </a:ext>
                </a:extLst>
              </a:tr>
              <a:tr h="964581">
                <a:tc>
                  <a:txBody>
                    <a:bodyPr/>
                    <a:lstStyle/>
                    <a:p>
                      <a:pPr algn="ctr" fontAlgn="b"/>
                      <a:r>
                        <a:rPr lang="en-PH" sz="2400" u="none" strike="noStrike" dirty="0">
                          <a:effectLst/>
                        </a:rPr>
                        <a:t>2023</a:t>
                      </a:r>
                      <a:endParaRPr lang="en-PH" sz="2400" b="0" i="0" u="none" strike="noStrike" dirty="0">
                        <a:solidFill>
                          <a:srgbClr val="000000"/>
                        </a:solidFill>
                        <a:effectLst/>
                        <a:latin typeface="Aptos" panose="020B000402020202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883,752</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300907</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34.05</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extLst>
                  <a:ext uri="{0D108BD9-81ED-4DB2-BD59-A6C34878D82A}">
                    <a16:rowId xmlns:a16="http://schemas.microsoft.com/office/drawing/2014/main" val="2814274464"/>
                  </a:ext>
                </a:extLst>
              </a:tr>
              <a:tr h="964581">
                <a:tc>
                  <a:txBody>
                    <a:bodyPr/>
                    <a:lstStyle/>
                    <a:p>
                      <a:pPr algn="ctr" fontAlgn="b"/>
                      <a:r>
                        <a:rPr lang="en-PH" sz="2400" u="none" strike="noStrike" dirty="0">
                          <a:effectLst/>
                        </a:rPr>
                        <a:t>2024</a:t>
                      </a:r>
                      <a:endParaRPr lang="en-PH" sz="2400" b="0" i="0" u="none" strike="noStrike" dirty="0">
                        <a:solidFill>
                          <a:srgbClr val="000000"/>
                        </a:solidFill>
                        <a:effectLst/>
                        <a:latin typeface="Aptos" panose="020B0004020202020204" pitchFamily="34" charset="0"/>
                      </a:endParaRPr>
                    </a:p>
                  </a:txBody>
                  <a:tcPr marL="9525" marR="9525" marT="9525" marB="0" anchor="ctr">
                    <a:solidFill>
                      <a:srgbClr val="F1CFE8"/>
                    </a:solidFill>
                  </a:tcPr>
                </a:tc>
                <a:tc>
                  <a:txBody>
                    <a:bodyPr/>
                    <a:lstStyle/>
                    <a:p>
                      <a:pPr algn="ctr" fontAlgn="b"/>
                      <a:r>
                        <a:rPr lang="en-PH" sz="2400" u="none" strike="noStrike" dirty="0">
                          <a:effectLst/>
                        </a:rPr>
                        <a:t>894,216</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dirty="0"/>
                        <a:t>321346</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a:r>
                        <a:rPr lang="en-US" sz="2400" dirty="0"/>
                        <a:t>38.39</a:t>
                      </a:r>
                    </a:p>
                  </a:txBody>
                  <a:tcPr marL="9525" marR="9525" marT="9525" marB="0" anchor="ctr">
                    <a:solidFill>
                      <a:srgbClr val="F1CFE8"/>
                    </a:solidFill>
                  </a:tcPr>
                </a:tc>
                <a:extLst>
                  <a:ext uri="{0D108BD9-81ED-4DB2-BD59-A6C34878D82A}">
                    <a16:rowId xmlns:a16="http://schemas.microsoft.com/office/drawing/2014/main" val="3735075015"/>
                  </a:ext>
                </a:extLst>
              </a:tr>
            </a:tbl>
          </a:graphicData>
        </a:graphic>
      </p:graphicFrame>
      <p:sp>
        <p:nvSpPr>
          <p:cNvPr id="17" name="Title 1">
            <a:extLst>
              <a:ext uri="{FF2B5EF4-FFF2-40B4-BE49-F238E27FC236}">
                <a16:creationId xmlns:a16="http://schemas.microsoft.com/office/drawing/2014/main" id="{D5202AC4-4889-5CF6-CBFE-74E62A665259}"/>
              </a:ext>
            </a:extLst>
          </p:cNvPr>
          <p:cNvSpPr txBox="1">
            <a:spLocks/>
          </p:cNvSpPr>
          <p:nvPr/>
        </p:nvSpPr>
        <p:spPr>
          <a:xfrm>
            <a:off x="1515828" y="-5945178"/>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Impact to </a:t>
            </a:r>
            <a:r>
              <a:rPr lang="en-US" sz="3200" b="1" dirty="0" err="1">
                <a:solidFill>
                  <a:schemeClr val="bg1"/>
                </a:solidFill>
                <a:latin typeface="Aptos" panose="020B0004020202020204" pitchFamily="34" charset="0"/>
              </a:rPr>
              <a:t>mCPR</a:t>
            </a:r>
            <a:endParaRPr lang="en-US" sz="3200" b="1" dirty="0">
              <a:solidFill>
                <a:schemeClr val="bg1"/>
              </a:solidFill>
              <a:latin typeface="Aptos" panose="020B0004020202020204" pitchFamily="34" charset="0"/>
            </a:endParaRPr>
          </a:p>
        </p:txBody>
      </p:sp>
      <p:pic>
        <p:nvPicPr>
          <p:cNvPr id="18" name="Picture 17" descr="A person pointing at a sign&#10;&#10;Description automatically generated">
            <a:extLst>
              <a:ext uri="{FF2B5EF4-FFF2-40B4-BE49-F238E27FC236}">
                <a16:creationId xmlns:a16="http://schemas.microsoft.com/office/drawing/2014/main" id="{42E46B4D-6BD8-3C36-52AF-06554A988A3A}"/>
              </a:ext>
            </a:extLst>
          </p:cNvPr>
          <p:cNvPicPr>
            <a:picLocks noChangeAspect="1"/>
          </p:cNvPicPr>
          <p:nvPr/>
        </p:nvPicPr>
        <p:blipFill>
          <a:blip r:embed="rId4"/>
          <a:stretch>
            <a:fillRect/>
          </a:stretch>
        </p:blipFill>
        <p:spPr>
          <a:xfrm>
            <a:off x="6934506" y="-4872898"/>
            <a:ext cx="5324475" cy="4248150"/>
          </a:xfrm>
          <a:prstGeom prst="rect">
            <a:avLst/>
          </a:prstGeom>
        </p:spPr>
      </p:pic>
    </p:spTree>
    <p:extLst>
      <p:ext uri="{BB962C8B-B14F-4D97-AF65-F5344CB8AC3E}">
        <p14:creationId xmlns:p14="http://schemas.microsoft.com/office/powerpoint/2010/main" val="17574698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84C6F32-FDD1-A803-C2C9-B1B0ED01C307}"/>
              </a:ext>
            </a:extLst>
          </p:cNvPr>
          <p:cNvPicPr>
            <a:picLocks noChangeAspect="1"/>
          </p:cNvPicPr>
          <p:nvPr/>
        </p:nvPicPr>
        <p:blipFill>
          <a:blip r:embed="rId3"/>
          <a:srcRect t="356" b="50000"/>
          <a:stretch/>
        </p:blipFill>
        <p:spPr>
          <a:xfrm>
            <a:off x="3523488" y="10"/>
            <a:ext cx="8668512" cy="6857990"/>
          </a:xfrm>
          <a:prstGeom prst="rect">
            <a:avLst/>
          </a:prstGeom>
        </p:spPr>
      </p:pic>
      <p:sp>
        <p:nvSpPr>
          <p:cNvPr id="17" name="Rectangle 16">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oogle Shape;94;p1">
            <a:extLst>
              <a:ext uri="{FF2B5EF4-FFF2-40B4-BE49-F238E27FC236}">
                <a16:creationId xmlns:a16="http://schemas.microsoft.com/office/drawing/2014/main" id="{BAB16C4B-0480-7C5D-D601-72EC8181A6A5}"/>
              </a:ext>
            </a:extLst>
          </p:cNvPr>
          <p:cNvSpPr txBox="1"/>
          <p:nvPr/>
        </p:nvSpPr>
        <p:spPr>
          <a:xfrm>
            <a:off x="841111" y="1080631"/>
            <a:ext cx="4023360" cy="3204134"/>
          </a:xfrm>
          <a:prstGeom prst="rect">
            <a:avLst/>
          </a:prstGeom>
        </p:spPr>
        <p:txBody>
          <a:bodyPr spcFirstLastPara="1" vert="horz" lIns="91440" tIns="45720" rIns="91440" bIns="45720" rtlCol="0" anchor="b" anchorCtr="0">
            <a:normAutofit/>
          </a:bodyPr>
          <a:lstStyle/>
          <a:p>
            <a:pPr marL="0" marR="0" lvl="0" indent="0" algn="ctr">
              <a:lnSpc>
                <a:spcPct val="90000"/>
              </a:lnSpc>
              <a:spcBef>
                <a:spcPct val="0"/>
              </a:spcBef>
              <a:spcAft>
                <a:spcPts val="600"/>
              </a:spcAft>
            </a:pPr>
            <a:r>
              <a:rPr lang="en-US" sz="4800" b="1" i="0" u="none" strike="noStrike" cap="none" dirty="0">
                <a:solidFill>
                  <a:schemeClr val="bg1"/>
                </a:solidFill>
                <a:latin typeface="Aptos" panose="020B0004020202020204" pitchFamily="34" charset="0"/>
                <a:ea typeface="+mj-ea"/>
                <a:cs typeface="+mj-cs"/>
                <a:sym typeface="Arial"/>
              </a:rPr>
              <a:t>QUEZON CITY HEALTH DEPARTMENT</a:t>
            </a:r>
            <a:endParaRPr lang="en-US" sz="4800" b="1" dirty="0">
              <a:solidFill>
                <a:schemeClr val="bg1"/>
              </a:solidFill>
              <a:latin typeface="Aptos" panose="020B0004020202020204" pitchFamily="34" charset="0"/>
              <a:ea typeface="+mj-ea"/>
              <a:cs typeface="+mj-cs"/>
            </a:endParaRPr>
          </a:p>
        </p:txBody>
      </p:sp>
      <p:sp>
        <p:nvSpPr>
          <p:cNvPr id="19" name="Rectangle 18">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yellow and green logo&#10;&#10;Description automatically generated">
            <a:extLst>
              <a:ext uri="{FF2B5EF4-FFF2-40B4-BE49-F238E27FC236}">
                <a16:creationId xmlns:a16="http://schemas.microsoft.com/office/drawing/2014/main" id="{7ED5D8FC-9802-2EF9-1F0B-AE9FF56BB50B}"/>
              </a:ext>
            </a:extLst>
          </p:cNvPr>
          <p:cNvPicPr>
            <a:picLocks noChangeAspect="1"/>
          </p:cNvPicPr>
          <p:nvPr/>
        </p:nvPicPr>
        <p:blipFill>
          <a:blip r:embed="rId4"/>
          <a:stretch>
            <a:fillRect/>
          </a:stretch>
        </p:blipFill>
        <p:spPr>
          <a:xfrm>
            <a:off x="10635708" y="122395"/>
            <a:ext cx="1215232" cy="1215232"/>
          </a:xfrm>
          <a:prstGeom prst="rect">
            <a:avLst/>
          </a:prstGeom>
        </p:spPr>
      </p:pic>
      <p:pic>
        <p:nvPicPr>
          <p:cNvPr id="5" name="Picture 4" descr="A triangle with a tower and a hammer and a lamp&#10;&#10;Description automatically generated">
            <a:extLst>
              <a:ext uri="{FF2B5EF4-FFF2-40B4-BE49-F238E27FC236}">
                <a16:creationId xmlns:a16="http://schemas.microsoft.com/office/drawing/2014/main" id="{09180C72-FABB-EBEF-8F76-6C3E99D68A7C}"/>
              </a:ext>
            </a:extLst>
          </p:cNvPr>
          <p:cNvPicPr>
            <a:picLocks noChangeAspect="1"/>
          </p:cNvPicPr>
          <p:nvPr/>
        </p:nvPicPr>
        <p:blipFill>
          <a:blip r:embed="rId5"/>
          <a:stretch>
            <a:fillRect/>
          </a:stretch>
        </p:blipFill>
        <p:spPr>
          <a:xfrm>
            <a:off x="9114259" y="122395"/>
            <a:ext cx="1394135" cy="1048324"/>
          </a:xfrm>
          <a:prstGeom prst="rect">
            <a:avLst/>
          </a:prstGeom>
        </p:spPr>
      </p:pic>
    </p:spTree>
    <p:extLst>
      <p:ext uri="{BB962C8B-B14F-4D97-AF65-F5344CB8AC3E}">
        <p14:creationId xmlns:p14="http://schemas.microsoft.com/office/powerpoint/2010/main" val="1380727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9FB10D-7C69-6255-ECAC-D6EDD1315A3C}"/>
              </a:ext>
            </a:extLst>
          </p:cNvPr>
          <p:cNvSpPr txBox="1"/>
          <p:nvPr/>
        </p:nvSpPr>
        <p:spPr>
          <a:xfrm>
            <a:off x="2443908" y="1618661"/>
            <a:ext cx="7483366" cy="646331"/>
          </a:xfrm>
          <a:prstGeom prst="rect">
            <a:avLst/>
          </a:prstGeom>
          <a:noFill/>
        </p:spPr>
        <p:txBody>
          <a:bodyPr wrap="square" rtlCol="0">
            <a:spAutoFit/>
          </a:bodyPr>
          <a:lstStyle/>
          <a:p>
            <a:r>
              <a:rPr lang="en-PH" sz="18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rPr>
              <a:t>The table below shows the gradual percentage increase in the prevalence:</a:t>
            </a:r>
          </a:p>
          <a:p>
            <a:endParaRPr lang="en-US" dirty="0">
              <a:solidFill>
                <a:schemeClr val="bg1"/>
              </a:solidFill>
              <a:latin typeface="Aptos" panose="020B0004020202020204" pitchFamily="34" charset="0"/>
            </a:endParaRPr>
          </a:p>
        </p:txBody>
      </p:sp>
      <p:graphicFrame>
        <p:nvGraphicFramePr>
          <p:cNvPr id="7" name="Table 6">
            <a:extLst>
              <a:ext uri="{FF2B5EF4-FFF2-40B4-BE49-F238E27FC236}">
                <a16:creationId xmlns:a16="http://schemas.microsoft.com/office/drawing/2014/main" id="{A6FD89A0-A77B-6E13-4879-28BD4506019C}"/>
              </a:ext>
            </a:extLst>
          </p:cNvPr>
          <p:cNvGraphicFramePr>
            <a:graphicFrameLocks noGrp="1"/>
          </p:cNvGraphicFramePr>
          <p:nvPr>
            <p:extLst>
              <p:ext uri="{D42A27DB-BD31-4B8C-83A1-F6EECF244321}">
                <p14:modId xmlns:p14="http://schemas.microsoft.com/office/powerpoint/2010/main" val="993707693"/>
              </p:ext>
            </p:extLst>
          </p:nvPr>
        </p:nvGraphicFramePr>
        <p:xfrm>
          <a:off x="1734670" y="2264992"/>
          <a:ext cx="8606897" cy="3858324"/>
        </p:xfrm>
        <a:graphic>
          <a:graphicData uri="http://schemas.openxmlformats.org/drawingml/2006/table">
            <a:tbl>
              <a:tblPr>
                <a:tableStyleId>{F5AB1C69-6EDB-4FF4-983F-18BD219EF322}</a:tableStyleId>
              </a:tblPr>
              <a:tblGrid>
                <a:gridCol w="2756897">
                  <a:extLst>
                    <a:ext uri="{9D8B030D-6E8A-4147-A177-3AD203B41FA5}">
                      <a16:colId xmlns:a16="http://schemas.microsoft.com/office/drawing/2014/main" val="317103378"/>
                    </a:ext>
                  </a:extLst>
                </a:gridCol>
                <a:gridCol w="1950000">
                  <a:extLst>
                    <a:ext uri="{9D8B030D-6E8A-4147-A177-3AD203B41FA5}">
                      <a16:colId xmlns:a16="http://schemas.microsoft.com/office/drawing/2014/main" val="2553342253"/>
                    </a:ext>
                  </a:extLst>
                </a:gridCol>
                <a:gridCol w="1950000">
                  <a:extLst>
                    <a:ext uri="{9D8B030D-6E8A-4147-A177-3AD203B41FA5}">
                      <a16:colId xmlns:a16="http://schemas.microsoft.com/office/drawing/2014/main" val="3659763087"/>
                    </a:ext>
                  </a:extLst>
                </a:gridCol>
                <a:gridCol w="1950000">
                  <a:extLst>
                    <a:ext uri="{9D8B030D-6E8A-4147-A177-3AD203B41FA5}">
                      <a16:colId xmlns:a16="http://schemas.microsoft.com/office/drawing/2014/main" val="1632286380"/>
                    </a:ext>
                  </a:extLst>
                </a:gridCol>
              </a:tblGrid>
              <a:tr h="964581">
                <a:tc>
                  <a:txBody>
                    <a:bodyPr/>
                    <a:lstStyle/>
                    <a:p>
                      <a:pPr algn="ctr" fontAlgn="b"/>
                      <a:r>
                        <a:rPr lang="en-PH" sz="2400" b="1" u="none" strike="noStrike" dirty="0">
                          <a:solidFill>
                            <a:schemeClr val="tx1"/>
                          </a:solidFill>
                          <a:effectLst/>
                        </a:rPr>
                        <a:t>YEAR</a:t>
                      </a:r>
                      <a:endParaRPr lang="en-PH" sz="2400" b="1" i="0" u="none" strike="noStrike" dirty="0">
                        <a:solidFill>
                          <a:schemeClr val="tx1"/>
                        </a:solidFill>
                        <a:effectLst/>
                        <a:latin typeface="Aptos" panose="020B0004020202020204" pitchFamily="34" charset="0"/>
                      </a:endParaRPr>
                    </a:p>
                  </a:txBody>
                  <a:tcPr marL="9525" marR="9525" marT="9525" marB="0" anchor="ctr">
                    <a:solidFill>
                      <a:srgbClr val="BA96E4"/>
                    </a:solidFill>
                  </a:tcPr>
                </a:tc>
                <a:tc>
                  <a:txBody>
                    <a:bodyPr/>
                    <a:lstStyle/>
                    <a:p>
                      <a:pPr algn="ctr" fontAlgn="ctr"/>
                      <a:r>
                        <a:rPr lang="en-PH" sz="2400" b="1" u="none" strike="noStrike" dirty="0">
                          <a:solidFill>
                            <a:schemeClr val="tx1"/>
                          </a:solidFill>
                          <a:effectLst/>
                        </a:rPr>
                        <a:t>TARGET</a:t>
                      </a:r>
                      <a:endParaRPr lang="en-PH" sz="2400" b="1" i="0" u="none" strike="noStrike" dirty="0">
                        <a:solidFill>
                          <a:schemeClr val="tx1"/>
                        </a:solidFill>
                        <a:effectLst/>
                        <a:latin typeface="Calibri" panose="020F0502020204030204" pitchFamily="34" charset="0"/>
                      </a:endParaRPr>
                    </a:p>
                  </a:txBody>
                  <a:tcPr marL="9525" marR="9525" marT="9525" marB="0" anchor="ctr">
                    <a:solidFill>
                      <a:srgbClr val="BA96E4"/>
                    </a:solidFill>
                  </a:tcPr>
                </a:tc>
                <a:tc>
                  <a:txBody>
                    <a:bodyPr/>
                    <a:lstStyle/>
                    <a:p>
                      <a:pPr algn="ctr" fontAlgn="ctr"/>
                      <a:r>
                        <a:rPr lang="en-PH" sz="2400" b="1" u="none" strike="noStrike" dirty="0">
                          <a:solidFill>
                            <a:schemeClr val="tx1"/>
                          </a:solidFill>
                          <a:effectLst/>
                        </a:rPr>
                        <a:t>ACC</a:t>
                      </a:r>
                      <a:endParaRPr lang="en-PH" sz="2400" b="1" i="0" u="none" strike="noStrike" dirty="0">
                        <a:solidFill>
                          <a:schemeClr val="tx1"/>
                        </a:solidFill>
                        <a:effectLst/>
                        <a:latin typeface="Calibri" panose="020F0502020204030204" pitchFamily="34" charset="0"/>
                      </a:endParaRPr>
                    </a:p>
                  </a:txBody>
                  <a:tcPr marL="9525" marR="9525" marT="9525" marB="0" anchor="ctr">
                    <a:solidFill>
                      <a:srgbClr val="BA96E4"/>
                    </a:solidFill>
                  </a:tcPr>
                </a:tc>
                <a:tc>
                  <a:txBody>
                    <a:bodyPr/>
                    <a:lstStyle/>
                    <a:p>
                      <a:pPr algn="ctr" fontAlgn="ctr"/>
                      <a:r>
                        <a:rPr lang="en-PH" sz="2400" b="1" u="none" strike="noStrike" dirty="0">
                          <a:solidFill>
                            <a:schemeClr val="tx1"/>
                          </a:solidFill>
                          <a:effectLst/>
                        </a:rPr>
                        <a:t>CPR</a:t>
                      </a:r>
                      <a:endParaRPr lang="en-PH" sz="2400" b="1" i="0" u="none" strike="noStrike" dirty="0">
                        <a:solidFill>
                          <a:schemeClr val="tx1"/>
                        </a:solidFill>
                        <a:effectLst/>
                        <a:latin typeface="Calibri" panose="020F0502020204030204" pitchFamily="34" charset="0"/>
                      </a:endParaRPr>
                    </a:p>
                  </a:txBody>
                  <a:tcPr marL="9525" marR="9525" marT="9525" marB="0" anchor="ctr">
                    <a:solidFill>
                      <a:srgbClr val="BA96E4"/>
                    </a:solidFill>
                  </a:tcPr>
                </a:tc>
                <a:extLst>
                  <a:ext uri="{0D108BD9-81ED-4DB2-BD59-A6C34878D82A}">
                    <a16:rowId xmlns:a16="http://schemas.microsoft.com/office/drawing/2014/main" val="4245319268"/>
                  </a:ext>
                </a:extLst>
              </a:tr>
              <a:tr h="964581">
                <a:tc>
                  <a:txBody>
                    <a:bodyPr/>
                    <a:lstStyle/>
                    <a:p>
                      <a:pPr algn="ctr" fontAlgn="b"/>
                      <a:r>
                        <a:rPr lang="en-PH" sz="2400" u="none" strike="noStrike" dirty="0">
                          <a:effectLst/>
                        </a:rPr>
                        <a:t>2022</a:t>
                      </a:r>
                      <a:endParaRPr lang="en-PH" sz="2400" b="0" i="0" u="none" strike="noStrike" dirty="0">
                        <a:solidFill>
                          <a:srgbClr val="000000"/>
                        </a:solidFill>
                        <a:effectLst/>
                        <a:latin typeface="Aptos" panose="020B0004020202020204" pitchFamily="34" charset="0"/>
                      </a:endParaRPr>
                    </a:p>
                  </a:txBody>
                  <a:tcPr marL="9525" marR="9525" marT="9525" marB="0" anchor="ctr">
                    <a:solidFill>
                      <a:srgbClr val="F1CFE8"/>
                    </a:solidFill>
                  </a:tcPr>
                </a:tc>
                <a:tc>
                  <a:txBody>
                    <a:bodyPr/>
                    <a:lstStyle/>
                    <a:p>
                      <a:pPr algn="ctr" fontAlgn="b"/>
                      <a:r>
                        <a:rPr lang="en-PH" sz="2400" u="none" strike="noStrike" dirty="0">
                          <a:effectLst/>
                        </a:rPr>
                        <a:t>884,626</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277803</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31.40</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extLst>
                  <a:ext uri="{0D108BD9-81ED-4DB2-BD59-A6C34878D82A}">
                    <a16:rowId xmlns:a16="http://schemas.microsoft.com/office/drawing/2014/main" val="1429693292"/>
                  </a:ext>
                </a:extLst>
              </a:tr>
              <a:tr h="964581">
                <a:tc>
                  <a:txBody>
                    <a:bodyPr/>
                    <a:lstStyle/>
                    <a:p>
                      <a:pPr algn="ctr" fontAlgn="b"/>
                      <a:r>
                        <a:rPr lang="en-PH" sz="2400" u="none" strike="noStrike" dirty="0">
                          <a:effectLst/>
                        </a:rPr>
                        <a:t>2023</a:t>
                      </a:r>
                      <a:endParaRPr lang="en-PH" sz="2400" b="0" i="0" u="none" strike="noStrike" dirty="0">
                        <a:solidFill>
                          <a:srgbClr val="000000"/>
                        </a:solidFill>
                        <a:effectLst/>
                        <a:latin typeface="Aptos" panose="020B000402020202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883,752</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300907</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rtl="0" fontAlgn="b"/>
                      <a:r>
                        <a:rPr lang="en-PH" sz="2400" u="none" strike="noStrike" dirty="0">
                          <a:effectLst/>
                        </a:rPr>
                        <a:t>34.05</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extLst>
                  <a:ext uri="{0D108BD9-81ED-4DB2-BD59-A6C34878D82A}">
                    <a16:rowId xmlns:a16="http://schemas.microsoft.com/office/drawing/2014/main" val="2814274464"/>
                  </a:ext>
                </a:extLst>
              </a:tr>
              <a:tr h="964581">
                <a:tc>
                  <a:txBody>
                    <a:bodyPr/>
                    <a:lstStyle/>
                    <a:p>
                      <a:pPr algn="ctr" fontAlgn="b"/>
                      <a:r>
                        <a:rPr lang="en-PH" sz="2400" u="none" strike="noStrike" dirty="0">
                          <a:effectLst/>
                        </a:rPr>
                        <a:t>2024</a:t>
                      </a:r>
                      <a:endParaRPr lang="en-PH" sz="2400" b="0" i="0" u="none" strike="noStrike" dirty="0">
                        <a:solidFill>
                          <a:srgbClr val="000000"/>
                        </a:solidFill>
                        <a:effectLst/>
                        <a:latin typeface="Aptos" panose="020B0004020202020204" pitchFamily="34" charset="0"/>
                      </a:endParaRPr>
                    </a:p>
                  </a:txBody>
                  <a:tcPr marL="9525" marR="9525" marT="9525" marB="0" anchor="ctr">
                    <a:solidFill>
                      <a:srgbClr val="F1CFE8"/>
                    </a:solidFill>
                  </a:tcPr>
                </a:tc>
                <a:tc>
                  <a:txBody>
                    <a:bodyPr/>
                    <a:lstStyle/>
                    <a:p>
                      <a:pPr algn="ctr" fontAlgn="b"/>
                      <a:r>
                        <a:rPr lang="en-PH" sz="2400" u="none" strike="noStrike" dirty="0">
                          <a:effectLst/>
                        </a:rPr>
                        <a:t>894,216</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400" dirty="0"/>
                        <a:t>321346</a:t>
                      </a:r>
                      <a:endParaRPr lang="en-PH" sz="2400" b="0" i="0" u="none" strike="noStrike" dirty="0">
                        <a:solidFill>
                          <a:srgbClr val="000000"/>
                        </a:solidFill>
                        <a:effectLst/>
                        <a:latin typeface="Calibri" panose="020F0502020204030204" pitchFamily="34" charset="0"/>
                      </a:endParaRPr>
                    </a:p>
                  </a:txBody>
                  <a:tcPr marL="9525" marR="9525" marT="9525" marB="0" anchor="ctr">
                    <a:solidFill>
                      <a:srgbClr val="F1CFE8"/>
                    </a:solidFill>
                  </a:tcPr>
                </a:tc>
                <a:tc>
                  <a:txBody>
                    <a:bodyPr/>
                    <a:lstStyle/>
                    <a:p>
                      <a:pPr algn="ctr"/>
                      <a:r>
                        <a:rPr lang="en-US" sz="2400" dirty="0"/>
                        <a:t>38.39</a:t>
                      </a:r>
                    </a:p>
                  </a:txBody>
                  <a:tcPr marL="9525" marR="9525" marT="9525" marB="0" anchor="ctr">
                    <a:solidFill>
                      <a:srgbClr val="F1CFE8"/>
                    </a:solidFill>
                  </a:tcPr>
                </a:tc>
                <a:extLst>
                  <a:ext uri="{0D108BD9-81ED-4DB2-BD59-A6C34878D82A}">
                    <a16:rowId xmlns:a16="http://schemas.microsoft.com/office/drawing/2014/main" val="3735075015"/>
                  </a:ext>
                </a:extLst>
              </a:tr>
            </a:tbl>
          </a:graphicData>
        </a:graphic>
      </p:graphicFrame>
      <p:sp>
        <p:nvSpPr>
          <p:cNvPr id="6" name="Title 1">
            <a:extLst>
              <a:ext uri="{FF2B5EF4-FFF2-40B4-BE49-F238E27FC236}">
                <a16:creationId xmlns:a16="http://schemas.microsoft.com/office/drawing/2014/main" id="{3D4B5A75-E76A-3753-67C9-77374FA02584}"/>
              </a:ext>
            </a:extLst>
          </p:cNvPr>
          <p:cNvSpPr txBox="1">
            <a:spLocks/>
          </p:cNvSpPr>
          <p:nvPr/>
        </p:nvSpPr>
        <p:spPr>
          <a:xfrm>
            <a:off x="1734670" y="802886"/>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Impact to </a:t>
            </a:r>
            <a:r>
              <a:rPr lang="en-US" sz="3200" b="1" dirty="0" err="1">
                <a:solidFill>
                  <a:schemeClr val="bg1"/>
                </a:solidFill>
                <a:latin typeface="Aptos" panose="020B0004020202020204" pitchFamily="34" charset="0"/>
              </a:rPr>
              <a:t>mCPR</a:t>
            </a:r>
            <a:endParaRPr lang="en-US" sz="3200" b="1" dirty="0">
              <a:solidFill>
                <a:schemeClr val="bg1"/>
              </a:solidFill>
              <a:latin typeface="Aptos" panose="020B0004020202020204" pitchFamily="34" charset="0"/>
            </a:endParaRPr>
          </a:p>
        </p:txBody>
      </p:sp>
      <p:pic>
        <p:nvPicPr>
          <p:cNvPr id="9" name="Picture 8" descr="A person pointing at a sign&#10;&#10;Description automatically generated">
            <a:extLst>
              <a:ext uri="{FF2B5EF4-FFF2-40B4-BE49-F238E27FC236}">
                <a16:creationId xmlns:a16="http://schemas.microsoft.com/office/drawing/2014/main" id="{11CF13A3-3CDA-4B85-7E3E-42BAD3423ABA}"/>
              </a:ext>
            </a:extLst>
          </p:cNvPr>
          <p:cNvPicPr>
            <a:picLocks noChangeAspect="1"/>
          </p:cNvPicPr>
          <p:nvPr/>
        </p:nvPicPr>
        <p:blipFill>
          <a:blip r:embed="rId2"/>
          <a:stretch>
            <a:fillRect/>
          </a:stretch>
        </p:blipFill>
        <p:spPr>
          <a:xfrm>
            <a:off x="7153348" y="1875166"/>
            <a:ext cx="5324475" cy="4248150"/>
          </a:xfrm>
          <a:prstGeom prst="rect">
            <a:avLst/>
          </a:prstGeom>
        </p:spPr>
      </p:pic>
    </p:spTree>
    <p:extLst>
      <p:ext uri="{BB962C8B-B14F-4D97-AF65-F5344CB8AC3E}">
        <p14:creationId xmlns:p14="http://schemas.microsoft.com/office/powerpoint/2010/main" val="3116632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2ACC19-EF5B-77C7-E33D-BF3A19741C48}"/>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10A1E3A1-A229-5A30-590D-8AC1BAD62D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B44537-47A4-42BD-557C-3D79E6DC4E60}"/>
              </a:ext>
            </a:extLst>
          </p:cNvPr>
          <p:cNvPicPr>
            <a:picLocks noChangeAspect="1"/>
          </p:cNvPicPr>
          <p:nvPr/>
        </p:nvPicPr>
        <p:blipFill>
          <a:blip r:embed="rId3"/>
          <a:srcRect l="11699" r="11699"/>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A162DE6F-FA7D-F1FB-63D3-734D9DCEB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853FCA0-911F-85A1-5857-95293368B7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A53147D8-0C45-69C4-285E-F2598E06C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72B76C1-2AAF-6E34-562E-AAF193B059D9}"/>
              </a:ext>
            </a:extLst>
          </p:cNvPr>
          <p:cNvSpPr>
            <a:spLocks noGrp="1"/>
          </p:cNvSpPr>
          <p:nvPr>
            <p:ph idx="1"/>
          </p:nvPr>
        </p:nvSpPr>
        <p:spPr>
          <a:xfrm>
            <a:off x="809347" y="3259602"/>
            <a:ext cx="2796987" cy="1146176"/>
          </a:xfrm>
        </p:spPr>
        <p:txBody>
          <a:bodyPr>
            <a:noAutofit/>
          </a:bodyPr>
          <a:lstStyle/>
          <a:p>
            <a:pPr marL="0" indent="0">
              <a:buNone/>
            </a:pPr>
            <a:r>
              <a:rPr lang="en-PH" sz="1800" dirty="0">
                <a:solidFill>
                  <a:schemeClr val="bg1"/>
                </a:solidFill>
                <a:latin typeface="Aptos" panose="020B0004020202020204" pitchFamily="34" charset="0"/>
              </a:rPr>
              <a:t>Providing counseling at one and a half months postpartum is essential for transitioning women from LAM to other family planning methods.</a:t>
            </a:r>
          </a:p>
          <a:p>
            <a:pPr marL="0" indent="0" algn="ctr">
              <a:buNone/>
            </a:pPr>
            <a:endParaRPr lang="en-PH" sz="1800"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9266BE0A-0CC6-CFDB-1C74-2CEBC18DF90B}"/>
              </a:ext>
            </a:extLst>
          </p:cNvPr>
          <p:cNvSpPr txBox="1"/>
          <p:nvPr/>
        </p:nvSpPr>
        <p:spPr>
          <a:xfrm>
            <a:off x="809347" y="2680659"/>
            <a:ext cx="4086888"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Early Counseling is Crucial</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
        <p:nvSpPr>
          <p:cNvPr id="2" name="Title 1">
            <a:extLst>
              <a:ext uri="{FF2B5EF4-FFF2-40B4-BE49-F238E27FC236}">
                <a16:creationId xmlns:a16="http://schemas.microsoft.com/office/drawing/2014/main" id="{DE854C37-0155-DDF9-2BE8-8F8939A10004}"/>
              </a:ext>
            </a:extLst>
          </p:cNvPr>
          <p:cNvSpPr txBox="1">
            <a:spLocks/>
          </p:cNvSpPr>
          <p:nvPr/>
        </p:nvSpPr>
        <p:spPr>
          <a:xfrm>
            <a:off x="308276" y="836566"/>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panose="020B0004020202020204" pitchFamily="34" charset="0"/>
              </a:rPr>
              <a:t>Lessons Learned</a:t>
            </a:r>
          </a:p>
        </p:txBody>
      </p:sp>
      <p:sp>
        <p:nvSpPr>
          <p:cNvPr id="3" name="Content Placeholder 2">
            <a:extLst>
              <a:ext uri="{FF2B5EF4-FFF2-40B4-BE49-F238E27FC236}">
                <a16:creationId xmlns:a16="http://schemas.microsoft.com/office/drawing/2014/main" id="{29C03353-078B-5ADE-0EB7-ACAB116381B4}"/>
              </a:ext>
            </a:extLst>
          </p:cNvPr>
          <p:cNvSpPr txBox="1">
            <a:spLocks/>
          </p:cNvSpPr>
          <p:nvPr/>
        </p:nvSpPr>
        <p:spPr>
          <a:xfrm>
            <a:off x="-3713833" y="3176946"/>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Engaging the community can significantly enhance the reach and effectiveness of family planning initiatives.</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0" name="TextBox 9">
            <a:extLst>
              <a:ext uri="{FF2B5EF4-FFF2-40B4-BE49-F238E27FC236}">
                <a16:creationId xmlns:a16="http://schemas.microsoft.com/office/drawing/2014/main" id="{E8953E06-FE13-A39A-0516-0A56F31FB17D}"/>
              </a:ext>
            </a:extLst>
          </p:cNvPr>
          <p:cNvSpPr txBox="1"/>
          <p:nvPr/>
        </p:nvSpPr>
        <p:spPr>
          <a:xfrm>
            <a:off x="-3713833" y="2598003"/>
            <a:ext cx="3689343"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Community Involvement</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
        <p:nvSpPr>
          <p:cNvPr id="12" name="Content Placeholder 2">
            <a:extLst>
              <a:ext uri="{FF2B5EF4-FFF2-40B4-BE49-F238E27FC236}">
                <a16:creationId xmlns:a16="http://schemas.microsoft.com/office/drawing/2014/main" id="{420D787C-83F7-A52B-331A-CEE8BC44077F}"/>
              </a:ext>
            </a:extLst>
          </p:cNvPr>
          <p:cNvSpPr txBox="1">
            <a:spLocks/>
          </p:cNvSpPr>
          <p:nvPr/>
        </p:nvSpPr>
        <p:spPr>
          <a:xfrm>
            <a:off x="-7157892" y="3176946"/>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dirty="0">
                <a:solidFill>
                  <a:schemeClr val="bg1"/>
                </a:solidFill>
                <a:latin typeface="Aptos" panose="020B0004020202020204" pitchFamily="34" charset="0"/>
              </a:rPr>
              <a:t>Regular follow-up is necessary to ensure postpartum women continue to use family planning methods and do not drop out of the program.</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8F7E658D-1771-A6BC-79A5-7964398518F0}"/>
              </a:ext>
            </a:extLst>
          </p:cNvPr>
          <p:cNvSpPr txBox="1"/>
          <p:nvPr/>
        </p:nvSpPr>
        <p:spPr>
          <a:xfrm>
            <a:off x="-7157892" y="2598003"/>
            <a:ext cx="3311484"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Co</a:t>
            </a:r>
            <a:r>
              <a:rPr lang="en-PH" sz="2400" b="1" dirty="0" err="1">
                <a:solidFill>
                  <a:srgbClr val="FFFF00"/>
                </a:solidFill>
                <a:latin typeface="Aptos" panose="020B0004020202020204" pitchFamily="34" charset="0"/>
              </a:rPr>
              <a:t>ntinuous</a:t>
            </a:r>
            <a:r>
              <a:rPr lang="en-PH" sz="2400" b="1" dirty="0">
                <a:solidFill>
                  <a:srgbClr val="FFFF00"/>
                </a:solidFill>
                <a:latin typeface="Aptos" panose="020B0004020202020204" pitchFamily="34" charset="0"/>
              </a:rPr>
              <a:t> Follow-Up</a:t>
            </a:r>
            <a:endParaRPr lang="en-PH" sz="2400" dirty="0">
              <a:solidFill>
                <a:srgbClr val="FFFF00"/>
              </a:solidFill>
              <a:latin typeface="Aptos" panose="020B0004020202020204" pitchFamily="34" charset="0"/>
            </a:endParaRPr>
          </a:p>
        </p:txBody>
      </p:sp>
      <p:sp>
        <p:nvSpPr>
          <p:cNvPr id="16" name="Content Placeholder 2">
            <a:extLst>
              <a:ext uri="{FF2B5EF4-FFF2-40B4-BE49-F238E27FC236}">
                <a16:creationId xmlns:a16="http://schemas.microsoft.com/office/drawing/2014/main" id="{657B0BB0-C588-B4EB-1515-FA948EF373CF}"/>
              </a:ext>
            </a:extLst>
          </p:cNvPr>
          <p:cNvSpPr txBox="1">
            <a:spLocks/>
          </p:cNvSpPr>
          <p:nvPr/>
        </p:nvSpPr>
        <p:spPr>
          <a:xfrm>
            <a:off x="-10650489" y="3176946"/>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Ongoing training and support for health workers are vital to address the evolving needs of postpartum women effectively.</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752BCA69-7C90-E590-F6C1-A912D340A214}"/>
              </a:ext>
            </a:extLst>
          </p:cNvPr>
          <p:cNvSpPr txBox="1"/>
          <p:nvPr/>
        </p:nvSpPr>
        <p:spPr>
          <a:xfrm>
            <a:off x="-10650489" y="2598003"/>
            <a:ext cx="3360022"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Training Health Worker</a:t>
            </a:r>
          </a:p>
        </p:txBody>
      </p:sp>
    </p:spTree>
    <p:extLst>
      <p:ext uri="{BB962C8B-B14F-4D97-AF65-F5344CB8AC3E}">
        <p14:creationId xmlns:p14="http://schemas.microsoft.com/office/powerpoint/2010/main" val="3015265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D60B6F-1D22-AF28-086F-713F961E2379}"/>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3E2C20A2-9574-7B6D-0CB9-340B7D1D46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5382E2F-B3C8-2A52-4478-0FF696881F03}"/>
              </a:ext>
            </a:extLst>
          </p:cNvPr>
          <p:cNvPicPr>
            <a:picLocks noChangeAspect="1"/>
          </p:cNvPicPr>
          <p:nvPr/>
        </p:nvPicPr>
        <p:blipFill>
          <a:blip r:embed="rId3"/>
          <a:srcRect t="3347" b="3347"/>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EA8AD52B-2609-8BC2-35C5-9E1606C04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65F64B5-58EE-E48E-3F66-E210F8A7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51437CBF-497D-183F-03EA-EDFE4CA5BD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1E27744-90EB-074A-3F9B-833C3C26E141}"/>
              </a:ext>
            </a:extLst>
          </p:cNvPr>
          <p:cNvSpPr>
            <a:spLocks noGrp="1"/>
          </p:cNvSpPr>
          <p:nvPr>
            <p:ph idx="1"/>
          </p:nvPr>
        </p:nvSpPr>
        <p:spPr>
          <a:xfrm>
            <a:off x="809347" y="3259602"/>
            <a:ext cx="2796987" cy="1146176"/>
          </a:xfrm>
        </p:spPr>
        <p:txBody>
          <a:bodyPr>
            <a:noAutofit/>
          </a:bodyPr>
          <a:lstStyle/>
          <a:p>
            <a:pPr marL="0" indent="0">
              <a:buNone/>
            </a:pPr>
            <a:r>
              <a:rPr lang="en-PH" sz="1800" dirty="0">
                <a:solidFill>
                  <a:schemeClr val="bg1"/>
                </a:solidFill>
                <a:latin typeface="Aptos" panose="020B0004020202020204" pitchFamily="34" charset="0"/>
              </a:rPr>
              <a:t>Engaging the community can significantly enhance the reach and effectiveness of family planning initiatives.</a:t>
            </a:r>
          </a:p>
          <a:p>
            <a:pPr marL="0" indent="0" algn="ctr">
              <a:buNone/>
            </a:pPr>
            <a:endParaRPr lang="en-PH" sz="1800"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55D6C21A-1571-C376-104E-4918EA457BF6}"/>
              </a:ext>
            </a:extLst>
          </p:cNvPr>
          <p:cNvSpPr txBox="1"/>
          <p:nvPr/>
        </p:nvSpPr>
        <p:spPr>
          <a:xfrm>
            <a:off x="809347" y="2680659"/>
            <a:ext cx="3689343"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Community Involvement</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
        <p:nvSpPr>
          <p:cNvPr id="2" name="Title 1">
            <a:extLst>
              <a:ext uri="{FF2B5EF4-FFF2-40B4-BE49-F238E27FC236}">
                <a16:creationId xmlns:a16="http://schemas.microsoft.com/office/drawing/2014/main" id="{12BD4D38-62FC-2800-192E-8606A201559D}"/>
              </a:ext>
            </a:extLst>
          </p:cNvPr>
          <p:cNvSpPr txBox="1">
            <a:spLocks/>
          </p:cNvSpPr>
          <p:nvPr/>
        </p:nvSpPr>
        <p:spPr>
          <a:xfrm>
            <a:off x="308276" y="836566"/>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panose="020B0004020202020204" pitchFamily="34" charset="0"/>
              </a:rPr>
              <a:t>Lessons Learned</a:t>
            </a:r>
          </a:p>
        </p:txBody>
      </p:sp>
      <p:sp>
        <p:nvSpPr>
          <p:cNvPr id="3" name="Content Placeholder 2">
            <a:extLst>
              <a:ext uri="{FF2B5EF4-FFF2-40B4-BE49-F238E27FC236}">
                <a16:creationId xmlns:a16="http://schemas.microsoft.com/office/drawing/2014/main" id="{836CA887-101B-31A4-4040-D3F356DE7249}"/>
              </a:ext>
            </a:extLst>
          </p:cNvPr>
          <p:cNvSpPr txBox="1">
            <a:spLocks/>
          </p:cNvSpPr>
          <p:nvPr/>
        </p:nvSpPr>
        <p:spPr>
          <a:xfrm>
            <a:off x="-3864951" y="3259602"/>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dirty="0">
                <a:solidFill>
                  <a:schemeClr val="bg1"/>
                </a:solidFill>
                <a:latin typeface="Aptos" panose="020B0004020202020204" pitchFamily="34" charset="0"/>
              </a:rPr>
              <a:t>Regular follow-up is necessary to ensure postpartum women continue to use family planning methods and do not drop out of the program.</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11485EF1-F3CB-3E5C-B3D9-B2F9C70728C8}"/>
              </a:ext>
            </a:extLst>
          </p:cNvPr>
          <p:cNvSpPr txBox="1"/>
          <p:nvPr/>
        </p:nvSpPr>
        <p:spPr>
          <a:xfrm>
            <a:off x="-3864951" y="2680659"/>
            <a:ext cx="3311484"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Co</a:t>
            </a:r>
            <a:r>
              <a:rPr lang="en-PH" sz="2400" b="1" dirty="0" err="1">
                <a:solidFill>
                  <a:srgbClr val="FFFF00"/>
                </a:solidFill>
                <a:latin typeface="Aptos" panose="020B0004020202020204" pitchFamily="34" charset="0"/>
              </a:rPr>
              <a:t>ntinuous</a:t>
            </a:r>
            <a:r>
              <a:rPr lang="en-PH" sz="2400" b="1" dirty="0">
                <a:solidFill>
                  <a:srgbClr val="FFFF00"/>
                </a:solidFill>
                <a:latin typeface="Aptos" panose="020B0004020202020204" pitchFamily="34" charset="0"/>
              </a:rPr>
              <a:t> Follow-Up</a:t>
            </a:r>
            <a:endParaRPr lang="en-PH" sz="2400" dirty="0">
              <a:solidFill>
                <a:srgbClr val="FFFF00"/>
              </a:solidFill>
              <a:latin typeface="Aptos" panose="020B0004020202020204" pitchFamily="34" charset="0"/>
            </a:endParaRPr>
          </a:p>
        </p:txBody>
      </p:sp>
      <p:sp>
        <p:nvSpPr>
          <p:cNvPr id="8" name="Content Placeholder 2">
            <a:extLst>
              <a:ext uri="{FF2B5EF4-FFF2-40B4-BE49-F238E27FC236}">
                <a16:creationId xmlns:a16="http://schemas.microsoft.com/office/drawing/2014/main" id="{A7E92F6C-B66C-8716-F4B3-75DC8576C501}"/>
              </a:ext>
            </a:extLst>
          </p:cNvPr>
          <p:cNvSpPr txBox="1">
            <a:spLocks/>
          </p:cNvSpPr>
          <p:nvPr/>
        </p:nvSpPr>
        <p:spPr>
          <a:xfrm>
            <a:off x="-7357548" y="3259602"/>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Ongoing training and support for health workers are vital to address the evolving needs of postpartum women effectively.</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0" name="TextBox 9">
            <a:extLst>
              <a:ext uri="{FF2B5EF4-FFF2-40B4-BE49-F238E27FC236}">
                <a16:creationId xmlns:a16="http://schemas.microsoft.com/office/drawing/2014/main" id="{C9E39A30-1A71-0023-A846-C634D50CBECB}"/>
              </a:ext>
            </a:extLst>
          </p:cNvPr>
          <p:cNvSpPr txBox="1"/>
          <p:nvPr/>
        </p:nvSpPr>
        <p:spPr>
          <a:xfrm>
            <a:off x="-7357548" y="2680659"/>
            <a:ext cx="3360022"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Training Health Worker</a:t>
            </a:r>
          </a:p>
        </p:txBody>
      </p:sp>
      <p:sp>
        <p:nvSpPr>
          <p:cNvPr id="12" name="Content Placeholder 2">
            <a:extLst>
              <a:ext uri="{FF2B5EF4-FFF2-40B4-BE49-F238E27FC236}">
                <a16:creationId xmlns:a16="http://schemas.microsoft.com/office/drawing/2014/main" id="{A6519D41-16F6-F203-D4DB-EC07980E6D12}"/>
              </a:ext>
            </a:extLst>
          </p:cNvPr>
          <p:cNvSpPr txBox="1">
            <a:spLocks/>
          </p:cNvSpPr>
          <p:nvPr/>
        </p:nvSpPr>
        <p:spPr>
          <a:xfrm>
            <a:off x="12836950" y="3142324"/>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Providing counseling at one and a half months postpartum is essential for transitioning women from LAM to other family planning methods.</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B918AB1E-D8A9-07F2-3643-683E73292665}"/>
              </a:ext>
            </a:extLst>
          </p:cNvPr>
          <p:cNvSpPr txBox="1"/>
          <p:nvPr/>
        </p:nvSpPr>
        <p:spPr>
          <a:xfrm>
            <a:off x="12836950" y="2563381"/>
            <a:ext cx="4086888"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Early Counseling is Crucial</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Tree>
    <p:extLst>
      <p:ext uri="{BB962C8B-B14F-4D97-AF65-F5344CB8AC3E}">
        <p14:creationId xmlns:p14="http://schemas.microsoft.com/office/powerpoint/2010/main" val="2317225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4D873C7-FFB7-A1D3-8709-69A17656568C}"/>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988C6274-079F-78EC-F845-9E3EA5E5D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97BA34-EDB3-774D-618B-A3A97567AE5F}"/>
              </a:ext>
            </a:extLst>
          </p:cNvPr>
          <p:cNvPicPr>
            <a:picLocks noChangeAspect="1"/>
          </p:cNvPicPr>
          <p:nvPr/>
        </p:nvPicPr>
        <p:blipFill>
          <a:blip r:embed="rId3"/>
          <a:srcRect l="4635" r="4635"/>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A36406DC-F708-5C15-40CD-C83D3D4E4F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B39ED1D-956C-3E4A-7CE6-A7B760C6F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3B56FCB4-93E8-C837-3E8F-96407BD995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0FE5F8B-2910-E2BE-D67A-6644637F173C}"/>
              </a:ext>
            </a:extLst>
          </p:cNvPr>
          <p:cNvSpPr>
            <a:spLocks noGrp="1"/>
          </p:cNvSpPr>
          <p:nvPr>
            <p:ph idx="1"/>
          </p:nvPr>
        </p:nvSpPr>
        <p:spPr>
          <a:xfrm>
            <a:off x="809347" y="3259602"/>
            <a:ext cx="2796987" cy="1146176"/>
          </a:xfrm>
        </p:spPr>
        <p:txBody>
          <a:bodyPr>
            <a:noAutofit/>
          </a:bodyPr>
          <a:lstStyle/>
          <a:p>
            <a:pPr marL="0" indent="0">
              <a:buNone/>
            </a:pPr>
            <a:r>
              <a:rPr lang="en-PH" sz="1800" dirty="0">
                <a:solidFill>
                  <a:schemeClr val="bg1"/>
                </a:solidFill>
                <a:latin typeface="Aptos" panose="020B0004020202020204" pitchFamily="34" charset="0"/>
              </a:rPr>
              <a:t>Regular follow-up is necessary to ensure postpartum women continue to use family planning methods and do not drop out of the program.</a:t>
            </a:r>
          </a:p>
          <a:p>
            <a:pPr marL="0" indent="0" algn="ctr">
              <a:buNone/>
            </a:pPr>
            <a:endParaRPr lang="en-PH" sz="1800"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5EE30CB5-C29C-25FF-4448-DDECE4E00887}"/>
              </a:ext>
            </a:extLst>
          </p:cNvPr>
          <p:cNvSpPr txBox="1"/>
          <p:nvPr/>
        </p:nvSpPr>
        <p:spPr>
          <a:xfrm>
            <a:off x="809347" y="2680659"/>
            <a:ext cx="3311484"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Co</a:t>
            </a:r>
            <a:r>
              <a:rPr lang="en-PH" sz="2400" b="1" dirty="0" err="1">
                <a:solidFill>
                  <a:srgbClr val="FFFF00"/>
                </a:solidFill>
                <a:latin typeface="Aptos" panose="020B0004020202020204" pitchFamily="34" charset="0"/>
              </a:rPr>
              <a:t>ntinuous</a:t>
            </a:r>
            <a:r>
              <a:rPr lang="en-PH" sz="2400" b="1" dirty="0">
                <a:solidFill>
                  <a:srgbClr val="FFFF00"/>
                </a:solidFill>
                <a:latin typeface="Aptos" panose="020B0004020202020204" pitchFamily="34" charset="0"/>
              </a:rPr>
              <a:t> Follow-Up</a:t>
            </a:r>
            <a:endParaRPr lang="en-PH" sz="2400" dirty="0">
              <a:solidFill>
                <a:srgbClr val="FFFF00"/>
              </a:solidFill>
              <a:latin typeface="Aptos" panose="020B0004020202020204" pitchFamily="34" charset="0"/>
            </a:endParaRPr>
          </a:p>
        </p:txBody>
      </p:sp>
      <p:sp>
        <p:nvSpPr>
          <p:cNvPr id="2" name="Title 1">
            <a:extLst>
              <a:ext uri="{FF2B5EF4-FFF2-40B4-BE49-F238E27FC236}">
                <a16:creationId xmlns:a16="http://schemas.microsoft.com/office/drawing/2014/main" id="{F2241CF8-1569-2B80-0287-AA6FF86326D3}"/>
              </a:ext>
            </a:extLst>
          </p:cNvPr>
          <p:cNvSpPr txBox="1">
            <a:spLocks/>
          </p:cNvSpPr>
          <p:nvPr/>
        </p:nvSpPr>
        <p:spPr>
          <a:xfrm>
            <a:off x="308276" y="836566"/>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panose="020B0004020202020204" pitchFamily="34" charset="0"/>
              </a:rPr>
              <a:t>Lessons Learned</a:t>
            </a:r>
          </a:p>
        </p:txBody>
      </p:sp>
      <p:sp>
        <p:nvSpPr>
          <p:cNvPr id="3" name="Content Placeholder 2">
            <a:extLst>
              <a:ext uri="{FF2B5EF4-FFF2-40B4-BE49-F238E27FC236}">
                <a16:creationId xmlns:a16="http://schemas.microsoft.com/office/drawing/2014/main" id="{1D5740E9-3F69-E6A2-5AB1-F52DE7E161AF}"/>
              </a:ext>
            </a:extLst>
          </p:cNvPr>
          <p:cNvSpPr txBox="1">
            <a:spLocks/>
          </p:cNvSpPr>
          <p:nvPr/>
        </p:nvSpPr>
        <p:spPr>
          <a:xfrm>
            <a:off x="14235444" y="2943982"/>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Engaging the community can significantly enhance the reach and effectiveness of family planning initiatives.</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F8CDE47A-E746-6020-8592-B3D4D6A7424F}"/>
              </a:ext>
            </a:extLst>
          </p:cNvPr>
          <p:cNvSpPr txBox="1"/>
          <p:nvPr/>
        </p:nvSpPr>
        <p:spPr>
          <a:xfrm>
            <a:off x="14235444" y="2365039"/>
            <a:ext cx="3689343"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Community Involvement</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
        <p:nvSpPr>
          <p:cNvPr id="12" name="Content Placeholder 2">
            <a:extLst>
              <a:ext uri="{FF2B5EF4-FFF2-40B4-BE49-F238E27FC236}">
                <a16:creationId xmlns:a16="http://schemas.microsoft.com/office/drawing/2014/main" id="{FD7088CA-3A24-F8BB-4859-B61904D440E3}"/>
              </a:ext>
            </a:extLst>
          </p:cNvPr>
          <p:cNvSpPr txBox="1">
            <a:spLocks/>
          </p:cNvSpPr>
          <p:nvPr/>
        </p:nvSpPr>
        <p:spPr>
          <a:xfrm>
            <a:off x="-3613636" y="3307900"/>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dirty="0">
                <a:solidFill>
                  <a:schemeClr val="bg1"/>
                </a:solidFill>
                <a:latin typeface="Aptos" panose="020B0004020202020204" pitchFamily="34" charset="0"/>
              </a:rPr>
              <a:t>Ongoing training and support for health workers are vital to address the evolving needs of postpartum women effectively.</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E5F0676A-0247-7556-F0E1-E4CC56E57B1E}"/>
              </a:ext>
            </a:extLst>
          </p:cNvPr>
          <p:cNvSpPr txBox="1"/>
          <p:nvPr/>
        </p:nvSpPr>
        <p:spPr>
          <a:xfrm>
            <a:off x="-3613636" y="2728957"/>
            <a:ext cx="3360022"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Training Health Worker</a:t>
            </a:r>
          </a:p>
        </p:txBody>
      </p:sp>
      <p:sp>
        <p:nvSpPr>
          <p:cNvPr id="16" name="Content Placeholder 2">
            <a:extLst>
              <a:ext uri="{FF2B5EF4-FFF2-40B4-BE49-F238E27FC236}">
                <a16:creationId xmlns:a16="http://schemas.microsoft.com/office/drawing/2014/main" id="{70D392BB-F0A4-EE95-5410-3A57D7B36422}"/>
              </a:ext>
            </a:extLst>
          </p:cNvPr>
          <p:cNvSpPr txBox="1">
            <a:spLocks/>
          </p:cNvSpPr>
          <p:nvPr/>
        </p:nvSpPr>
        <p:spPr>
          <a:xfrm>
            <a:off x="18834339" y="2938568"/>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Providing counseling at one and a half months postpartum is essential for transitioning women from LAM to other family planning methods.</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5925C540-5377-A7F2-66A7-EC46CCE13787}"/>
              </a:ext>
            </a:extLst>
          </p:cNvPr>
          <p:cNvSpPr txBox="1"/>
          <p:nvPr/>
        </p:nvSpPr>
        <p:spPr>
          <a:xfrm>
            <a:off x="18834339" y="2359625"/>
            <a:ext cx="4086888"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Early Counseling is Crucial</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Tree>
    <p:extLst>
      <p:ext uri="{BB962C8B-B14F-4D97-AF65-F5344CB8AC3E}">
        <p14:creationId xmlns:p14="http://schemas.microsoft.com/office/powerpoint/2010/main" val="34198873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75C99F-CF76-BA72-6A3E-553220FB30E6}"/>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DBADC4FA-A868-98AA-E44D-175385458D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77BEDBF-376F-7EE7-509A-BF249D38E41F}"/>
              </a:ext>
            </a:extLst>
          </p:cNvPr>
          <p:cNvPicPr>
            <a:picLocks noChangeAspect="1"/>
          </p:cNvPicPr>
          <p:nvPr/>
        </p:nvPicPr>
        <p:blipFill>
          <a:blip r:embed="rId3"/>
          <a:srcRect l="4749" r="4749"/>
          <a:stretch/>
        </p:blipFill>
        <p:spPr>
          <a:xfrm>
            <a:off x="2852791" y="0"/>
            <a:ext cx="9339209" cy="6858000"/>
          </a:xfrm>
          <a:prstGeom prst="rect">
            <a:avLst/>
          </a:prstGeom>
        </p:spPr>
      </p:pic>
      <p:sp>
        <p:nvSpPr>
          <p:cNvPr id="11" name="Rectangle 10">
            <a:extLst>
              <a:ext uri="{FF2B5EF4-FFF2-40B4-BE49-F238E27FC236}">
                <a16:creationId xmlns:a16="http://schemas.microsoft.com/office/drawing/2014/main" id="{87FFEEF7-9F78-DCA9-7BD9-83295AFC5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975B1E8-B232-74AE-E617-1272E8869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ACC549E-FA70-748C-B06B-58DD0C3F8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41687640-A00E-58B2-3172-1AACD4FC0584}"/>
              </a:ext>
            </a:extLst>
          </p:cNvPr>
          <p:cNvSpPr>
            <a:spLocks noGrp="1"/>
          </p:cNvSpPr>
          <p:nvPr>
            <p:ph idx="1"/>
          </p:nvPr>
        </p:nvSpPr>
        <p:spPr>
          <a:xfrm>
            <a:off x="809347" y="3259602"/>
            <a:ext cx="2796987" cy="1146176"/>
          </a:xfrm>
        </p:spPr>
        <p:txBody>
          <a:bodyPr>
            <a:noAutofit/>
          </a:bodyPr>
          <a:lstStyle/>
          <a:p>
            <a:pPr marL="0" indent="0">
              <a:buNone/>
            </a:pPr>
            <a:r>
              <a:rPr lang="en-PH" sz="1800" dirty="0">
                <a:solidFill>
                  <a:schemeClr val="bg1"/>
                </a:solidFill>
                <a:latin typeface="Aptos" panose="020B0004020202020204" pitchFamily="34" charset="0"/>
              </a:rPr>
              <a:t>Ongoing training and support for health workers are vital to address the evolving needs of postpartum women effectively.</a:t>
            </a:r>
          </a:p>
          <a:p>
            <a:pPr marL="0" indent="0" algn="ctr">
              <a:buNone/>
            </a:pPr>
            <a:endParaRPr lang="en-PH" sz="1800" dirty="0">
              <a:solidFill>
                <a:schemeClr val="bg1"/>
              </a:solidFill>
              <a:latin typeface="Aptos" panose="020B0004020202020204" pitchFamily="34" charset="0"/>
            </a:endParaRPr>
          </a:p>
        </p:txBody>
      </p:sp>
      <p:sp>
        <p:nvSpPr>
          <p:cNvPr id="9" name="TextBox 8">
            <a:extLst>
              <a:ext uri="{FF2B5EF4-FFF2-40B4-BE49-F238E27FC236}">
                <a16:creationId xmlns:a16="http://schemas.microsoft.com/office/drawing/2014/main" id="{8A95B9DE-1B7A-AD11-995E-D88D966B064E}"/>
              </a:ext>
            </a:extLst>
          </p:cNvPr>
          <p:cNvSpPr txBox="1"/>
          <p:nvPr/>
        </p:nvSpPr>
        <p:spPr>
          <a:xfrm>
            <a:off x="809347" y="2680659"/>
            <a:ext cx="3360022" cy="461665"/>
          </a:xfrm>
          <a:prstGeom prst="rect">
            <a:avLst/>
          </a:prstGeom>
          <a:noFill/>
        </p:spPr>
        <p:txBody>
          <a:bodyPr wrap="none" rtlCol="0">
            <a:spAutoFit/>
          </a:bodyPr>
          <a:lstStyle/>
          <a:p>
            <a:r>
              <a:rPr lang="en-US" sz="2400" b="1" dirty="0">
                <a:solidFill>
                  <a:srgbClr val="FFFF00"/>
                </a:solidFill>
                <a:latin typeface="Aptos" panose="020B0004020202020204" pitchFamily="34" charset="0"/>
              </a:rPr>
              <a:t>Training Health Worker</a:t>
            </a:r>
          </a:p>
        </p:txBody>
      </p:sp>
      <p:sp>
        <p:nvSpPr>
          <p:cNvPr id="2" name="Title 1">
            <a:extLst>
              <a:ext uri="{FF2B5EF4-FFF2-40B4-BE49-F238E27FC236}">
                <a16:creationId xmlns:a16="http://schemas.microsoft.com/office/drawing/2014/main" id="{52D8FF2A-AE04-7FCC-6A18-E042F8DA1DC5}"/>
              </a:ext>
            </a:extLst>
          </p:cNvPr>
          <p:cNvSpPr txBox="1">
            <a:spLocks/>
          </p:cNvSpPr>
          <p:nvPr/>
        </p:nvSpPr>
        <p:spPr>
          <a:xfrm>
            <a:off x="308276" y="836566"/>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panose="020B0004020202020204" pitchFamily="34" charset="0"/>
              </a:rPr>
              <a:t>Lessons Learned</a:t>
            </a:r>
          </a:p>
        </p:txBody>
      </p:sp>
      <p:sp>
        <p:nvSpPr>
          <p:cNvPr id="3" name="Content Placeholder 2">
            <a:extLst>
              <a:ext uri="{FF2B5EF4-FFF2-40B4-BE49-F238E27FC236}">
                <a16:creationId xmlns:a16="http://schemas.microsoft.com/office/drawing/2014/main" id="{0470B659-F299-AB2C-CC14-07B01D1B6F17}"/>
              </a:ext>
            </a:extLst>
          </p:cNvPr>
          <p:cNvSpPr txBox="1">
            <a:spLocks/>
          </p:cNvSpPr>
          <p:nvPr/>
        </p:nvSpPr>
        <p:spPr>
          <a:xfrm>
            <a:off x="13646294" y="3142324"/>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Engaging the community can significantly enhance the reach and effectiveness of family planning initiatives.</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8C7A9AF4-2F3D-858F-05BA-C424130FB2B7}"/>
              </a:ext>
            </a:extLst>
          </p:cNvPr>
          <p:cNvSpPr txBox="1"/>
          <p:nvPr/>
        </p:nvSpPr>
        <p:spPr>
          <a:xfrm>
            <a:off x="13646294" y="2563381"/>
            <a:ext cx="3689343"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Community Involvement</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
        <p:nvSpPr>
          <p:cNvPr id="16" name="Content Placeholder 2">
            <a:extLst>
              <a:ext uri="{FF2B5EF4-FFF2-40B4-BE49-F238E27FC236}">
                <a16:creationId xmlns:a16="http://schemas.microsoft.com/office/drawing/2014/main" id="{E9B90A20-C858-A7C6-1F12-58B6EF2327C0}"/>
              </a:ext>
            </a:extLst>
          </p:cNvPr>
          <p:cNvSpPr txBox="1">
            <a:spLocks/>
          </p:cNvSpPr>
          <p:nvPr/>
        </p:nvSpPr>
        <p:spPr>
          <a:xfrm>
            <a:off x="17247586" y="3142324"/>
            <a:ext cx="2796987" cy="1146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PH" sz="1800">
                <a:solidFill>
                  <a:schemeClr val="bg1"/>
                </a:solidFill>
                <a:latin typeface="Aptos" panose="020B0004020202020204" pitchFamily="34" charset="0"/>
              </a:rPr>
              <a:t>Providing counseling at one and a half months postpartum is essential for transitioning women from LAM to other family planning methods.</a:t>
            </a:r>
          </a:p>
          <a:p>
            <a:pPr marL="0" indent="0" algn="ctr">
              <a:buFont typeface="Arial" panose="020B0604020202020204" pitchFamily="34" charset="0"/>
              <a:buNone/>
            </a:pPr>
            <a:endParaRPr lang="en-PH" sz="1800" dirty="0">
              <a:solidFill>
                <a:schemeClr val="bg1"/>
              </a:solidFill>
              <a:latin typeface="Aptos" panose="020B0004020202020204" pitchFamily="34" charset="0"/>
            </a:endParaRPr>
          </a:p>
        </p:txBody>
      </p:sp>
      <p:sp>
        <p:nvSpPr>
          <p:cNvPr id="17" name="TextBox 16">
            <a:extLst>
              <a:ext uri="{FF2B5EF4-FFF2-40B4-BE49-F238E27FC236}">
                <a16:creationId xmlns:a16="http://schemas.microsoft.com/office/drawing/2014/main" id="{673F108A-0328-6BA0-6CC4-DE434EA4F4C4}"/>
              </a:ext>
            </a:extLst>
          </p:cNvPr>
          <p:cNvSpPr txBox="1"/>
          <p:nvPr/>
        </p:nvSpPr>
        <p:spPr>
          <a:xfrm>
            <a:off x="17247586" y="2563381"/>
            <a:ext cx="4086888" cy="830997"/>
          </a:xfrm>
          <a:prstGeom prst="rect">
            <a:avLst/>
          </a:prstGeom>
          <a:noFill/>
        </p:spPr>
        <p:txBody>
          <a:bodyPr wrap="none" rtlCol="0">
            <a:spAutoFit/>
          </a:bodyPr>
          <a:lstStyle/>
          <a:p>
            <a:r>
              <a:rPr lang="en-PH" sz="2400" b="1" dirty="0">
                <a:solidFill>
                  <a:srgbClr val="FFFF00"/>
                </a:solidFill>
                <a:latin typeface="Aptos" panose="020B0004020202020204" pitchFamily="34" charset="0"/>
              </a:rPr>
              <a:t>Early Counseling is Crucial</a:t>
            </a:r>
            <a:r>
              <a:rPr lang="en-PH" sz="2400" dirty="0">
                <a:solidFill>
                  <a:srgbClr val="FFFF00"/>
                </a:solidFill>
                <a:latin typeface="Aptos" panose="020B0004020202020204" pitchFamily="34" charset="0"/>
              </a:rPr>
              <a:t> </a:t>
            </a:r>
          </a:p>
          <a:p>
            <a:endParaRPr lang="en-US" sz="2400" b="1" dirty="0">
              <a:solidFill>
                <a:srgbClr val="FFFF00"/>
              </a:solidFill>
              <a:latin typeface="Aptos" panose="020B0004020202020204" pitchFamily="34" charset="0"/>
            </a:endParaRPr>
          </a:p>
        </p:txBody>
      </p:sp>
    </p:spTree>
    <p:extLst>
      <p:ext uri="{BB962C8B-B14F-4D97-AF65-F5344CB8AC3E}">
        <p14:creationId xmlns:p14="http://schemas.microsoft.com/office/powerpoint/2010/main" val="8172077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696A564-4945-9997-5D61-10E6356DDDFC}"/>
              </a:ext>
            </a:extLst>
          </p:cNvPr>
          <p:cNvPicPr>
            <a:picLocks noChangeAspect="1"/>
          </p:cNvPicPr>
          <p:nvPr/>
        </p:nvPicPr>
        <p:blipFill>
          <a:blip r:embed="rId3">
            <a:alphaModFix amt="40000"/>
          </a:blip>
          <a:srcRect l="14" r="-12" b="65805"/>
          <a:stretch/>
        </p:blipFill>
        <p:spPr>
          <a:xfrm>
            <a:off x="20" y="10"/>
            <a:ext cx="12191979" cy="6857990"/>
          </a:xfrm>
          <a:prstGeom prst="rect">
            <a:avLst/>
          </a:prstGeom>
        </p:spPr>
      </p:pic>
      <p:sp>
        <p:nvSpPr>
          <p:cNvPr id="21" name="Rectangle 2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01FE5B3-7A43-61DC-DF71-5F63D964753F}"/>
              </a:ext>
            </a:extLst>
          </p:cNvPr>
          <p:cNvSpPr>
            <a:spLocks noGrp="1"/>
          </p:cNvSpPr>
          <p:nvPr>
            <p:ph idx="1"/>
          </p:nvPr>
        </p:nvSpPr>
        <p:spPr>
          <a:xfrm>
            <a:off x="372897" y="3459108"/>
            <a:ext cx="10506456" cy="2670048"/>
          </a:xfrm>
        </p:spPr>
        <p:txBody>
          <a:bodyPr>
            <a:normAutofit/>
          </a:bodyPr>
          <a:lstStyle/>
          <a:p>
            <a:pPr marL="0" indent="0" algn="ctr">
              <a:buNone/>
            </a:pPr>
            <a:r>
              <a:rPr lang="en-US" sz="6000" b="1" dirty="0">
                <a:solidFill>
                  <a:schemeClr val="bg1"/>
                </a:solidFill>
                <a:latin typeface="Aptos" panose="020B0004020202020204" pitchFamily="34" charset="0"/>
              </a:rPr>
              <a:t>THANK YOU </a:t>
            </a:r>
          </a:p>
        </p:txBody>
      </p:sp>
    </p:spTree>
    <p:extLst>
      <p:ext uri="{BB962C8B-B14F-4D97-AF65-F5344CB8AC3E}">
        <p14:creationId xmlns:p14="http://schemas.microsoft.com/office/powerpoint/2010/main" val="4214768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breastfeeding a baby&#10;&#10;Description automatically generated">
            <a:extLst>
              <a:ext uri="{FF2B5EF4-FFF2-40B4-BE49-F238E27FC236}">
                <a16:creationId xmlns:a16="http://schemas.microsoft.com/office/drawing/2014/main" id="{68C3E3FE-5FFE-055D-4BCF-68A2D2E588E6}"/>
              </a:ext>
            </a:extLst>
          </p:cNvPr>
          <p:cNvPicPr>
            <a:picLocks noChangeAspect="1"/>
          </p:cNvPicPr>
          <p:nvPr/>
        </p:nvPicPr>
        <p:blipFill>
          <a:blip r:embed="rId3"/>
          <a:srcRect r="23298"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A03198A-5198-7E3A-FA9E-7C058404855C}"/>
              </a:ext>
            </a:extLst>
          </p:cNvPr>
          <p:cNvSpPr txBox="1"/>
          <p:nvPr/>
        </p:nvSpPr>
        <p:spPr>
          <a:xfrm>
            <a:off x="958708" y="1517214"/>
            <a:ext cx="5575907" cy="2739211"/>
          </a:xfrm>
          <a:prstGeom prst="rect">
            <a:avLst/>
          </a:prstGeom>
          <a:noFill/>
        </p:spPr>
        <p:txBody>
          <a:bodyPr wrap="square" rtlCol="0">
            <a:spAutoFit/>
          </a:bodyPr>
          <a:lstStyle/>
          <a:p>
            <a:pPr algn="ctr"/>
            <a:r>
              <a:rPr lang="en-US" sz="5400" b="1" dirty="0">
                <a:solidFill>
                  <a:schemeClr val="bg1"/>
                </a:solidFill>
                <a:latin typeface="Aptos" panose="020B0004020202020204" pitchFamily="34" charset="0"/>
              </a:rPr>
              <a:t>Myth:</a:t>
            </a:r>
          </a:p>
          <a:p>
            <a:pPr algn="ctr"/>
            <a:endParaRPr lang="en-US" sz="5400" b="1" dirty="0">
              <a:solidFill>
                <a:schemeClr val="bg1"/>
              </a:solidFill>
              <a:latin typeface="Aptos" panose="020B0004020202020204" pitchFamily="34" charset="0"/>
            </a:endParaRPr>
          </a:p>
          <a:p>
            <a:pPr algn="ctr"/>
            <a:r>
              <a:rPr lang="en-PH" sz="3200" i="1" kern="0" dirty="0">
                <a:solidFill>
                  <a:schemeClr val="bg1"/>
                </a:solidFill>
                <a:effectLst/>
                <a:latin typeface="Aptos" panose="020B0004020202020204" pitchFamily="34" charset="0"/>
                <a:ea typeface="Times New Roman" panose="02020603050405020304" pitchFamily="18" charset="0"/>
              </a:rPr>
              <a:t>“Breastfeeding mothers automatically use LAM.”</a:t>
            </a:r>
            <a:endParaRPr lang="en-PH" sz="3200" i="1" dirty="0">
              <a:solidFill>
                <a:schemeClr val="bg1"/>
              </a:solidFill>
              <a:latin typeface="Aptos" panose="020B0004020202020204" pitchFamily="34" charset="0"/>
            </a:endParaRPr>
          </a:p>
        </p:txBody>
      </p:sp>
    </p:spTree>
    <p:extLst>
      <p:ext uri="{BB962C8B-B14F-4D97-AF65-F5344CB8AC3E}">
        <p14:creationId xmlns:p14="http://schemas.microsoft.com/office/powerpoint/2010/main" val="3103506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77667DE-10E3-8476-078A-54384B3ECCFC}"/>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E73CE37A-6256-A15B-CC6B-D852B8DFF3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breastfeeding a baby&#10;&#10;Description automatically generated">
            <a:extLst>
              <a:ext uri="{FF2B5EF4-FFF2-40B4-BE49-F238E27FC236}">
                <a16:creationId xmlns:a16="http://schemas.microsoft.com/office/drawing/2014/main" id="{91C0DD4B-829A-916C-7AA4-3480A14A6D84}"/>
              </a:ext>
            </a:extLst>
          </p:cNvPr>
          <p:cNvPicPr>
            <a:picLocks noChangeAspect="1"/>
          </p:cNvPicPr>
          <p:nvPr/>
        </p:nvPicPr>
        <p:blipFill>
          <a:blip r:embed="rId3"/>
          <a:srcRect r="23298" b="909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D064A5E4-7175-A6CB-5D4A-1B27FE8E3F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A9D6C7C-3D10-DDA2-B219-C5E991CC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0C5524B-BF28-D1EE-6DB1-B49985BD70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5D79DFA-54A0-2389-3191-D5F03B712065}"/>
              </a:ext>
            </a:extLst>
          </p:cNvPr>
          <p:cNvSpPr txBox="1"/>
          <p:nvPr/>
        </p:nvSpPr>
        <p:spPr>
          <a:xfrm>
            <a:off x="958708" y="1517214"/>
            <a:ext cx="5575907" cy="2739211"/>
          </a:xfrm>
          <a:prstGeom prst="rect">
            <a:avLst/>
          </a:prstGeom>
          <a:noFill/>
        </p:spPr>
        <p:txBody>
          <a:bodyPr wrap="square" rtlCol="0">
            <a:spAutoFit/>
          </a:bodyPr>
          <a:lstStyle/>
          <a:p>
            <a:pPr algn="ctr"/>
            <a:r>
              <a:rPr lang="en-US" sz="5400" b="1" dirty="0">
                <a:solidFill>
                  <a:schemeClr val="bg1"/>
                </a:solidFill>
                <a:latin typeface="Aptos" panose="020B0004020202020204" pitchFamily="34" charset="0"/>
              </a:rPr>
              <a:t>Challenge:</a:t>
            </a:r>
          </a:p>
          <a:p>
            <a:pPr algn="ctr"/>
            <a:endParaRPr lang="en-US" sz="5400" b="1" dirty="0">
              <a:solidFill>
                <a:schemeClr val="bg1"/>
              </a:solidFill>
              <a:latin typeface="Aptos" panose="020B0004020202020204" pitchFamily="34" charset="0"/>
            </a:endParaRPr>
          </a:p>
          <a:p>
            <a:pPr algn="ctr"/>
            <a:r>
              <a:rPr lang="en-PH" sz="3200" i="1" kern="0" dirty="0">
                <a:solidFill>
                  <a:schemeClr val="bg1"/>
                </a:solidFill>
                <a:effectLst/>
                <a:latin typeface="Aptos" panose="020B0004020202020204" pitchFamily="34" charset="0"/>
                <a:ea typeface="Times New Roman" panose="02020603050405020304" pitchFamily="18" charset="0"/>
              </a:rPr>
              <a:t>Missed opp</a:t>
            </a:r>
            <a:r>
              <a:rPr lang="en-PH" sz="3200" i="1" kern="0" dirty="0">
                <a:solidFill>
                  <a:schemeClr val="bg1"/>
                </a:solidFill>
                <a:latin typeface="Aptos" panose="020B0004020202020204" pitchFamily="34" charset="0"/>
                <a:ea typeface="Times New Roman" panose="02020603050405020304" pitchFamily="18" charset="0"/>
              </a:rPr>
              <a:t>ortunity for FP counseling</a:t>
            </a:r>
            <a:endParaRPr lang="en-PH" sz="3200" i="1" dirty="0">
              <a:solidFill>
                <a:schemeClr val="bg1"/>
              </a:solidFill>
              <a:latin typeface="Aptos" panose="020B0004020202020204" pitchFamily="34" charset="0"/>
            </a:endParaRPr>
          </a:p>
        </p:txBody>
      </p:sp>
    </p:spTree>
    <p:extLst>
      <p:ext uri="{BB962C8B-B14F-4D97-AF65-F5344CB8AC3E}">
        <p14:creationId xmlns:p14="http://schemas.microsoft.com/office/powerpoint/2010/main" val="3130338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E72408-5D72-6516-AD1E-E26571865420}"/>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F16A07C-E1FF-90A6-3C32-393127AB35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A258486-5FF7-F524-E5C3-EC59D60DC20E}"/>
              </a:ext>
            </a:extLst>
          </p:cNvPr>
          <p:cNvPicPr>
            <a:picLocks noChangeAspect="1"/>
          </p:cNvPicPr>
          <p:nvPr/>
        </p:nvPicPr>
        <p:blipFill>
          <a:blip r:embed="rId3"/>
          <a:srcRect l="7846" r="7846"/>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5E84A2DB-A3D4-1E27-6F26-5794BAFA1E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4E17045-98DF-2B2B-3E10-155D5A441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A51FF955-A626-9A55-01A4-2C2943EA6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5C3A9D2-E578-517A-F296-0E90A9AA778A}"/>
              </a:ext>
            </a:extLst>
          </p:cNvPr>
          <p:cNvSpPr txBox="1"/>
          <p:nvPr/>
        </p:nvSpPr>
        <p:spPr>
          <a:xfrm>
            <a:off x="958708" y="1517214"/>
            <a:ext cx="5575907" cy="3231654"/>
          </a:xfrm>
          <a:prstGeom prst="rect">
            <a:avLst/>
          </a:prstGeom>
          <a:noFill/>
        </p:spPr>
        <p:txBody>
          <a:bodyPr wrap="square" rtlCol="0">
            <a:spAutoFit/>
          </a:bodyPr>
          <a:lstStyle/>
          <a:p>
            <a:pPr algn="ctr"/>
            <a:r>
              <a:rPr lang="en-US" sz="5400" b="1" dirty="0">
                <a:solidFill>
                  <a:schemeClr val="bg1"/>
                </a:solidFill>
                <a:latin typeface="Aptos" panose="020B0004020202020204" pitchFamily="34" charset="0"/>
              </a:rPr>
              <a:t>What we do…</a:t>
            </a:r>
          </a:p>
          <a:p>
            <a:pPr algn="ctr"/>
            <a:endParaRPr lang="en-US" sz="5400" b="1" dirty="0">
              <a:solidFill>
                <a:schemeClr val="bg1"/>
              </a:solidFill>
              <a:latin typeface="Aptos" panose="020B0004020202020204" pitchFamily="34" charset="0"/>
            </a:endParaRPr>
          </a:p>
          <a:p>
            <a:pPr algn="ctr"/>
            <a:r>
              <a:rPr lang="en-PH" sz="3200" kern="0" dirty="0">
                <a:solidFill>
                  <a:schemeClr val="bg1"/>
                </a:solidFill>
                <a:latin typeface="Aptos" panose="020B0004020202020204" pitchFamily="34" charset="0"/>
              </a:rPr>
              <a:t>Intensified FP counseling during pre-natal visits up to post-partum care.</a:t>
            </a:r>
            <a:endParaRPr lang="en-PH" sz="3200" dirty="0">
              <a:solidFill>
                <a:schemeClr val="bg1"/>
              </a:solidFill>
              <a:latin typeface="Aptos" panose="020B0004020202020204" pitchFamily="34" charset="0"/>
            </a:endParaRPr>
          </a:p>
        </p:txBody>
      </p:sp>
    </p:spTree>
    <p:extLst>
      <p:ext uri="{BB962C8B-B14F-4D97-AF65-F5344CB8AC3E}">
        <p14:creationId xmlns:p14="http://schemas.microsoft.com/office/powerpoint/2010/main" val="8341154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5981FDC-3D4B-7FB5-A1E6-F233FD1BF3C2}"/>
            </a:ext>
          </a:extLst>
        </p:cNvPr>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48140072-783D-3FBD-F5B1-951F363F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BDCD00F-B865-5444-C77D-2BD62493DEBB}"/>
              </a:ext>
            </a:extLst>
          </p:cNvPr>
          <p:cNvPicPr>
            <a:picLocks noChangeAspect="1"/>
          </p:cNvPicPr>
          <p:nvPr/>
        </p:nvPicPr>
        <p:blipFill>
          <a:blip r:embed="rId3"/>
          <a:srcRect t="10443" b="10443"/>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B8F9DBA0-7425-D28C-75AF-33005103B7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0DF1EDA-C6FF-C5B0-902C-CB0F0A241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49B50F16-BAEC-7159-FD88-6D3C91ADB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Graphic 1" descr="Badge 6 with solid fill">
            <a:extLst>
              <a:ext uri="{FF2B5EF4-FFF2-40B4-BE49-F238E27FC236}">
                <a16:creationId xmlns:a16="http://schemas.microsoft.com/office/drawing/2014/main" id="{5B67FA3D-3DD5-805D-9863-F43D7088AB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76204" y="1336233"/>
            <a:ext cx="1260002" cy="1260002"/>
          </a:xfrm>
          <a:prstGeom prst="rect">
            <a:avLst/>
          </a:prstGeom>
        </p:spPr>
      </p:pic>
      <p:grpSp>
        <p:nvGrpSpPr>
          <p:cNvPr id="3" name="Group 2">
            <a:extLst>
              <a:ext uri="{FF2B5EF4-FFF2-40B4-BE49-F238E27FC236}">
                <a16:creationId xmlns:a16="http://schemas.microsoft.com/office/drawing/2014/main" id="{ADFBC1B2-4CCA-98EF-8239-361F0A634E5B}"/>
              </a:ext>
            </a:extLst>
          </p:cNvPr>
          <p:cNvGrpSpPr/>
          <p:nvPr/>
        </p:nvGrpSpPr>
        <p:grpSpPr>
          <a:xfrm>
            <a:off x="4250836" y="1247402"/>
            <a:ext cx="1225948" cy="1396224"/>
            <a:chOff x="4418672" y="2107118"/>
            <a:chExt cx="1596017" cy="1797202"/>
          </a:xfrm>
          <a:solidFill>
            <a:srgbClr val="F7F7F2"/>
          </a:solidFill>
        </p:grpSpPr>
        <p:pic>
          <p:nvPicPr>
            <p:cNvPr id="7" name="Graphic 6" descr="Water with solid fill">
              <a:extLst>
                <a:ext uri="{FF2B5EF4-FFF2-40B4-BE49-F238E27FC236}">
                  <a16:creationId xmlns:a16="http://schemas.microsoft.com/office/drawing/2014/main" id="{FE623000-EA87-6BAF-7B87-C09CEE9EBE5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15933" y="2107118"/>
              <a:ext cx="1198756" cy="1198756"/>
            </a:xfrm>
            <a:prstGeom prst="rect">
              <a:avLst/>
            </a:prstGeom>
          </p:spPr>
        </p:pic>
        <p:pic>
          <p:nvPicPr>
            <p:cNvPr id="8" name="Graphic 7" descr="Water with solid fill">
              <a:extLst>
                <a:ext uri="{FF2B5EF4-FFF2-40B4-BE49-F238E27FC236}">
                  <a16:creationId xmlns:a16="http://schemas.microsoft.com/office/drawing/2014/main" id="{78C939D9-3318-ABFC-7B9F-42DA99A6472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65079" y="3304011"/>
              <a:ext cx="600309" cy="600309"/>
            </a:xfrm>
            <a:prstGeom prst="rect">
              <a:avLst/>
            </a:prstGeom>
          </p:spPr>
        </p:pic>
        <p:pic>
          <p:nvPicPr>
            <p:cNvPr id="9" name="Graphic 8" descr="Water with solid fill">
              <a:extLst>
                <a:ext uri="{FF2B5EF4-FFF2-40B4-BE49-F238E27FC236}">
                  <a16:creationId xmlns:a16="http://schemas.microsoft.com/office/drawing/2014/main" id="{B5E9F8B0-939B-FA58-049E-41994B9CD6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8672" y="2582438"/>
              <a:ext cx="846562" cy="846562"/>
            </a:xfrm>
            <a:prstGeom prst="rect">
              <a:avLst/>
            </a:prstGeom>
          </p:spPr>
        </p:pic>
      </p:grpSp>
      <p:pic>
        <p:nvPicPr>
          <p:cNvPr id="10" name="Graphic 9" descr="Gender with solid fill">
            <a:extLst>
              <a:ext uri="{FF2B5EF4-FFF2-40B4-BE49-F238E27FC236}">
                <a16:creationId xmlns:a16="http://schemas.microsoft.com/office/drawing/2014/main" id="{3F253528-0E0E-186D-D066-560B514468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84708" y="4259026"/>
            <a:ext cx="1209132" cy="1209132"/>
          </a:xfrm>
          <a:prstGeom prst="rect">
            <a:avLst/>
          </a:prstGeom>
        </p:spPr>
      </p:pic>
      <p:sp>
        <p:nvSpPr>
          <p:cNvPr id="12" name="TextBox 11">
            <a:extLst>
              <a:ext uri="{FF2B5EF4-FFF2-40B4-BE49-F238E27FC236}">
                <a16:creationId xmlns:a16="http://schemas.microsoft.com/office/drawing/2014/main" id="{84CEE976-5600-7AE3-991D-0DA6A15C8BE3}"/>
              </a:ext>
            </a:extLst>
          </p:cNvPr>
          <p:cNvSpPr txBox="1"/>
          <p:nvPr/>
        </p:nvSpPr>
        <p:spPr>
          <a:xfrm>
            <a:off x="1014761" y="2670258"/>
            <a:ext cx="2356858" cy="923330"/>
          </a:xfrm>
          <a:prstGeom prst="rect">
            <a:avLst/>
          </a:prstGeom>
          <a:noFill/>
        </p:spPr>
        <p:txBody>
          <a:bodyPr wrap="square" rtlCol="0">
            <a:spAutoFit/>
          </a:bodyPr>
          <a:lstStyle/>
          <a:p>
            <a:pPr algn="ctr"/>
            <a:r>
              <a:rPr lang="en-US" dirty="0">
                <a:solidFill>
                  <a:schemeClr val="bg1"/>
                </a:solidFill>
                <a:latin typeface="Aptos" panose="020B0004020202020204" pitchFamily="34" charset="0"/>
              </a:rPr>
              <a:t>Women who within 6 months to a year post-partum</a:t>
            </a:r>
            <a:endParaRPr lang="en-PH"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51E41BC9-3220-F785-9103-050A5995F85E}"/>
              </a:ext>
            </a:extLst>
          </p:cNvPr>
          <p:cNvSpPr txBox="1"/>
          <p:nvPr/>
        </p:nvSpPr>
        <p:spPr>
          <a:xfrm>
            <a:off x="3680092" y="2725567"/>
            <a:ext cx="2415908" cy="923330"/>
          </a:xfrm>
          <a:prstGeom prst="rect">
            <a:avLst/>
          </a:prstGeom>
          <a:noFill/>
        </p:spPr>
        <p:txBody>
          <a:bodyPr wrap="square" rtlCol="0">
            <a:spAutoFit/>
          </a:bodyPr>
          <a:lstStyle/>
          <a:p>
            <a:pPr algn="ctr"/>
            <a:r>
              <a:rPr lang="en-US" dirty="0">
                <a:solidFill>
                  <a:schemeClr val="bg1"/>
                </a:solidFill>
                <a:latin typeface="Aptos" panose="020B0004020202020204" pitchFamily="34" charset="0"/>
              </a:rPr>
              <a:t>Waiting for menstruation to resume</a:t>
            </a:r>
            <a:endParaRPr lang="en-PH"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8C07819F-D2E6-432B-EAC6-F60151FF74C4}"/>
              </a:ext>
            </a:extLst>
          </p:cNvPr>
          <p:cNvSpPr txBox="1"/>
          <p:nvPr/>
        </p:nvSpPr>
        <p:spPr>
          <a:xfrm>
            <a:off x="2108858" y="5575046"/>
            <a:ext cx="2525522" cy="646331"/>
          </a:xfrm>
          <a:prstGeom prst="rect">
            <a:avLst/>
          </a:prstGeom>
          <a:noFill/>
        </p:spPr>
        <p:txBody>
          <a:bodyPr wrap="square" rtlCol="0">
            <a:spAutoFit/>
          </a:bodyPr>
          <a:lstStyle/>
          <a:p>
            <a:pPr algn="ctr"/>
            <a:r>
              <a:rPr lang="en-US" dirty="0">
                <a:solidFill>
                  <a:schemeClr val="bg1"/>
                </a:solidFill>
                <a:latin typeface="Aptos" panose="020B0004020202020204" pitchFamily="34" charset="0"/>
              </a:rPr>
              <a:t>Sexually active before FP advice</a:t>
            </a:r>
            <a:endParaRPr lang="en-PH" dirty="0">
              <a:solidFill>
                <a:schemeClr val="bg1"/>
              </a:solidFill>
              <a:latin typeface="Aptos" panose="020B0004020202020204" pitchFamily="34" charset="0"/>
            </a:endParaRPr>
          </a:p>
        </p:txBody>
      </p:sp>
    </p:spTree>
    <p:extLst>
      <p:ext uri="{BB962C8B-B14F-4D97-AF65-F5344CB8AC3E}">
        <p14:creationId xmlns:p14="http://schemas.microsoft.com/office/powerpoint/2010/main" val="2974320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E4CB6-D5C2-1813-FC9B-FB7735062551}"/>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EB2517BF-0755-88E6-EB18-248CDD4C2F27}"/>
              </a:ext>
            </a:extLst>
          </p:cNvPr>
          <p:cNvPicPr>
            <a:picLocks noChangeAspect="1"/>
          </p:cNvPicPr>
          <p:nvPr/>
        </p:nvPicPr>
        <p:blipFill>
          <a:blip r:embed="rId2"/>
          <a:stretch>
            <a:fillRect/>
          </a:stretch>
        </p:blipFill>
        <p:spPr>
          <a:xfrm>
            <a:off x="-1" y="0"/>
            <a:ext cx="12192001" cy="6921190"/>
          </a:xfrm>
          <a:prstGeom prst="rect">
            <a:avLst/>
          </a:prstGeom>
        </p:spPr>
      </p:pic>
      <p:sp>
        <p:nvSpPr>
          <p:cNvPr id="25" name="TextBox 24">
            <a:extLst>
              <a:ext uri="{FF2B5EF4-FFF2-40B4-BE49-F238E27FC236}">
                <a16:creationId xmlns:a16="http://schemas.microsoft.com/office/drawing/2014/main" id="{F4BDFB3B-8289-1AFA-1CB4-B79409515982}"/>
              </a:ext>
            </a:extLst>
          </p:cNvPr>
          <p:cNvSpPr txBox="1"/>
          <p:nvPr/>
        </p:nvSpPr>
        <p:spPr>
          <a:xfrm>
            <a:off x="1155892" y="3137428"/>
            <a:ext cx="2606597" cy="1200329"/>
          </a:xfrm>
          <a:prstGeom prst="rect">
            <a:avLst/>
          </a:prstGeom>
          <a:noFill/>
        </p:spPr>
        <p:txBody>
          <a:bodyPr wrap="square">
            <a:spAutoFit/>
          </a:bodyPr>
          <a:lstStyle/>
          <a:p>
            <a:pPr lvl="0" algn="ctr">
              <a:tabLst>
                <a:tab pos="266700" algn="l"/>
                <a:tab pos="2610485" algn="l"/>
              </a:tabLst>
            </a:pPr>
            <a:r>
              <a:rPr lang="en-US" sz="1800" kern="100" dirty="0">
                <a:solidFill>
                  <a:srgbClr val="FFFF00"/>
                </a:solidFill>
                <a:latin typeface="Aptos" panose="020B0004020202020204" pitchFamily="34" charset="0"/>
                <a:ea typeface="SimSun" panose="02010600030101010101" pitchFamily="2" charset="-122"/>
              </a:rPr>
              <a:t>E</a:t>
            </a:r>
            <a:r>
              <a:rPr lang="en-US" sz="1800" kern="100" dirty="0">
                <a:solidFill>
                  <a:srgbClr val="FFFF00"/>
                </a:solidFill>
                <a:effectLst/>
                <a:latin typeface="Aptos" panose="020B0004020202020204" pitchFamily="34" charset="0"/>
                <a:ea typeface="SimSun" panose="02010600030101010101" pitchFamily="2" charset="-122"/>
              </a:rPr>
              <a:t>nsuring that post partum women have a modern FP method other than LAM</a:t>
            </a:r>
          </a:p>
        </p:txBody>
      </p:sp>
      <p:sp>
        <p:nvSpPr>
          <p:cNvPr id="27" name="TextBox 26">
            <a:extLst>
              <a:ext uri="{FF2B5EF4-FFF2-40B4-BE49-F238E27FC236}">
                <a16:creationId xmlns:a16="http://schemas.microsoft.com/office/drawing/2014/main" id="{403E7A92-D629-F1A6-0269-CF70936D46FC}"/>
              </a:ext>
            </a:extLst>
          </p:cNvPr>
          <p:cNvSpPr txBox="1"/>
          <p:nvPr/>
        </p:nvSpPr>
        <p:spPr>
          <a:xfrm>
            <a:off x="8656196" y="3120407"/>
            <a:ext cx="2751562" cy="2031325"/>
          </a:xfrm>
          <a:prstGeom prst="rect">
            <a:avLst/>
          </a:prstGeom>
          <a:noFill/>
        </p:spPr>
        <p:txBody>
          <a:bodyPr wrap="square">
            <a:spAutoFit/>
          </a:bodyPr>
          <a:lstStyle/>
          <a:p>
            <a:pPr lvl="0" algn="ctr">
              <a:tabLst>
                <a:tab pos="266700" algn="l"/>
                <a:tab pos="2610485" algn="l"/>
              </a:tabLst>
            </a:pPr>
            <a:r>
              <a:rPr lang="en-PH" sz="1800" dirty="0">
                <a:solidFill>
                  <a:schemeClr val="bg1"/>
                </a:solidFill>
                <a:latin typeface="Aptos" panose="020B0004020202020204" pitchFamily="34" charset="0"/>
              </a:rPr>
              <a:t>Ensure mothers are well-informed about the limitations of LAM and are offered alternative family planning methods at one and a half months postpartum.</a:t>
            </a:r>
          </a:p>
        </p:txBody>
      </p:sp>
      <p:sp>
        <p:nvSpPr>
          <p:cNvPr id="29" name="TextBox 28">
            <a:extLst>
              <a:ext uri="{FF2B5EF4-FFF2-40B4-BE49-F238E27FC236}">
                <a16:creationId xmlns:a16="http://schemas.microsoft.com/office/drawing/2014/main" id="{B68D390D-F7CE-ECC9-A894-7AC27C8E51D2}"/>
              </a:ext>
            </a:extLst>
          </p:cNvPr>
          <p:cNvSpPr txBox="1"/>
          <p:nvPr/>
        </p:nvSpPr>
        <p:spPr>
          <a:xfrm>
            <a:off x="4945566" y="3137428"/>
            <a:ext cx="2439329" cy="1477328"/>
          </a:xfrm>
          <a:prstGeom prst="rect">
            <a:avLst/>
          </a:prstGeom>
          <a:noFill/>
        </p:spPr>
        <p:txBody>
          <a:bodyPr wrap="square">
            <a:spAutoFit/>
          </a:bodyPr>
          <a:lstStyle/>
          <a:p>
            <a:pPr lvl="0" algn="ctr">
              <a:tabLst>
                <a:tab pos="266700" algn="l"/>
                <a:tab pos="2610485" algn="l"/>
              </a:tabLst>
            </a:pPr>
            <a:r>
              <a:rPr lang="en-PH" sz="1800" dirty="0">
                <a:solidFill>
                  <a:schemeClr val="bg1"/>
                </a:solidFill>
                <a:latin typeface="Aptos" panose="020B0004020202020204" pitchFamily="34" charset="0"/>
              </a:rPr>
              <a:t>Increase the uptake of effective family planning methods among postpartum women.</a:t>
            </a:r>
          </a:p>
        </p:txBody>
      </p:sp>
      <p:pic>
        <p:nvPicPr>
          <p:cNvPr id="33" name="Graphic 32" descr="Woman with kid with solid fill">
            <a:extLst>
              <a:ext uri="{FF2B5EF4-FFF2-40B4-BE49-F238E27FC236}">
                <a16:creationId xmlns:a16="http://schemas.microsoft.com/office/drawing/2014/main" id="{CAB1C57F-F8FB-2BD0-875C-40EE9F276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5912" y="1551339"/>
            <a:ext cx="1222683" cy="1222683"/>
          </a:xfrm>
          <a:prstGeom prst="rect">
            <a:avLst/>
          </a:prstGeom>
        </p:spPr>
      </p:pic>
      <p:pic>
        <p:nvPicPr>
          <p:cNvPr id="35" name="Graphic 34" descr="Bar graph with upward trend with solid fill">
            <a:extLst>
              <a:ext uri="{FF2B5EF4-FFF2-40B4-BE49-F238E27FC236}">
                <a16:creationId xmlns:a16="http://schemas.microsoft.com/office/drawing/2014/main" id="{D1D0648B-AE3E-8C7A-F29B-7C8FB4C63C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0109" y="1551339"/>
            <a:ext cx="1222683" cy="1222683"/>
          </a:xfrm>
          <a:prstGeom prst="rect">
            <a:avLst/>
          </a:prstGeom>
        </p:spPr>
      </p:pic>
      <p:pic>
        <p:nvPicPr>
          <p:cNvPr id="37" name="Graphic 36" descr="Bullseye with solid fill">
            <a:extLst>
              <a:ext uri="{FF2B5EF4-FFF2-40B4-BE49-F238E27FC236}">
                <a16:creationId xmlns:a16="http://schemas.microsoft.com/office/drawing/2014/main" id="{F85DC1AA-7144-0E4C-42E2-209CB56B502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3044" y="1521602"/>
            <a:ext cx="1222683" cy="1222683"/>
          </a:xfrm>
          <a:prstGeom prst="rect">
            <a:avLst/>
          </a:prstGeom>
        </p:spPr>
      </p:pic>
      <p:sp>
        <p:nvSpPr>
          <p:cNvPr id="2" name="Title 1">
            <a:extLst>
              <a:ext uri="{FF2B5EF4-FFF2-40B4-BE49-F238E27FC236}">
                <a16:creationId xmlns:a16="http://schemas.microsoft.com/office/drawing/2014/main" id="{DD6C21CF-D5A9-8801-3811-AB6A9DA202D1}"/>
              </a:ext>
            </a:extLst>
          </p:cNvPr>
          <p:cNvSpPr txBox="1">
            <a:spLocks/>
          </p:cNvSpPr>
          <p:nvPr/>
        </p:nvSpPr>
        <p:spPr>
          <a:xfrm>
            <a:off x="1734669" y="536974"/>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Project Objectives</a:t>
            </a:r>
          </a:p>
        </p:txBody>
      </p:sp>
    </p:spTree>
    <p:extLst>
      <p:ext uri="{BB962C8B-B14F-4D97-AF65-F5344CB8AC3E}">
        <p14:creationId xmlns:p14="http://schemas.microsoft.com/office/powerpoint/2010/main" val="2385420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8D887452-82F9-672E-1B11-7F1AB58321D9}"/>
              </a:ext>
            </a:extLst>
          </p:cNvPr>
          <p:cNvPicPr>
            <a:picLocks noChangeAspect="1"/>
          </p:cNvPicPr>
          <p:nvPr/>
        </p:nvPicPr>
        <p:blipFill>
          <a:blip r:embed="rId2"/>
          <a:stretch>
            <a:fillRect/>
          </a:stretch>
        </p:blipFill>
        <p:spPr>
          <a:xfrm>
            <a:off x="-1" y="0"/>
            <a:ext cx="12192001" cy="6921190"/>
          </a:xfrm>
          <a:prstGeom prst="rect">
            <a:avLst/>
          </a:prstGeom>
        </p:spPr>
      </p:pic>
      <p:sp>
        <p:nvSpPr>
          <p:cNvPr id="25" name="TextBox 24">
            <a:extLst>
              <a:ext uri="{FF2B5EF4-FFF2-40B4-BE49-F238E27FC236}">
                <a16:creationId xmlns:a16="http://schemas.microsoft.com/office/drawing/2014/main" id="{40E70F74-88F9-C9F3-202F-6F0245D91CF0}"/>
              </a:ext>
            </a:extLst>
          </p:cNvPr>
          <p:cNvSpPr txBox="1"/>
          <p:nvPr/>
        </p:nvSpPr>
        <p:spPr>
          <a:xfrm>
            <a:off x="1155892" y="3137428"/>
            <a:ext cx="2606597" cy="1200329"/>
          </a:xfrm>
          <a:prstGeom prst="rect">
            <a:avLst/>
          </a:prstGeom>
          <a:noFill/>
        </p:spPr>
        <p:txBody>
          <a:bodyPr wrap="square">
            <a:spAutoFit/>
          </a:bodyPr>
          <a:lstStyle/>
          <a:p>
            <a:pPr lvl="0" algn="ctr">
              <a:tabLst>
                <a:tab pos="266700" algn="l"/>
                <a:tab pos="2610485" algn="l"/>
              </a:tabLst>
            </a:pPr>
            <a:r>
              <a:rPr lang="en-US" sz="1800" kern="100" dirty="0">
                <a:solidFill>
                  <a:schemeClr val="bg1"/>
                </a:solidFill>
                <a:latin typeface="Aptos" panose="020B0004020202020204" pitchFamily="34" charset="0"/>
                <a:ea typeface="SimSun" panose="02010600030101010101" pitchFamily="2" charset="-122"/>
              </a:rPr>
              <a:t>E</a:t>
            </a:r>
            <a:r>
              <a:rPr lang="en-US" sz="1800" kern="100" dirty="0">
                <a:solidFill>
                  <a:schemeClr val="bg1"/>
                </a:solidFill>
                <a:effectLst/>
                <a:latin typeface="Aptos" panose="020B0004020202020204" pitchFamily="34" charset="0"/>
                <a:ea typeface="SimSun" panose="02010600030101010101" pitchFamily="2" charset="-122"/>
              </a:rPr>
              <a:t>nsuring that post partum women have a modern FP method other than LAM</a:t>
            </a:r>
          </a:p>
        </p:txBody>
      </p:sp>
      <p:sp>
        <p:nvSpPr>
          <p:cNvPr id="27" name="TextBox 26">
            <a:extLst>
              <a:ext uri="{FF2B5EF4-FFF2-40B4-BE49-F238E27FC236}">
                <a16:creationId xmlns:a16="http://schemas.microsoft.com/office/drawing/2014/main" id="{6BC61353-545F-3109-C919-8DC49361FF10}"/>
              </a:ext>
            </a:extLst>
          </p:cNvPr>
          <p:cNvSpPr txBox="1"/>
          <p:nvPr/>
        </p:nvSpPr>
        <p:spPr>
          <a:xfrm>
            <a:off x="8656196" y="3120407"/>
            <a:ext cx="2751562" cy="2031325"/>
          </a:xfrm>
          <a:prstGeom prst="rect">
            <a:avLst/>
          </a:prstGeom>
          <a:noFill/>
        </p:spPr>
        <p:txBody>
          <a:bodyPr wrap="square">
            <a:spAutoFit/>
          </a:bodyPr>
          <a:lstStyle/>
          <a:p>
            <a:pPr lvl="0" algn="ctr">
              <a:tabLst>
                <a:tab pos="266700" algn="l"/>
                <a:tab pos="2610485" algn="l"/>
              </a:tabLst>
            </a:pPr>
            <a:r>
              <a:rPr lang="en-PH" sz="1800" dirty="0">
                <a:solidFill>
                  <a:schemeClr val="bg1"/>
                </a:solidFill>
                <a:latin typeface="Aptos" panose="020B0004020202020204" pitchFamily="34" charset="0"/>
              </a:rPr>
              <a:t>Ensure mothers are well-informed about the limitations of LAM and are offered alternative family planning methods at one and a half months postpartum.</a:t>
            </a:r>
          </a:p>
        </p:txBody>
      </p:sp>
      <p:sp>
        <p:nvSpPr>
          <p:cNvPr id="29" name="TextBox 28">
            <a:extLst>
              <a:ext uri="{FF2B5EF4-FFF2-40B4-BE49-F238E27FC236}">
                <a16:creationId xmlns:a16="http://schemas.microsoft.com/office/drawing/2014/main" id="{18126B50-D5D6-BB3F-E1F1-EDC212F1182D}"/>
              </a:ext>
            </a:extLst>
          </p:cNvPr>
          <p:cNvSpPr txBox="1"/>
          <p:nvPr/>
        </p:nvSpPr>
        <p:spPr>
          <a:xfrm>
            <a:off x="4945566" y="3137428"/>
            <a:ext cx="2439329" cy="1477328"/>
          </a:xfrm>
          <a:prstGeom prst="rect">
            <a:avLst/>
          </a:prstGeom>
          <a:noFill/>
        </p:spPr>
        <p:txBody>
          <a:bodyPr wrap="square">
            <a:spAutoFit/>
          </a:bodyPr>
          <a:lstStyle/>
          <a:p>
            <a:pPr lvl="0" algn="ctr">
              <a:tabLst>
                <a:tab pos="266700" algn="l"/>
                <a:tab pos="2610485" algn="l"/>
              </a:tabLst>
            </a:pPr>
            <a:r>
              <a:rPr lang="en-PH" sz="1800" dirty="0">
                <a:solidFill>
                  <a:srgbClr val="FFFF00"/>
                </a:solidFill>
                <a:latin typeface="Aptos" panose="020B0004020202020204" pitchFamily="34" charset="0"/>
              </a:rPr>
              <a:t>Increase the uptake of effective family planning methods among postpartum women.</a:t>
            </a:r>
          </a:p>
        </p:txBody>
      </p:sp>
      <p:pic>
        <p:nvPicPr>
          <p:cNvPr id="33" name="Graphic 32" descr="Woman with kid with solid fill">
            <a:extLst>
              <a:ext uri="{FF2B5EF4-FFF2-40B4-BE49-F238E27FC236}">
                <a16:creationId xmlns:a16="http://schemas.microsoft.com/office/drawing/2014/main" id="{42E08375-5BD9-96AF-4717-090A1B9401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5912" y="1551339"/>
            <a:ext cx="1222683" cy="1222683"/>
          </a:xfrm>
          <a:prstGeom prst="rect">
            <a:avLst/>
          </a:prstGeom>
        </p:spPr>
      </p:pic>
      <p:pic>
        <p:nvPicPr>
          <p:cNvPr id="35" name="Graphic 34" descr="Bar graph with upward trend with solid fill">
            <a:extLst>
              <a:ext uri="{FF2B5EF4-FFF2-40B4-BE49-F238E27FC236}">
                <a16:creationId xmlns:a16="http://schemas.microsoft.com/office/drawing/2014/main" id="{39288315-0210-D9C5-59CE-06C491C4AC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0109" y="1551339"/>
            <a:ext cx="1222683" cy="1222683"/>
          </a:xfrm>
          <a:prstGeom prst="rect">
            <a:avLst/>
          </a:prstGeom>
        </p:spPr>
      </p:pic>
      <p:pic>
        <p:nvPicPr>
          <p:cNvPr id="37" name="Graphic 36" descr="Bullseye with solid fill">
            <a:extLst>
              <a:ext uri="{FF2B5EF4-FFF2-40B4-BE49-F238E27FC236}">
                <a16:creationId xmlns:a16="http://schemas.microsoft.com/office/drawing/2014/main" id="{B21E34DB-7251-0761-FAD1-3A678EADA6D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3044" y="1521602"/>
            <a:ext cx="1222683" cy="1222683"/>
          </a:xfrm>
          <a:prstGeom prst="rect">
            <a:avLst/>
          </a:prstGeom>
        </p:spPr>
      </p:pic>
      <p:sp>
        <p:nvSpPr>
          <p:cNvPr id="3" name="Title 1">
            <a:extLst>
              <a:ext uri="{FF2B5EF4-FFF2-40B4-BE49-F238E27FC236}">
                <a16:creationId xmlns:a16="http://schemas.microsoft.com/office/drawing/2014/main" id="{39C2DDF3-D345-B0CF-332C-AB030C65C8DF}"/>
              </a:ext>
            </a:extLst>
          </p:cNvPr>
          <p:cNvSpPr txBox="1">
            <a:spLocks/>
          </p:cNvSpPr>
          <p:nvPr/>
        </p:nvSpPr>
        <p:spPr>
          <a:xfrm>
            <a:off x="1734669" y="536974"/>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Project Objectives</a:t>
            </a:r>
          </a:p>
        </p:txBody>
      </p:sp>
    </p:spTree>
    <p:extLst>
      <p:ext uri="{BB962C8B-B14F-4D97-AF65-F5344CB8AC3E}">
        <p14:creationId xmlns:p14="http://schemas.microsoft.com/office/powerpoint/2010/main" val="22327365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F5A99-4B08-0860-9676-AD3606AF7331}"/>
            </a:ext>
          </a:extLst>
        </p:cNvPr>
        <p:cNvGrpSpPr/>
        <p:nvPr/>
      </p:nvGrpSpPr>
      <p:grpSpPr>
        <a:xfrm>
          <a:off x="0" y="0"/>
          <a:ext cx="0" cy="0"/>
          <a:chOff x="0" y="0"/>
          <a:chExt cx="0" cy="0"/>
        </a:xfrm>
      </p:grpSpPr>
      <p:pic>
        <p:nvPicPr>
          <p:cNvPr id="23" name="Picture 22" descr="A black and white photo&#10;&#10;Description automatically generated">
            <a:extLst>
              <a:ext uri="{FF2B5EF4-FFF2-40B4-BE49-F238E27FC236}">
                <a16:creationId xmlns:a16="http://schemas.microsoft.com/office/drawing/2014/main" id="{71794C54-EB72-6D84-A87A-DC262D5E79EA}"/>
              </a:ext>
            </a:extLst>
          </p:cNvPr>
          <p:cNvPicPr>
            <a:picLocks noChangeAspect="1"/>
          </p:cNvPicPr>
          <p:nvPr/>
        </p:nvPicPr>
        <p:blipFill>
          <a:blip r:embed="rId2"/>
          <a:stretch>
            <a:fillRect/>
          </a:stretch>
        </p:blipFill>
        <p:spPr>
          <a:xfrm>
            <a:off x="-1" y="0"/>
            <a:ext cx="12192001" cy="6921190"/>
          </a:xfrm>
          <a:prstGeom prst="rect">
            <a:avLst/>
          </a:prstGeom>
        </p:spPr>
      </p:pic>
      <p:sp>
        <p:nvSpPr>
          <p:cNvPr id="25" name="TextBox 24">
            <a:extLst>
              <a:ext uri="{FF2B5EF4-FFF2-40B4-BE49-F238E27FC236}">
                <a16:creationId xmlns:a16="http://schemas.microsoft.com/office/drawing/2014/main" id="{B69CC635-65AD-BB0A-4816-55F3FEB44D85}"/>
              </a:ext>
            </a:extLst>
          </p:cNvPr>
          <p:cNvSpPr txBox="1"/>
          <p:nvPr/>
        </p:nvSpPr>
        <p:spPr>
          <a:xfrm>
            <a:off x="1155892" y="3137428"/>
            <a:ext cx="2606597" cy="1200329"/>
          </a:xfrm>
          <a:prstGeom prst="rect">
            <a:avLst/>
          </a:prstGeom>
          <a:noFill/>
        </p:spPr>
        <p:txBody>
          <a:bodyPr wrap="square">
            <a:spAutoFit/>
          </a:bodyPr>
          <a:lstStyle/>
          <a:p>
            <a:pPr lvl="0" algn="ctr">
              <a:tabLst>
                <a:tab pos="266700" algn="l"/>
                <a:tab pos="2610485" algn="l"/>
              </a:tabLst>
            </a:pPr>
            <a:r>
              <a:rPr lang="en-US" sz="1800" kern="100" dirty="0">
                <a:solidFill>
                  <a:schemeClr val="bg1"/>
                </a:solidFill>
                <a:latin typeface="Aptos" panose="020B0004020202020204" pitchFamily="34" charset="0"/>
                <a:ea typeface="SimSun" panose="02010600030101010101" pitchFamily="2" charset="-122"/>
              </a:rPr>
              <a:t>E</a:t>
            </a:r>
            <a:r>
              <a:rPr lang="en-US" sz="1800" kern="100" dirty="0">
                <a:solidFill>
                  <a:schemeClr val="bg1"/>
                </a:solidFill>
                <a:effectLst/>
                <a:latin typeface="Aptos" panose="020B0004020202020204" pitchFamily="34" charset="0"/>
                <a:ea typeface="SimSun" panose="02010600030101010101" pitchFamily="2" charset="-122"/>
              </a:rPr>
              <a:t>nsuring that post partum women have a modern FP method other than LAM</a:t>
            </a:r>
          </a:p>
        </p:txBody>
      </p:sp>
      <p:sp>
        <p:nvSpPr>
          <p:cNvPr id="27" name="TextBox 26">
            <a:extLst>
              <a:ext uri="{FF2B5EF4-FFF2-40B4-BE49-F238E27FC236}">
                <a16:creationId xmlns:a16="http://schemas.microsoft.com/office/drawing/2014/main" id="{14DE0039-23DF-4950-7FBF-7AA897741EE4}"/>
              </a:ext>
            </a:extLst>
          </p:cNvPr>
          <p:cNvSpPr txBox="1"/>
          <p:nvPr/>
        </p:nvSpPr>
        <p:spPr>
          <a:xfrm>
            <a:off x="8656196" y="3120407"/>
            <a:ext cx="2751562" cy="2031325"/>
          </a:xfrm>
          <a:prstGeom prst="rect">
            <a:avLst/>
          </a:prstGeom>
          <a:noFill/>
        </p:spPr>
        <p:txBody>
          <a:bodyPr wrap="square">
            <a:spAutoFit/>
          </a:bodyPr>
          <a:lstStyle/>
          <a:p>
            <a:pPr lvl="0" algn="ctr">
              <a:tabLst>
                <a:tab pos="266700" algn="l"/>
                <a:tab pos="2610485" algn="l"/>
              </a:tabLst>
            </a:pPr>
            <a:r>
              <a:rPr lang="en-PH" sz="1800" dirty="0">
                <a:solidFill>
                  <a:srgbClr val="FFFF00"/>
                </a:solidFill>
                <a:latin typeface="Aptos" panose="020B0004020202020204" pitchFamily="34" charset="0"/>
              </a:rPr>
              <a:t>Ensure mothers are well-informed about the limitations of LAM and are offered alternative family planning methods at one and a half months postpartum.</a:t>
            </a:r>
          </a:p>
        </p:txBody>
      </p:sp>
      <p:sp>
        <p:nvSpPr>
          <p:cNvPr id="29" name="TextBox 28">
            <a:extLst>
              <a:ext uri="{FF2B5EF4-FFF2-40B4-BE49-F238E27FC236}">
                <a16:creationId xmlns:a16="http://schemas.microsoft.com/office/drawing/2014/main" id="{B8C87ED0-F6C3-1BCB-E80F-A28EFF2A0778}"/>
              </a:ext>
            </a:extLst>
          </p:cNvPr>
          <p:cNvSpPr txBox="1"/>
          <p:nvPr/>
        </p:nvSpPr>
        <p:spPr>
          <a:xfrm>
            <a:off x="4945566" y="3137428"/>
            <a:ext cx="2439329" cy="1477328"/>
          </a:xfrm>
          <a:prstGeom prst="rect">
            <a:avLst/>
          </a:prstGeom>
          <a:noFill/>
        </p:spPr>
        <p:txBody>
          <a:bodyPr wrap="square">
            <a:spAutoFit/>
          </a:bodyPr>
          <a:lstStyle/>
          <a:p>
            <a:pPr lvl="0" algn="ctr">
              <a:tabLst>
                <a:tab pos="266700" algn="l"/>
                <a:tab pos="2610485" algn="l"/>
              </a:tabLst>
            </a:pPr>
            <a:r>
              <a:rPr lang="en-PH" sz="1800" dirty="0">
                <a:solidFill>
                  <a:schemeClr val="bg1"/>
                </a:solidFill>
                <a:latin typeface="Aptos" panose="020B0004020202020204" pitchFamily="34" charset="0"/>
              </a:rPr>
              <a:t>Increase the uptake of effective family planning methods among postpartum women.</a:t>
            </a:r>
          </a:p>
        </p:txBody>
      </p:sp>
      <p:pic>
        <p:nvPicPr>
          <p:cNvPr id="33" name="Graphic 32" descr="Woman with kid with solid fill">
            <a:extLst>
              <a:ext uri="{FF2B5EF4-FFF2-40B4-BE49-F238E27FC236}">
                <a16:creationId xmlns:a16="http://schemas.microsoft.com/office/drawing/2014/main" id="{3D480497-F180-B7AF-127A-E37C543FDA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45912" y="1551339"/>
            <a:ext cx="1222683" cy="1222683"/>
          </a:xfrm>
          <a:prstGeom prst="rect">
            <a:avLst/>
          </a:prstGeom>
        </p:spPr>
      </p:pic>
      <p:pic>
        <p:nvPicPr>
          <p:cNvPr id="35" name="Graphic 34" descr="Bar graph with upward trend with solid fill">
            <a:extLst>
              <a:ext uri="{FF2B5EF4-FFF2-40B4-BE49-F238E27FC236}">
                <a16:creationId xmlns:a16="http://schemas.microsoft.com/office/drawing/2014/main" id="{A943B9B5-E0AD-236A-6807-5C7940D0DF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0109" y="1551339"/>
            <a:ext cx="1222683" cy="1222683"/>
          </a:xfrm>
          <a:prstGeom prst="rect">
            <a:avLst/>
          </a:prstGeom>
        </p:spPr>
      </p:pic>
      <p:pic>
        <p:nvPicPr>
          <p:cNvPr id="37" name="Graphic 36" descr="Bullseye with solid fill">
            <a:extLst>
              <a:ext uri="{FF2B5EF4-FFF2-40B4-BE49-F238E27FC236}">
                <a16:creationId xmlns:a16="http://schemas.microsoft.com/office/drawing/2014/main" id="{24E272F1-0B0B-7ABF-303B-A2524B499B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3044" y="1521602"/>
            <a:ext cx="1222683" cy="1222683"/>
          </a:xfrm>
          <a:prstGeom prst="rect">
            <a:avLst/>
          </a:prstGeom>
        </p:spPr>
      </p:pic>
      <p:sp>
        <p:nvSpPr>
          <p:cNvPr id="2" name="Title 1">
            <a:extLst>
              <a:ext uri="{FF2B5EF4-FFF2-40B4-BE49-F238E27FC236}">
                <a16:creationId xmlns:a16="http://schemas.microsoft.com/office/drawing/2014/main" id="{75B843BC-AD33-D1B9-ADC6-F2A471CB6726}"/>
              </a:ext>
            </a:extLst>
          </p:cNvPr>
          <p:cNvSpPr txBox="1">
            <a:spLocks/>
          </p:cNvSpPr>
          <p:nvPr/>
        </p:nvSpPr>
        <p:spPr>
          <a:xfrm>
            <a:off x="1734669" y="536974"/>
            <a:ext cx="8722659" cy="6702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chemeClr val="bg1"/>
                </a:solidFill>
                <a:latin typeface="Aptos" panose="020B0004020202020204" pitchFamily="34" charset="0"/>
              </a:rPr>
              <a:t>Project Objectives</a:t>
            </a:r>
          </a:p>
        </p:txBody>
      </p:sp>
    </p:spTree>
    <p:extLst>
      <p:ext uri="{BB962C8B-B14F-4D97-AF65-F5344CB8AC3E}">
        <p14:creationId xmlns:p14="http://schemas.microsoft.com/office/powerpoint/2010/main" val="3216145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12769</TotalTime>
  <Words>1809</Words>
  <Application>Microsoft Macintosh PowerPoint</Application>
  <PresentationFormat>Widescreen</PresentationFormat>
  <Paragraphs>391</Paragraphs>
  <Slides>25</Slides>
  <Notes>15</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Aptos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Marcial Bonto</dc:creator>
  <cp:lastModifiedBy>Marcial Bonto</cp:lastModifiedBy>
  <cp:revision>37</cp:revision>
  <dcterms:created xsi:type="dcterms:W3CDTF">2024-06-21T00:17:18Z</dcterms:created>
  <dcterms:modified xsi:type="dcterms:W3CDTF">2024-11-19T20:11:38Z</dcterms:modified>
</cp:coreProperties>
</file>