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76" r:id="rId4"/>
    <p:sldId id="277" r:id="rId5"/>
    <p:sldId id="262" r:id="rId6"/>
    <p:sldId id="265" r:id="rId7"/>
    <p:sldId id="266" r:id="rId8"/>
    <p:sldId id="267" r:id="rId9"/>
    <p:sldId id="268" r:id="rId10"/>
    <p:sldId id="269" r:id="rId11"/>
    <p:sldId id="287" r:id="rId12"/>
    <p:sldId id="289" r:id="rId13"/>
    <p:sldId id="290" r:id="rId14"/>
    <p:sldId id="291" r:id="rId15"/>
    <p:sldId id="293" r:id="rId16"/>
    <p:sldId id="298" r:id="rId17"/>
    <p:sldId id="299" r:id="rId18"/>
    <p:sldId id="300" r:id="rId19"/>
    <p:sldId id="292" r:id="rId20"/>
    <p:sldId id="297" r:id="rId21"/>
    <p:sldId id="295"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747"/>
  </p:normalViewPr>
  <p:slideViewPr>
    <p:cSldViewPr snapToGrid="0" showGuides="1">
      <p:cViewPr>
        <p:scale>
          <a:sx n="80" d="100"/>
          <a:sy n="80" d="100"/>
        </p:scale>
        <p:origin x="816"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4AEBB-15A8-F74B-A03B-03D380747296}" type="datetimeFigureOut">
              <a:rPr lang="en-US" smtClean="0"/>
              <a:t>11/17/24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597B9-1EBE-DE43-95A8-74B955C60E67}" type="slidenum">
              <a:rPr lang="en-US" smtClean="0"/>
              <a:t>‹#›</a:t>
            </a:fld>
            <a:endParaRPr lang="en-US"/>
          </a:p>
        </p:txBody>
      </p:sp>
    </p:spTree>
    <p:extLst>
      <p:ext uri="{BB962C8B-B14F-4D97-AF65-F5344CB8AC3E}">
        <p14:creationId xmlns:p14="http://schemas.microsoft.com/office/powerpoint/2010/main" val="149961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thank you for having the IRH participate in this conference. I am Patty and today I will discuss about contraception for the patient with congenital heart disease. This is supposed to focus on those MEC 4 for CHC, but it’s important to discuss also Cardiac Disease in Pregnancy and what options are best for them.</a:t>
            </a:r>
          </a:p>
        </p:txBody>
      </p:sp>
      <p:sp>
        <p:nvSpPr>
          <p:cNvPr id="4" name="Slide Number Placeholder 3"/>
          <p:cNvSpPr>
            <a:spLocks noGrp="1"/>
          </p:cNvSpPr>
          <p:nvPr>
            <p:ph type="sldNum" sz="quarter" idx="5"/>
          </p:nvPr>
        </p:nvSpPr>
        <p:spPr/>
        <p:txBody>
          <a:bodyPr/>
          <a:lstStyle/>
          <a:p>
            <a:fld id="{C85597B9-1EBE-DE43-95A8-74B955C60E67}" type="slidenum">
              <a:rPr lang="en-US" smtClean="0"/>
              <a:t>1</a:t>
            </a:fld>
            <a:endParaRPr lang="en-US"/>
          </a:p>
        </p:txBody>
      </p:sp>
    </p:spTree>
    <p:extLst>
      <p:ext uri="{BB962C8B-B14F-4D97-AF65-F5344CB8AC3E}">
        <p14:creationId xmlns:p14="http://schemas.microsoft.com/office/powerpoint/2010/main" val="285742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0" i="0" dirty="0">
                <a:solidFill>
                  <a:srgbClr val="232323"/>
                </a:solidFill>
                <a:effectLst/>
                <a:highlight>
                  <a:srgbClr val="FFFFFF"/>
                </a:highlight>
                <a:latin typeface="Noto Sans" panose="020B0502040504020204" pitchFamily="34" charset="0"/>
              </a:rPr>
              <a:t>Progress in medical and surgical treatment has resulted in larger number of women with congenital heart disease surviving to child-bearing years and proceeding with pregnancy</a:t>
            </a:r>
          </a:p>
          <a:p>
            <a:endParaRPr lang="en-PH" b="0" i="0" dirty="0">
              <a:solidFill>
                <a:srgbClr val="232323"/>
              </a:solidFill>
              <a:effectLst/>
              <a:highlight>
                <a:srgbClr val="FFFFFF"/>
              </a:highlight>
              <a:latin typeface="Noto Sans" panose="020B0502040504020204" pitchFamily="34" charset="0"/>
            </a:endParaRPr>
          </a:p>
          <a:p>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12</a:t>
            </a:fld>
            <a:endParaRPr lang="en-US"/>
          </a:p>
        </p:txBody>
      </p:sp>
    </p:spTree>
    <p:extLst>
      <p:ext uri="{BB962C8B-B14F-4D97-AF65-F5344CB8AC3E}">
        <p14:creationId xmlns:p14="http://schemas.microsoft.com/office/powerpoint/2010/main" val="23056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8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The predictive risk model for cardiovascular risk is best exemplified by the modified WHO Classification of Maternal Cardiovascular Risk.</a:t>
            </a:r>
          </a:p>
          <a:p>
            <a:endParaRPr lang="en-PH" sz="1800" dirty="0">
              <a:solidFill>
                <a:srgbClr val="232323"/>
              </a:solidFill>
              <a:effectLst/>
              <a:highlight>
                <a:srgbClr val="FFFFFF"/>
              </a:highlight>
              <a:latin typeface="Aptos" panose="020B0004020202020204" pitchFamily="34" charset="0"/>
              <a:cs typeface="Noto Sans" panose="020B0502040504020204" pitchFamily="34" charset="0"/>
            </a:endParaRPr>
          </a:p>
          <a:p>
            <a:r>
              <a:rPr lang="en-PH" sz="18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Women diagnosed with heart disease should receive comprehensive information regarding contraception and the potential risks associated with pregnancy</a:t>
            </a:r>
            <a:r>
              <a:rPr lang="en-US" sz="1800" kern="0" baseline="30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27</a:t>
            </a:r>
            <a:r>
              <a:rPr lang="en-PH" sz="18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 In general, the contraceptive methods accessible to women without heart disease are also suitable for those with the condition</a:t>
            </a:r>
            <a:r>
              <a:rPr lang="en-US" sz="1800" kern="0" baseline="30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a:t>
            </a:r>
            <a:r>
              <a:rPr lang="en-PH" sz="18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a:t>
            </a:r>
            <a:r>
              <a:rPr lang="en-PH" dirty="0">
                <a:effectLst/>
              </a:rPr>
              <a:t> </a:t>
            </a:r>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13</a:t>
            </a:fld>
            <a:endParaRPr lang="en-US"/>
          </a:p>
        </p:txBody>
      </p:sp>
    </p:spTree>
    <p:extLst>
      <p:ext uri="{BB962C8B-B14F-4D97-AF65-F5344CB8AC3E}">
        <p14:creationId xmlns:p14="http://schemas.microsoft.com/office/powerpoint/2010/main" val="62689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Can she use the CHC?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 AHA released the Best Practices in Managing Transition to Adulthood for Adolescents with Congenital Heart Disease: The Transition Process and Medical and Psychosocial Issues</a:t>
            </a: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15</a:t>
            </a:fld>
            <a:endParaRPr lang="en-US"/>
          </a:p>
        </p:txBody>
      </p:sp>
    </p:spTree>
    <p:extLst>
      <p:ext uri="{BB962C8B-B14F-4D97-AF65-F5344CB8AC3E}">
        <p14:creationId xmlns:p14="http://schemas.microsoft.com/office/powerpoint/2010/main" val="373259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B9D1-977A-ED6F-D5D2-60CCD5899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2A4E4-357E-62C4-ADB3-FD1548BA0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7AB80-4713-58B1-798E-14E42A4F41AC}"/>
              </a:ext>
            </a:extLst>
          </p:cNvPr>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Can she use the CHC?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 AHA released the Best Practices in Managing Transition to Adulthood for Adolescents with Congenital Heart Disease: The Transition Process and Medical and Psychosocial Issues</a:t>
            </a: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06CE00F-3E6C-1E07-8FD4-BD3777CA116F}"/>
              </a:ext>
            </a:extLst>
          </p:cNvPr>
          <p:cNvSpPr>
            <a:spLocks noGrp="1"/>
          </p:cNvSpPr>
          <p:nvPr>
            <p:ph type="sldNum" sz="quarter" idx="5"/>
          </p:nvPr>
        </p:nvSpPr>
        <p:spPr/>
        <p:txBody>
          <a:bodyPr/>
          <a:lstStyle/>
          <a:p>
            <a:fld id="{DCDC1355-0B64-EC4B-A28A-C7C320D5B87E}" type="slidenum">
              <a:rPr lang="en-US" smtClean="0"/>
              <a:t>16</a:t>
            </a:fld>
            <a:endParaRPr lang="en-US"/>
          </a:p>
        </p:txBody>
      </p:sp>
    </p:spTree>
    <p:extLst>
      <p:ext uri="{BB962C8B-B14F-4D97-AF65-F5344CB8AC3E}">
        <p14:creationId xmlns:p14="http://schemas.microsoft.com/office/powerpoint/2010/main" val="147434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AAD17-9B85-9756-AB28-7989D1A01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C86F0-C395-A5CA-137E-2BEA24B20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5CFE7-9B7F-D78E-9ED8-0B5AE1F4DC79}"/>
              </a:ext>
            </a:extLst>
          </p:cNvPr>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Can she use the CHC?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 AHA released the Best Practices in Managing Transition to Adulthood for Adolescents with Congenital Heart Disease: The Transition Process and Medical and Psychosocial Issues</a:t>
            </a: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79FD9A8-8D90-9682-E4B2-BCFE569AE845}"/>
              </a:ext>
            </a:extLst>
          </p:cNvPr>
          <p:cNvSpPr>
            <a:spLocks noGrp="1"/>
          </p:cNvSpPr>
          <p:nvPr>
            <p:ph type="sldNum" sz="quarter" idx="5"/>
          </p:nvPr>
        </p:nvSpPr>
        <p:spPr/>
        <p:txBody>
          <a:bodyPr/>
          <a:lstStyle/>
          <a:p>
            <a:fld id="{DCDC1355-0B64-EC4B-A28A-C7C320D5B87E}" type="slidenum">
              <a:rPr lang="en-US" smtClean="0"/>
              <a:t>17</a:t>
            </a:fld>
            <a:endParaRPr lang="en-US"/>
          </a:p>
        </p:txBody>
      </p:sp>
    </p:spTree>
    <p:extLst>
      <p:ext uri="{BB962C8B-B14F-4D97-AF65-F5344CB8AC3E}">
        <p14:creationId xmlns:p14="http://schemas.microsoft.com/office/powerpoint/2010/main" val="107869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B8E77-3722-2718-0176-E0C42F8B3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23298-DC87-654E-D62C-E3251B803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41495-AF46-F20D-5FC9-064A49803E55}"/>
              </a:ext>
            </a:extLst>
          </p:cNvPr>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Can she use the CHC?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 AHA released the Best Practices in Managing Transition to Adulthood for Adolescents with Congenital Heart Disease: The Transition Process and Medical and Psychosocial Issues</a:t>
            </a: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3D0B198-AB9A-B638-24E1-5C356AA684D0}"/>
              </a:ext>
            </a:extLst>
          </p:cNvPr>
          <p:cNvSpPr>
            <a:spLocks noGrp="1"/>
          </p:cNvSpPr>
          <p:nvPr>
            <p:ph type="sldNum" sz="quarter" idx="5"/>
          </p:nvPr>
        </p:nvSpPr>
        <p:spPr/>
        <p:txBody>
          <a:bodyPr/>
          <a:lstStyle/>
          <a:p>
            <a:fld id="{DCDC1355-0B64-EC4B-A28A-C7C320D5B87E}" type="slidenum">
              <a:rPr lang="en-US" smtClean="0"/>
              <a:t>18</a:t>
            </a:fld>
            <a:endParaRPr lang="en-US"/>
          </a:p>
        </p:txBody>
      </p:sp>
    </p:spTree>
    <p:extLst>
      <p:ext uri="{BB962C8B-B14F-4D97-AF65-F5344CB8AC3E}">
        <p14:creationId xmlns:p14="http://schemas.microsoft.com/office/powerpoint/2010/main" val="347907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19</a:t>
            </a:fld>
            <a:endParaRPr lang="en-US"/>
          </a:p>
        </p:txBody>
      </p:sp>
    </p:spTree>
    <p:extLst>
      <p:ext uri="{BB962C8B-B14F-4D97-AF65-F5344CB8AC3E}">
        <p14:creationId xmlns:p14="http://schemas.microsoft.com/office/powerpoint/2010/main" val="3564468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8B875-84E4-8510-AD00-04E7857CB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72457-9214-1837-B24F-AEB48FEC9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2B690-AF2E-3074-58E8-0992119C8358}"/>
              </a:ext>
            </a:extLst>
          </p:cNvPr>
          <p:cNvSpPr>
            <a:spLocks noGrp="1"/>
          </p:cNvSpPr>
          <p:nvPr>
            <p:ph type="body" idx="1"/>
          </p:nvPr>
        </p:nvSpPr>
        <p:spPr/>
        <p:txBody>
          <a:bodyPr/>
          <a:lstStyle/>
          <a:p>
            <a:r>
              <a:rPr lang="en-US" dirty="0"/>
              <a:t>This is a WHO infographic on the effectivity of different family planning methods. Of note, the LARC and surgical sterilization are the most effective methods, while fertility based methods and barrier methods are significantly less effective.</a:t>
            </a:r>
          </a:p>
        </p:txBody>
      </p:sp>
      <p:sp>
        <p:nvSpPr>
          <p:cNvPr id="4" name="Slide Number Placeholder 3">
            <a:extLst>
              <a:ext uri="{FF2B5EF4-FFF2-40B4-BE49-F238E27FC236}">
                <a16:creationId xmlns:a16="http://schemas.microsoft.com/office/drawing/2014/main" id="{2DFF02DE-62BE-4EA5-1985-8EC679967EE3}"/>
              </a:ext>
            </a:extLst>
          </p:cNvPr>
          <p:cNvSpPr>
            <a:spLocks noGrp="1"/>
          </p:cNvSpPr>
          <p:nvPr>
            <p:ph type="sldNum" sz="quarter" idx="5"/>
          </p:nvPr>
        </p:nvSpPr>
        <p:spPr/>
        <p:txBody>
          <a:bodyPr/>
          <a:lstStyle/>
          <a:p>
            <a:fld id="{DCDC1355-0B64-EC4B-A28A-C7C320D5B87E}" type="slidenum">
              <a:rPr lang="en-US" smtClean="0"/>
              <a:t>20</a:t>
            </a:fld>
            <a:endParaRPr lang="en-US"/>
          </a:p>
        </p:txBody>
      </p:sp>
    </p:spTree>
    <p:extLst>
      <p:ext uri="{BB962C8B-B14F-4D97-AF65-F5344CB8AC3E}">
        <p14:creationId xmlns:p14="http://schemas.microsoft.com/office/powerpoint/2010/main" val="2527939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0" i="0" dirty="0">
                <a:solidFill>
                  <a:srgbClr val="232323"/>
                </a:solidFill>
                <a:effectLst/>
                <a:highlight>
                  <a:srgbClr val="FFFFFF"/>
                </a:highlight>
                <a:latin typeface="Noto Sans" panose="020B0502040504020204" pitchFamily="34" charset="0"/>
              </a:rPr>
              <a:t>Safe and effective contraception options are crucial for PH-CHD patients given the very high risks of pregnancy to both the mother and fetus. </a:t>
            </a:r>
          </a:p>
          <a:p>
            <a:endParaRPr lang="en-PH" b="0" i="0" dirty="0">
              <a:solidFill>
                <a:srgbClr val="232323"/>
              </a:solidFill>
              <a:effectLst/>
              <a:highlight>
                <a:srgbClr val="FFFFFF"/>
              </a:highlight>
              <a:latin typeface="Noto Sans" panose="020B0502040504020204" pitchFamily="34" charset="0"/>
            </a:endParaRPr>
          </a:p>
          <a:p>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21</a:t>
            </a:fld>
            <a:endParaRPr lang="en-US"/>
          </a:p>
        </p:txBody>
      </p:sp>
    </p:spTree>
    <p:extLst>
      <p:ext uri="{BB962C8B-B14F-4D97-AF65-F5344CB8AC3E}">
        <p14:creationId xmlns:p14="http://schemas.microsoft.com/office/powerpoint/2010/main" val="3339543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DD43F-C3DE-C3BB-379D-FC5673E7E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CE720-C266-7757-DDA5-070AD1C90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8C0EB-71CF-CFD9-85DA-F85D6747A4A0}"/>
              </a:ext>
            </a:extLst>
          </p:cNvPr>
          <p:cNvSpPr>
            <a:spLocks noGrp="1"/>
          </p:cNvSpPr>
          <p:nvPr>
            <p:ph type="body" idx="1"/>
          </p:nvPr>
        </p:nvSpPr>
        <p:spPr/>
        <p:txBody>
          <a:bodyPr/>
          <a:lstStyle/>
          <a:p>
            <a:r>
              <a:rPr lang="en-US" dirty="0"/>
              <a:t>This is a WHO infographic on the effectivity of different family planning methods. Of note, the LARC and surgical sterilization are the most effective methods, while fertility based methods and barrier methods are significantly less effective.</a:t>
            </a:r>
          </a:p>
        </p:txBody>
      </p:sp>
      <p:sp>
        <p:nvSpPr>
          <p:cNvPr id="4" name="Slide Number Placeholder 3">
            <a:extLst>
              <a:ext uri="{FF2B5EF4-FFF2-40B4-BE49-F238E27FC236}">
                <a16:creationId xmlns:a16="http://schemas.microsoft.com/office/drawing/2014/main" id="{37A4019A-1C1B-FEAE-9401-ADABDA640FCD}"/>
              </a:ext>
            </a:extLst>
          </p:cNvPr>
          <p:cNvSpPr>
            <a:spLocks noGrp="1"/>
          </p:cNvSpPr>
          <p:nvPr>
            <p:ph type="sldNum" sz="quarter" idx="5"/>
          </p:nvPr>
        </p:nvSpPr>
        <p:spPr/>
        <p:txBody>
          <a:bodyPr/>
          <a:lstStyle/>
          <a:p>
            <a:fld id="{DCDC1355-0B64-EC4B-A28A-C7C320D5B87E}" type="slidenum">
              <a:rPr lang="en-US" smtClean="0"/>
              <a:t>22</a:t>
            </a:fld>
            <a:endParaRPr lang="en-US"/>
          </a:p>
        </p:txBody>
      </p:sp>
    </p:spTree>
    <p:extLst>
      <p:ext uri="{BB962C8B-B14F-4D97-AF65-F5344CB8AC3E}">
        <p14:creationId xmlns:p14="http://schemas.microsoft.com/office/powerpoint/2010/main" val="192475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4799"/>
              </a:lnSpc>
              <a:buNone/>
            </a:pPr>
            <a:r>
              <a:rPr lang="en-US" sz="1200" dirty="0">
                <a:solidFill>
                  <a:srgbClr val="000000"/>
                </a:solidFill>
                <a:latin typeface="Futura Medium" panose="020B0602020204020303" pitchFamily="34" charset="-79"/>
                <a:cs typeface="Futura Medium" panose="020B0602020204020303" pitchFamily="34" charset="-79"/>
              </a:rPr>
              <a:t>Family planning (FP) is essential in </a:t>
            </a:r>
            <a:r>
              <a:rPr lang="en-US" sz="1200" b="1" dirty="0">
                <a:solidFill>
                  <a:srgbClr val="000000"/>
                </a:solidFill>
                <a:latin typeface="FUTURA MEDIUM" panose="020B0602020204020303" pitchFamily="34" charset="-79"/>
                <a:cs typeface="FUTURA MEDIUM" panose="020B0602020204020303" pitchFamily="34" charset="-79"/>
              </a:rPr>
              <a:t>educating and encouraging contraceptive use</a:t>
            </a:r>
            <a:r>
              <a:rPr lang="en-US" sz="1200" dirty="0">
                <a:solidFill>
                  <a:srgbClr val="000000"/>
                </a:solidFill>
                <a:latin typeface="Futura Medium" panose="020B0602020204020303" pitchFamily="34" charset="-79"/>
                <a:cs typeface="Futura Medium" panose="020B0602020204020303" pitchFamily="34" charset="-79"/>
              </a:rPr>
              <a:t> among women and couples</a:t>
            </a:r>
          </a:p>
          <a:p>
            <a:pPr>
              <a:lnSpc>
                <a:spcPts val="4799"/>
              </a:lnSpc>
            </a:pPr>
            <a:endParaRPr lang="en-US" sz="1200" dirty="0">
              <a:solidFill>
                <a:srgbClr val="000000"/>
              </a:solidFill>
              <a:latin typeface="Futura Medium" panose="020B0602020204020303" pitchFamily="34" charset="-79"/>
              <a:cs typeface="Futura Medium" panose="020B0602020204020303" pitchFamily="34" charset="-79"/>
            </a:endParaRPr>
          </a:p>
          <a:p>
            <a:pPr marL="0" indent="0">
              <a:lnSpc>
                <a:spcPts val="4799"/>
              </a:lnSpc>
              <a:buNone/>
            </a:pPr>
            <a:r>
              <a:rPr lang="en-US" sz="1200" dirty="0">
                <a:solidFill>
                  <a:srgbClr val="000000"/>
                </a:solidFill>
                <a:latin typeface="Futura Medium" panose="020B0602020204020303" pitchFamily="34" charset="-79"/>
                <a:cs typeface="Futura Medium" panose="020B0602020204020303" pitchFamily="34" charset="-79"/>
              </a:rPr>
              <a:t>FP involves an individual or a couple making decisions on whether to have children, when to have children, how many children they want to have, and how they are spaced.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All women of reproductive age </a:t>
            </a:r>
            <a:r>
              <a:rPr lang="en-US" sz="1200" dirty="0"/>
              <a:t>should </a:t>
            </a:r>
            <a:r>
              <a:rPr lang="en-US" sz="1200" u="sng" dirty="0"/>
              <a:t>have access </a:t>
            </a:r>
            <a:r>
              <a:rPr lang="en-US" sz="1200" dirty="0"/>
              <a:t>to sexual and reproductive healthcare services</a:t>
            </a:r>
          </a:p>
          <a:p>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2</a:t>
            </a:fld>
            <a:endParaRPr lang="en-US"/>
          </a:p>
        </p:txBody>
      </p:sp>
    </p:spTree>
    <p:extLst>
      <p:ext uri="{BB962C8B-B14F-4D97-AF65-F5344CB8AC3E}">
        <p14:creationId xmlns:p14="http://schemas.microsoft.com/office/powerpoint/2010/main" val="118365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WHO infographic on the effectivity of different family planning methods. Of note, the LARC and surgical sterilization are the most effective methods, while fertility based methods and barrier methods are significantly less effective.</a:t>
            </a:r>
          </a:p>
        </p:txBody>
      </p:sp>
      <p:sp>
        <p:nvSpPr>
          <p:cNvPr id="4" name="Slide Number Placeholder 3"/>
          <p:cNvSpPr>
            <a:spLocks noGrp="1"/>
          </p:cNvSpPr>
          <p:nvPr>
            <p:ph type="sldNum" sz="quarter" idx="5"/>
          </p:nvPr>
        </p:nvSpPr>
        <p:spPr/>
        <p:txBody>
          <a:bodyPr/>
          <a:lstStyle/>
          <a:p>
            <a:fld id="{DCDC1355-0B64-EC4B-A28A-C7C320D5B87E}" type="slidenum">
              <a:rPr lang="en-US" smtClean="0"/>
              <a:t>3</a:t>
            </a:fld>
            <a:endParaRPr lang="en-US"/>
          </a:p>
        </p:txBody>
      </p:sp>
    </p:spTree>
    <p:extLst>
      <p:ext uri="{BB962C8B-B14F-4D97-AF65-F5344CB8AC3E}">
        <p14:creationId xmlns:p14="http://schemas.microsoft.com/office/powerpoint/2010/main" val="31151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client assessment is a process by which a health provider learns about the health status and the family planning needs of the client.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determines the client’s eligibility for using a contraceptive option and determines whether a client needs further examinations or referrals.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thorough history taking and careful physical examination are important aspects of client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is important that the health provider has the necessary knowledge and skills to be able to adequately assess the health needs and health status of clients seeking to start family planning methods</a:t>
            </a:r>
            <a:r>
              <a:rPr lang="en-US" sz="1800" kern="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PH"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4</a:t>
            </a:fld>
            <a:endParaRPr lang="en-US"/>
          </a:p>
        </p:txBody>
      </p:sp>
    </p:spTree>
    <p:extLst>
      <p:ext uri="{BB962C8B-B14F-4D97-AF65-F5344CB8AC3E}">
        <p14:creationId xmlns:p14="http://schemas.microsoft.com/office/powerpoint/2010/main" val="67391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The WHO MEC serves as a tool that's accessible for evaluating clients to determine their suitability for using a particular contraceptive method. This evaluation relies on criteria derived from evidence-based information</a:t>
            </a:r>
            <a:r>
              <a:rPr lang="en-PH" dirty="0">
                <a:effectLst/>
              </a:rPr>
              <a:t> </a:t>
            </a:r>
          </a:p>
          <a:p>
            <a:endParaRPr lang="en-PH" dirty="0">
              <a:effectLst/>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Essentially, it helps family planning service providers ascertain whether a client with a pre-existing medical condition can utilize contraceptive methods without compromising safety or effectiveness.</a:t>
            </a:r>
            <a:r>
              <a:rPr lang="en-PH" dirty="0">
                <a:effectLst/>
              </a:rPr>
              <a:t> </a:t>
            </a:r>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5</a:t>
            </a:fld>
            <a:endParaRPr lang="en-US"/>
          </a:p>
        </p:txBody>
      </p:sp>
    </p:spTree>
    <p:extLst>
      <p:ext uri="{BB962C8B-B14F-4D97-AF65-F5344CB8AC3E}">
        <p14:creationId xmlns:p14="http://schemas.microsoft.com/office/powerpoint/2010/main" val="120649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MEC, so they included several medical conditions and in the table we can find the classification of different contraceptive methods.</a:t>
            </a:r>
          </a:p>
        </p:txBody>
      </p:sp>
      <p:sp>
        <p:nvSpPr>
          <p:cNvPr id="4" name="Slide Number Placeholder 3"/>
          <p:cNvSpPr>
            <a:spLocks noGrp="1"/>
          </p:cNvSpPr>
          <p:nvPr>
            <p:ph type="sldNum" sz="quarter" idx="5"/>
          </p:nvPr>
        </p:nvSpPr>
        <p:spPr/>
        <p:txBody>
          <a:bodyPr/>
          <a:lstStyle/>
          <a:p>
            <a:fld id="{DCDC1355-0B64-EC4B-A28A-C7C320D5B87E}" type="slidenum">
              <a:rPr lang="en-US" smtClean="0"/>
              <a:t>6</a:t>
            </a:fld>
            <a:endParaRPr lang="en-US"/>
          </a:p>
        </p:txBody>
      </p:sp>
    </p:spTree>
    <p:extLst>
      <p:ext uri="{BB962C8B-B14F-4D97-AF65-F5344CB8AC3E}">
        <p14:creationId xmlns:p14="http://schemas.microsoft.com/office/powerpoint/2010/main" val="300939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an available app available for both IOS and android that allows us to access the MEC by simply </a:t>
            </a:r>
            <a:r>
              <a:rPr lang="en-US" dirty="0" err="1"/>
              <a:t>inputing</a:t>
            </a:r>
            <a:r>
              <a:rPr lang="en-US" dirty="0"/>
              <a:t> patient characteristics and even including client preferences.</a:t>
            </a:r>
          </a:p>
          <a:p>
            <a:endParaRPr lang="en-US" dirty="0"/>
          </a:p>
          <a:p>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8</a:t>
            </a:fld>
            <a:endParaRPr lang="en-US"/>
          </a:p>
        </p:txBody>
      </p:sp>
    </p:spTree>
    <p:extLst>
      <p:ext uri="{BB962C8B-B14F-4D97-AF65-F5344CB8AC3E}">
        <p14:creationId xmlns:p14="http://schemas.microsoft.com/office/powerpoint/2010/main" val="58005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dirty="0">
                <a:solidFill>
                  <a:srgbClr val="212121"/>
                </a:solidFill>
                <a:effectLst/>
                <a:latin typeface="Futura Medium" panose="020B0602020204020303" pitchFamily="34" charset="-79"/>
                <a:cs typeface="Futura Medium" panose="020B0602020204020303" pitchFamily="34" charset="-79"/>
              </a:rPr>
              <a:t>Women with chronic medical conditions are at higher risk of adverse pregnancy outcomes, which may be minimized through optimal preconception care and appropriate contraceptive use. </a:t>
            </a:r>
          </a:p>
          <a:p>
            <a:pPr marL="0" indent="0">
              <a:buNone/>
            </a:pPr>
            <a:endParaRPr lang="en-PH" sz="1200" b="0" i="0" dirty="0">
              <a:solidFill>
                <a:srgbClr val="212121"/>
              </a:solidFill>
              <a:effectLst/>
              <a:latin typeface="Futura Medium" panose="020B0602020204020303" pitchFamily="34" charset="-79"/>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b="0" i="0" dirty="0">
                <a:solidFill>
                  <a:srgbClr val="232323"/>
                </a:solidFill>
                <a:effectLst/>
                <a:highlight>
                  <a:srgbClr val="FFFFFF"/>
                </a:highlight>
                <a:latin typeface="Noto Sans" panose="020B0502040504020204" pitchFamily="34" charset="0"/>
              </a:rPr>
              <a:t>Family planning takes into account achieving good disease control prior to pregnancy, and using the most effective method of contraception particularly for those with severe disease-related damage, high levels of disease activity, or use of teratogenic medications. We also provide patients with guidance regarding effective and safe methods for the given clinical situation, while taking into account their specific values and preferences. Any risk associated with a contraceptive method must be weighed against the risk of unintended pregnancy for that particular patient.</a:t>
            </a:r>
            <a:endParaRPr lang="en-US" dirty="0"/>
          </a:p>
          <a:p>
            <a:endParaRPr lang="en-PH" sz="1200" b="0" i="0" dirty="0">
              <a:solidFill>
                <a:srgbClr val="212121"/>
              </a:solidFill>
              <a:effectLst/>
              <a:latin typeface="Futura Medium" panose="020B0602020204020303" pitchFamily="34" charset="-79"/>
              <a:cs typeface="Futura Medium" panose="020B0602020204020303" pitchFamily="34" charset="-79"/>
            </a:endParaRPr>
          </a:p>
          <a:p>
            <a:pPr marL="0" indent="0">
              <a:buNone/>
            </a:pPr>
            <a:endParaRPr lang="en-PH" sz="1200" b="0" i="0" dirty="0">
              <a:solidFill>
                <a:srgbClr val="212121"/>
              </a:solidFill>
              <a:effectLst/>
              <a:latin typeface="Futura Medium" panose="020B0602020204020303" pitchFamily="34" charset="-79"/>
              <a:cs typeface="Futura Medium" panose="020B0602020204020303" pitchFamily="34" charset="-79"/>
            </a:endParaRPr>
          </a:p>
          <a:p>
            <a:r>
              <a:rPr lang="en-PH" sz="1200" b="0" i="0" dirty="0">
                <a:solidFill>
                  <a:srgbClr val="212121"/>
                </a:solidFill>
                <a:effectLst/>
                <a:latin typeface="Futura Medium" panose="020B0602020204020303" pitchFamily="34" charset="-79"/>
                <a:cs typeface="Futura Medium" panose="020B0602020204020303" pitchFamily="34" charset="-79"/>
              </a:rPr>
              <a:t>In Malaysia, about two-third of women with chronic medical conditions who needed contraceptive did not use them despite the higher risk of pregnancy related complications. 2 cited reasons: they were not advised or even if they were advised, they did not feel that using contraceptives would be safe.</a:t>
            </a:r>
          </a:p>
          <a:p>
            <a:endParaRPr lang="en-PH" sz="1200" b="0" i="0" dirty="0">
              <a:solidFill>
                <a:srgbClr val="212121"/>
              </a:solidFill>
              <a:effectLst/>
              <a:latin typeface="Futura Medium" panose="020B0602020204020303" pitchFamily="34" charset="-79"/>
              <a:cs typeface="Futura Medium" panose="020B0602020204020303" pitchFamily="34" charset="-79"/>
            </a:endParaRPr>
          </a:p>
          <a:p>
            <a:r>
              <a:rPr lang="en-PH" sz="1200" b="0" i="0" dirty="0">
                <a:solidFill>
                  <a:srgbClr val="212121"/>
                </a:solidFill>
                <a:effectLst/>
                <a:latin typeface="Futura Medium" panose="020B0602020204020303" pitchFamily="34" charset="-79"/>
                <a:cs typeface="Futura Medium" panose="020B0602020204020303" pitchFamily="34" charset="-79"/>
              </a:rPr>
              <a:t> I tried to look for a study in the Philippines, but I was not able to see one. Maybe our residents here would like to conduct a study on this?</a:t>
            </a:r>
          </a:p>
          <a:p>
            <a:endParaRPr lang="en-PH" sz="1200" b="0" i="0" dirty="0">
              <a:solidFill>
                <a:srgbClr val="212121"/>
              </a:solidFill>
              <a:effectLst/>
              <a:latin typeface="Futura Medium" panose="020B0602020204020303" pitchFamily="34" charset="-79"/>
              <a:cs typeface="Futura Medium" panose="020B0602020204020303" pitchFamily="34" charset="-79"/>
            </a:endParaRPr>
          </a:p>
          <a:p>
            <a:endParaRPr lang="en-US" dirty="0"/>
          </a:p>
        </p:txBody>
      </p:sp>
      <p:sp>
        <p:nvSpPr>
          <p:cNvPr id="4" name="Slide Number Placeholder 3"/>
          <p:cNvSpPr>
            <a:spLocks noGrp="1"/>
          </p:cNvSpPr>
          <p:nvPr>
            <p:ph type="sldNum" sz="quarter" idx="5"/>
          </p:nvPr>
        </p:nvSpPr>
        <p:spPr/>
        <p:txBody>
          <a:bodyPr/>
          <a:lstStyle/>
          <a:p>
            <a:fld id="{DCDC1355-0B64-EC4B-A28A-C7C320D5B87E}" type="slidenum">
              <a:rPr lang="en-US" smtClean="0"/>
              <a:t>9</a:t>
            </a:fld>
            <a:endParaRPr lang="en-US"/>
          </a:p>
        </p:txBody>
      </p:sp>
    </p:spTree>
    <p:extLst>
      <p:ext uri="{BB962C8B-B14F-4D97-AF65-F5344CB8AC3E}">
        <p14:creationId xmlns:p14="http://schemas.microsoft.com/office/powerpoint/2010/main" val="340816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0" i="0" dirty="0">
                <a:solidFill>
                  <a:srgbClr val="1F1F1F"/>
                </a:solidFill>
                <a:effectLst/>
                <a:latin typeface="Futura Medium" panose="020B0602020204020303" pitchFamily="34" charset="-79"/>
                <a:cs typeface="Futura Medium" panose="020B0602020204020303" pitchFamily="34" charset="-79"/>
              </a:rPr>
              <a:t>Women with medical conditions are highly influenced by a complex family planning specialist in regard to their contraceptive options and when receiving such counseling, will often choose highly effective methods.</a:t>
            </a:r>
          </a:p>
          <a:p>
            <a:pPr marL="0" indent="0">
              <a:buNone/>
            </a:pPr>
            <a:endParaRPr lang="en-PH" dirty="0">
              <a:solidFill>
                <a:srgbClr val="212121"/>
              </a:solidFill>
              <a:latin typeface="Futura Medium" panose="020B0602020204020303" pitchFamily="34" charset="-79"/>
              <a:cs typeface="Futura Medium" panose="020B0602020204020303" pitchFamily="34" charset="-79"/>
            </a:endParaRPr>
          </a:p>
          <a:p>
            <a:r>
              <a:rPr lang="en-US" dirty="0"/>
              <a:t>Health care providers vary widely in their knowledge, perceived competence, and comfort in providing contraceptive counseling. </a:t>
            </a:r>
          </a:p>
        </p:txBody>
      </p:sp>
      <p:sp>
        <p:nvSpPr>
          <p:cNvPr id="4" name="Slide Number Placeholder 3"/>
          <p:cNvSpPr>
            <a:spLocks noGrp="1"/>
          </p:cNvSpPr>
          <p:nvPr>
            <p:ph type="sldNum" sz="quarter" idx="5"/>
          </p:nvPr>
        </p:nvSpPr>
        <p:spPr/>
        <p:txBody>
          <a:bodyPr/>
          <a:lstStyle/>
          <a:p>
            <a:fld id="{DCDC1355-0B64-EC4B-A28A-C7C320D5B87E}" type="slidenum">
              <a:rPr lang="en-US" smtClean="0"/>
              <a:t>10</a:t>
            </a:fld>
            <a:endParaRPr lang="en-US"/>
          </a:p>
        </p:txBody>
      </p:sp>
    </p:spTree>
    <p:extLst>
      <p:ext uri="{BB962C8B-B14F-4D97-AF65-F5344CB8AC3E}">
        <p14:creationId xmlns:p14="http://schemas.microsoft.com/office/powerpoint/2010/main" val="227708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1542-1B82-CF1C-6811-2F85F67E35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99CAD0-AD87-A9C6-D8EE-19BE0CAE2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63F4D7-9923-53AB-8293-AF8208F82451}"/>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5" name="Footer Placeholder 4">
            <a:extLst>
              <a:ext uri="{FF2B5EF4-FFF2-40B4-BE49-F238E27FC236}">
                <a16:creationId xmlns:a16="http://schemas.microsoft.com/office/drawing/2014/main" id="{D917E6F9-5ED1-4B6E-8036-FF17AC76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50FFF-C852-C17C-95F1-1FF94A560EE5}"/>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88951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8FF5-60F0-10CD-DABE-F0D3B92B5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3E45E5-2849-1109-521F-EE590482D0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2670B-9FFB-185C-980C-EC938C2EA2C6}"/>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5" name="Footer Placeholder 4">
            <a:extLst>
              <a:ext uri="{FF2B5EF4-FFF2-40B4-BE49-F238E27FC236}">
                <a16:creationId xmlns:a16="http://schemas.microsoft.com/office/drawing/2014/main" id="{856733B6-C3BC-2F50-2504-52A802589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6472A-B13B-5E78-FE7B-FCAC57DB5DEB}"/>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79604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E63AA-5E16-FC0C-48A4-792E7FF883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075A6-ADC3-939E-B8FB-1FACA31CC2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9DA89-42D7-C507-AE3E-C7FB37641D6D}"/>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5" name="Footer Placeholder 4">
            <a:extLst>
              <a:ext uri="{FF2B5EF4-FFF2-40B4-BE49-F238E27FC236}">
                <a16:creationId xmlns:a16="http://schemas.microsoft.com/office/drawing/2014/main" id="{6E3BECD1-858B-3E18-7649-400ED22A2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2C48D-A9BF-BA35-4F92-27FD4DD5C22F}"/>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380623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4992-058C-0DFA-8D02-D1DD64713B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7AF93-A26E-2844-EDF6-D07F8806D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1B5A0-D83A-38D3-7A29-9B9CF4A0AE8C}"/>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5" name="Footer Placeholder 4">
            <a:extLst>
              <a:ext uri="{FF2B5EF4-FFF2-40B4-BE49-F238E27FC236}">
                <a16:creationId xmlns:a16="http://schemas.microsoft.com/office/drawing/2014/main" id="{E7D28FB9-88AA-36CC-9557-D7555D541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3D835-E815-C606-9855-90D1A486599A}"/>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269284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F377-CEB0-BB48-1A9F-6BDBE519E0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7B33AF-3950-1A46-AADB-7452303D9C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7013A7-AD9B-91FA-2EBF-B81C8D80E0F7}"/>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5" name="Footer Placeholder 4">
            <a:extLst>
              <a:ext uri="{FF2B5EF4-FFF2-40B4-BE49-F238E27FC236}">
                <a16:creationId xmlns:a16="http://schemas.microsoft.com/office/drawing/2014/main" id="{349A3269-7A0D-1C59-964D-9118618A9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1FB4C-B337-542F-76C8-4A0B652C0C3A}"/>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121990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C533-2025-CB28-A927-C98C5CA1B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0E49B-784C-152B-2442-99977FBEB3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CFFD49-BC6C-BC65-9EB5-B85C9897CE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7596D-A5E9-0F92-5908-372D559F12D5}"/>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6" name="Footer Placeholder 5">
            <a:extLst>
              <a:ext uri="{FF2B5EF4-FFF2-40B4-BE49-F238E27FC236}">
                <a16:creationId xmlns:a16="http://schemas.microsoft.com/office/drawing/2014/main" id="{195FEEE0-9231-B1BA-5CB1-A25AA42E4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3B22A-85A6-D3D8-7904-9F961E148CCD}"/>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357852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BAD9-5715-932F-D909-99C1BA1A31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3A616-6E41-3A65-481D-582E21DED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2D880-2EB8-2A4D-191A-3A45114BC9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A91628-73D2-734D-CE25-649CF5430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AE101-1AA3-FF09-3009-058C0ACC3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8172B-0E78-9885-0077-99127EE353EC}"/>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8" name="Footer Placeholder 7">
            <a:extLst>
              <a:ext uri="{FF2B5EF4-FFF2-40B4-BE49-F238E27FC236}">
                <a16:creationId xmlns:a16="http://schemas.microsoft.com/office/drawing/2014/main" id="{97453A97-95F6-6425-D5A5-B69A0C5C81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8081E0-9A54-6323-FA8E-DDDEB1727328}"/>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183191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0DF6-FEA0-50F2-A5CB-C488DEF752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76F6FE-A80E-7B95-F0FE-A1E4CA800F5C}"/>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4" name="Footer Placeholder 3">
            <a:extLst>
              <a:ext uri="{FF2B5EF4-FFF2-40B4-BE49-F238E27FC236}">
                <a16:creationId xmlns:a16="http://schemas.microsoft.com/office/drawing/2014/main" id="{7140D365-8A02-E685-4C27-AEEB20E718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CE0B8-1E69-F4A3-DD13-E36786ACF0E4}"/>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368293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D3C3D-ABB1-2DE4-0CCA-2320D7FE6C38}"/>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3" name="Footer Placeholder 2">
            <a:extLst>
              <a:ext uri="{FF2B5EF4-FFF2-40B4-BE49-F238E27FC236}">
                <a16:creationId xmlns:a16="http://schemas.microsoft.com/office/drawing/2014/main" id="{168C67E2-5839-6CC8-9FFF-B4CA104812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274300-939C-3AF8-B0D5-DC0A232E2B1C}"/>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292789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18F2-4FAA-88E9-8442-65F6557DA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BC3365-F3DE-6BF9-E4EB-6C958CB78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E50BE-3AD6-753E-FC40-D8AF18316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3E3DF-C2EC-1866-2377-DDA675DE3D37}"/>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6" name="Footer Placeholder 5">
            <a:extLst>
              <a:ext uri="{FF2B5EF4-FFF2-40B4-BE49-F238E27FC236}">
                <a16:creationId xmlns:a16="http://schemas.microsoft.com/office/drawing/2014/main" id="{A6270FF3-409E-69AB-EC42-E38E4EB3D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4DC32-9829-A4E0-C864-2B37AC7A4025}"/>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380939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F031-3F04-B8A9-49A4-B0258DBB2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2229A-7EEB-0237-A6C0-5FADB18B8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EDC63-5558-2857-7FC5-806494C4E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54560-C74E-8BC4-B2A5-5D17BD74DEBC}"/>
              </a:ext>
            </a:extLst>
          </p:cNvPr>
          <p:cNvSpPr>
            <a:spLocks noGrp="1"/>
          </p:cNvSpPr>
          <p:nvPr>
            <p:ph type="dt" sz="half" idx="10"/>
          </p:nvPr>
        </p:nvSpPr>
        <p:spPr/>
        <p:txBody>
          <a:bodyPr/>
          <a:lstStyle/>
          <a:p>
            <a:fld id="{9A0E5D3E-F5D3-D441-B170-9CF53B9F357B}" type="datetimeFigureOut">
              <a:rPr lang="en-US" smtClean="0"/>
              <a:t>11/17/24</a:t>
            </a:fld>
            <a:endParaRPr lang="en-US"/>
          </a:p>
        </p:txBody>
      </p:sp>
      <p:sp>
        <p:nvSpPr>
          <p:cNvPr id="6" name="Footer Placeholder 5">
            <a:extLst>
              <a:ext uri="{FF2B5EF4-FFF2-40B4-BE49-F238E27FC236}">
                <a16:creationId xmlns:a16="http://schemas.microsoft.com/office/drawing/2014/main" id="{C7FF011C-4D9F-DDE5-61B5-23173C411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B05F4-F39D-7658-EA92-3A604E318E19}"/>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106228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EC97E-C6D4-DC3C-043A-D320007DE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1A1DD-F214-138F-2885-67DF1EDC2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36FE0-5F76-1558-80ED-B0A37163C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0E5D3E-F5D3-D441-B170-9CF53B9F357B}" type="datetimeFigureOut">
              <a:rPr lang="en-US" smtClean="0"/>
              <a:t>11/17/24</a:t>
            </a:fld>
            <a:endParaRPr lang="en-US"/>
          </a:p>
        </p:txBody>
      </p:sp>
      <p:sp>
        <p:nvSpPr>
          <p:cNvPr id="5" name="Footer Placeholder 4">
            <a:extLst>
              <a:ext uri="{FF2B5EF4-FFF2-40B4-BE49-F238E27FC236}">
                <a16:creationId xmlns:a16="http://schemas.microsoft.com/office/drawing/2014/main" id="{F4523F8B-7F20-728E-DDA5-E4DDC4AB3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0C443C-FBE9-787F-B262-3E7D8DAEE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BCE52D-61FC-C541-9AAD-8419D5D1F488}" type="slidenum">
              <a:rPr lang="en-US" smtClean="0"/>
              <a:t>‹#›</a:t>
            </a:fld>
            <a:endParaRPr lang="en-US"/>
          </a:p>
        </p:txBody>
      </p:sp>
      <p:pic>
        <p:nvPicPr>
          <p:cNvPr id="7" name="Picture 6">
            <a:extLst>
              <a:ext uri="{FF2B5EF4-FFF2-40B4-BE49-F238E27FC236}">
                <a16:creationId xmlns:a16="http://schemas.microsoft.com/office/drawing/2014/main" id="{B0715650-6E56-2096-B6B1-5876982E2F38}"/>
              </a:ext>
            </a:extLst>
          </p:cNvPr>
          <p:cNvPicPr>
            <a:picLocks noChangeAspect="1"/>
          </p:cNvPicPr>
          <p:nvPr userDrawn="1"/>
        </p:nvPicPr>
        <p:blipFill>
          <a:blip r:embed="rId13"/>
          <a:srcRect l="61275" t="4853" r="6740" b="66997"/>
          <a:stretch/>
        </p:blipFill>
        <p:spPr>
          <a:xfrm>
            <a:off x="10317176" y="5649010"/>
            <a:ext cx="1733279" cy="1055906"/>
          </a:xfrm>
          <a:prstGeom prst="rect">
            <a:avLst/>
          </a:prstGeom>
        </p:spPr>
      </p:pic>
    </p:spTree>
    <p:extLst>
      <p:ext uri="{BB962C8B-B14F-4D97-AF65-F5344CB8AC3E}">
        <p14:creationId xmlns:p14="http://schemas.microsoft.com/office/powerpoint/2010/main" val="326852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semperi.2020.15131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BE5C-F894-A68E-B5D2-6237575294D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B212218-AC69-E833-0733-8CEC8A65540E}"/>
              </a:ext>
            </a:extLst>
          </p:cNvPr>
          <p:cNvSpPr>
            <a:spLocks noGrp="1"/>
          </p:cNvSpPr>
          <p:nvPr>
            <p:ph type="ctrTitle"/>
          </p:nvPr>
        </p:nvSpPr>
        <p:spPr/>
        <p:txBody>
          <a:bodyPr>
            <a:noAutofit/>
          </a:bodyPr>
          <a:lstStyle/>
          <a:p>
            <a:r>
              <a:rPr lang="en-US" sz="4800" b="1" dirty="0"/>
              <a:t>Contraception for the Patient with Congenital Heart Disease</a:t>
            </a:r>
          </a:p>
        </p:txBody>
      </p:sp>
      <p:sp>
        <p:nvSpPr>
          <p:cNvPr id="9" name="Subtitle 8">
            <a:extLst>
              <a:ext uri="{FF2B5EF4-FFF2-40B4-BE49-F238E27FC236}">
                <a16:creationId xmlns:a16="http://schemas.microsoft.com/office/drawing/2014/main" id="{BA5E00B3-950D-7FE9-5400-E38417DFB335}"/>
              </a:ext>
            </a:extLst>
          </p:cNvPr>
          <p:cNvSpPr>
            <a:spLocks noGrp="1"/>
          </p:cNvSpPr>
          <p:nvPr>
            <p:ph type="subTitle" idx="1"/>
          </p:nvPr>
        </p:nvSpPr>
        <p:spPr>
          <a:xfrm>
            <a:off x="1524000" y="5006769"/>
            <a:ext cx="9144000" cy="1655762"/>
          </a:xfrm>
        </p:spPr>
        <p:txBody>
          <a:bodyPr>
            <a:normAutofit/>
          </a:bodyPr>
          <a:lstStyle/>
          <a:p>
            <a:pPr>
              <a:lnSpc>
                <a:spcPct val="90000"/>
              </a:lnSpc>
            </a:pPr>
            <a:r>
              <a:rPr lang="en-US" sz="1800" dirty="0">
                <a:solidFill>
                  <a:schemeClr val="tx1">
                    <a:lumMod val="75000"/>
                    <a:lumOff val="25000"/>
                  </a:schemeClr>
                </a:solidFill>
              </a:rPr>
              <a:t>Patricia Ann A. Factor, MD</a:t>
            </a:r>
          </a:p>
          <a:p>
            <a:pPr>
              <a:lnSpc>
                <a:spcPct val="90000"/>
              </a:lnSpc>
            </a:pPr>
            <a:r>
              <a:rPr lang="en-US" sz="1800" dirty="0">
                <a:solidFill>
                  <a:schemeClr val="tx1">
                    <a:lumMod val="75000"/>
                    <a:lumOff val="25000"/>
                  </a:schemeClr>
                </a:solidFill>
              </a:rPr>
              <a:t>Institute of Reproductive Health – National Institutes of Health</a:t>
            </a:r>
          </a:p>
          <a:p>
            <a:pPr>
              <a:lnSpc>
                <a:spcPct val="90000"/>
              </a:lnSpc>
            </a:pPr>
            <a:r>
              <a:rPr lang="en-US" sz="1800" dirty="0">
                <a:solidFill>
                  <a:schemeClr val="tx1">
                    <a:lumMod val="75000"/>
                    <a:lumOff val="25000"/>
                  </a:schemeClr>
                </a:solidFill>
              </a:rPr>
              <a:t>University of the Philippines - Manila</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383220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855C-635D-9257-B076-F6E9FA6D6641}"/>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Contraceptive use among women with chronic medical conditions</a:t>
            </a:r>
          </a:p>
        </p:txBody>
      </p:sp>
      <p:sp>
        <p:nvSpPr>
          <p:cNvPr id="3" name="Content Placeholder 2">
            <a:extLst>
              <a:ext uri="{FF2B5EF4-FFF2-40B4-BE49-F238E27FC236}">
                <a16:creationId xmlns:a16="http://schemas.microsoft.com/office/drawing/2014/main" id="{9DB8E454-EB45-186D-5DFF-59E84904267D}"/>
              </a:ext>
            </a:extLst>
          </p:cNvPr>
          <p:cNvSpPr>
            <a:spLocks noGrp="1"/>
          </p:cNvSpPr>
          <p:nvPr>
            <p:ph idx="1"/>
          </p:nvPr>
        </p:nvSpPr>
        <p:spPr>
          <a:xfrm>
            <a:off x="581192" y="1980991"/>
            <a:ext cx="11029615" cy="3678303"/>
          </a:xfrm>
        </p:spPr>
        <p:txBody>
          <a:bodyPr/>
          <a:lstStyle/>
          <a:p>
            <a:r>
              <a:rPr lang="en-PH" b="1" i="0" dirty="0">
                <a:solidFill>
                  <a:srgbClr val="212121"/>
                </a:solidFill>
                <a:effectLst/>
                <a:latin typeface="system-ui"/>
              </a:rPr>
              <a:t> </a:t>
            </a:r>
            <a:r>
              <a:rPr lang="en-PH" sz="2400" b="0" i="0" dirty="0">
                <a:solidFill>
                  <a:srgbClr val="1F1F1F"/>
                </a:solidFill>
                <a:effectLst/>
                <a:latin typeface="Futura Medium" panose="020B0602020204020303" pitchFamily="34" charset="-79"/>
                <a:cs typeface="Futura Medium" panose="020B0602020204020303" pitchFamily="34" charset="-79"/>
              </a:rPr>
              <a:t>Women with medical conditions are highly influenced by a complex family planning specialist with their contraceptive options; and when receiving such counseling, will often choose highly effective methods.</a:t>
            </a:r>
          </a:p>
          <a:p>
            <a:pPr marL="0" indent="0">
              <a:buNone/>
            </a:pPr>
            <a:endParaRPr lang="en-PH" sz="2400" dirty="0">
              <a:solidFill>
                <a:srgbClr val="212121"/>
              </a:solidFill>
              <a:latin typeface="Futura Medium" panose="020B0602020204020303" pitchFamily="34" charset="-79"/>
              <a:cs typeface="Futura Medium" panose="020B0602020204020303" pitchFamily="34" charset="-79"/>
            </a:endParaRPr>
          </a:p>
          <a:p>
            <a:r>
              <a:rPr lang="en-US" sz="2400" dirty="0">
                <a:latin typeface="Futura Medium" panose="020B0602020204020303" pitchFamily="34" charset="-79"/>
                <a:cs typeface="Futura Medium" panose="020B0602020204020303" pitchFamily="34" charset="-79"/>
              </a:rPr>
              <a:t>Health care providers vary widely in their knowledge, perceived competence, and comfort in providing contraceptive counseling. </a:t>
            </a:r>
          </a:p>
        </p:txBody>
      </p:sp>
      <p:sp>
        <p:nvSpPr>
          <p:cNvPr id="5" name="TextBox 4">
            <a:extLst>
              <a:ext uri="{FF2B5EF4-FFF2-40B4-BE49-F238E27FC236}">
                <a16:creationId xmlns:a16="http://schemas.microsoft.com/office/drawing/2014/main" id="{3036F223-35D6-A7F9-67DB-26AB50BF62A7}"/>
              </a:ext>
            </a:extLst>
          </p:cNvPr>
          <p:cNvSpPr txBox="1"/>
          <p:nvPr/>
        </p:nvSpPr>
        <p:spPr>
          <a:xfrm>
            <a:off x="838200" y="5404570"/>
            <a:ext cx="10870096" cy="769441"/>
          </a:xfrm>
          <a:prstGeom prst="rect">
            <a:avLst/>
          </a:prstGeom>
          <a:noFill/>
        </p:spPr>
        <p:txBody>
          <a:bodyPr wrap="square">
            <a:spAutoFit/>
          </a:bodyPr>
          <a:lstStyle/>
          <a:p>
            <a:r>
              <a:rPr lang="en-PH" sz="1100" b="0" i="0" dirty="0" err="1">
                <a:solidFill>
                  <a:srgbClr val="212121"/>
                </a:solidFill>
                <a:effectLst/>
                <a:latin typeface="system-ui"/>
              </a:rPr>
              <a:t>Mody</a:t>
            </a:r>
            <a:r>
              <a:rPr lang="en-PH" sz="1100" b="0" i="0" dirty="0">
                <a:solidFill>
                  <a:srgbClr val="212121"/>
                </a:solidFill>
                <a:effectLst/>
                <a:latin typeface="system-ui"/>
              </a:rPr>
              <a:t>, S. K., </a:t>
            </a:r>
            <a:r>
              <a:rPr lang="en-PH" sz="1100" b="0" i="0" dirty="0" err="1">
                <a:solidFill>
                  <a:srgbClr val="212121"/>
                </a:solidFill>
                <a:effectLst/>
                <a:latin typeface="system-ui"/>
              </a:rPr>
              <a:t>Cansino</a:t>
            </a:r>
            <a:r>
              <a:rPr lang="en-PH" sz="1100" b="0" i="0" dirty="0">
                <a:solidFill>
                  <a:srgbClr val="212121"/>
                </a:solidFill>
                <a:effectLst/>
                <a:latin typeface="system-ui"/>
              </a:rPr>
              <a:t>, C., </a:t>
            </a:r>
            <a:r>
              <a:rPr lang="en-PH" sz="1100" b="0" i="0" dirty="0" err="1">
                <a:solidFill>
                  <a:srgbClr val="212121"/>
                </a:solidFill>
                <a:effectLst/>
                <a:latin typeface="system-ui"/>
              </a:rPr>
              <a:t>Rible</a:t>
            </a:r>
            <a:r>
              <a:rPr lang="en-PH" sz="1100" b="0" i="0" dirty="0">
                <a:solidFill>
                  <a:srgbClr val="212121"/>
                </a:solidFill>
                <a:effectLst/>
                <a:latin typeface="system-ui"/>
              </a:rPr>
              <a:t>, R., </a:t>
            </a:r>
            <a:r>
              <a:rPr lang="en-PH" sz="1100" b="0" i="0" dirty="0" err="1">
                <a:solidFill>
                  <a:srgbClr val="212121"/>
                </a:solidFill>
                <a:effectLst/>
                <a:latin typeface="system-ui"/>
              </a:rPr>
              <a:t>Farala</a:t>
            </a:r>
            <a:r>
              <a:rPr lang="en-PH" sz="1100" b="0" i="0" dirty="0">
                <a:solidFill>
                  <a:srgbClr val="212121"/>
                </a:solidFill>
                <a:effectLst/>
                <a:latin typeface="system-ui"/>
              </a:rPr>
              <a:t>, J. P., </a:t>
            </a:r>
            <a:r>
              <a:rPr lang="en-PH" sz="1100" b="0" i="0" dirty="0" err="1">
                <a:solidFill>
                  <a:srgbClr val="212121"/>
                </a:solidFill>
                <a:effectLst/>
                <a:latin typeface="system-ui"/>
              </a:rPr>
              <a:t>Steinauer</a:t>
            </a:r>
            <a:r>
              <a:rPr lang="en-PH" sz="1100" b="0" i="0" dirty="0">
                <a:solidFill>
                  <a:srgbClr val="212121"/>
                </a:solidFill>
                <a:effectLst/>
                <a:latin typeface="system-ui"/>
              </a:rPr>
              <a:t>, J., Harken, T., &amp; University of California Family Planning Collaborative (2020). Contraceptive use among women with medical conditions: Factors that influence method choice. </a:t>
            </a:r>
            <a:r>
              <a:rPr lang="en-PH" sz="1100" b="0" i="1" dirty="0">
                <a:solidFill>
                  <a:srgbClr val="212121"/>
                </a:solidFill>
                <a:effectLst/>
                <a:latin typeface="system-ui"/>
              </a:rPr>
              <a:t>Seminars in perinatology</a:t>
            </a:r>
            <a:r>
              <a:rPr lang="en-PH" sz="1100" b="0" i="0" dirty="0">
                <a:solidFill>
                  <a:srgbClr val="212121"/>
                </a:solidFill>
                <a:effectLst/>
                <a:latin typeface="system-ui"/>
              </a:rPr>
              <a:t>, </a:t>
            </a:r>
            <a:r>
              <a:rPr lang="en-PH" sz="1100" b="0" i="1" dirty="0">
                <a:solidFill>
                  <a:srgbClr val="212121"/>
                </a:solidFill>
                <a:effectLst/>
                <a:latin typeface="system-ui"/>
              </a:rPr>
              <a:t>44</a:t>
            </a:r>
            <a:r>
              <a:rPr lang="en-PH" sz="1100" b="0" i="0" dirty="0">
                <a:solidFill>
                  <a:srgbClr val="212121"/>
                </a:solidFill>
                <a:effectLst/>
                <a:latin typeface="system-ui"/>
              </a:rPr>
              <a:t>(5), 151310. </a:t>
            </a:r>
            <a:r>
              <a:rPr lang="en-PH" sz="1100" b="0" i="0" dirty="0">
                <a:solidFill>
                  <a:srgbClr val="212121"/>
                </a:solidFill>
                <a:effectLst/>
                <a:latin typeface="system-ui"/>
                <a:hlinkClick r:id="rId3"/>
              </a:rPr>
              <a:t>https://doi.org/10.1016/j.semperi.2020.151310</a:t>
            </a:r>
            <a:endParaRPr lang="en-PH" sz="1100" b="0" i="0" dirty="0">
              <a:solidFill>
                <a:srgbClr val="212121"/>
              </a:solidFill>
              <a:effectLst/>
              <a:latin typeface="system-ui"/>
            </a:endParaRPr>
          </a:p>
          <a:p>
            <a:r>
              <a:rPr lang="en-PH" sz="1100" b="0" i="0" dirty="0">
                <a:solidFill>
                  <a:srgbClr val="212121"/>
                </a:solidFill>
                <a:effectLst/>
                <a:latin typeface="system-ui"/>
              </a:rPr>
              <a:t>Akers, A. Y., Gold, M. A., Borrero, S., Santucci, A., &amp; Schwarz, E. B. (2010). Providers' perspectives on challenges to contraceptive counseling in primary care settings. </a:t>
            </a:r>
            <a:r>
              <a:rPr lang="en-PH" sz="1100" b="0" i="1" dirty="0">
                <a:solidFill>
                  <a:srgbClr val="212121"/>
                </a:solidFill>
                <a:effectLst/>
                <a:latin typeface="system-ui"/>
              </a:rPr>
              <a:t>Journal of women's health (2002)</a:t>
            </a:r>
            <a:r>
              <a:rPr lang="en-PH" sz="1100" b="0" i="0" dirty="0">
                <a:solidFill>
                  <a:srgbClr val="212121"/>
                </a:solidFill>
                <a:effectLst/>
                <a:latin typeface="system-ui"/>
              </a:rPr>
              <a:t>, </a:t>
            </a:r>
            <a:r>
              <a:rPr lang="en-PH" sz="1100" b="0" i="1" dirty="0">
                <a:solidFill>
                  <a:srgbClr val="212121"/>
                </a:solidFill>
                <a:effectLst/>
                <a:latin typeface="system-ui"/>
              </a:rPr>
              <a:t>19</a:t>
            </a:r>
            <a:r>
              <a:rPr lang="en-PH" sz="1100" b="0" i="0" dirty="0">
                <a:solidFill>
                  <a:srgbClr val="212121"/>
                </a:solidFill>
                <a:effectLst/>
                <a:latin typeface="system-ui"/>
              </a:rPr>
              <a:t>(6), 1163–1170. https://</a:t>
            </a:r>
            <a:r>
              <a:rPr lang="en-PH" sz="1100" b="0" i="0" dirty="0" err="1">
                <a:solidFill>
                  <a:srgbClr val="212121"/>
                </a:solidFill>
                <a:effectLst/>
                <a:latin typeface="system-ui"/>
              </a:rPr>
              <a:t>doi.org</a:t>
            </a:r>
            <a:r>
              <a:rPr lang="en-PH" sz="1100" b="0" i="0" dirty="0">
                <a:solidFill>
                  <a:srgbClr val="212121"/>
                </a:solidFill>
                <a:effectLst/>
                <a:latin typeface="system-ui"/>
              </a:rPr>
              <a:t>/10.1089/jwh.2009.1735</a:t>
            </a:r>
            <a:endParaRPr lang="en-US" sz="1100" dirty="0"/>
          </a:p>
        </p:txBody>
      </p:sp>
    </p:spTree>
    <p:extLst>
      <p:ext uri="{BB962C8B-B14F-4D97-AF65-F5344CB8AC3E}">
        <p14:creationId xmlns:p14="http://schemas.microsoft.com/office/powerpoint/2010/main" val="264603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B353-A521-64A8-6F15-20157441FEAA}"/>
              </a:ext>
            </a:extLst>
          </p:cNvPr>
          <p:cNvSpPr>
            <a:spLocks noGrp="1"/>
          </p:cNvSpPr>
          <p:nvPr>
            <p:ph type="title"/>
          </p:nvPr>
        </p:nvSpPr>
        <p:spPr/>
        <p:txBody>
          <a:bodyPr>
            <a:normAutofit/>
          </a:bodyPr>
          <a:lstStyle/>
          <a:p>
            <a:r>
              <a:rPr lang="en-US" sz="4800" dirty="0">
                <a:latin typeface="Futura Medium" panose="020B0602020204020303" pitchFamily="34" charset="-79"/>
                <a:cs typeface="Futura Medium" panose="020B0602020204020303" pitchFamily="34" charset="-79"/>
              </a:rPr>
              <a:t>WOMEN WITH CONGENITAL HEART DISEASE</a:t>
            </a:r>
          </a:p>
        </p:txBody>
      </p:sp>
      <p:sp>
        <p:nvSpPr>
          <p:cNvPr id="3" name="Text Placeholder 2">
            <a:extLst>
              <a:ext uri="{FF2B5EF4-FFF2-40B4-BE49-F238E27FC236}">
                <a16:creationId xmlns:a16="http://schemas.microsoft.com/office/drawing/2014/main" id="{B3945F2C-587F-D606-C5C6-45264DD8BA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9114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384D-F741-C28A-1D6E-C39AC5460B78}"/>
              </a:ext>
            </a:extLst>
          </p:cNvPr>
          <p:cNvSpPr>
            <a:spLocks noGrp="1"/>
          </p:cNvSpPr>
          <p:nvPr>
            <p:ph type="title"/>
          </p:nvPr>
        </p:nvSpPr>
        <p:spPr/>
        <p:txBody>
          <a:bodyPr>
            <a:normAutofit/>
          </a:bodyPr>
          <a:lstStyle/>
          <a:p>
            <a:r>
              <a:rPr lang="en-US" sz="4000" dirty="0">
                <a:latin typeface="Futura Medium" panose="020B0602020204020303" pitchFamily="34" charset="-79"/>
                <a:cs typeface="Futura Medium" panose="020B0602020204020303" pitchFamily="34" charset="-79"/>
              </a:rPr>
              <a:t>Cardiac physiology in pregnancy</a:t>
            </a:r>
          </a:p>
        </p:txBody>
      </p:sp>
      <p:sp>
        <p:nvSpPr>
          <p:cNvPr id="3" name="Content Placeholder 2">
            <a:extLst>
              <a:ext uri="{FF2B5EF4-FFF2-40B4-BE49-F238E27FC236}">
                <a16:creationId xmlns:a16="http://schemas.microsoft.com/office/drawing/2014/main" id="{367B3447-77B8-86BB-E791-B72762FF3845}"/>
              </a:ext>
            </a:extLst>
          </p:cNvPr>
          <p:cNvSpPr>
            <a:spLocks noGrp="1"/>
          </p:cNvSpPr>
          <p:nvPr>
            <p:ph idx="1"/>
          </p:nvPr>
        </p:nvSpPr>
        <p:spPr/>
        <p:txBody>
          <a:bodyPr>
            <a:normAutofit/>
          </a:bodyPr>
          <a:lstStyle/>
          <a:p>
            <a:r>
              <a:rPr lang="en-US" sz="2400" dirty="0">
                <a:latin typeface="Futura Medium" panose="020B0602020204020303" pitchFamily="34" charset="-79"/>
                <a:cs typeface="Futura Medium" panose="020B0602020204020303" pitchFamily="34" charset="-79"/>
              </a:rPr>
              <a:t> Two major hemodynamic changes: fall in systemic vascular resistance and increase in cardiac output</a:t>
            </a:r>
          </a:p>
          <a:p>
            <a:pPr lvl="1"/>
            <a:r>
              <a:rPr lang="en-US" sz="2000" dirty="0">
                <a:latin typeface="Futura Medium" panose="020B0602020204020303" pitchFamily="34" charset="-79"/>
                <a:cs typeface="Futura Medium" panose="020B0602020204020303" pitchFamily="34" charset="-79"/>
              </a:rPr>
              <a:t>In patients whose cardiac output is limited by myocardial dysfunction or valvular lesions (</a:t>
            </a:r>
            <a:r>
              <a:rPr lang="en-US" sz="2000" dirty="0" err="1">
                <a:latin typeface="Futura Medium" panose="020B0602020204020303" pitchFamily="34" charset="-79"/>
                <a:cs typeface="Futura Medium" panose="020B0602020204020303" pitchFamily="34" charset="-79"/>
              </a:rPr>
              <a:t>eg</a:t>
            </a:r>
            <a:r>
              <a:rPr lang="en-US" sz="2000" dirty="0">
                <a:latin typeface="Futura Medium" panose="020B0602020204020303" pitchFamily="34" charset="-79"/>
                <a:cs typeface="Futura Medium" panose="020B0602020204020303" pitchFamily="34" charset="-79"/>
              </a:rPr>
              <a:t>, mitral stenosis), volume overload is poorly tolerated and may result in heart failure.</a:t>
            </a:r>
          </a:p>
          <a:p>
            <a:pPr lvl="1"/>
            <a:r>
              <a:rPr lang="en-US" sz="2000" dirty="0">
                <a:latin typeface="Futura Medium" panose="020B0602020204020303" pitchFamily="34" charset="-79"/>
                <a:cs typeface="Futura Medium" panose="020B0602020204020303" pitchFamily="34" charset="-79"/>
              </a:rPr>
              <a:t>Cardiac output increases progressively from the first stage of labor, sometimes reaching an additional 50 percent by the late second stage.</a:t>
            </a:r>
          </a:p>
          <a:p>
            <a:pPr lvl="1"/>
            <a:endParaRPr lang="en-US" sz="2000" dirty="0">
              <a:latin typeface="Futura Medium" panose="020B0602020204020303" pitchFamily="34" charset="-79"/>
              <a:cs typeface="Futura Medium" panose="020B0602020204020303" pitchFamily="34" charset="-79"/>
            </a:endParaRPr>
          </a:p>
          <a:p>
            <a:pPr marL="457200" lvl="1" indent="0">
              <a:buNone/>
            </a:pPr>
            <a:endParaRPr lang="en-US" sz="2000" dirty="0">
              <a:latin typeface="Futura Medium" panose="020B0602020204020303" pitchFamily="34" charset="-79"/>
              <a:cs typeface="Futura Medium" panose="020B0602020204020303" pitchFamily="34" charset="-79"/>
            </a:endParaRPr>
          </a:p>
          <a:p>
            <a:r>
              <a:rPr lang="en-US" sz="2400" dirty="0">
                <a:latin typeface="Futura Medium" panose="020B0602020204020303" pitchFamily="34" charset="-79"/>
                <a:cs typeface="Futura Medium" panose="020B0602020204020303" pitchFamily="34" charset="-79"/>
              </a:rPr>
              <a:t>Women with preexisting heart disease are at increased risk for thromboembolism during pregnancy. </a:t>
            </a:r>
          </a:p>
          <a:p>
            <a:endParaRPr lang="en-US" sz="24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01727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0DF-DCDD-2821-F979-B3BCB18E6C2A}"/>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r>
              <a:rPr lang="en-US" sz="3200" b="1" kern="1200" dirty="0">
                <a:latin typeface="FUTURA MEDIUM" panose="020B0602020204020303" pitchFamily="34" charset="-79"/>
                <a:cs typeface="FUTURA MEDIUM" panose="020B0602020204020303" pitchFamily="34" charset="-79"/>
              </a:rPr>
              <a:t>Modified WHO Classification of Maternal Cardiovascular Risk </a:t>
            </a:r>
          </a:p>
        </p:txBody>
      </p:sp>
      <p:graphicFrame>
        <p:nvGraphicFramePr>
          <p:cNvPr id="4" name="Content Placeholder 3">
            <a:extLst>
              <a:ext uri="{FF2B5EF4-FFF2-40B4-BE49-F238E27FC236}">
                <a16:creationId xmlns:a16="http://schemas.microsoft.com/office/drawing/2014/main" id="{8C1169E3-0D34-DA0F-B1ED-44E527912AB3}"/>
              </a:ext>
            </a:extLst>
          </p:cNvPr>
          <p:cNvGraphicFramePr>
            <a:graphicFrameLocks noGrp="1"/>
          </p:cNvGraphicFramePr>
          <p:nvPr>
            <p:ph idx="1"/>
            <p:extLst>
              <p:ext uri="{D42A27DB-BD31-4B8C-83A1-F6EECF244321}">
                <p14:modId xmlns:p14="http://schemas.microsoft.com/office/powerpoint/2010/main" val="3521422183"/>
              </p:ext>
            </p:extLst>
          </p:nvPr>
        </p:nvGraphicFramePr>
        <p:xfrm>
          <a:off x="709459" y="1657661"/>
          <a:ext cx="10905070" cy="3890619"/>
        </p:xfrm>
        <a:graphic>
          <a:graphicData uri="http://schemas.openxmlformats.org/drawingml/2006/table">
            <a:tbl>
              <a:tblPr firstRow="1" firstCol="1" bandRow="1"/>
              <a:tblGrid>
                <a:gridCol w="1928209">
                  <a:extLst>
                    <a:ext uri="{9D8B030D-6E8A-4147-A177-3AD203B41FA5}">
                      <a16:colId xmlns:a16="http://schemas.microsoft.com/office/drawing/2014/main" val="751288552"/>
                    </a:ext>
                  </a:extLst>
                </a:gridCol>
                <a:gridCol w="1752713">
                  <a:extLst>
                    <a:ext uri="{9D8B030D-6E8A-4147-A177-3AD203B41FA5}">
                      <a16:colId xmlns:a16="http://schemas.microsoft.com/office/drawing/2014/main" val="1588738159"/>
                    </a:ext>
                  </a:extLst>
                </a:gridCol>
                <a:gridCol w="1752713">
                  <a:extLst>
                    <a:ext uri="{9D8B030D-6E8A-4147-A177-3AD203B41FA5}">
                      <a16:colId xmlns:a16="http://schemas.microsoft.com/office/drawing/2014/main" val="1128491598"/>
                    </a:ext>
                  </a:extLst>
                </a:gridCol>
                <a:gridCol w="1940022">
                  <a:extLst>
                    <a:ext uri="{9D8B030D-6E8A-4147-A177-3AD203B41FA5}">
                      <a16:colId xmlns:a16="http://schemas.microsoft.com/office/drawing/2014/main" val="4112085189"/>
                    </a:ext>
                  </a:extLst>
                </a:gridCol>
                <a:gridCol w="1777575">
                  <a:extLst>
                    <a:ext uri="{9D8B030D-6E8A-4147-A177-3AD203B41FA5}">
                      <a16:colId xmlns:a16="http://schemas.microsoft.com/office/drawing/2014/main" val="1754957611"/>
                    </a:ext>
                  </a:extLst>
                </a:gridCol>
                <a:gridCol w="1753838">
                  <a:extLst>
                    <a:ext uri="{9D8B030D-6E8A-4147-A177-3AD203B41FA5}">
                      <a16:colId xmlns:a16="http://schemas.microsoft.com/office/drawing/2014/main" val="192275175"/>
                    </a:ext>
                  </a:extLst>
                </a:gridCol>
              </a:tblGrid>
              <a:tr h="405667">
                <a:tc>
                  <a:txBody>
                    <a:bodyPr/>
                    <a:lstStyle/>
                    <a:p>
                      <a:pPr algn="l" fontAlgn="t">
                        <a:spcBef>
                          <a:spcPts val="0"/>
                        </a:spcBef>
                        <a:spcAft>
                          <a:spcPts val="0"/>
                        </a:spcAft>
                        <a:tabLst>
                          <a:tab pos="1219200" algn="l"/>
                        </a:tabLst>
                      </a:pPr>
                      <a:r>
                        <a:rPr lang="en-PH" sz="2100" b="1" i="0" u="none" strike="noStrike" kern="1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 </a:t>
                      </a:r>
                      <a:endParaRPr lang="en-PH" sz="3200" b="0" i="0" u="none" strike="noStrike" dirty="0">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1"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mWHO I</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1"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mWHO II</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1"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mWHO II-III</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1"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mWHO-III</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1" i="0" u="none" strike="noStrike" kern="100" dirty="0" err="1">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mWHO</a:t>
                      </a:r>
                      <a:r>
                        <a:rPr lang="en-PH" sz="2100" b="1" i="0" u="none" strike="noStrike" kern="1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 IV</a:t>
                      </a:r>
                      <a:endParaRPr lang="en-PH" sz="3200" b="0" i="0" u="none" strike="noStrike" dirty="0">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211117"/>
                  </a:ext>
                </a:extLst>
              </a:tr>
              <a:tr h="2025632">
                <a:tc>
                  <a:txBody>
                    <a:bodyPr/>
                    <a:lstStyle/>
                    <a:p>
                      <a:pPr algn="l" fontAlgn="t">
                        <a:spcBef>
                          <a:spcPts val="0"/>
                        </a:spcBef>
                        <a:spcAft>
                          <a:spcPts val="0"/>
                        </a:spcAft>
                        <a:tabLst>
                          <a:tab pos="1219200" algn="l"/>
                        </a:tabLst>
                      </a:pPr>
                      <a:r>
                        <a:rPr lang="en-PH" sz="2100" b="1"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Diagnosis</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Mild PS</a:t>
                      </a:r>
                      <a:endParaRPr lang="en-PH" sz="3200" b="0" i="0" u="none" strike="noStrike" dirty="0">
                        <a:effectLst/>
                        <a:latin typeface="Arial" panose="020B0604020202020204" pitchFamily="34" charset="0"/>
                      </a:endParaRPr>
                    </a:p>
                    <a:p>
                      <a:pPr algn="l" fontAlgn="t">
                        <a:spcBef>
                          <a:spcPts val="0"/>
                        </a:spcBef>
                        <a:spcAft>
                          <a:spcPts val="0"/>
                        </a:spcAft>
                        <a:tabLst>
                          <a:tab pos="1219200" algn="l"/>
                        </a:tabLst>
                      </a:pPr>
                      <a:r>
                        <a:rPr lang="en-PH" sz="2100" b="0" i="0" u="none" strike="noStrike" kern="1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Small PDA</a:t>
                      </a:r>
                    </a:p>
                    <a:p>
                      <a:pPr algn="l" fontAlgn="t">
                        <a:spcBef>
                          <a:spcPts val="0"/>
                        </a:spcBef>
                        <a:spcAft>
                          <a:spcPts val="0"/>
                        </a:spcAft>
                        <a:tabLst>
                          <a:tab pos="1219200" algn="l"/>
                        </a:tabLst>
                      </a:pPr>
                      <a:r>
                        <a:rPr lang="en-PH" sz="2100" b="0" i="0" u="none" strike="noStrike" kern="100" dirty="0">
                          <a:solidFill>
                            <a:srgbClr val="232323"/>
                          </a:solidFill>
                          <a:effectLst/>
                          <a:highlight>
                            <a:srgbClr val="FFFFFF"/>
                          </a:highlight>
                          <a:latin typeface="Aptos" panose="020B0004020202020204" pitchFamily="34" charset="0"/>
                          <a:cs typeface="Noto Sans" panose="020B0502040504020204" pitchFamily="34" charset="0"/>
                        </a:rPr>
                        <a:t>Small VSD</a:t>
                      </a:r>
                      <a:endParaRPr lang="en-PH" sz="3200" b="0" i="0" u="none" strike="noStrike" dirty="0">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ASD</a:t>
                      </a:r>
                      <a:endParaRPr lang="en-PH" sz="3200" b="0" i="0" u="none" strike="noStrike">
                        <a:effectLst/>
                        <a:latin typeface="Arial" panose="020B0604020202020204" pitchFamily="34" charset="0"/>
                      </a:endParaRPr>
                    </a:p>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Repaired TOF</a:t>
                      </a:r>
                      <a:endParaRPr lang="en-PH" sz="3200" b="0" i="0" u="none" strike="noStrike">
                        <a:effectLst/>
                        <a:latin typeface="Arial" panose="020B0604020202020204" pitchFamily="34" charset="0"/>
                      </a:endParaRPr>
                    </a:p>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Arrythmias</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BAV Ao &lt; 45mm</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Cyanotic coronary heart disease</a:t>
                      </a:r>
                      <a:endParaRPr lang="en-PH" sz="3200" b="0" i="0" u="none" strike="noStrike">
                        <a:effectLst/>
                        <a:latin typeface="Arial" panose="020B0604020202020204" pitchFamily="34" charset="0"/>
                      </a:endParaRPr>
                    </a:p>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Mechanical valve</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Severe PV</a:t>
                      </a:r>
                      <a:endParaRPr lang="en-PH" sz="3200" b="0" i="0" u="none" strike="noStrike" dirty="0">
                        <a:effectLst/>
                        <a:latin typeface="Arial" panose="020B0604020202020204" pitchFamily="34" charset="0"/>
                      </a:endParaRPr>
                    </a:p>
                    <a:p>
                      <a:pPr algn="l" fontAlgn="t">
                        <a:spcBef>
                          <a:spcPts val="0"/>
                        </a:spcBef>
                        <a:spcAft>
                          <a:spcPts val="0"/>
                        </a:spcAft>
                        <a:tabLst>
                          <a:tab pos="1219200" algn="l"/>
                        </a:tabLst>
                      </a:pPr>
                      <a:r>
                        <a:rPr lang="en-PH" sz="2100" b="0" i="0" u="none" strike="noStrike" kern="1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LVEF &lt;30%</a:t>
                      </a:r>
                      <a:endParaRPr lang="en-PH" sz="3200" b="0" i="0" u="none" strike="noStrike" dirty="0">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919239"/>
                  </a:ext>
                </a:extLst>
              </a:tr>
              <a:tr h="729660">
                <a:tc>
                  <a:txBody>
                    <a:bodyPr/>
                    <a:lstStyle/>
                    <a:p>
                      <a:pPr algn="l" fontAlgn="t">
                        <a:spcBef>
                          <a:spcPts val="0"/>
                        </a:spcBef>
                        <a:spcAft>
                          <a:spcPts val="0"/>
                        </a:spcAft>
                        <a:tabLst>
                          <a:tab pos="1219200" algn="l"/>
                        </a:tabLst>
                      </a:pPr>
                      <a:r>
                        <a:rPr lang="en-PH" sz="2100" b="1"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Risk</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Not increased</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Small</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Intermediate</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Significant</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Extremely high</a:t>
                      </a:r>
                      <a:endParaRPr lang="en-PH" sz="3200" b="0" i="0" u="none" strike="noStrike" dirty="0">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9088709"/>
                  </a:ext>
                </a:extLst>
              </a:tr>
              <a:tr h="729660">
                <a:tc>
                  <a:txBody>
                    <a:bodyPr/>
                    <a:lstStyle/>
                    <a:p>
                      <a:pPr algn="l" fontAlgn="t">
                        <a:spcBef>
                          <a:spcPts val="0"/>
                        </a:spcBef>
                        <a:spcAft>
                          <a:spcPts val="0"/>
                        </a:spcAft>
                        <a:tabLst>
                          <a:tab pos="1219200" algn="l"/>
                        </a:tabLst>
                      </a:pPr>
                      <a:r>
                        <a:rPr lang="en-PH" sz="2100" b="1"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Maternal CV event rate</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2.5 to 5%</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5 to 10%</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10 to 19%</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20 to 27%</a:t>
                      </a:r>
                      <a:endParaRPr lang="en-PH" sz="3200" b="0" i="0" u="none" strike="noStrike">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tabLst>
                          <a:tab pos="1219200" algn="l"/>
                        </a:tabLst>
                      </a:pPr>
                      <a:r>
                        <a:rPr lang="en-PH" sz="2100" b="0" i="0" u="none" strike="noStrike" kern="100" dirty="0">
                          <a:solidFill>
                            <a:srgbClr val="232323"/>
                          </a:solidFill>
                          <a:effectLst/>
                          <a:highlight>
                            <a:srgbClr val="FFFFFF"/>
                          </a:highlight>
                          <a:latin typeface="Aptos" panose="020B0004020202020204" pitchFamily="34" charset="0"/>
                          <a:ea typeface="Aptos" panose="020B0004020202020204" pitchFamily="34" charset="0"/>
                          <a:cs typeface="Noto Sans" panose="020B0502040504020204" pitchFamily="34" charset="0"/>
                        </a:rPr>
                        <a:t>40 to 100%</a:t>
                      </a:r>
                      <a:endParaRPr lang="en-PH" sz="3200" b="0" i="0" u="none" strike="noStrike" dirty="0">
                        <a:effectLst/>
                        <a:latin typeface="Arial" panose="020B0604020202020204" pitchFamily="34" charset="0"/>
                      </a:endParaRPr>
                    </a:p>
                  </a:txBody>
                  <a:tcPr marL="121497" marR="121497" marT="168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1253621"/>
                  </a:ext>
                </a:extLst>
              </a:tr>
            </a:tbl>
          </a:graphicData>
        </a:graphic>
      </p:graphicFrame>
      <p:sp>
        <p:nvSpPr>
          <p:cNvPr id="8" name="TextBox 7">
            <a:extLst>
              <a:ext uri="{FF2B5EF4-FFF2-40B4-BE49-F238E27FC236}">
                <a16:creationId xmlns:a16="http://schemas.microsoft.com/office/drawing/2014/main" id="{943392FF-BEDE-062E-55D8-5101762A136E}"/>
              </a:ext>
            </a:extLst>
          </p:cNvPr>
          <p:cNvSpPr txBox="1"/>
          <p:nvPr/>
        </p:nvSpPr>
        <p:spPr>
          <a:xfrm>
            <a:off x="831954" y="5817638"/>
            <a:ext cx="6100996" cy="600164"/>
          </a:xfrm>
          <a:prstGeom prst="rect">
            <a:avLst/>
          </a:prstGeom>
          <a:noFill/>
        </p:spPr>
        <p:txBody>
          <a:bodyPr wrap="square">
            <a:spAutoFit/>
          </a:bodyPr>
          <a:lstStyle/>
          <a:p>
            <a:r>
              <a:rPr lang="en-US" sz="1100" dirty="0" err="1"/>
              <a:t>Regitz-Zagrosek</a:t>
            </a:r>
            <a:r>
              <a:rPr lang="en-US" sz="1100" dirty="0"/>
              <a:t> V, </a:t>
            </a:r>
            <a:r>
              <a:rPr lang="en-US" sz="1100" dirty="0" err="1"/>
              <a:t>Roos-Hesselink</a:t>
            </a:r>
            <a:r>
              <a:rPr lang="en-US" sz="1100" dirty="0"/>
              <a:t> JW, </a:t>
            </a:r>
            <a:r>
              <a:rPr lang="en-US" sz="1100" dirty="0" err="1"/>
              <a:t>Bauersachs</a:t>
            </a:r>
            <a:r>
              <a:rPr lang="en-US" sz="1100" dirty="0"/>
              <a:t> J, et al. 2018 ESC Guidelines for the management of cardiovascular diseases during pregnancy. </a:t>
            </a:r>
            <a:r>
              <a:rPr lang="en-US" sz="1100" dirty="0" err="1"/>
              <a:t>Eur</a:t>
            </a:r>
            <a:r>
              <a:rPr lang="en-US" sz="1100" dirty="0"/>
              <a:t> Heart J. 2018;39(34):3165-3241. doi:10.1093/</a:t>
            </a:r>
            <a:r>
              <a:rPr lang="en-US" sz="1100" dirty="0" err="1"/>
              <a:t>eurheartj</a:t>
            </a:r>
            <a:r>
              <a:rPr lang="en-US" sz="1100" dirty="0"/>
              <a:t>/ehy340</a:t>
            </a:r>
          </a:p>
        </p:txBody>
      </p:sp>
    </p:spTree>
    <p:extLst>
      <p:ext uri="{BB962C8B-B14F-4D97-AF65-F5344CB8AC3E}">
        <p14:creationId xmlns:p14="http://schemas.microsoft.com/office/powerpoint/2010/main" val="152127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0B7FC-2DEA-CE9D-4C29-BFE84A15AB26}"/>
              </a:ext>
            </a:extLst>
          </p:cNvPr>
          <p:cNvSpPr>
            <a:spLocks noGrp="1"/>
          </p:cNvSpPr>
          <p:nvPr>
            <p:ph type="title"/>
          </p:nvPr>
        </p:nvSpPr>
        <p:spPr/>
        <p:txBody>
          <a:bodyPr>
            <a:normAutofit/>
          </a:bodyPr>
          <a:lstStyle/>
          <a:p>
            <a:r>
              <a:rPr lang="en-US" b="1" dirty="0">
                <a:latin typeface="FUTURA MEDIUM" panose="020B0602020204020303" pitchFamily="34" charset="-79"/>
                <a:cs typeface="FUTURA MEDIUM" panose="020B0602020204020303" pitchFamily="34" charset="-79"/>
              </a:rPr>
              <a:t>Case: CD</a:t>
            </a:r>
            <a:endParaRPr lang="en-US" sz="4400" dirty="0">
              <a:latin typeface="Futura Medium" panose="020B0602020204020303" pitchFamily="34" charset="-79"/>
              <a:cs typeface="Futura Medium" panose="020B0602020204020303" pitchFamily="34" charset="-79"/>
            </a:endParaRPr>
          </a:p>
        </p:txBody>
      </p:sp>
      <p:sp>
        <p:nvSpPr>
          <p:cNvPr id="6" name="Content Placeholder 5">
            <a:extLst>
              <a:ext uri="{FF2B5EF4-FFF2-40B4-BE49-F238E27FC236}">
                <a16:creationId xmlns:a16="http://schemas.microsoft.com/office/drawing/2014/main" id="{88DD2523-CBCA-05C1-36DD-99F29970E3FA}"/>
              </a:ext>
            </a:extLst>
          </p:cNvPr>
          <p:cNvSpPr>
            <a:spLocks noGrp="1"/>
          </p:cNvSpPr>
          <p:nvPr>
            <p:ph sz="half" idx="1"/>
          </p:nvPr>
        </p:nvSpPr>
        <p:spPr/>
        <p:txBody>
          <a:bodyPr>
            <a:normAutofit/>
          </a:bodyPr>
          <a:lstStyle/>
          <a:p>
            <a:r>
              <a:rPr lang="en-US" sz="2400" dirty="0">
                <a:latin typeface="Futura Medium" panose="020B0602020204020303" pitchFamily="34" charset="-79"/>
                <a:cs typeface="Futura Medium" panose="020B0602020204020303" pitchFamily="34" charset="-79"/>
              </a:rPr>
              <a:t>25 y/o nulligravid; married</a:t>
            </a:r>
          </a:p>
          <a:p>
            <a:r>
              <a:rPr lang="en-US" sz="2400" dirty="0">
                <a:latin typeface="Futura Medium" panose="020B0602020204020303" pitchFamily="34" charset="-79"/>
                <a:cs typeface="Futura Medium" panose="020B0602020204020303" pitchFamily="34" charset="-79"/>
              </a:rPr>
              <a:t>Known case of Tetralogy of Fallot, unrepaired</a:t>
            </a:r>
          </a:p>
          <a:p>
            <a:r>
              <a:rPr lang="en-US" sz="2400" dirty="0">
                <a:latin typeface="Futura Medium" panose="020B0602020204020303" pitchFamily="34" charset="-79"/>
                <a:cs typeface="Futura Medium" panose="020B0602020204020303" pitchFamily="34" charset="-79"/>
              </a:rPr>
              <a:t>Currently still securing</a:t>
            </a:r>
            <a:r>
              <a:rPr lang="en-US" sz="2400" dirty="0">
                <a:latin typeface="Futura Medium" panose="020B0602020204020303" pitchFamily="34" charset="-79"/>
                <a:cs typeface="Futura Medium" panose="020B0602020204020303" pitchFamily="34" charset="-79"/>
              </a:rPr>
              <a:t> funds </a:t>
            </a:r>
            <a:r>
              <a:rPr lang="en-US" sz="2400" dirty="0">
                <a:latin typeface="Futura Medium" panose="020B0602020204020303" pitchFamily="34" charset="-79"/>
                <a:cs typeface="Futura Medium" panose="020B0602020204020303" pitchFamily="34" charset="-79"/>
              </a:rPr>
              <a:t>for repair</a:t>
            </a:r>
          </a:p>
          <a:p>
            <a:r>
              <a:rPr lang="en-US" sz="2400" dirty="0">
                <a:latin typeface="Futura Medium" panose="020B0602020204020303" pitchFamily="34" charset="-79"/>
                <a:cs typeface="Futura Medium" panose="020B0602020204020303" pitchFamily="34" charset="-79"/>
              </a:rPr>
              <a:t>Consults with husband for contraception</a:t>
            </a:r>
          </a:p>
          <a:p>
            <a:r>
              <a:rPr lang="en-US" sz="2400" dirty="0">
                <a:latin typeface="Futura Medium" panose="020B0602020204020303" pitchFamily="34" charset="-79"/>
                <a:cs typeface="Futura Medium" panose="020B0602020204020303" pitchFamily="34" charset="-79"/>
              </a:rPr>
              <a:t>Unsure</a:t>
            </a:r>
            <a:r>
              <a:rPr lang="en-US" sz="2400" dirty="0">
                <a:latin typeface="Futura Medium" panose="020B0602020204020303" pitchFamily="34" charset="-79"/>
                <a:cs typeface="Futura Medium" panose="020B0602020204020303" pitchFamily="34" charset="-79"/>
              </a:rPr>
              <a:t> if they want kids, especially given her condition; but do not want permanent methods for now</a:t>
            </a:r>
          </a:p>
        </p:txBody>
      </p:sp>
    </p:spTree>
    <p:extLst>
      <p:ext uri="{BB962C8B-B14F-4D97-AF65-F5344CB8AC3E}">
        <p14:creationId xmlns:p14="http://schemas.microsoft.com/office/powerpoint/2010/main" val="97284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9F45-A2EA-5946-D54D-3CB977F6FBAC}"/>
              </a:ext>
            </a:extLst>
          </p:cNvPr>
          <p:cNvSpPr>
            <a:spLocks noGrp="1"/>
          </p:cNvSpPr>
          <p:nvPr>
            <p:ph type="title"/>
          </p:nvPr>
        </p:nvSpPr>
        <p:spPr>
          <a:xfrm>
            <a:off x="589985" y="342384"/>
            <a:ext cx="11210925" cy="744836"/>
          </a:xfrm>
        </p:spPr>
        <p:txBody>
          <a:bodyPr vert="horz" lIns="91440" tIns="45720" rIns="91440" bIns="45720" rtlCol="0" anchor="ctr">
            <a:normAutofit fontScale="90000"/>
          </a:bodyPr>
          <a:lstStyle/>
          <a:p>
            <a:pPr algn="ctr"/>
            <a:r>
              <a:rPr lang="en-US" sz="3200" kern="1200" dirty="0">
                <a:solidFill>
                  <a:schemeClr val="accent5">
                    <a:lumMod val="50000"/>
                  </a:schemeClr>
                </a:solidFill>
                <a:latin typeface="Futura Medium" panose="020B0602020204020303" pitchFamily="34" charset="-79"/>
                <a:cs typeface="Futura Medium" panose="020B0602020204020303" pitchFamily="34" charset="-79"/>
              </a:rPr>
              <a:t>Recommendations for the Use of Combined Hormonal Contraceptives in Women with Cardiac Disease </a:t>
            </a:r>
            <a:endParaRPr lang="en-US" sz="3200" b="1" kern="1200" dirty="0">
              <a:latin typeface="+mj-lt"/>
              <a:ea typeface="+mj-ea"/>
              <a:cs typeface="+mj-cs"/>
            </a:endParaRPr>
          </a:p>
        </p:txBody>
      </p:sp>
      <p:graphicFrame>
        <p:nvGraphicFramePr>
          <p:cNvPr id="4" name="Content Placeholder 3">
            <a:extLst>
              <a:ext uri="{FF2B5EF4-FFF2-40B4-BE49-F238E27FC236}">
                <a16:creationId xmlns:a16="http://schemas.microsoft.com/office/drawing/2014/main" id="{036FD5EF-B12C-9A1C-63E2-1BA9757944E2}"/>
              </a:ext>
            </a:extLst>
          </p:cNvPr>
          <p:cNvGraphicFramePr>
            <a:graphicFrameLocks noGrp="1"/>
          </p:cNvGraphicFramePr>
          <p:nvPr>
            <p:ph idx="1"/>
            <p:extLst>
              <p:ext uri="{D42A27DB-BD31-4B8C-83A1-F6EECF244321}">
                <p14:modId xmlns:p14="http://schemas.microsoft.com/office/powerpoint/2010/main" val="2468659389"/>
              </p:ext>
            </p:extLst>
          </p:nvPr>
        </p:nvGraphicFramePr>
        <p:xfrm>
          <a:off x="352599" y="1396588"/>
          <a:ext cx="11210925" cy="4988329"/>
        </p:xfrm>
        <a:graphic>
          <a:graphicData uri="http://schemas.openxmlformats.org/drawingml/2006/table">
            <a:tbl>
              <a:tblPr firstRow="1" firstCol="1" bandRow="1"/>
              <a:tblGrid>
                <a:gridCol w="2559742">
                  <a:extLst>
                    <a:ext uri="{9D8B030D-6E8A-4147-A177-3AD203B41FA5}">
                      <a16:colId xmlns:a16="http://schemas.microsoft.com/office/drawing/2014/main" val="1776511300"/>
                    </a:ext>
                  </a:extLst>
                </a:gridCol>
                <a:gridCol w="3151582">
                  <a:extLst>
                    <a:ext uri="{9D8B030D-6E8A-4147-A177-3AD203B41FA5}">
                      <a16:colId xmlns:a16="http://schemas.microsoft.com/office/drawing/2014/main" val="1370895215"/>
                    </a:ext>
                  </a:extLst>
                </a:gridCol>
                <a:gridCol w="2566258">
                  <a:extLst>
                    <a:ext uri="{9D8B030D-6E8A-4147-A177-3AD203B41FA5}">
                      <a16:colId xmlns:a16="http://schemas.microsoft.com/office/drawing/2014/main" val="762691363"/>
                    </a:ext>
                  </a:extLst>
                </a:gridCol>
                <a:gridCol w="2933343">
                  <a:extLst>
                    <a:ext uri="{9D8B030D-6E8A-4147-A177-3AD203B41FA5}">
                      <a16:colId xmlns:a16="http://schemas.microsoft.com/office/drawing/2014/main" val="2259291634"/>
                    </a:ext>
                  </a:extLst>
                </a:gridCol>
              </a:tblGrid>
              <a:tr h="204300">
                <a:tc>
                  <a:txBody>
                    <a:bodyPr/>
                    <a:lstStyle/>
                    <a:p>
                      <a:pPr algn="ctr" fontAlgn="t">
                        <a:spcBef>
                          <a:spcPts val="0"/>
                        </a:spcBef>
                        <a:spcAft>
                          <a:spcPts val="0"/>
                        </a:spcAft>
                      </a:pPr>
                      <a:r>
                        <a:rPr lang="en-US" sz="1200" b="1" i="0" u="none" strike="noStrike" kern="100" dirty="0">
                          <a:solidFill>
                            <a:schemeClr val="bg1"/>
                          </a:solidFill>
                          <a:effectLst/>
                          <a:latin typeface="FUTURA MEDIUM" panose="020B0602020204020303" pitchFamily="34" charset="-79"/>
                          <a:ea typeface="Aptos" panose="020B0004020202020204" pitchFamily="34" charset="0"/>
                          <a:cs typeface="FUTURA MEDIUM" panose="020B0602020204020303" pitchFamily="34" charset="-79"/>
                        </a:rPr>
                        <a:t>WHO MEC 1</a:t>
                      </a:r>
                      <a:endParaRPr lang="en-US" sz="2000" b="1" i="0" u="none" strike="noStrike" dirty="0">
                        <a:solidFill>
                          <a:schemeClr val="bg1"/>
                        </a:solidFill>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t">
                        <a:spcBef>
                          <a:spcPts val="0"/>
                        </a:spcBef>
                        <a:spcAft>
                          <a:spcPts val="0"/>
                        </a:spcAft>
                      </a:pPr>
                      <a:r>
                        <a:rPr lang="en-US" sz="1200" b="1" i="0" u="none" strike="noStrike" kern="100" dirty="0">
                          <a:solidFill>
                            <a:schemeClr val="bg1"/>
                          </a:solidFill>
                          <a:effectLst/>
                          <a:latin typeface="FUTURA MEDIUM" panose="020B0602020204020303" pitchFamily="34" charset="-79"/>
                          <a:ea typeface="Aptos" panose="020B0004020202020204" pitchFamily="34" charset="0"/>
                          <a:cs typeface="FUTURA MEDIUM" panose="020B0602020204020303" pitchFamily="34" charset="-79"/>
                        </a:rPr>
                        <a:t>WHO MEC 2</a:t>
                      </a:r>
                      <a:endParaRPr lang="en-US" sz="2000" b="1" i="0" u="none" strike="noStrike" dirty="0">
                        <a:solidFill>
                          <a:schemeClr val="bg1"/>
                        </a:solidFill>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t">
                        <a:spcBef>
                          <a:spcPts val="0"/>
                        </a:spcBef>
                        <a:spcAft>
                          <a:spcPts val="0"/>
                        </a:spcAft>
                      </a:pPr>
                      <a:r>
                        <a:rPr lang="en-US" sz="1200" b="1" i="0" u="none" strike="noStrike" kern="100" dirty="0">
                          <a:solidFill>
                            <a:schemeClr val="bg1"/>
                          </a:solidFill>
                          <a:effectLst/>
                          <a:latin typeface="FUTURA MEDIUM" panose="020B0602020204020303" pitchFamily="34" charset="-79"/>
                          <a:ea typeface="Aptos" panose="020B0004020202020204" pitchFamily="34" charset="0"/>
                          <a:cs typeface="FUTURA MEDIUM" panose="020B0602020204020303" pitchFamily="34" charset="-79"/>
                        </a:rPr>
                        <a:t>WHO MEC 3</a:t>
                      </a:r>
                      <a:endParaRPr lang="en-US" sz="2000" b="1" i="0" u="none" strike="noStrike" dirty="0">
                        <a:solidFill>
                          <a:schemeClr val="bg1"/>
                        </a:solidFill>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t">
                        <a:spcBef>
                          <a:spcPts val="0"/>
                        </a:spcBef>
                        <a:spcAft>
                          <a:spcPts val="0"/>
                        </a:spcAft>
                      </a:pPr>
                      <a:r>
                        <a:rPr lang="en-US" sz="1200" b="1" i="0" u="none" strike="noStrike" kern="100" dirty="0">
                          <a:solidFill>
                            <a:schemeClr val="bg1"/>
                          </a:solidFill>
                          <a:effectLst/>
                          <a:latin typeface="FUTURA MEDIUM" panose="020B0602020204020303" pitchFamily="34" charset="-79"/>
                          <a:ea typeface="Aptos" panose="020B0004020202020204" pitchFamily="34" charset="0"/>
                          <a:cs typeface="FUTURA MEDIUM" panose="020B0602020204020303" pitchFamily="34" charset="-79"/>
                        </a:rPr>
                        <a:t>WHO MEC 4</a:t>
                      </a:r>
                      <a:endParaRPr lang="en-US" sz="2000" b="1" i="0" u="none" strike="noStrike" dirty="0">
                        <a:solidFill>
                          <a:schemeClr val="bg1"/>
                        </a:solidFill>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979694746"/>
                  </a:ext>
                </a:extLst>
              </a:tr>
              <a:tr h="204300">
                <a:tc>
                  <a:txBody>
                    <a:bodyPr/>
                    <a:lstStyle/>
                    <a:p>
                      <a:pPr algn="ctr"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Always usable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7C76"/>
                    </a:solidFill>
                  </a:tcPr>
                </a:tc>
                <a:tc>
                  <a:txBody>
                    <a:bodyPr/>
                    <a:lstStyle/>
                    <a:p>
                      <a:pPr algn="ctr"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Broadly usable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7C76"/>
                    </a:solidFill>
                  </a:tcPr>
                </a:tc>
                <a:tc>
                  <a:txBody>
                    <a:bodyPr/>
                    <a:lstStyle/>
                    <a:p>
                      <a:pPr algn="ctr"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Caution in Use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7C76"/>
                    </a:solidFill>
                  </a:tcPr>
                </a:tc>
                <a:tc>
                  <a:txBody>
                    <a:bodyPr/>
                    <a:lstStyle/>
                    <a:p>
                      <a:pPr algn="ctr"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DO NOT USE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7C76"/>
                    </a:solidFill>
                  </a:tcPr>
                </a:tc>
                <a:extLst>
                  <a:ext uri="{0D108BD9-81ED-4DB2-BD59-A6C34878D82A}">
                    <a16:rowId xmlns:a16="http://schemas.microsoft.com/office/drawing/2014/main" val="4045784524"/>
                  </a:ext>
                </a:extLst>
              </a:tr>
              <a:tr h="3695124">
                <a:tc>
                  <a:txBody>
                    <a:bodyPr/>
                    <a:lstStyle/>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MVP with trivial MR</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Bicuspid aortic valve with normal function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Mild PS</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Repaired coarctation with no hypertension or aneurysm</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Simple congenital lesions successfully repaired in childhood and with no sequelae (ASD, VSD, PDA, or total anomalous pulmonary venous drainage)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Most arrhythmias other than atrial fibrillation or flutter</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Uncomplicated mild native mitral and aortic valve disease</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Tissue prosthetic valve lacking any of the features in MEC 3 and MEC 4 columns</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Surgically corrected CHD lacking any of the features noted in MEC 3 and MEC 4 columns</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Small left-to-right shunts not reversible with physiological maneuvers (</a:t>
                      </a:r>
                      <a:r>
                        <a:rPr lang="en-US" sz="1200" b="0" i="0" u="none" strike="noStrike" kern="100" dirty="0" err="1">
                          <a:effectLst/>
                          <a:latin typeface="Futura Medium" panose="020B0602020204020303" pitchFamily="34" charset="-79"/>
                          <a:ea typeface="Aptos" panose="020B0004020202020204" pitchFamily="34" charset="0"/>
                          <a:cs typeface="Futura Medium" panose="020B0602020204020303" pitchFamily="34" charset="-79"/>
                        </a:rPr>
                        <a:t>ie</a:t>
                      </a: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small VSD, small PDA)</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Past cardiomyopathy, fully recovered, including peripartum cardiomyopathy</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Uncomplicated Marfan syndrome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Atrial fibrillation or flutter on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err="1">
                          <a:effectLst/>
                          <a:latin typeface="Futura Medium" panose="020B0602020204020303" pitchFamily="34" charset="-79"/>
                          <a:ea typeface="Aptos" panose="020B0004020202020204" pitchFamily="34" charset="0"/>
                          <a:cs typeface="Futura Medium" panose="020B0602020204020303" pitchFamily="34" charset="-79"/>
                        </a:rPr>
                        <a:t>Bileaflet</a:t>
                      </a: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mechanical valves in the mitral or aortic position taking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Atrial septal defect with left-to-right shunt that may reverse with physiological stress</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Repaired coarctation with aneurysm and/or hypertension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Marfan syndrome with aortic dilation unoperated</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Previous thromboembolism</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Atrial fibrillation or flutter, if not anticoagulated</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Bjork-</a:t>
                      </a:r>
                      <a:r>
                        <a:rPr lang="en-US" sz="1200" b="0" i="0" u="none" strike="noStrike" kern="100" dirty="0" err="1">
                          <a:effectLst/>
                          <a:latin typeface="Futura Medium" panose="020B0602020204020303" pitchFamily="34" charset="-79"/>
                          <a:ea typeface="Aptos" panose="020B0004020202020204" pitchFamily="34" charset="0"/>
                          <a:cs typeface="Futura Medium" panose="020B0602020204020303" pitchFamily="34" charset="-79"/>
                        </a:rPr>
                        <a:t>Shiley</a:t>
                      </a: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or Starr-Edwards valves even when taking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Dilated left atrium &gt;4 cm</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Fontan heart even taking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1" i="0" u="none" strike="noStrike" kern="100" dirty="0">
                          <a:effectLst/>
                          <a:highlight>
                            <a:srgbClr val="FFFF00"/>
                          </a:highlight>
                          <a:latin typeface="Futura Medium" panose="020B0602020204020303" pitchFamily="34" charset="-79"/>
                          <a:ea typeface="Aptos" panose="020B0004020202020204" pitchFamily="34" charset="0"/>
                          <a:cs typeface="Futura Medium" panose="020B0602020204020303" pitchFamily="34" charset="-79"/>
                        </a:rPr>
                        <a:t>Cyanotic heart disease even taking warfarin</a:t>
                      </a:r>
                      <a:endParaRPr lang="en-US" sz="2000" b="1" i="0" u="none" strike="noStrike" dirty="0">
                        <a:effectLst/>
                        <a:highlight>
                          <a:srgbClr val="FFFF00"/>
                        </a:highligh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Pulmonary arteriovenous malformation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Past thromboembolic event (venous or arterial) not taking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Prior LV dysfunction due to any cause (</a:t>
                      </a:r>
                      <a:r>
                        <a:rPr lang="en-US" sz="1200" b="0" i="0" u="none" strike="noStrike" kern="100" dirty="0" err="1">
                          <a:effectLst/>
                          <a:latin typeface="Futura Medium" panose="020B0602020204020303" pitchFamily="34" charset="-79"/>
                          <a:ea typeface="Aptos" panose="020B0004020202020204" pitchFamily="34" charset="0"/>
                          <a:cs typeface="Futura Medium" panose="020B0602020204020303" pitchFamily="34" charset="-79"/>
                        </a:rPr>
                        <a:t>eg</a:t>
                      </a: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dilated cardiomyopathy), LVEF &lt;30%</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Coronary artery disease</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Coronary arteritis</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739747"/>
                  </a:ext>
                </a:extLst>
              </a:tr>
            </a:tbl>
          </a:graphicData>
        </a:graphic>
      </p:graphicFrame>
      <p:sp>
        <p:nvSpPr>
          <p:cNvPr id="6" name="TextBox 5">
            <a:extLst>
              <a:ext uri="{FF2B5EF4-FFF2-40B4-BE49-F238E27FC236}">
                <a16:creationId xmlns:a16="http://schemas.microsoft.com/office/drawing/2014/main" id="{4AB9C2B8-4C03-554D-F439-0EEF39576392}"/>
              </a:ext>
            </a:extLst>
          </p:cNvPr>
          <p:cNvSpPr txBox="1"/>
          <p:nvPr/>
        </p:nvSpPr>
        <p:spPr>
          <a:xfrm>
            <a:off x="5737473" y="6367740"/>
            <a:ext cx="4722080" cy="507831"/>
          </a:xfrm>
          <a:prstGeom prst="rect">
            <a:avLst/>
          </a:prstGeom>
          <a:noFill/>
        </p:spPr>
        <p:txBody>
          <a:bodyPr wrap="square">
            <a:spAutoFit/>
          </a:bodyPr>
          <a:lstStyle/>
          <a:p>
            <a:r>
              <a:rPr lang="en-US" sz="900" dirty="0">
                <a:effectLst/>
                <a:latin typeface="Aptos" panose="020B0004020202020204" pitchFamily="34" charset="0"/>
                <a:ea typeface="Aptos" panose="020B0004020202020204" pitchFamily="34" charset="0"/>
                <a:cs typeface="Times New Roman" panose="02020603050405020304" pitchFamily="18" charset="0"/>
              </a:rPr>
              <a:t>Sable C, Foster E, </a:t>
            </a:r>
            <a:r>
              <a:rPr lang="en-US" sz="900" dirty="0" err="1">
                <a:effectLst/>
                <a:latin typeface="Aptos" panose="020B0004020202020204" pitchFamily="34" charset="0"/>
                <a:ea typeface="Aptos" panose="020B0004020202020204" pitchFamily="34" charset="0"/>
                <a:cs typeface="Times New Roman" panose="02020603050405020304" pitchFamily="18" charset="0"/>
              </a:rPr>
              <a:t>Uzark</a:t>
            </a:r>
            <a:r>
              <a:rPr lang="en-US" sz="900" dirty="0">
                <a:effectLst/>
                <a:latin typeface="Aptos" panose="020B0004020202020204" pitchFamily="34" charset="0"/>
                <a:ea typeface="Aptos" panose="020B0004020202020204" pitchFamily="34" charset="0"/>
                <a:cs typeface="Times New Roman" panose="02020603050405020304" pitchFamily="18" charset="0"/>
              </a:rPr>
              <a:t> K, </a:t>
            </a:r>
            <a:r>
              <a:rPr lang="en-US" sz="900" dirty="0" err="1">
                <a:effectLst/>
                <a:latin typeface="Aptos" panose="020B0004020202020204" pitchFamily="34" charset="0"/>
                <a:ea typeface="Aptos" panose="020B0004020202020204" pitchFamily="34" charset="0"/>
                <a:cs typeface="Times New Roman" panose="02020603050405020304" pitchFamily="18" charset="0"/>
              </a:rPr>
              <a:t>Bjorsen</a:t>
            </a:r>
            <a:r>
              <a:rPr lang="en-US" sz="900" dirty="0">
                <a:effectLst/>
                <a:latin typeface="Aptos" panose="020B0004020202020204" pitchFamily="34" charset="0"/>
                <a:ea typeface="Aptos" panose="020B0004020202020204" pitchFamily="34" charset="0"/>
                <a:cs typeface="Times New Roman" panose="02020603050405020304" pitchFamily="18" charset="0"/>
              </a:rPr>
              <a:t> K, </a:t>
            </a:r>
            <a:r>
              <a:rPr lang="en-US" sz="900" dirty="0" err="1">
                <a:effectLst/>
                <a:latin typeface="Aptos" panose="020B0004020202020204" pitchFamily="34" charset="0"/>
                <a:ea typeface="Aptos" panose="020B0004020202020204" pitchFamily="34" charset="0"/>
                <a:cs typeface="Times New Roman" panose="02020603050405020304" pitchFamily="18" charset="0"/>
              </a:rPr>
              <a:t>Canobbio</a:t>
            </a:r>
            <a:r>
              <a:rPr lang="en-US" sz="900" dirty="0">
                <a:effectLst/>
                <a:latin typeface="Aptos" panose="020B0004020202020204" pitchFamily="34" charset="0"/>
                <a:ea typeface="Aptos" panose="020B0004020202020204" pitchFamily="34" charset="0"/>
                <a:cs typeface="Times New Roman" panose="02020603050405020304" pitchFamily="18" charset="0"/>
              </a:rPr>
              <a:t> M, Connolly H. Best Practices in Managing Transition to Adulthood for Adolescents with Congenital Heart Disease: The Transition Process and Medical and Psychosocial Issues. Circulation. 123(13):1454–85.</a:t>
            </a:r>
            <a:r>
              <a:rPr lang="en-PH" sz="900" dirty="0">
                <a:effectLst/>
              </a:rPr>
              <a:t> </a:t>
            </a:r>
            <a:endParaRPr lang="en-US" sz="900" dirty="0"/>
          </a:p>
        </p:txBody>
      </p:sp>
    </p:spTree>
    <p:extLst>
      <p:ext uri="{BB962C8B-B14F-4D97-AF65-F5344CB8AC3E}">
        <p14:creationId xmlns:p14="http://schemas.microsoft.com/office/powerpoint/2010/main" val="229343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02DEF-8AEB-A209-C480-65B6361D3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EF104-AE94-8A20-FA49-EF93752973A6}"/>
              </a:ext>
            </a:extLst>
          </p:cNvPr>
          <p:cNvSpPr>
            <a:spLocks noGrp="1"/>
          </p:cNvSpPr>
          <p:nvPr>
            <p:ph type="title"/>
          </p:nvPr>
        </p:nvSpPr>
        <p:spPr>
          <a:xfrm>
            <a:off x="589985" y="342384"/>
            <a:ext cx="11210925" cy="744836"/>
          </a:xfrm>
        </p:spPr>
        <p:txBody>
          <a:bodyPr vert="horz" lIns="91440" tIns="45720" rIns="91440" bIns="45720" rtlCol="0" anchor="ctr">
            <a:normAutofit fontScale="90000"/>
          </a:bodyPr>
          <a:lstStyle/>
          <a:p>
            <a:pPr algn="ctr"/>
            <a:r>
              <a:rPr lang="en-US" sz="3200" kern="1200" dirty="0">
                <a:solidFill>
                  <a:schemeClr val="accent5">
                    <a:lumMod val="50000"/>
                  </a:schemeClr>
                </a:solidFill>
                <a:latin typeface="Futura Medium" panose="020B0602020204020303" pitchFamily="34" charset="-79"/>
                <a:cs typeface="Futura Medium" panose="020B0602020204020303" pitchFamily="34" charset="-79"/>
              </a:rPr>
              <a:t>Recommendations for the Use of Combined Hormonal Contraceptives in Women with Cardiac Disease </a:t>
            </a:r>
            <a:endParaRPr lang="en-US" sz="3200" b="1" kern="1200" dirty="0">
              <a:latin typeface="+mj-lt"/>
              <a:ea typeface="+mj-ea"/>
              <a:cs typeface="+mj-cs"/>
            </a:endParaRPr>
          </a:p>
        </p:txBody>
      </p:sp>
      <p:graphicFrame>
        <p:nvGraphicFramePr>
          <p:cNvPr id="4" name="Content Placeholder 3">
            <a:extLst>
              <a:ext uri="{FF2B5EF4-FFF2-40B4-BE49-F238E27FC236}">
                <a16:creationId xmlns:a16="http://schemas.microsoft.com/office/drawing/2014/main" id="{077E5A3A-0644-1299-EDBA-BCD0E6376B0F}"/>
              </a:ext>
            </a:extLst>
          </p:cNvPr>
          <p:cNvGraphicFramePr>
            <a:graphicFrameLocks noGrp="1"/>
          </p:cNvGraphicFramePr>
          <p:nvPr>
            <p:ph idx="1"/>
            <p:extLst>
              <p:ext uri="{D42A27DB-BD31-4B8C-83A1-F6EECF244321}">
                <p14:modId xmlns:p14="http://schemas.microsoft.com/office/powerpoint/2010/main" val="3935370473"/>
              </p:ext>
            </p:extLst>
          </p:nvPr>
        </p:nvGraphicFramePr>
        <p:xfrm>
          <a:off x="4516636" y="1233315"/>
          <a:ext cx="2933343" cy="4988329"/>
        </p:xfrm>
        <a:graphic>
          <a:graphicData uri="http://schemas.openxmlformats.org/drawingml/2006/table">
            <a:tbl>
              <a:tblPr firstRow="1" firstCol="1" bandRow="1"/>
              <a:tblGrid>
                <a:gridCol w="2933343">
                  <a:extLst>
                    <a:ext uri="{9D8B030D-6E8A-4147-A177-3AD203B41FA5}">
                      <a16:colId xmlns:a16="http://schemas.microsoft.com/office/drawing/2014/main" val="2259291634"/>
                    </a:ext>
                  </a:extLst>
                </a:gridCol>
              </a:tblGrid>
              <a:tr h="204300">
                <a:tc>
                  <a:txBody>
                    <a:bodyPr/>
                    <a:lstStyle/>
                    <a:p>
                      <a:pPr algn="ctr" fontAlgn="t">
                        <a:spcBef>
                          <a:spcPts val="0"/>
                        </a:spcBef>
                        <a:spcAft>
                          <a:spcPts val="0"/>
                        </a:spcAft>
                      </a:pPr>
                      <a:r>
                        <a:rPr lang="en-US" sz="1200" b="1" i="0" u="none" strike="noStrike" kern="100" dirty="0">
                          <a:solidFill>
                            <a:schemeClr val="bg1"/>
                          </a:solidFill>
                          <a:effectLst/>
                          <a:latin typeface="FUTURA MEDIUM" panose="020B0602020204020303" pitchFamily="34" charset="-79"/>
                          <a:ea typeface="Aptos" panose="020B0004020202020204" pitchFamily="34" charset="0"/>
                          <a:cs typeface="FUTURA MEDIUM" panose="020B0602020204020303" pitchFamily="34" charset="-79"/>
                        </a:rPr>
                        <a:t>WHO MEC 4</a:t>
                      </a:r>
                      <a:endParaRPr lang="en-US" sz="2000" b="1" i="0" u="none" strike="noStrike" dirty="0">
                        <a:solidFill>
                          <a:schemeClr val="bg1"/>
                        </a:solidFill>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979694746"/>
                  </a:ext>
                </a:extLst>
              </a:tr>
              <a:tr h="204300">
                <a:tc>
                  <a:txBody>
                    <a:bodyPr/>
                    <a:lstStyle/>
                    <a:p>
                      <a:pPr algn="ctr"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DO NOT USE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7C76"/>
                    </a:solidFill>
                  </a:tcPr>
                </a:tc>
                <a:extLst>
                  <a:ext uri="{0D108BD9-81ED-4DB2-BD59-A6C34878D82A}">
                    <a16:rowId xmlns:a16="http://schemas.microsoft.com/office/drawing/2014/main" val="4045784524"/>
                  </a:ext>
                </a:extLst>
              </a:tr>
              <a:tr h="3695124">
                <a:tc>
                  <a:txBody>
                    <a:bodyPr/>
                    <a:lstStyle/>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Atrial fibrillation or flutter, if not anticoagulated</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Bjork-</a:t>
                      </a:r>
                      <a:r>
                        <a:rPr lang="en-US" sz="1200" b="0" i="0" u="none" strike="noStrike" kern="100" dirty="0" err="1">
                          <a:effectLst/>
                          <a:latin typeface="Futura Medium" panose="020B0602020204020303" pitchFamily="34" charset="-79"/>
                          <a:ea typeface="Aptos" panose="020B0004020202020204" pitchFamily="34" charset="0"/>
                          <a:cs typeface="Futura Medium" panose="020B0602020204020303" pitchFamily="34" charset="-79"/>
                        </a:rPr>
                        <a:t>Shiley</a:t>
                      </a: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or Starr-Edwards valves even when taking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Dilated left atrium &gt;4 cm</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Fontan heart even taking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1" i="0" u="none" strike="noStrike" kern="100" dirty="0">
                          <a:effectLst/>
                          <a:highlight>
                            <a:srgbClr val="FFFF00"/>
                          </a:highlight>
                          <a:latin typeface="Futura Medium" panose="020B0602020204020303" pitchFamily="34" charset="-79"/>
                          <a:ea typeface="Aptos" panose="020B0004020202020204" pitchFamily="34" charset="0"/>
                          <a:cs typeface="Futura Medium" panose="020B0602020204020303" pitchFamily="34" charset="-79"/>
                        </a:rPr>
                        <a:t>Cyanotic heart disease even taking warfarin</a:t>
                      </a:r>
                      <a:endParaRPr lang="en-US" sz="2000" b="1" i="0" u="none" strike="noStrike" dirty="0">
                        <a:effectLst/>
                        <a:highlight>
                          <a:srgbClr val="FFFF00"/>
                        </a:highligh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Pulmonary arteriovenous malformation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Past thromboembolic event (venous or arterial) not taking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Prior LV dysfunction due to any cause (</a:t>
                      </a:r>
                      <a:r>
                        <a:rPr lang="en-US" sz="1200" b="0" i="0" u="none" strike="noStrike" kern="100" dirty="0" err="1">
                          <a:effectLst/>
                          <a:latin typeface="Futura Medium" panose="020B0602020204020303" pitchFamily="34" charset="-79"/>
                          <a:ea typeface="Aptos" panose="020B0004020202020204" pitchFamily="34" charset="0"/>
                          <a:cs typeface="Futura Medium" panose="020B0602020204020303" pitchFamily="34" charset="-79"/>
                        </a:rPr>
                        <a:t>eg</a:t>
                      </a: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dilated cardiomyopathy), LVEF &lt;30%</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Coronary artery disease</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Coronary arteritis</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739747"/>
                  </a:ext>
                </a:extLst>
              </a:tr>
            </a:tbl>
          </a:graphicData>
        </a:graphic>
      </p:graphicFrame>
      <p:sp>
        <p:nvSpPr>
          <p:cNvPr id="6" name="TextBox 5">
            <a:extLst>
              <a:ext uri="{FF2B5EF4-FFF2-40B4-BE49-F238E27FC236}">
                <a16:creationId xmlns:a16="http://schemas.microsoft.com/office/drawing/2014/main" id="{E210C966-0A10-5885-D8C3-5F7FBFBD77E5}"/>
              </a:ext>
            </a:extLst>
          </p:cNvPr>
          <p:cNvSpPr txBox="1"/>
          <p:nvPr/>
        </p:nvSpPr>
        <p:spPr>
          <a:xfrm>
            <a:off x="5737473" y="6367740"/>
            <a:ext cx="4722080" cy="507831"/>
          </a:xfrm>
          <a:prstGeom prst="rect">
            <a:avLst/>
          </a:prstGeom>
          <a:noFill/>
        </p:spPr>
        <p:txBody>
          <a:bodyPr wrap="square">
            <a:spAutoFit/>
          </a:bodyPr>
          <a:lstStyle/>
          <a:p>
            <a:r>
              <a:rPr lang="en-US" sz="900" dirty="0">
                <a:effectLst/>
                <a:latin typeface="Aptos" panose="020B0004020202020204" pitchFamily="34" charset="0"/>
                <a:ea typeface="Aptos" panose="020B0004020202020204" pitchFamily="34" charset="0"/>
                <a:cs typeface="Times New Roman" panose="02020603050405020304" pitchFamily="18" charset="0"/>
              </a:rPr>
              <a:t>Sable C, Foster E, </a:t>
            </a:r>
            <a:r>
              <a:rPr lang="en-US" sz="900" dirty="0" err="1">
                <a:effectLst/>
                <a:latin typeface="Aptos" panose="020B0004020202020204" pitchFamily="34" charset="0"/>
                <a:ea typeface="Aptos" panose="020B0004020202020204" pitchFamily="34" charset="0"/>
                <a:cs typeface="Times New Roman" panose="02020603050405020304" pitchFamily="18" charset="0"/>
              </a:rPr>
              <a:t>Uzark</a:t>
            </a:r>
            <a:r>
              <a:rPr lang="en-US" sz="900" dirty="0">
                <a:effectLst/>
                <a:latin typeface="Aptos" panose="020B0004020202020204" pitchFamily="34" charset="0"/>
                <a:ea typeface="Aptos" panose="020B0004020202020204" pitchFamily="34" charset="0"/>
                <a:cs typeface="Times New Roman" panose="02020603050405020304" pitchFamily="18" charset="0"/>
              </a:rPr>
              <a:t> K, </a:t>
            </a:r>
            <a:r>
              <a:rPr lang="en-US" sz="900" dirty="0" err="1">
                <a:effectLst/>
                <a:latin typeface="Aptos" panose="020B0004020202020204" pitchFamily="34" charset="0"/>
                <a:ea typeface="Aptos" panose="020B0004020202020204" pitchFamily="34" charset="0"/>
                <a:cs typeface="Times New Roman" panose="02020603050405020304" pitchFamily="18" charset="0"/>
              </a:rPr>
              <a:t>Bjorsen</a:t>
            </a:r>
            <a:r>
              <a:rPr lang="en-US" sz="900" dirty="0">
                <a:effectLst/>
                <a:latin typeface="Aptos" panose="020B0004020202020204" pitchFamily="34" charset="0"/>
                <a:ea typeface="Aptos" panose="020B0004020202020204" pitchFamily="34" charset="0"/>
                <a:cs typeface="Times New Roman" panose="02020603050405020304" pitchFamily="18" charset="0"/>
              </a:rPr>
              <a:t> K, </a:t>
            </a:r>
            <a:r>
              <a:rPr lang="en-US" sz="900" dirty="0" err="1">
                <a:effectLst/>
                <a:latin typeface="Aptos" panose="020B0004020202020204" pitchFamily="34" charset="0"/>
                <a:ea typeface="Aptos" panose="020B0004020202020204" pitchFamily="34" charset="0"/>
                <a:cs typeface="Times New Roman" panose="02020603050405020304" pitchFamily="18" charset="0"/>
              </a:rPr>
              <a:t>Canobbio</a:t>
            </a:r>
            <a:r>
              <a:rPr lang="en-US" sz="900" dirty="0">
                <a:effectLst/>
                <a:latin typeface="Aptos" panose="020B0004020202020204" pitchFamily="34" charset="0"/>
                <a:ea typeface="Aptos" panose="020B0004020202020204" pitchFamily="34" charset="0"/>
                <a:cs typeface="Times New Roman" panose="02020603050405020304" pitchFamily="18" charset="0"/>
              </a:rPr>
              <a:t> M, Connolly H. Best Practices in Managing Transition to Adulthood for Adolescents with Congenital Heart Disease: The Transition Process and Medical and Psychosocial Issues. Circulation. 123(13):1454–85.</a:t>
            </a:r>
            <a:r>
              <a:rPr lang="en-PH" sz="900" dirty="0">
                <a:effectLst/>
              </a:rPr>
              <a:t> </a:t>
            </a:r>
            <a:endParaRPr lang="en-US" sz="900" dirty="0"/>
          </a:p>
        </p:txBody>
      </p:sp>
    </p:spTree>
    <p:extLst>
      <p:ext uri="{BB962C8B-B14F-4D97-AF65-F5344CB8AC3E}">
        <p14:creationId xmlns:p14="http://schemas.microsoft.com/office/powerpoint/2010/main" val="406316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11725-72A3-0A03-F470-75E442C84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4B15C-9890-F2DE-2DF8-07D0D8BD35E6}"/>
              </a:ext>
            </a:extLst>
          </p:cNvPr>
          <p:cNvSpPr>
            <a:spLocks noGrp="1"/>
          </p:cNvSpPr>
          <p:nvPr>
            <p:ph type="title"/>
          </p:nvPr>
        </p:nvSpPr>
        <p:spPr>
          <a:xfrm>
            <a:off x="589985" y="342384"/>
            <a:ext cx="11210925" cy="744836"/>
          </a:xfrm>
        </p:spPr>
        <p:txBody>
          <a:bodyPr vert="horz" lIns="91440" tIns="45720" rIns="91440" bIns="45720" rtlCol="0" anchor="ctr">
            <a:normAutofit fontScale="90000"/>
          </a:bodyPr>
          <a:lstStyle/>
          <a:p>
            <a:pPr algn="ctr"/>
            <a:r>
              <a:rPr lang="en-US" sz="3200" kern="1200" dirty="0">
                <a:solidFill>
                  <a:schemeClr val="accent5">
                    <a:lumMod val="50000"/>
                  </a:schemeClr>
                </a:solidFill>
                <a:latin typeface="Futura Medium" panose="020B0602020204020303" pitchFamily="34" charset="-79"/>
                <a:cs typeface="Futura Medium" panose="020B0602020204020303" pitchFamily="34" charset="-79"/>
              </a:rPr>
              <a:t>Recommendations for the Use of Combined Hormonal Contraceptives in Women with Cardiac Disease </a:t>
            </a:r>
            <a:endParaRPr lang="en-US" sz="3200" b="1" kern="1200" dirty="0">
              <a:latin typeface="+mj-lt"/>
              <a:ea typeface="+mj-ea"/>
              <a:cs typeface="+mj-cs"/>
            </a:endParaRPr>
          </a:p>
        </p:txBody>
      </p:sp>
      <p:graphicFrame>
        <p:nvGraphicFramePr>
          <p:cNvPr id="4" name="Content Placeholder 3">
            <a:extLst>
              <a:ext uri="{FF2B5EF4-FFF2-40B4-BE49-F238E27FC236}">
                <a16:creationId xmlns:a16="http://schemas.microsoft.com/office/drawing/2014/main" id="{DB27AD0D-9977-EAA4-101B-D5DBACEF9223}"/>
              </a:ext>
            </a:extLst>
          </p:cNvPr>
          <p:cNvGraphicFramePr>
            <a:graphicFrameLocks noGrp="1"/>
          </p:cNvGraphicFramePr>
          <p:nvPr>
            <p:ph idx="1"/>
            <p:extLst>
              <p:ext uri="{D42A27DB-BD31-4B8C-83A1-F6EECF244321}">
                <p14:modId xmlns:p14="http://schemas.microsoft.com/office/powerpoint/2010/main" val="3728562870"/>
              </p:ext>
            </p:extLst>
          </p:nvPr>
        </p:nvGraphicFramePr>
        <p:xfrm>
          <a:off x="4454344" y="1495061"/>
          <a:ext cx="2566258" cy="4103724"/>
        </p:xfrm>
        <a:graphic>
          <a:graphicData uri="http://schemas.openxmlformats.org/drawingml/2006/table">
            <a:tbl>
              <a:tblPr firstRow="1" firstCol="1" bandRow="1"/>
              <a:tblGrid>
                <a:gridCol w="2566258">
                  <a:extLst>
                    <a:ext uri="{9D8B030D-6E8A-4147-A177-3AD203B41FA5}">
                      <a16:colId xmlns:a16="http://schemas.microsoft.com/office/drawing/2014/main" val="762691363"/>
                    </a:ext>
                  </a:extLst>
                </a:gridCol>
              </a:tblGrid>
              <a:tr h="204300">
                <a:tc>
                  <a:txBody>
                    <a:bodyPr/>
                    <a:lstStyle/>
                    <a:p>
                      <a:pPr algn="ctr" fontAlgn="t">
                        <a:spcBef>
                          <a:spcPts val="0"/>
                        </a:spcBef>
                        <a:spcAft>
                          <a:spcPts val="0"/>
                        </a:spcAft>
                      </a:pPr>
                      <a:r>
                        <a:rPr lang="en-US" sz="1200" b="1" i="0" u="none" strike="noStrike" kern="100" dirty="0">
                          <a:solidFill>
                            <a:schemeClr val="bg1"/>
                          </a:solidFill>
                          <a:effectLst/>
                          <a:latin typeface="FUTURA MEDIUM" panose="020B0602020204020303" pitchFamily="34" charset="-79"/>
                          <a:ea typeface="Aptos" panose="020B0004020202020204" pitchFamily="34" charset="0"/>
                          <a:cs typeface="FUTURA MEDIUM" panose="020B0602020204020303" pitchFamily="34" charset="-79"/>
                        </a:rPr>
                        <a:t>WHO MEC 3</a:t>
                      </a:r>
                      <a:endParaRPr lang="en-US" sz="2000" b="1" i="0" u="none" strike="noStrike" dirty="0">
                        <a:solidFill>
                          <a:schemeClr val="bg1"/>
                        </a:solidFill>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979694746"/>
                  </a:ext>
                </a:extLst>
              </a:tr>
              <a:tr h="204300">
                <a:tc>
                  <a:txBody>
                    <a:bodyPr/>
                    <a:lstStyle/>
                    <a:p>
                      <a:pPr algn="ctr"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Caution in Use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7C76"/>
                    </a:solidFill>
                  </a:tcPr>
                </a:tc>
                <a:extLst>
                  <a:ext uri="{0D108BD9-81ED-4DB2-BD59-A6C34878D82A}">
                    <a16:rowId xmlns:a16="http://schemas.microsoft.com/office/drawing/2014/main" val="4045784524"/>
                  </a:ext>
                </a:extLst>
              </a:tr>
              <a:tr h="3695124">
                <a:tc>
                  <a:txBody>
                    <a:bodyPr/>
                    <a:lstStyle/>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Atrial fibrillation or flutter on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err="1">
                          <a:effectLst/>
                          <a:latin typeface="Futura Medium" panose="020B0602020204020303" pitchFamily="34" charset="-79"/>
                          <a:ea typeface="Aptos" panose="020B0004020202020204" pitchFamily="34" charset="0"/>
                          <a:cs typeface="Futura Medium" panose="020B0602020204020303" pitchFamily="34" charset="-79"/>
                        </a:rPr>
                        <a:t>Bileaflet</a:t>
                      </a: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mechanical valves in the mitral or aortic position taking warfarin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Atrial septal defect with left-to-right shunt that may reverse with physiological stress</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Repaired coarctation with aneurysm and/or hypertension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Marfan syndrome with aortic dilation unoperated</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Previous thromboembolism</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739747"/>
                  </a:ext>
                </a:extLst>
              </a:tr>
            </a:tbl>
          </a:graphicData>
        </a:graphic>
      </p:graphicFrame>
      <p:sp>
        <p:nvSpPr>
          <p:cNvPr id="6" name="TextBox 5">
            <a:extLst>
              <a:ext uri="{FF2B5EF4-FFF2-40B4-BE49-F238E27FC236}">
                <a16:creationId xmlns:a16="http://schemas.microsoft.com/office/drawing/2014/main" id="{C46D7B60-3503-2233-287A-C5FF16F57058}"/>
              </a:ext>
            </a:extLst>
          </p:cNvPr>
          <p:cNvSpPr txBox="1"/>
          <p:nvPr/>
        </p:nvSpPr>
        <p:spPr>
          <a:xfrm>
            <a:off x="5737473" y="6367740"/>
            <a:ext cx="4722080" cy="507831"/>
          </a:xfrm>
          <a:prstGeom prst="rect">
            <a:avLst/>
          </a:prstGeom>
          <a:noFill/>
        </p:spPr>
        <p:txBody>
          <a:bodyPr wrap="square">
            <a:spAutoFit/>
          </a:bodyPr>
          <a:lstStyle/>
          <a:p>
            <a:r>
              <a:rPr lang="en-US" sz="900" dirty="0">
                <a:effectLst/>
                <a:latin typeface="Aptos" panose="020B0004020202020204" pitchFamily="34" charset="0"/>
                <a:ea typeface="Aptos" panose="020B0004020202020204" pitchFamily="34" charset="0"/>
                <a:cs typeface="Times New Roman" panose="02020603050405020304" pitchFamily="18" charset="0"/>
              </a:rPr>
              <a:t>Sable C, Foster E, </a:t>
            </a:r>
            <a:r>
              <a:rPr lang="en-US" sz="900" dirty="0" err="1">
                <a:effectLst/>
                <a:latin typeface="Aptos" panose="020B0004020202020204" pitchFamily="34" charset="0"/>
                <a:ea typeface="Aptos" panose="020B0004020202020204" pitchFamily="34" charset="0"/>
                <a:cs typeface="Times New Roman" panose="02020603050405020304" pitchFamily="18" charset="0"/>
              </a:rPr>
              <a:t>Uzark</a:t>
            </a:r>
            <a:r>
              <a:rPr lang="en-US" sz="900" dirty="0">
                <a:effectLst/>
                <a:latin typeface="Aptos" panose="020B0004020202020204" pitchFamily="34" charset="0"/>
                <a:ea typeface="Aptos" panose="020B0004020202020204" pitchFamily="34" charset="0"/>
                <a:cs typeface="Times New Roman" panose="02020603050405020304" pitchFamily="18" charset="0"/>
              </a:rPr>
              <a:t> K, </a:t>
            </a:r>
            <a:r>
              <a:rPr lang="en-US" sz="900" dirty="0" err="1">
                <a:effectLst/>
                <a:latin typeface="Aptos" panose="020B0004020202020204" pitchFamily="34" charset="0"/>
                <a:ea typeface="Aptos" panose="020B0004020202020204" pitchFamily="34" charset="0"/>
                <a:cs typeface="Times New Roman" panose="02020603050405020304" pitchFamily="18" charset="0"/>
              </a:rPr>
              <a:t>Bjorsen</a:t>
            </a:r>
            <a:r>
              <a:rPr lang="en-US" sz="900" dirty="0">
                <a:effectLst/>
                <a:latin typeface="Aptos" panose="020B0004020202020204" pitchFamily="34" charset="0"/>
                <a:ea typeface="Aptos" panose="020B0004020202020204" pitchFamily="34" charset="0"/>
                <a:cs typeface="Times New Roman" panose="02020603050405020304" pitchFamily="18" charset="0"/>
              </a:rPr>
              <a:t> K, </a:t>
            </a:r>
            <a:r>
              <a:rPr lang="en-US" sz="900" dirty="0" err="1">
                <a:effectLst/>
                <a:latin typeface="Aptos" panose="020B0004020202020204" pitchFamily="34" charset="0"/>
                <a:ea typeface="Aptos" panose="020B0004020202020204" pitchFamily="34" charset="0"/>
                <a:cs typeface="Times New Roman" panose="02020603050405020304" pitchFamily="18" charset="0"/>
              </a:rPr>
              <a:t>Canobbio</a:t>
            </a:r>
            <a:r>
              <a:rPr lang="en-US" sz="900" dirty="0">
                <a:effectLst/>
                <a:latin typeface="Aptos" panose="020B0004020202020204" pitchFamily="34" charset="0"/>
                <a:ea typeface="Aptos" panose="020B0004020202020204" pitchFamily="34" charset="0"/>
                <a:cs typeface="Times New Roman" panose="02020603050405020304" pitchFamily="18" charset="0"/>
              </a:rPr>
              <a:t> M, Connolly H. Best Practices in Managing Transition to Adulthood for Adolescents with Congenital Heart Disease: The Transition Process and Medical and Psychosocial Issues. Circulation. 123(13):1454–85.</a:t>
            </a:r>
            <a:r>
              <a:rPr lang="en-PH" sz="900" dirty="0">
                <a:effectLst/>
              </a:rPr>
              <a:t> </a:t>
            </a:r>
            <a:endParaRPr lang="en-US" sz="900" dirty="0"/>
          </a:p>
        </p:txBody>
      </p:sp>
    </p:spTree>
    <p:extLst>
      <p:ext uri="{BB962C8B-B14F-4D97-AF65-F5344CB8AC3E}">
        <p14:creationId xmlns:p14="http://schemas.microsoft.com/office/powerpoint/2010/main" val="384163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70FDC-7436-E553-3BE3-2C2DFCE6C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C2E9F-0BDD-5623-C813-311B07465A49}"/>
              </a:ext>
            </a:extLst>
          </p:cNvPr>
          <p:cNvSpPr>
            <a:spLocks noGrp="1"/>
          </p:cNvSpPr>
          <p:nvPr>
            <p:ph type="title"/>
          </p:nvPr>
        </p:nvSpPr>
        <p:spPr>
          <a:xfrm>
            <a:off x="589985" y="342384"/>
            <a:ext cx="11210925" cy="744836"/>
          </a:xfrm>
        </p:spPr>
        <p:txBody>
          <a:bodyPr vert="horz" lIns="91440" tIns="45720" rIns="91440" bIns="45720" rtlCol="0" anchor="ctr">
            <a:normAutofit fontScale="90000"/>
          </a:bodyPr>
          <a:lstStyle/>
          <a:p>
            <a:pPr algn="ctr"/>
            <a:r>
              <a:rPr lang="en-US" sz="3200" kern="1200" dirty="0">
                <a:solidFill>
                  <a:schemeClr val="accent5">
                    <a:lumMod val="50000"/>
                  </a:schemeClr>
                </a:solidFill>
                <a:latin typeface="Futura Medium" panose="020B0602020204020303" pitchFamily="34" charset="-79"/>
                <a:cs typeface="Futura Medium" panose="020B0602020204020303" pitchFamily="34" charset="-79"/>
              </a:rPr>
              <a:t>Recommendations for the Use of Combined Hormonal Contraceptives in Women with Cardiac Disease </a:t>
            </a:r>
            <a:endParaRPr lang="en-US" sz="3200" b="1" kern="1200" dirty="0">
              <a:latin typeface="+mj-lt"/>
              <a:ea typeface="+mj-ea"/>
              <a:cs typeface="+mj-cs"/>
            </a:endParaRPr>
          </a:p>
        </p:txBody>
      </p:sp>
      <p:graphicFrame>
        <p:nvGraphicFramePr>
          <p:cNvPr id="4" name="Content Placeholder 3">
            <a:extLst>
              <a:ext uri="{FF2B5EF4-FFF2-40B4-BE49-F238E27FC236}">
                <a16:creationId xmlns:a16="http://schemas.microsoft.com/office/drawing/2014/main" id="{BADBFEDC-938A-D2A4-7E50-F67DBC79E04B}"/>
              </a:ext>
            </a:extLst>
          </p:cNvPr>
          <p:cNvGraphicFramePr>
            <a:graphicFrameLocks noGrp="1"/>
          </p:cNvGraphicFramePr>
          <p:nvPr>
            <p:ph idx="1"/>
            <p:extLst>
              <p:ext uri="{D42A27DB-BD31-4B8C-83A1-F6EECF244321}">
                <p14:modId xmlns:p14="http://schemas.microsoft.com/office/powerpoint/2010/main" val="279661684"/>
              </p:ext>
            </p:extLst>
          </p:nvPr>
        </p:nvGraphicFramePr>
        <p:xfrm>
          <a:off x="3339785" y="1486534"/>
          <a:ext cx="5711324" cy="4256809"/>
        </p:xfrm>
        <a:graphic>
          <a:graphicData uri="http://schemas.openxmlformats.org/drawingml/2006/table">
            <a:tbl>
              <a:tblPr firstRow="1" firstCol="1" bandRow="1"/>
              <a:tblGrid>
                <a:gridCol w="2559742">
                  <a:extLst>
                    <a:ext uri="{9D8B030D-6E8A-4147-A177-3AD203B41FA5}">
                      <a16:colId xmlns:a16="http://schemas.microsoft.com/office/drawing/2014/main" val="1776511300"/>
                    </a:ext>
                  </a:extLst>
                </a:gridCol>
                <a:gridCol w="3151582">
                  <a:extLst>
                    <a:ext uri="{9D8B030D-6E8A-4147-A177-3AD203B41FA5}">
                      <a16:colId xmlns:a16="http://schemas.microsoft.com/office/drawing/2014/main" val="1370895215"/>
                    </a:ext>
                  </a:extLst>
                </a:gridCol>
              </a:tblGrid>
              <a:tr h="204300">
                <a:tc>
                  <a:txBody>
                    <a:bodyPr/>
                    <a:lstStyle/>
                    <a:p>
                      <a:pPr algn="ctr" fontAlgn="t">
                        <a:spcBef>
                          <a:spcPts val="0"/>
                        </a:spcBef>
                        <a:spcAft>
                          <a:spcPts val="0"/>
                        </a:spcAft>
                      </a:pPr>
                      <a:r>
                        <a:rPr lang="en-US" sz="1200" b="1" i="0" u="none" strike="noStrike" kern="100" dirty="0">
                          <a:solidFill>
                            <a:schemeClr val="bg1"/>
                          </a:solidFill>
                          <a:effectLst/>
                          <a:latin typeface="FUTURA MEDIUM" panose="020B0602020204020303" pitchFamily="34" charset="-79"/>
                          <a:ea typeface="Aptos" panose="020B0004020202020204" pitchFamily="34" charset="0"/>
                          <a:cs typeface="FUTURA MEDIUM" panose="020B0602020204020303" pitchFamily="34" charset="-79"/>
                        </a:rPr>
                        <a:t>WHO MEC 1</a:t>
                      </a:r>
                      <a:endParaRPr lang="en-US" sz="2000" b="1" i="0" u="none" strike="noStrike" dirty="0">
                        <a:solidFill>
                          <a:schemeClr val="bg1"/>
                        </a:solidFill>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t">
                        <a:spcBef>
                          <a:spcPts val="0"/>
                        </a:spcBef>
                        <a:spcAft>
                          <a:spcPts val="0"/>
                        </a:spcAft>
                      </a:pPr>
                      <a:r>
                        <a:rPr lang="en-US" sz="1200" b="1" i="0" u="none" strike="noStrike" kern="100" dirty="0">
                          <a:solidFill>
                            <a:schemeClr val="bg1"/>
                          </a:solidFill>
                          <a:effectLst/>
                          <a:latin typeface="FUTURA MEDIUM" panose="020B0602020204020303" pitchFamily="34" charset="-79"/>
                          <a:ea typeface="Aptos" panose="020B0004020202020204" pitchFamily="34" charset="0"/>
                          <a:cs typeface="FUTURA MEDIUM" panose="020B0602020204020303" pitchFamily="34" charset="-79"/>
                        </a:rPr>
                        <a:t>WHO MEC 2</a:t>
                      </a:r>
                      <a:endParaRPr lang="en-US" sz="2000" b="1" i="0" u="none" strike="noStrike" dirty="0">
                        <a:solidFill>
                          <a:schemeClr val="bg1"/>
                        </a:solidFill>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979694746"/>
                  </a:ext>
                </a:extLst>
              </a:tr>
              <a:tr h="204300">
                <a:tc>
                  <a:txBody>
                    <a:bodyPr/>
                    <a:lstStyle/>
                    <a:p>
                      <a:pPr algn="ctr"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Always usable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7C76"/>
                    </a:solidFill>
                  </a:tcPr>
                </a:tc>
                <a:tc>
                  <a:txBody>
                    <a:bodyPr/>
                    <a:lstStyle/>
                    <a:p>
                      <a:pPr algn="ctr"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Broadly usable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7C76"/>
                    </a:solidFill>
                  </a:tcPr>
                </a:tc>
                <a:extLst>
                  <a:ext uri="{0D108BD9-81ED-4DB2-BD59-A6C34878D82A}">
                    <a16:rowId xmlns:a16="http://schemas.microsoft.com/office/drawing/2014/main" val="4045784524"/>
                  </a:ext>
                </a:extLst>
              </a:tr>
              <a:tr h="3695124">
                <a:tc>
                  <a:txBody>
                    <a:bodyPr/>
                    <a:lstStyle/>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MVP with trivial MR</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Bicuspid aortic valve with normal function</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Mild PS</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Repaired coarctation with no hypertension or aneurysm</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Simple congenital lesions successfully repaired in childhood and with no sequelae (ASD, VSD, PDA, or total anomalous pulmonary venous drainage)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Most arrhythmias other than atrial fibrillation or flutter</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Uncomplicated mild native mitral and aortic valve disease</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Tissue prosthetic valve lacking any of the features in MEC 3 and MEC 4 columns</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Surgically corrected CHD lacking any of the features noted in MEC 3 and MEC 4 columns</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Small left-to-right shunts not reversible with physiological maneuvers (</a:t>
                      </a:r>
                      <a:r>
                        <a:rPr lang="en-US" sz="1200" b="0" i="0" u="none" strike="noStrike" kern="100" dirty="0" err="1">
                          <a:effectLst/>
                          <a:latin typeface="Futura Medium" panose="020B0602020204020303" pitchFamily="34" charset="-79"/>
                          <a:ea typeface="Aptos" panose="020B0004020202020204" pitchFamily="34" charset="0"/>
                          <a:cs typeface="Futura Medium" panose="020B0602020204020303" pitchFamily="34" charset="-79"/>
                        </a:rPr>
                        <a:t>ie</a:t>
                      </a: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small VSD, small PDA)</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Past cardiomyopathy, fully recovered, including peripartum cardiomyopathy</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 </a:t>
                      </a:r>
                      <a:endParaRPr lang="en-US" sz="2000" b="0" i="0" u="none" strike="noStrike" dirty="0">
                        <a:effectLst/>
                        <a:latin typeface="Futura Medium" panose="020B0602020204020303" pitchFamily="34" charset="-79"/>
                        <a:cs typeface="Futura Medium" panose="020B0602020204020303" pitchFamily="34" charset="-79"/>
                      </a:endParaRPr>
                    </a:p>
                    <a:p>
                      <a:pPr algn="l" fontAlgn="t">
                        <a:spcBef>
                          <a:spcPts val="0"/>
                        </a:spcBef>
                        <a:spcAft>
                          <a:spcPts val="0"/>
                        </a:spcAft>
                      </a:pPr>
                      <a:r>
                        <a:rPr lang="en-US" sz="1200" b="0" i="0" u="none" strike="noStrike" kern="100" dirty="0">
                          <a:effectLst/>
                          <a:latin typeface="Futura Medium" panose="020B0602020204020303" pitchFamily="34" charset="-79"/>
                          <a:ea typeface="Aptos" panose="020B0004020202020204" pitchFamily="34" charset="0"/>
                          <a:cs typeface="Futura Medium" panose="020B0602020204020303" pitchFamily="34" charset="-79"/>
                        </a:rPr>
                        <a:t>Uncomplicated Marfan syndrome</a:t>
                      </a:r>
                      <a:endParaRPr lang="en-US" sz="2000" b="0" i="0" u="none" strike="noStrike" dirty="0">
                        <a:effectLst/>
                        <a:latin typeface="Futura Medium" panose="020B0602020204020303" pitchFamily="34" charset="-79"/>
                        <a:cs typeface="Futura Medium" panose="020B0602020204020303" pitchFamily="34" charset="-79"/>
                      </a:endParaRPr>
                    </a:p>
                  </a:txBody>
                  <a:tcPr marL="55647" marR="55647" marT="77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739747"/>
                  </a:ext>
                </a:extLst>
              </a:tr>
            </a:tbl>
          </a:graphicData>
        </a:graphic>
      </p:graphicFrame>
      <p:sp>
        <p:nvSpPr>
          <p:cNvPr id="6" name="TextBox 5">
            <a:extLst>
              <a:ext uri="{FF2B5EF4-FFF2-40B4-BE49-F238E27FC236}">
                <a16:creationId xmlns:a16="http://schemas.microsoft.com/office/drawing/2014/main" id="{D09B0DA9-2A5E-0778-136C-1BC5B03BA39A}"/>
              </a:ext>
            </a:extLst>
          </p:cNvPr>
          <p:cNvSpPr txBox="1"/>
          <p:nvPr/>
        </p:nvSpPr>
        <p:spPr>
          <a:xfrm>
            <a:off x="5737473" y="6367740"/>
            <a:ext cx="4722080" cy="507831"/>
          </a:xfrm>
          <a:prstGeom prst="rect">
            <a:avLst/>
          </a:prstGeom>
          <a:noFill/>
        </p:spPr>
        <p:txBody>
          <a:bodyPr wrap="square">
            <a:spAutoFit/>
          </a:bodyPr>
          <a:lstStyle/>
          <a:p>
            <a:r>
              <a:rPr lang="en-US" sz="900" dirty="0">
                <a:effectLst/>
                <a:latin typeface="Aptos" panose="020B0004020202020204" pitchFamily="34" charset="0"/>
                <a:ea typeface="Aptos" panose="020B0004020202020204" pitchFamily="34" charset="0"/>
                <a:cs typeface="Times New Roman" panose="02020603050405020304" pitchFamily="18" charset="0"/>
              </a:rPr>
              <a:t>Sable C, Foster E, </a:t>
            </a:r>
            <a:r>
              <a:rPr lang="en-US" sz="900" dirty="0" err="1">
                <a:effectLst/>
                <a:latin typeface="Aptos" panose="020B0004020202020204" pitchFamily="34" charset="0"/>
                <a:ea typeface="Aptos" panose="020B0004020202020204" pitchFamily="34" charset="0"/>
                <a:cs typeface="Times New Roman" panose="02020603050405020304" pitchFamily="18" charset="0"/>
              </a:rPr>
              <a:t>Uzark</a:t>
            </a:r>
            <a:r>
              <a:rPr lang="en-US" sz="900" dirty="0">
                <a:effectLst/>
                <a:latin typeface="Aptos" panose="020B0004020202020204" pitchFamily="34" charset="0"/>
                <a:ea typeface="Aptos" panose="020B0004020202020204" pitchFamily="34" charset="0"/>
                <a:cs typeface="Times New Roman" panose="02020603050405020304" pitchFamily="18" charset="0"/>
              </a:rPr>
              <a:t> K, </a:t>
            </a:r>
            <a:r>
              <a:rPr lang="en-US" sz="900" dirty="0" err="1">
                <a:effectLst/>
                <a:latin typeface="Aptos" panose="020B0004020202020204" pitchFamily="34" charset="0"/>
                <a:ea typeface="Aptos" panose="020B0004020202020204" pitchFamily="34" charset="0"/>
                <a:cs typeface="Times New Roman" panose="02020603050405020304" pitchFamily="18" charset="0"/>
              </a:rPr>
              <a:t>Bjorsen</a:t>
            </a:r>
            <a:r>
              <a:rPr lang="en-US" sz="900" dirty="0">
                <a:effectLst/>
                <a:latin typeface="Aptos" panose="020B0004020202020204" pitchFamily="34" charset="0"/>
                <a:ea typeface="Aptos" panose="020B0004020202020204" pitchFamily="34" charset="0"/>
                <a:cs typeface="Times New Roman" panose="02020603050405020304" pitchFamily="18" charset="0"/>
              </a:rPr>
              <a:t> K, </a:t>
            </a:r>
            <a:r>
              <a:rPr lang="en-US" sz="900" dirty="0" err="1">
                <a:effectLst/>
                <a:latin typeface="Aptos" panose="020B0004020202020204" pitchFamily="34" charset="0"/>
                <a:ea typeface="Aptos" panose="020B0004020202020204" pitchFamily="34" charset="0"/>
                <a:cs typeface="Times New Roman" panose="02020603050405020304" pitchFamily="18" charset="0"/>
              </a:rPr>
              <a:t>Canobbio</a:t>
            </a:r>
            <a:r>
              <a:rPr lang="en-US" sz="900" dirty="0">
                <a:effectLst/>
                <a:latin typeface="Aptos" panose="020B0004020202020204" pitchFamily="34" charset="0"/>
                <a:ea typeface="Aptos" panose="020B0004020202020204" pitchFamily="34" charset="0"/>
                <a:cs typeface="Times New Roman" panose="02020603050405020304" pitchFamily="18" charset="0"/>
              </a:rPr>
              <a:t> M, Connolly H. Best Practices in Managing Transition to Adulthood for Adolescents with Congenital Heart Disease: The Transition Process and Medical and Psychosocial Issues. Circulation. 123(13):1454–85.</a:t>
            </a:r>
            <a:r>
              <a:rPr lang="en-PH" sz="900" dirty="0">
                <a:effectLst/>
              </a:rPr>
              <a:t> </a:t>
            </a:r>
            <a:endParaRPr lang="en-US" sz="900" dirty="0"/>
          </a:p>
        </p:txBody>
      </p:sp>
    </p:spTree>
    <p:extLst>
      <p:ext uri="{BB962C8B-B14F-4D97-AF65-F5344CB8AC3E}">
        <p14:creationId xmlns:p14="http://schemas.microsoft.com/office/powerpoint/2010/main" val="28484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B6BD-5E35-6AA1-93E4-1C4901D5752F}"/>
              </a:ext>
            </a:extLst>
          </p:cNvPr>
          <p:cNvSpPr>
            <a:spLocks noGrp="1"/>
          </p:cNvSpPr>
          <p:nvPr>
            <p:ph type="title"/>
          </p:nvPr>
        </p:nvSpPr>
        <p:spPr/>
        <p:txBody>
          <a:bodyPr/>
          <a:lstStyle/>
          <a:p>
            <a:r>
              <a:rPr lang="en-US" b="1" dirty="0">
                <a:latin typeface="FUTURA MEDIUM" panose="020B0602020204020303" pitchFamily="34" charset="-79"/>
                <a:cs typeface="FUTURA MEDIUM" panose="020B0602020204020303" pitchFamily="34" charset="-79"/>
              </a:rPr>
              <a:t>Factors to consider for contraceptives:</a:t>
            </a:r>
          </a:p>
        </p:txBody>
      </p:sp>
      <p:sp>
        <p:nvSpPr>
          <p:cNvPr id="3" name="Content Placeholder 2">
            <a:extLst>
              <a:ext uri="{FF2B5EF4-FFF2-40B4-BE49-F238E27FC236}">
                <a16:creationId xmlns:a16="http://schemas.microsoft.com/office/drawing/2014/main" id="{9EC51869-51AA-038C-A29B-E564888334F3}"/>
              </a:ext>
            </a:extLst>
          </p:cNvPr>
          <p:cNvSpPr>
            <a:spLocks noGrp="1"/>
          </p:cNvSpPr>
          <p:nvPr>
            <p:ph idx="1"/>
          </p:nvPr>
        </p:nvSpPr>
        <p:spPr/>
        <p:txBody>
          <a:bodyPr/>
          <a:lstStyle/>
          <a:p>
            <a:r>
              <a:rPr lang="en-US" dirty="0">
                <a:latin typeface="Futura Medium" panose="020B0602020204020303" pitchFamily="34" charset="-79"/>
                <a:cs typeface="Futura Medium" panose="020B0602020204020303" pitchFamily="34" charset="-79"/>
              </a:rPr>
              <a:t>Preference between a reversible contraceptive method or sterilization, </a:t>
            </a:r>
          </a:p>
          <a:p>
            <a:r>
              <a:rPr lang="en-US" dirty="0">
                <a:latin typeface="Futura Medium" panose="020B0602020204020303" pitchFamily="34" charset="-79"/>
                <a:cs typeface="Futura Medium" panose="020B0602020204020303" pitchFamily="34" charset="-79"/>
              </a:rPr>
              <a:t>The effectiveness of different methods, </a:t>
            </a:r>
          </a:p>
          <a:p>
            <a:r>
              <a:rPr lang="en-US" dirty="0">
                <a:latin typeface="Futura Medium" panose="020B0602020204020303" pitchFamily="34" charset="-79"/>
                <a:cs typeface="Futura Medium" panose="020B0602020204020303" pitchFamily="34" charset="-79"/>
              </a:rPr>
              <a:t>P</a:t>
            </a:r>
            <a:r>
              <a:rPr lang="en-US" dirty="0">
                <a:latin typeface="Futura Medium" panose="020B0602020204020303" pitchFamily="34" charset="-79"/>
                <a:cs typeface="Futura Medium" panose="020B0602020204020303" pitchFamily="34" charset="-79"/>
              </a:rPr>
              <a:t>atient-specific factors influencing adherence, and </a:t>
            </a:r>
          </a:p>
          <a:p>
            <a:r>
              <a:rPr lang="en-US" dirty="0">
                <a:latin typeface="Futura Medium" panose="020B0602020204020303" pitchFamily="34" charset="-79"/>
                <a:cs typeface="Futura Medium" panose="020B0602020204020303" pitchFamily="34" charset="-79"/>
              </a:rPr>
              <a:t>M</a:t>
            </a:r>
            <a:r>
              <a:rPr lang="en-US" dirty="0">
                <a:latin typeface="Futura Medium" panose="020B0602020204020303" pitchFamily="34" charset="-79"/>
                <a:cs typeface="Futura Medium" panose="020B0602020204020303" pitchFamily="34" charset="-79"/>
              </a:rPr>
              <a:t>edical considerations impacting the risk-benefit balance of various methods </a:t>
            </a:r>
          </a:p>
        </p:txBody>
      </p:sp>
    </p:spTree>
    <p:extLst>
      <p:ext uri="{BB962C8B-B14F-4D97-AF65-F5344CB8AC3E}">
        <p14:creationId xmlns:p14="http://schemas.microsoft.com/office/powerpoint/2010/main" val="305207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886A-A62D-EDEE-651C-63AC9BE57E15}"/>
              </a:ext>
            </a:extLst>
          </p:cNvPr>
          <p:cNvSpPr>
            <a:spLocks noGrp="1"/>
          </p:cNvSpPr>
          <p:nvPr>
            <p:ph type="title"/>
          </p:nvPr>
        </p:nvSpPr>
        <p:spPr/>
        <p:txBody>
          <a:bodyPr>
            <a:normAutofit/>
          </a:bodyPr>
          <a:lstStyle/>
          <a:p>
            <a:r>
              <a:rPr lang="en-US" sz="4400" b="1" dirty="0">
                <a:latin typeface="FUTURA MEDIUM" panose="020B0602020204020303" pitchFamily="34" charset="-79"/>
                <a:cs typeface="FUTURA MEDIUM" panose="020B0602020204020303" pitchFamily="34" charset="-79"/>
              </a:rPr>
              <a:t>FAMILY PLANNING</a:t>
            </a:r>
          </a:p>
        </p:txBody>
      </p:sp>
      <p:sp>
        <p:nvSpPr>
          <p:cNvPr id="3" name="Content Placeholder 2">
            <a:extLst>
              <a:ext uri="{FF2B5EF4-FFF2-40B4-BE49-F238E27FC236}">
                <a16:creationId xmlns:a16="http://schemas.microsoft.com/office/drawing/2014/main" id="{5408DA53-E9A4-60FC-23A0-E9E3CACA6239}"/>
              </a:ext>
            </a:extLst>
          </p:cNvPr>
          <p:cNvSpPr>
            <a:spLocks noGrp="1"/>
          </p:cNvSpPr>
          <p:nvPr>
            <p:ph idx="1"/>
          </p:nvPr>
        </p:nvSpPr>
        <p:spPr/>
        <p:txBody>
          <a:bodyPr>
            <a:normAutofit/>
          </a:bodyPr>
          <a:lstStyle/>
          <a:p>
            <a:pPr marL="0" indent="0">
              <a:lnSpc>
                <a:spcPts val="4799"/>
              </a:lnSpc>
              <a:buNone/>
            </a:pPr>
            <a:r>
              <a:rPr lang="en-US" sz="2800" dirty="0">
                <a:solidFill>
                  <a:srgbClr val="000000"/>
                </a:solidFill>
                <a:latin typeface="Futura Medium" panose="020B0602020204020303" pitchFamily="34" charset="-79"/>
                <a:cs typeface="Futura Medium" panose="020B0602020204020303" pitchFamily="34" charset="-79"/>
              </a:rPr>
              <a:t>Family planning (FP) is essential in </a:t>
            </a:r>
            <a:r>
              <a:rPr lang="en-US" sz="2800" b="1" dirty="0">
                <a:solidFill>
                  <a:srgbClr val="000000"/>
                </a:solidFill>
                <a:latin typeface="FUTURA MEDIUM" panose="020B0602020204020303" pitchFamily="34" charset="-79"/>
                <a:cs typeface="FUTURA MEDIUM" panose="020B0602020204020303" pitchFamily="34" charset="-79"/>
              </a:rPr>
              <a:t>educating and encouraging contraceptive use</a:t>
            </a:r>
            <a:r>
              <a:rPr lang="en-US" sz="2800" dirty="0">
                <a:solidFill>
                  <a:srgbClr val="000000"/>
                </a:solidFill>
                <a:latin typeface="Futura Medium" panose="020B0602020204020303" pitchFamily="34" charset="-79"/>
                <a:cs typeface="Futura Medium" panose="020B0602020204020303" pitchFamily="34" charset="-79"/>
              </a:rPr>
              <a:t> among women and couples</a:t>
            </a:r>
          </a:p>
          <a:p>
            <a:pPr>
              <a:lnSpc>
                <a:spcPts val="4799"/>
              </a:lnSpc>
            </a:pPr>
            <a:endParaRPr lang="en-US" sz="2800" dirty="0">
              <a:solidFill>
                <a:srgbClr val="000000"/>
              </a:solidFill>
              <a:latin typeface="Futura Medium" panose="020B0602020204020303" pitchFamily="34" charset="-79"/>
              <a:cs typeface="Futura Medium" panose="020B0602020204020303" pitchFamily="34" charset="-79"/>
            </a:endParaRPr>
          </a:p>
          <a:p>
            <a:pPr marL="0" indent="0">
              <a:lnSpc>
                <a:spcPts val="4799"/>
              </a:lnSpc>
              <a:buNone/>
            </a:pPr>
            <a:r>
              <a:rPr lang="en-US" sz="2800" dirty="0">
                <a:solidFill>
                  <a:srgbClr val="000000"/>
                </a:solidFill>
                <a:latin typeface="Futura Medium" panose="020B0602020204020303" pitchFamily="34" charset="-79"/>
                <a:cs typeface="Futura Medium" panose="020B0602020204020303" pitchFamily="34" charset="-79"/>
              </a:rPr>
              <a:t>FP involves an individual or a couple making decisions on whether to have children, when to have children, how many children they want to have, and how they are spaced</a:t>
            </a:r>
          </a:p>
          <a:p>
            <a:endParaRPr lang="en-US" dirty="0">
              <a:latin typeface="Futura Medium" panose="020B0602020204020303" pitchFamily="34" charset="-79"/>
              <a:cs typeface="Futura Medium" panose="020B0602020204020303" pitchFamily="34" charset="-79"/>
            </a:endParaRPr>
          </a:p>
        </p:txBody>
      </p:sp>
      <p:sp>
        <p:nvSpPr>
          <p:cNvPr id="4" name="TextBox 3">
            <a:extLst>
              <a:ext uri="{FF2B5EF4-FFF2-40B4-BE49-F238E27FC236}">
                <a16:creationId xmlns:a16="http://schemas.microsoft.com/office/drawing/2014/main" id="{18E74309-974A-5C52-44E3-33FE25091F6B}"/>
              </a:ext>
            </a:extLst>
          </p:cNvPr>
          <p:cNvSpPr txBox="1"/>
          <p:nvPr/>
        </p:nvSpPr>
        <p:spPr>
          <a:xfrm>
            <a:off x="3261239" y="6023074"/>
            <a:ext cx="15941137" cy="307777"/>
          </a:xfrm>
          <a:prstGeom prst="rect">
            <a:avLst/>
          </a:prstGeom>
          <a:noFill/>
        </p:spPr>
        <p:txBody>
          <a:bodyPr wrap="square" rtlCol="0">
            <a:spAutoFit/>
          </a:bodyPr>
          <a:lstStyle/>
          <a:p>
            <a:r>
              <a:rPr lang="en-US" sz="1400" dirty="0">
                <a:latin typeface="Futura Medium" panose="020B0602020204020303" pitchFamily="34" charset="-79"/>
                <a:cs typeface="Futura Medium" panose="020B0602020204020303" pitchFamily="34" charset="-79"/>
              </a:rPr>
              <a:t>World Health Organization. Family Planning: A Global Handbook for Providers. 2018.</a:t>
            </a:r>
          </a:p>
        </p:txBody>
      </p:sp>
    </p:spTree>
    <p:extLst>
      <p:ext uri="{BB962C8B-B14F-4D97-AF65-F5344CB8AC3E}">
        <p14:creationId xmlns:p14="http://schemas.microsoft.com/office/powerpoint/2010/main" val="254654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CD0C3-9464-044E-AF70-CA774AF04C6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3F385B8-3281-E6B6-30B3-ADB7A93E0283}"/>
              </a:ext>
            </a:extLst>
          </p:cNvPr>
          <p:cNvSpPr txBox="1"/>
          <p:nvPr/>
        </p:nvSpPr>
        <p:spPr>
          <a:xfrm>
            <a:off x="2901175" y="576231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buClr>
                <a:schemeClr val="accent2"/>
              </a:buClr>
              <a:buSzPct val="92000"/>
            </a:pPr>
            <a:r>
              <a:rPr lang="en-US" sz="1200" kern="1200" dirty="0">
                <a:latin typeface="+mj-lt"/>
                <a:ea typeface="+mj-ea"/>
                <a:cs typeface="+mj-cs"/>
              </a:rPr>
              <a:t>Reproduced/translated from Family Planning: A Global Handbook for Providers. Geneva. WHO; 2018.</a:t>
            </a:r>
          </a:p>
        </p:txBody>
      </p:sp>
      <p:pic>
        <p:nvPicPr>
          <p:cNvPr id="8" name="Picture 7" descr="A diagram of a family planning method&#10;&#10;Description automatically generated">
            <a:extLst>
              <a:ext uri="{FF2B5EF4-FFF2-40B4-BE49-F238E27FC236}">
                <a16:creationId xmlns:a16="http://schemas.microsoft.com/office/drawing/2014/main" id="{6871CF2D-E143-7630-A22E-6FB59DA11C20}"/>
              </a:ext>
            </a:extLst>
          </p:cNvPr>
          <p:cNvPicPr>
            <a:picLocks noChangeAspect="1"/>
          </p:cNvPicPr>
          <p:nvPr/>
        </p:nvPicPr>
        <p:blipFill>
          <a:blip r:embed="rId3"/>
          <a:stretch>
            <a:fillRect/>
          </a:stretch>
        </p:blipFill>
        <p:spPr>
          <a:xfrm>
            <a:off x="1858330" y="234176"/>
            <a:ext cx="8048810" cy="5976241"/>
          </a:xfrm>
          <a:prstGeom prst="rect">
            <a:avLst/>
          </a:prstGeom>
          <a:noFill/>
        </p:spPr>
      </p:pic>
    </p:spTree>
    <p:extLst>
      <p:ext uri="{BB962C8B-B14F-4D97-AF65-F5344CB8AC3E}">
        <p14:creationId xmlns:p14="http://schemas.microsoft.com/office/powerpoint/2010/main" val="135301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1AA0-F61D-C72B-0B0B-C4CDA69EFC65}"/>
              </a:ext>
            </a:extLst>
          </p:cNvPr>
          <p:cNvSpPr>
            <a:spLocks noGrp="1"/>
          </p:cNvSpPr>
          <p:nvPr>
            <p:ph type="title"/>
          </p:nvPr>
        </p:nvSpPr>
        <p:spPr>
          <a:xfrm>
            <a:off x="838200" y="830346"/>
            <a:ext cx="10515600" cy="1325563"/>
          </a:xfrm>
        </p:spPr>
        <p:txBody>
          <a:bodyPr>
            <a:noAutofit/>
          </a:bodyPr>
          <a:lstStyle/>
          <a:p>
            <a:r>
              <a:rPr lang="en-US" sz="3600" b="1" dirty="0">
                <a:latin typeface="FUTURA MEDIUM" panose="020B0602020204020303" pitchFamily="34" charset="-79"/>
                <a:cs typeface="FUTURA MEDIUM" panose="020B0602020204020303" pitchFamily="34" charset="-79"/>
              </a:rPr>
              <a:t>Contraception for women with cyanotic congenital heart disease and pulmonary vascular disease (and other </a:t>
            </a:r>
            <a:r>
              <a:rPr lang="en-US" sz="3600" b="1" dirty="0" err="1">
                <a:latin typeface="FUTURA MEDIUM" panose="020B0602020204020303" pitchFamily="34" charset="-79"/>
                <a:cs typeface="FUTURA MEDIUM" panose="020B0602020204020303" pitchFamily="34" charset="-79"/>
              </a:rPr>
              <a:t>mWHO</a:t>
            </a:r>
            <a:r>
              <a:rPr lang="en-US" sz="3600" b="1" dirty="0">
                <a:latin typeface="FUTURA MEDIUM" panose="020B0602020204020303" pitchFamily="34" charset="-79"/>
                <a:cs typeface="FUTURA MEDIUM" panose="020B0602020204020303" pitchFamily="34" charset="-79"/>
              </a:rPr>
              <a:t> III &amp; IV) or those MEC 4 for CHC</a:t>
            </a:r>
            <a:br>
              <a:rPr lang="en-US" sz="3600" b="1" dirty="0">
                <a:latin typeface="FUTURA MEDIUM" panose="020B0602020204020303" pitchFamily="34" charset="-79"/>
                <a:cs typeface="FUTURA MEDIUM" panose="020B0602020204020303" pitchFamily="34" charset="-79"/>
              </a:rPr>
            </a:br>
            <a:endParaRPr lang="en-US" sz="3600" b="1" dirty="0">
              <a:latin typeface="FUTURA MEDIUM" panose="020B0602020204020303" pitchFamily="34" charset="-79"/>
              <a:cs typeface="FUTURA MEDIUM" panose="020B0602020204020303" pitchFamily="34" charset="-79"/>
            </a:endParaRPr>
          </a:p>
        </p:txBody>
      </p:sp>
      <p:sp>
        <p:nvSpPr>
          <p:cNvPr id="3" name="Content Placeholder 2">
            <a:extLst>
              <a:ext uri="{FF2B5EF4-FFF2-40B4-BE49-F238E27FC236}">
                <a16:creationId xmlns:a16="http://schemas.microsoft.com/office/drawing/2014/main" id="{755D37D3-857B-EB7E-BE92-0A335160CE30}"/>
              </a:ext>
            </a:extLst>
          </p:cNvPr>
          <p:cNvSpPr>
            <a:spLocks noGrp="1"/>
          </p:cNvSpPr>
          <p:nvPr>
            <p:ph idx="1"/>
          </p:nvPr>
        </p:nvSpPr>
        <p:spPr>
          <a:xfrm>
            <a:off x="838200" y="2506662"/>
            <a:ext cx="10515600" cy="4351338"/>
          </a:xfrm>
        </p:spPr>
        <p:txBody>
          <a:bodyPr>
            <a:normAutofit/>
          </a:bodyPr>
          <a:lstStyle/>
          <a:p>
            <a:r>
              <a:rPr lang="en-US" sz="2400" dirty="0">
                <a:latin typeface="Futura Medium" panose="020B0602020204020303" pitchFamily="34" charset="-79"/>
                <a:cs typeface="Futura Medium" panose="020B0602020204020303" pitchFamily="34" charset="-79"/>
              </a:rPr>
              <a:t>Offer long-term and permanent options</a:t>
            </a:r>
          </a:p>
          <a:p>
            <a:pPr lvl="1"/>
            <a:r>
              <a:rPr lang="en-US" sz="2000" dirty="0">
                <a:latin typeface="Futura Medium" panose="020B0602020204020303" pitchFamily="34" charset="-79"/>
                <a:cs typeface="Futura Medium" panose="020B0602020204020303" pitchFamily="34" charset="-79"/>
              </a:rPr>
              <a:t>Male vasectomy</a:t>
            </a:r>
          </a:p>
          <a:p>
            <a:pPr lvl="1"/>
            <a:r>
              <a:rPr lang="en-US" sz="2000" dirty="0">
                <a:latin typeface="Futura Medium" panose="020B0602020204020303" pitchFamily="34" charset="-79"/>
                <a:cs typeface="Futura Medium" panose="020B0602020204020303" pitchFamily="34" charset="-79"/>
              </a:rPr>
              <a:t>LARC (IUD and Progestin Implant) &amp; female sterilization</a:t>
            </a:r>
          </a:p>
          <a:p>
            <a:pPr lvl="2"/>
            <a:r>
              <a:rPr lang="en-US" sz="1800" dirty="0">
                <a:latin typeface="Futura Medium" panose="020B0602020204020303" pitchFamily="34" charset="-79"/>
                <a:cs typeface="Futura Medium" panose="020B0602020204020303" pitchFamily="34" charset="-79"/>
              </a:rPr>
              <a:t>the risks of abdominal surgery, general anesthesia, and pneumoperitoneum need to be weighed against the minimal risks of nonsurgical LARC methods</a:t>
            </a:r>
          </a:p>
          <a:p>
            <a:pPr lvl="2"/>
            <a:endParaRPr lang="en-US" sz="1800" dirty="0">
              <a:latin typeface="Futura Medium" panose="020B0602020204020303" pitchFamily="34" charset="-79"/>
              <a:cs typeface="Futura Medium" panose="020B0602020204020303" pitchFamily="34" charset="-79"/>
            </a:endParaRPr>
          </a:p>
          <a:p>
            <a:r>
              <a:rPr lang="en-US" sz="2400" dirty="0">
                <a:latin typeface="Futura Medium" panose="020B0602020204020303" pitchFamily="34" charset="-79"/>
                <a:cs typeface="Futura Medium" panose="020B0602020204020303" pitchFamily="34" charset="-79"/>
              </a:rPr>
              <a:t>Less effective contraceptive options, generally not advisable</a:t>
            </a:r>
          </a:p>
          <a:p>
            <a:r>
              <a:rPr lang="en-US" sz="2400" dirty="0">
                <a:latin typeface="Futura Medium" panose="020B0602020204020303" pitchFamily="34" charset="-79"/>
                <a:cs typeface="Futura Medium" panose="020B0602020204020303" pitchFamily="34" charset="-79"/>
              </a:rPr>
              <a:t>Estrogen-containing contraceptives are contraindicated because of the increased risks of hypertension and thromboembolism and resultant risk of paradoxical embolism.</a:t>
            </a:r>
          </a:p>
        </p:txBody>
      </p:sp>
    </p:spTree>
    <p:extLst>
      <p:ext uri="{BB962C8B-B14F-4D97-AF65-F5344CB8AC3E}">
        <p14:creationId xmlns:p14="http://schemas.microsoft.com/office/powerpoint/2010/main" val="214420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D334D-7E38-972E-1A04-675774DC21D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2EF8972-220F-692E-B6AA-D04D09B843FC}"/>
              </a:ext>
            </a:extLst>
          </p:cNvPr>
          <p:cNvSpPr txBox="1"/>
          <p:nvPr/>
        </p:nvSpPr>
        <p:spPr>
          <a:xfrm>
            <a:off x="2901175" y="576231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buClr>
                <a:schemeClr val="accent2"/>
              </a:buClr>
              <a:buSzPct val="92000"/>
            </a:pPr>
            <a:r>
              <a:rPr lang="en-US" sz="1200" kern="1200" dirty="0">
                <a:latin typeface="+mj-lt"/>
                <a:ea typeface="+mj-ea"/>
                <a:cs typeface="+mj-cs"/>
              </a:rPr>
              <a:t>Reproduced/translated from Family Planning: A Global Handbook for Providers. Geneva. WHO; 2018.</a:t>
            </a:r>
          </a:p>
        </p:txBody>
      </p:sp>
      <p:pic>
        <p:nvPicPr>
          <p:cNvPr id="8" name="Picture 7" descr="A diagram of a family planning method&#10;&#10;Description automatically generated">
            <a:extLst>
              <a:ext uri="{FF2B5EF4-FFF2-40B4-BE49-F238E27FC236}">
                <a16:creationId xmlns:a16="http://schemas.microsoft.com/office/drawing/2014/main" id="{05E623E0-D004-8642-FD97-B8E64C0FFF62}"/>
              </a:ext>
            </a:extLst>
          </p:cNvPr>
          <p:cNvPicPr>
            <a:picLocks noChangeAspect="1"/>
          </p:cNvPicPr>
          <p:nvPr/>
        </p:nvPicPr>
        <p:blipFill>
          <a:blip r:embed="rId3"/>
          <a:stretch>
            <a:fillRect/>
          </a:stretch>
        </p:blipFill>
        <p:spPr>
          <a:xfrm>
            <a:off x="1858330" y="234176"/>
            <a:ext cx="8048810" cy="5976241"/>
          </a:xfrm>
          <a:prstGeom prst="rect">
            <a:avLst/>
          </a:prstGeom>
          <a:noFill/>
        </p:spPr>
      </p:pic>
    </p:spTree>
    <p:extLst>
      <p:ext uri="{BB962C8B-B14F-4D97-AF65-F5344CB8AC3E}">
        <p14:creationId xmlns:p14="http://schemas.microsoft.com/office/powerpoint/2010/main" val="270996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FED416D-393F-1D30-5FF3-6B95A96FC78F}"/>
              </a:ext>
            </a:extLst>
          </p:cNvPr>
          <p:cNvSpPr txBox="1"/>
          <p:nvPr/>
        </p:nvSpPr>
        <p:spPr>
          <a:xfrm>
            <a:off x="2901175" y="576231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buClr>
                <a:schemeClr val="accent2"/>
              </a:buClr>
              <a:buSzPct val="92000"/>
            </a:pPr>
            <a:r>
              <a:rPr lang="en-US" sz="1200" kern="1200" dirty="0">
                <a:latin typeface="+mj-lt"/>
                <a:ea typeface="+mj-ea"/>
                <a:cs typeface="+mj-cs"/>
              </a:rPr>
              <a:t>Reproduced/translated from Family Planning: A Global Handbook for Providers. Geneva. WHO; 2018.</a:t>
            </a:r>
          </a:p>
        </p:txBody>
      </p:sp>
      <p:pic>
        <p:nvPicPr>
          <p:cNvPr id="8" name="Picture 7" descr="A diagram of a family planning method&#10;&#10;Description automatically generated">
            <a:extLst>
              <a:ext uri="{FF2B5EF4-FFF2-40B4-BE49-F238E27FC236}">
                <a16:creationId xmlns:a16="http://schemas.microsoft.com/office/drawing/2014/main" id="{1D92E8A9-6114-5458-1428-72B7B5A88512}"/>
              </a:ext>
            </a:extLst>
          </p:cNvPr>
          <p:cNvPicPr>
            <a:picLocks noChangeAspect="1"/>
          </p:cNvPicPr>
          <p:nvPr/>
        </p:nvPicPr>
        <p:blipFill>
          <a:blip r:embed="rId3"/>
          <a:stretch>
            <a:fillRect/>
          </a:stretch>
        </p:blipFill>
        <p:spPr>
          <a:xfrm>
            <a:off x="1858330" y="234176"/>
            <a:ext cx="8048810" cy="5976241"/>
          </a:xfrm>
          <a:prstGeom prst="rect">
            <a:avLst/>
          </a:prstGeom>
          <a:noFill/>
        </p:spPr>
      </p:pic>
    </p:spTree>
    <p:extLst>
      <p:ext uri="{BB962C8B-B14F-4D97-AF65-F5344CB8AC3E}">
        <p14:creationId xmlns:p14="http://schemas.microsoft.com/office/powerpoint/2010/main" val="303740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EB014-247B-0A0E-8817-9F5CA03FF9E4}"/>
              </a:ext>
            </a:extLst>
          </p:cNvPr>
          <p:cNvSpPr>
            <a:spLocks noGrp="1"/>
          </p:cNvSpPr>
          <p:nvPr>
            <p:ph type="title"/>
          </p:nvPr>
        </p:nvSpPr>
        <p:spPr/>
        <p:txBody>
          <a:bodyPr>
            <a:noAutofit/>
          </a:bodyPr>
          <a:lstStyle/>
          <a:p>
            <a:r>
              <a:rPr lang="en-US" sz="3400" b="1" dirty="0">
                <a:latin typeface="FUTURA MEDIUM" panose="020B0602020204020303" pitchFamily="34" charset="-79"/>
                <a:cs typeface="FUTURA MEDIUM" panose="020B0602020204020303" pitchFamily="34" charset="-79"/>
              </a:rPr>
              <a:t>Family Planning Counselling and Client Assessment</a:t>
            </a:r>
          </a:p>
        </p:txBody>
      </p:sp>
      <p:sp>
        <p:nvSpPr>
          <p:cNvPr id="5" name="Content Placeholder 4">
            <a:extLst>
              <a:ext uri="{FF2B5EF4-FFF2-40B4-BE49-F238E27FC236}">
                <a16:creationId xmlns:a16="http://schemas.microsoft.com/office/drawing/2014/main" id="{9F22A7E5-E73F-97C5-9062-4545543168A4}"/>
              </a:ext>
            </a:extLst>
          </p:cNvPr>
          <p:cNvSpPr>
            <a:spLocks noGrp="1"/>
          </p:cNvSpPr>
          <p:nvPr>
            <p:ph idx="1"/>
          </p:nvPr>
        </p:nvSpPr>
        <p:spPr/>
        <p:txBody>
          <a:bodyPr>
            <a:normAutofit/>
          </a:bodyPr>
          <a:lstStyle/>
          <a:p>
            <a:r>
              <a:rPr lang="en-US" sz="2400" dirty="0">
                <a:latin typeface="Futura Medium" panose="020B0602020204020303" pitchFamily="34" charset="-79"/>
                <a:ea typeface="Aptos" panose="020B0004020202020204" pitchFamily="34" charset="0"/>
                <a:cs typeface="Futura Medium" panose="020B0602020204020303" pitchFamily="34" charset="-79"/>
              </a:rPr>
              <a:t>A</a:t>
            </a:r>
            <a:r>
              <a:rPr lang="en-US" sz="2400" dirty="0">
                <a:effectLst/>
                <a:latin typeface="Futura Medium" panose="020B0602020204020303" pitchFamily="34" charset="-79"/>
                <a:ea typeface="Aptos" panose="020B0004020202020204" pitchFamily="34" charset="0"/>
                <a:cs typeface="Futura Medium" panose="020B0602020204020303" pitchFamily="34" charset="-79"/>
              </a:rPr>
              <a:t> process by which a health provider learns about </a:t>
            </a:r>
          </a:p>
          <a:p>
            <a:pPr lvl="1"/>
            <a:r>
              <a:rPr lang="en-US" dirty="0">
                <a:effectLst/>
                <a:latin typeface="Futura Medium" panose="020B0602020204020303" pitchFamily="34" charset="-79"/>
                <a:ea typeface="Aptos" panose="020B0004020202020204" pitchFamily="34" charset="0"/>
                <a:cs typeface="Futura Medium" panose="020B0602020204020303" pitchFamily="34" charset="-79"/>
              </a:rPr>
              <a:t>the health status </a:t>
            </a:r>
          </a:p>
          <a:p>
            <a:pPr lvl="1"/>
            <a:r>
              <a:rPr lang="en-US" dirty="0">
                <a:effectLst/>
                <a:latin typeface="Futura Medium" panose="020B0602020204020303" pitchFamily="34" charset="-79"/>
                <a:ea typeface="Aptos" panose="020B0004020202020204" pitchFamily="34" charset="0"/>
                <a:cs typeface="Futura Medium" panose="020B0602020204020303" pitchFamily="34" charset="-79"/>
              </a:rPr>
              <a:t> family planning needs of the client</a:t>
            </a:r>
            <a:r>
              <a:rPr lang="en-PH" sz="4000" dirty="0">
                <a:effectLst/>
                <a:latin typeface="Futura Medium" panose="020B0602020204020303" pitchFamily="34" charset="-79"/>
                <a:cs typeface="Futura Medium" panose="020B0602020204020303" pitchFamily="34" charset="-79"/>
              </a:rPr>
              <a:t> </a:t>
            </a:r>
          </a:p>
          <a:p>
            <a:pPr lvl="1"/>
            <a:endParaRPr lang="en-PH" sz="4400" dirty="0">
              <a:latin typeface="Futura Medium" panose="020B0602020204020303" pitchFamily="34" charset="-79"/>
              <a:cs typeface="Futura Medium" panose="020B0602020204020303" pitchFamily="34" charset="-79"/>
            </a:endParaRPr>
          </a:p>
          <a:p>
            <a:r>
              <a:rPr lang="en-US" sz="2400" dirty="0">
                <a:latin typeface="Futura Medium" panose="020B0602020204020303" pitchFamily="34" charset="-79"/>
                <a:ea typeface="Aptos" panose="020B0004020202020204" pitchFamily="34" charset="0"/>
                <a:cs typeface="Futura Medium" panose="020B0602020204020303" pitchFamily="34" charset="-79"/>
              </a:rPr>
              <a:t>D</a:t>
            </a:r>
            <a:r>
              <a:rPr lang="en-US" sz="2400" dirty="0">
                <a:effectLst/>
                <a:latin typeface="Futura Medium" panose="020B0602020204020303" pitchFamily="34" charset="-79"/>
                <a:ea typeface="Aptos" panose="020B0004020202020204" pitchFamily="34" charset="0"/>
                <a:cs typeface="Futura Medium" panose="020B0602020204020303" pitchFamily="34" charset="-79"/>
              </a:rPr>
              <a:t>etermines the client’s eligibility for using a contraceptive option</a:t>
            </a:r>
            <a:endParaRPr lang="en-US" sz="48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49581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C948-6CC3-2077-B6D5-88AEF3784C31}"/>
              </a:ext>
            </a:extLst>
          </p:cNvPr>
          <p:cNvSpPr>
            <a:spLocks noGrp="1"/>
          </p:cNvSpPr>
          <p:nvPr>
            <p:ph type="title"/>
          </p:nvPr>
        </p:nvSpPr>
        <p:spPr>
          <a:xfrm>
            <a:off x="542648" y="127001"/>
            <a:ext cx="10993549" cy="1428750"/>
          </a:xfrm>
        </p:spPr>
        <p:txBody>
          <a:bodyPr vert="horz" lIns="91440" tIns="45720" rIns="91440" bIns="45720" rtlCol="0" anchor="b">
            <a:normAutofit/>
          </a:bodyPr>
          <a:lstStyle/>
          <a:p>
            <a:r>
              <a:rPr lang="en-US" sz="3600" b="1" dirty="0">
                <a:solidFill>
                  <a:schemeClr val="accent1"/>
                </a:solidFill>
                <a:latin typeface="FUTURA MEDIUM" panose="020B0602020204020303" pitchFamily="34" charset="-79"/>
                <a:cs typeface="FUTURA MEDIUM" panose="020B0602020204020303" pitchFamily="34" charset="-79"/>
              </a:rPr>
              <a:t>Medical Eligibility Criteria</a:t>
            </a:r>
          </a:p>
        </p:txBody>
      </p:sp>
      <p:graphicFrame>
        <p:nvGraphicFramePr>
          <p:cNvPr id="5" name="Table 4">
            <a:extLst>
              <a:ext uri="{FF2B5EF4-FFF2-40B4-BE49-F238E27FC236}">
                <a16:creationId xmlns:a16="http://schemas.microsoft.com/office/drawing/2014/main" id="{398CBDAB-1DA3-A717-8B9B-1CD418F99239}"/>
              </a:ext>
            </a:extLst>
          </p:cNvPr>
          <p:cNvGraphicFramePr>
            <a:graphicFrameLocks noGrp="1"/>
          </p:cNvGraphicFramePr>
          <p:nvPr>
            <p:extLst>
              <p:ext uri="{D42A27DB-BD31-4B8C-83A1-F6EECF244321}">
                <p14:modId xmlns:p14="http://schemas.microsoft.com/office/powerpoint/2010/main" val="451274873"/>
              </p:ext>
            </p:extLst>
          </p:nvPr>
        </p:nvGraphicFramePr>
        <p:xfrm>
          <a:off x="619733" y="2054339"/>
          <a:ext cx="10916464" cy="3259479"/>
        </p:xfrm>
        <a:graphic>
          <a:graphicData uri="http://schemas.openxmlformats.org/drawingml/2006/table">
            <a:tbl>
              <a:tblPr firstRow="1" firstCol="1" bandRow="1"/>
              <a:tblGrid>
                <a:gridCol w="1917597">
                  <a:extLst>
                    <a:ext uri="{9D8B030D-6E8A-4147-A177-3AD203B41FA5}">
                      <a16:colId xmlns:a16="http://schemas.microsoft.com/office/drawing/2014/main" val="3553943051"/>
                    </a:ext>
                  </a:extLst>
                </a:gridCol>
                <a:gridCol w="4772122">
                  <a:extLst>
                    <a:ext uri="{9D8B030D-6E8A-4147-A177-3AD203B41FA5}">
                      <a16:colId xmlns:a16="http://schemas.microsoft.com/office/drawing/2014/main" val="1588204885"/>
                    </a:ext>
                  </a:extLst>
                </a:gridCol>
                <a:gridCol w="4226745">
                  <a:extLst>
                    <a:ext uri="{9D8B030D-6E8A-4147-A177-3AD203B41FA5}">
                      <a16:colId xmlns:a16="http://schemas.microsoft.com/office/drawing/2014/main" val="557791470"/>
                    </a:ext>
                  </a:extLst>
                </a:gridCol>
              </a:tblGrid>
              <a:tr h="705331">
                <a:tc>
                  <a:txBody>
                    <a:bodyPr/>
                    <a:lstStyle/>
                    <a:p>
                      <a:pPr algn="l" fontAlgn="ctr">
                        <a:spcBef>
                          <a:spcPts val="0"/>
                        </a:spcBef>
                        <a:spcAft>
                          <a:spcPts val="0"/>
                        </a:spcAft>
                      </a:pPr>
                      <a:r>
                        <a:rPr lang="en-PH" sz="1800" b="0" i="0" u="none" strike="noStrike">
                          <a:solidFill>
                            <a:srgbClr val="000000"/>
                          </a:solidFill>
                          <a:effectLst/>
                          <a:highlight>
                            <a:srgbClr val="EAEAEA"/>
                          </a:highlight>
                          <a:latin typeface="Aptos" panose="020B0004020202020204" pitchFamily="34" charset="0"/>
                          <a:ea typeface="Times New Roman" panose="02020603050405020304" pitchFamily="18" charset="0"/>
                          <a:cs typeface="Times New Roman" panose="02020603050405020304" pitchFamily="18" charset="0"/>
                        </a:rPr>
                        <a:t> </a:t>
                      </a:r>
                      <a:endParaRPr lang="en-PH" sz="2700" b="0" i="0" u="none" strike="noStrike">
                        <a:effectLst/>
                        <a:highlight>
                          <a:srgbClr val="EAEAEA"/>
                        </a:highlight>
                        <a:latin typeface="Arial" panose="020B0604020202020204" pitchFamily="34" charset="0"/>
                      </a:endParaRPr>
                    </a:p>
                    <a:p>
                      <a:pPr algn="ctr" fontAlgn="ctr">
                        <a:spcBef>
                          <a:spcPts val="0"/>
                        </a:spcBef>
                        <a:spcAft>
                          <a:spcPts val="0"/>
                        </a:spcAft>
                      </a:pPr>
                      <a:r>
                        <a:rPr lang="en-PH" sz="1800" b="0" i="0" u="none" strike="noStrike">
                          <a:solidFill>
                            <a:srgbClr val="000000"/>
                          </a:solidFill>
                          <a:effectLst/>
                          <a:highlight>
                            <a:srgbClr val="EAEAEA"/>
                          </a:highlight>
                          <a:latin typeface="Aptos" panose="020B0004020202020204" pitchFamily="34" charset="0"/>
                          <a:ea typeface="Times New Roman" panose="02020603050405020304" pitchFamily="18" charset="0"/>
                          <a:cs typeface="Arial" panose="020B0604020202020204" pitchFamily="34" charset="0"/>
                        </a:rPr>
                        <a:t>Category</a:t>
                      </a:r>
                      <a:endParaRPr lang="en-PH" sz="2700" b="0" i="0" u="none" strike="noStrike">
                        <a:effectLst/>
                        <a:highlight>
                          <a:srgbClr val="EAEAEA"/>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AEAEA"/>
                    </a:solidFill>
                  </a:tcPr>
                </a:tc>
                <a:tc>
                  <a:txBody>
                    <a:bodyPr/>
                    <a:lstStyle/>
                    <a:p>
                      <a:pPr algn="ctr" fontAlgn="ctr">
                        <a:spcBef>
                          <a:spcPts val="0"/>
                        </a:spcBef>
                        <a:spcAft>
                          <a:spcPts val="0"/>
                        </a:spcAft>
                      </a:pPr>
                      <a:r>
                        <a:rPr lang="en-PH" sz="1800" b="0" i="0" u="none" strike="noStrike" dirty="0">
                          <a:solidFill>
                            <a:srgbClr val="000000"/>
                          </a:solidFill>
                          <a:effectLst/>
                          <a:highlight>
                            <a:srgbClr val="EAEAEA"/>
                          </a:highlight>
                          <a:latin typeface="Aptos" panose="020B0004020202020204" pitchFamily="34" charset="0"/>
                          <a:ea typeface="Times New Roman" panose="02020603050405020304" pitchFamily="18" charset="0"/>
                          <a:cs typeface="Arial" panose="020B0604020202020204" pitchFamily="34" charset="0"/>
                        </a:rPr>
                        <a:t>Description</a:t>
                      </a:r>
                      <a:endParaRPr lang="en-PH" sz="2700" b="0" i="0" u="none" strike="noStrike" dirty="0">
                        <a:effectLst/>
                        <a:highlight>
                          <a:srgbClr val="EAEAEA"/>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AEAEA"/>
                    </a:solidFill>
                  </a:tcPr>
                </a:tc>
                <a:tc>
                  <a:txBody>
                    <a:bodyPr/>
                    <a:lstStyle/>
                    <a:p>
                      <a:pPr algn="ctr" fontAlgn="ctr">
                        <a:spcBef>
                          <a:spcPts val="0"/>
                        </a:spcBef>
                        <a:spcAft>
                          <a:spcPts val="0"/>
                        </a:spcAft>
                      </a:pPr>
                      <a:r>
                        <a:rPr lang="en-PH" sz="1800" b="0" i="0" u="none" strike="noStrike">
                          <a:solidFill>
                            <a:srgbClr val="000000"/>
                          </a:solidFill>
                          <a:effectLst/>
                          <a:highlight>
                            <a:srgbClr val="EAEAEA"/>
                          </a:highlight>
                          <a:latin typeface="Aptos" panose="020B0004020202020204" pitchFamily="34" charset="0"/>
                          <a:ea typeface="Times New Roman" panose="02020603050405020304" pitchFamily="18" charset="0"/>
                          <a:cs typeface="Arial" panose="020B0604020202020204" pitchFamily="34" charset="0"/>
                        </a:rPr>
                        <a:t>With clinical judgment</a:t>
                      </a:r>
                      <a:endParaRPr lang="en-PH" sz="2700" b="0" i="0" u="none" strike="noStrike">
                        <a:effectLst/>
                        <a:highlight>
                          <a:srgbClr val="EAEAEA"/>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AEAEA"/>
                    </a:solidFill>
                  </a:tcPr>
                </a:tc>
                <a:extLst>
                  <a:ext uri="{0D108BD9-81ED-4DB2-BD59-A6C34878D82A}">
                    <a16:rowId xmlns:a16="http://schemas.microsoft.com/office/drawing/2014/main" val="1143672294"/>
                  </a:ext>
                </a:extLst>
              </a:tr>
              <a:tr h="705331">
                <a:tc>
                  <a:txBody>
                    <a:bodyPr/>
                    <a:lstStyle/>
                    <a:p>
                      <a:pPr algn="ctr" fontAlgn="ctr">
                        <a:spcBef>
                          <a:spcPts val="0"/>
                        </a:spcBef>
                        <a:spcAft>
                          <a:spcPts val="0"/>
                        </a:spcAft>
                      </a:pPr>
                      <a:r>
                        <a:rPr lang="en-PH" sz="1800" b="1" i="0" u="none" strike="noStrike">
                          <a:solidFill>
                            <a:srgbClr val="000000"/>
                          </a:solidFill>
                          <a:effectLst/>
                          <a:highlight>
                            <a:srgbClr val="32B450"/>
                          </a:highlight>
                          <a:latin typeface="Aptos" panose="020B0004020202020204" pitchFamily="34" charset="0"/>
                          <a:ea typeface="Times New Roman" panose="02020603050405020304" pitchFamily="18" charset="0"/>
                          <a:cs typeface="Arial" panose="020B0604020202020204" pitchFamily="34" charset="0"/>
                        </a:rPr>
                        <a:t>1</a:t>
                      </a:r>
                      <a:endParaRPr lang="en-PH" sz="2700" b="0" i="0" u="none" strike="noStrike">
                        <a:effectLst/>
                        <a:highlight>
                          <a:srgbClr val="32B450"/>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32B450"/>
                    </a:solidFill>
                  </a:tcPr>
                </a:tc>
                <a:tc>
                  <a:txBody>
                    <a:bodyPr/>
                    <a:lstStyle/>
                    <a:p>
                      <a:pPr algn="l" fontAlgn="ctr">
                        <a:spcBef>
                          <a:spcPts val="0"/>
                        </a:spcBef>
                        <a:spcAft>
                          <a:spcPts val="0"/>
                        </a:spcAft>
                      </a:pPr>
                      <a:r>
                        <a:rPr lang="en-PH" sz="1800" b="0" i="0" u="none" strike="noStrike">
                          <a:solidFill>
                            <a:srgbClr val="000000"/>
                          </a:solidFill>
                          <a:effectLst/>
                          <a:highlight>
                            <a:srgbClr val="32B450"/>
                          </a:highlight>
                          <a:latin typeface="Aptos" panose="020B0004020202020204" pitchFamily="34" charset="0"/>
                          <a:ea typeface="Times New Roman" panose="02020603050405020304" pitchFamily="18" charset="0"/>
                          <a:cs typeface="Arial" panose="020B0604020202020204" pitchFamily="34" charset="0"/>
                        </a:rPr>
                        <a:t>No restriction for use </a:t>
                      </a:r>
                      <a:endParaRPr lang="en-PH" sz="2700" b="0" i="0" u="none" strike="noStrike">
                        <a:effectLst/>
                        <a:highlight>
                          <a:srgbClr val="32B450"/>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32B450"/>
                    </a:solidFill>
                  </a:tcPr>
                </a:tc>
                <a:tc>
                  <a:txBody>
                    <a:bodyPr/>
                    <a:lstStyle/>
                    <a:p>
                      <a:pPr algn="l" fontAlgn="ctr">
                        <a:spcBef>
                          <a:spcPts val="0"/>
                        </a:spcBef>
                        <a:spcAft>
                          <a:spcPts val="0"/>
                        </a:spcAft>
                      </a:pPr>
                      <a:r>
                        <a:rPr lang="en-PH" sz="1800" b="0" i="0" u="none" strike="noStrike">
                          <a:solidFill>
                            <a:srgbClr val="000000"/>
                          </a:solidFill>
                          <a:effectLst/>
                          <a:highlight>
                            <a:srgbClr val="32B450"/>
                          </a:highlight>
                          <a:latin typeface="Aptos" panose="020B0004020202020204" pitchFamily="34" charset="0"/>
                          <a:ea typeface="Times New Roman" panose="02020603050405020304" pitchFamily="18" charset="0"/>
                          <a:cs typeface="Arial" panose="020B0604020202020204" pitchFamily="34" charset="0"/>
                        </a:rPr>
                        <a:t>Use the method under any circumstances </a:t>
                      </a:r>
                      <a:endParaRPr lang="en-PH" sz="2700" b="0" i="0" u="none" strike="noStrike">
                        <a:effectLst/>
                        <a:highlight>
                          <a:srgbClr val="32B450"/>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32B450"/>
                    </a:solidFill>
                  </a:tcPr>
                </a:tc>
                <a:extLst>
                  <a:ext uri="{0D108BD9-81ED-4DB2-BD59-A6C34878D82A}">
                    <a16:rowId xmlns:a16="http://schemas.microsoft.com/office/drawing/2014/main" val="1583695962"/>
                  </a:ext>
                </a:extLst>
              </a:tr>
              <a:tr h="438155">
                <a:tc>
                  <a:txBody>
                    <a:bodyPr/>
                    <a:lstStyle/>
                    <a:p>
                      <a:pPr algn="ctr" fontAlgn="ctr">
                        <a:spcBef>
                          <a:spcPts val="0"/>
                        </a:spcBef>
                        <a:spcAft>
                          <a:spcPts val="0"/>
                        </a:spcAft>
                      </a:pPr>
                      <a:r>
                        <a:rPr lang="en-PH" sz="1800" b="1" i="0" u="none" strike="noStrike">
                          <a:solidFill>
                            <a:srgbClr val="000000"/>
                          </a:solidFill>
                          <a:effectLst/>
                          <a:highlight>
                            <a:srgbClr val="A6DBAB"/>
                          </a:highlight>
                          <a:latin typeface="Aptos" panose="020B0004020202020204" pitchFamily="34" charset="0"/>
                          <a:ea typeface="Times New Roman" panose="02020603050405020304" pitchFamily="18" charset="0"/>
                          <a:cs typeface="Arial" panose="020B0604020202020204" pitchFamily="34" charset="0"/>
                        </a:rPr>
                        <a:t>2</a:t>
                      </a:r>
                      <a:endParaRPr lang="en-PH" sz="2700" b="0" i="0" u="none" strike="noStrike">
                        <a:effectLst/>
                        <a:highlight>
                          <a:srgbClr val="A6DBAB"/>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A6DBAB"/>
                    </a:solidFill>
                  </a:tcPr>
                </a:tc>
                <a:tc>
                  <a:txBody>
                    <a:bodyPr/>
                    <a:lstStyle/>
                    <a:p>
                      <a:pPr algn="l" fontAlgn="ctr">
                        <a:spcBef>
                          <a:spcPts val="0"/>
                        </a:spcBef>
                        <a:spcAft>
                          <a:spcPts val="0"/>
                        </a:spcAft>
                      </a:pPr>
                      <a:r>
                        <a:rPr lang="en-PH" sz="1800" b="0" i="0" u="none" strike="noStrike">
                          <a:solidFill>
                            <a:srgbClr val="000000"/>
                          </a:solidFill>
                          <a:effectLst/>
                          <a:highlight>
                            <a:srgbClr val="A6DBAB"/>
                          </a:highlight>
                          <a:latin typeface="Aptos" panose="020B0004020202020204" pitchFamily="34" charset="0"/>
                          <a:ea typeface="Times New Roman" panose="02020603050405020304" pitchFamily="18" charset="0"/>
                          <a:cs typeface="Arial" panose="020B0604020202020204" pitchFamily="34" charset="0"/>
                        </a:rPr>
                        <a:t>Benefits generally outweigh risks</a:t>
                      </a:r>
                      <a:endParaRPr lang="en-PH" sz="2700" b="0" i="0" u="none" strike="noStrike">
                        <a:effectLst/>
                        <a:highlight>
                          <a:srgbClr val="A6DBAB"/>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A6DBAB"/>
                    </a:solidFill>
                  </a:tcPr>
                </a:tc>
                <a:tc>
                  <a:txBody>
                    <a:bodyPr/>
                    <a:lstStyle/>
                    <a:p>
                      <a:pPr algn="l" fontAlgn="ctr">
                        <a:spcBef>
                          <a:spcPts val="0"/>
                        </a:spcBef>
                        <a:spcAft>
                          <a:spcPts val="0"/>
                        </a:spcAft>
                      </a:pPr>
                      <a:r>
                        <a:rPr lang="en-PH" sz="1800" b="0" i="0" u="none" strike="noStrike">
                          <a:solidFill>
                            <a:srgbClr val="000000"/>
                          </a:solidFill>
                          <a:effectLst/>
                          <a:highlight>
                            <a:srgbClr val="A6DBAB"/>
                          </a:highlight>
                          <a:latin typeface="Aptos" panose="020B0004020202020204" pitchFamily="34" charset="0"/>
                          <a:ea typeface="Times New Roman" panose="02020603050405020304" pitchFamily="18" charset="0"/>
                          <a:cs typeface="Arial" panose="020B0604020202020204" pitchFamily="34" charset="0"/>
                        </a:rPr>
                        <a:t>Generally use the method</a:t>
                      </a:r>
                      <a:endParaRPr lang="en-PH" sz="2700" b="0" i="0" u="none" strike="noStrike">
                        <a:effectLst/>
                        <a:highlight>
                          <a:srgbClr val="A6DBAB"/>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A6DBAB"/>
                    </a:solidFill>
                  </a:tcPr>
                </a:tc>
                <a:extLst>
                  <a:ext uri="{0D108BD9-81ED-4DB2-BD59-A6C34878D82A}">
                    <a16:rowId xmlns:a16="http://schemas.microsoft.com/office/drawing/2014/main" val="2679924484"/>
                  </a:ext>
                </a:extLst>
              </a:tr>
              <a:tr h="972507">
                <a:tc>
                  <a:txBody>
                    <a:bodyPr/>
                    <a:lstStyle/>
                    <a:p>
                      <a:pPr algn="ctr" fontAlgn="ctr">
                        <a:spcBef>
                          <a:spcPts val="0"/>
                        </a:spcBef>
                        <a:spcAft>
                          <a:spcPts val="0"/>
                        </a:spcAft>
                      </a:pPr>
                      <a:r>
                        <a:rPr lang="en-PH" sz="1800" b="1" i="0" u="none" strike="noStrike">
                          <a:solidFill>
                            <a:srgbClr val="000000"/>
                          </a:solidFill>
                          <a:effectLst/>
                          <a:highlight>
                            <a:srgbClr val="FCA789"/>
                          </a:highlight>
                          <a:latin typeface="Aptos" panose="020B0004020202020204" pitchFamily="34" charset="0"/>
                          <a:ea typeface="Times New Roman" panose="02020603050405020304" pitchFamily="18" charset="0"/>
                          <a:cs typeface="Arial" panose="020B0604020202020204" pitchFamily="34" charset="0"/>
                        </a:rPr>
                        <a:t>3</a:t>
                      </a:r>
                      <a:endParaRPr lang="en-PH" sz="2700" b="0" i="0" u="none" strike="noStrike">
                        <a:effectLst/>
                        <a:highlight>
                          <a:srgbClr val="FCA789"/>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CA789"/>
                    </a:solidFill>
                  </a:tcPr>
                </a:tc>
                <a:tc>
                  <a:txBody>
                    <a:bodyPr/>
                    <a:lstStyle/>
                    <a:p>
                      <a:pPr algn="l" fontAlgn="ctr">
                        <a:spcBef>
                          <a:spcPts val="0"/>
                        </a:spcBef>
                        <a:spcAft>
                          <a:spcPts val="0"/>
                        </a:spcAft>
                      </a:pPr>
                      <a:r>
                        <a:rPr lang="en-PH" sz="1800" b="0" i="0" u="none" strike="noStrike">
                          <a:solidFill>
                            <a:srgbClr val="000000"/>
                          </a:solidFill>
                          <a:effectLst/>
                          <a:highlight>
                            <a:srgbClr val="FCA789"/>
                          </a:highlight>
                          <a:latin typeface="Aptos" panose="020B0004020202020204" pitchFamily="34" charset="0"/>
                          <a:ea typeface="Times New Roman" panose="02020603050405020304" pitchFamily="18" charset="0"/>
                          <a:cs typeface="Arial" panose="020B0604020202020204" pitchFamily="34" charset="0"/>
                        </a:rPr>
                        <a:t>Risks usually outweigh benefits</a:t>
                      </a:r>
                      <a:endParaRPr lang="en-PH" sz="2700" b="0" i="0" u="none" strike="noStrike">
                        <a:effectLst/>
                        <a:highlight>
                          <a:srgbClr val="FCA789"/>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CA789"/>
                    </a:solidFill>
                  </a:tcPr>
                </a:tc>
                <a:tc>
                  <a:txBody>
                    <a:bodyPr/>
                    <a:lstStyle/>
                    <a:p>
                      <a:pPr algn="l" fontAlgn="ctr">
                        <a:spcBef>
                          <a:spcPts val="0"/>
                        </a:spcBef>
                        <a:spcAft>
                          <a:spcPts val="0"/>
                        </a:spcAft>
                      </a:pPr>
                      <a:r>
                        <a:rPr lang="en-PH" sz="1800" b="0" i="0" u="none" strike="noStrike">
                          <a:solidFill>
                            <a:srgbClr val="000000"/>
                          </a:solidFill>
                          <a:effectLst/>
                          <a:highlight>
                            <a:srgbClr val="FCA789"/>
                          </a:highlight>
                          <a:latin typeface="Aptos" panose="020B0004020202020204" pitchFamily="34" charset="0"/>
                          <a:ea typeface="Times New Roman" panose="02020603050405020304" pitchFamily="18" charset="0"/>
                          <a:cs typeface="Arial" panose="020B0604020202020204" pitchFamily="34" charset="0"/>
                        </a:rPr>
                        <a:t>Use of method not usually recommended, unless other methods are not available/acceptable </a:t>
                      </a:r>
                      <a:endParaRPr lang="en-PH" sz="2700" b="0" i="0" u="none" strike="noStrike">
                        <a:effectLst/>
                        <a:highlight>
                          <a:srgbClr val="FCA789"/>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CA789"/>
                    </a:solidFill>
                  </a:tcPr>
                </a:tc>
                <a:extLst>
                  <a:ext uri="{0D108BD9-81ED-4DB2-BD59-A6C34878D82A}">
                    <a16:rowId xmlns:a16="http://schemas.microsoft.com/office/drawing/2014/main" val="4012144677"/>
                  </a:ext>
                </a:extLst>
              </a:tr>
              <a:tr h="438155">
                <a:tc>
                  <a:txBody>
                    <a:bodyPr/>
                    <a:lstStyle/>
                    <a:p>
                      <a:pPr algn="ctr" fontAlgn="ctr">
                        <a:spcBef>
                          <a:spcPts val="0"/>
                        </a:spcBef>
                        <a:spcAft>
                          <a:spcPts val="0"/>
                        </a:spcAft>
                      </a:pPr>
                      <a:r>
                        <a:rPr lang="en-PH" sz="1800" b="1" i="0" u="none" strike="noStrike">
                          <a:solidFill>
                            <a:srgbClr val="000000"/>
                          </a:solidFill>
                          <a:effectLst/>
                          <a:highlight>
                            <a:srgbClr val="FF4646"/>
                          </a:highlight>
                          <a:latin typeface="Aptos" panose="020B0004020202020204" pitchFamily="34" charset="0"/>
                          <a:ea typeface="Times New Roman" panose="02020603050405020304" pitchFamily="18" charset="0"/>
                          <a:cs typeface="Arial" panose="020B0604020202020204" pitchFamily="34" charset="0"/>
                        </a:rPr>
                        <a:t>4</a:t>
                      </a:r>
                      <a:endParaRPr lang="en-PH" sz="2700" b="0" i="0" u="none" strike="noStrike">
                        <a:effectLst/>
                        <a:highlight>
                          <a:srgbClr val="FF4646"/>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4646"/>
                    </a:solidFill>
                  </a:tcPr>
                </a:tc>
                <a:tc>
                  <a:txBody>
                    <a:bodyPr/>
                    <a:lstStyle/>
                    <a:p>
                      <a:pPr algn="l" fontAlgn="ctr">
                        <a:spcBef>
                          <a:spcPts val="0"/>
                        </a:spcBef>
                        <a:spcAft>
                          <a:spcPts val="0"/>
                        </a:spcAft>
                      </a:pPr>
                      <a:r>
                        <a:rPr lang="en-PH" sz="1800" b="0" i="0" u="none" strike="noStrike">
                          <a:solidFill>
                            <a:srgbClr val="000000"/>
                          </a:solidFill>
                          <a:effectLst/>
                          <a:highlight>
                            <a:srgbClr val="FF4646"/>
                          </a:highlight>
                          <a:latin typeface="Aptos" panose="020B0004020202020204" pitchFamily="34" charset="0"/>
                          <a:ea typeface="Times New Roman" panose="02020603050405020304" pitchFamily="18" charset="0"/>
                          <a:cs typeface="Arial" panose="020B0604020202020204" pitchFamily="34" charset="0"/>
                        </a:rPr>
                        <a:t>Unacceptable health risk</a:t>
                      </a:r>
                      <a:endParaRPr lang="en-PH" sz="2700" b="0" i="0" u="none" strike="noStrike">
                        <a:effectLst/>
                        <a:highlight>
                          <a:srgbClr val="FF4646"/>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4646"/>
                    </a:solidFill>
                  </a:tcPr>
                </a:tc>
                <a:tc>
                  <a:txBody>
                    <a:bodyPr/>
                    <a:lstStyle/>
                    <a:p>
                      <a:pPr algn="l" fontAlgn="ctr">
                        <a:spcBef>
                          <a:spcPts val="0"/>
                        </a:spcBef>
                        <a:spcAft>
                          <a:spcPts val="0"/>
                        </a:spcAft>
                      </a:pPr>
                      <a:r>
                        <a:rPr lang="en-PH" sz="1800" b="0" i="0" u="none" strike="noStrike" dirty="0">
                          <a:solidFill>
                            <a:srgbClr val="000000"/>
                          </a:solidFill>
                          <a:effectLst/>
                          <a:highlight>
                            <a:srgbClr val="FF4646"/>
                          </a:highlight>
                          <a:latin typeface="Aptos" panose="020B0004020202020204" pitchFamily="34" charset="0"/>
                          <a:ea typeface="Times New Roman" panose="02020603050405020304" pitchFamily="18" charset="0"/>
                          <a:cs typeface="Arial" panose="020B0604020202020204" pitchFamily="34" charset="0"/>
                        </a:rPr>
                        <a:t>Method not to be used</a:t>
                      </a:r>
                      <a:endParaRPr lang="en-PH" sz="2700" b="0" i="0" u="none" strike="noStrike" dirty="0">
                        <a:effectLst/>
                        <a:highlight>
                          <a:srgbClr val="FF4646"/>
                        </a:highlight>
                        <a:latin typeface="Arial" panose="020B0604020202020204" pitchFamily="34" charset="0"/>
                      </a:endParaRPr>
                    </a:p>
                  </a:txBody>
                  <a:tcPr marL="140443" marR="140443" marT="70222" marB="7022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4646"/>
                    </a:solidFill>
                  </a:tcPr>
                </a:tc>
                <a:extLst>
                  <a:ext uri="{0D108BD9-81ED-4DB2-BD59-A6C34878D82A}">
                    <a16:rowId xmlns:a16="http://schemas.microsoft.com/office/drawing/2014/main" val="3459086410"/>
                  </a:ext>
                </a:extLst>
              </a:tr>
            </a:tbl>
          </a:graphicData>
        </a:graphic>
      </p:graphicFrame>
    </p:spTree>
    <p:extLst>
      <p:ext uri="{BB962C8B-B14F-4D97-AF65-F5344CB8AC3E}">
        <p14:creationId xmlns:p14="http://schemas.microsoft.com/office/powerpoint/2010/main" val="139311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of medical eligibility&#10;&#10;Description automatically generated with medium confidence">
            <a:extLst>
              <a:ext uri="{FF2B5EF4-FFF2-40B4-BE49-F238E27FC236}">
                <a16:creationId xmlns:a16="http://schemas.microsoft.com/office/drawing/2014/main" id="{CE5615EF-CFEE-D0DC-BDD8-6DCE43BA2C30}"/>
              </a:ext>
            </a:extLst>
          </p:cNvPr>
          <p:cNvPicPr>
            <a:picLocks noChangeAspect="1"/>
          </p:cNvPicPr>
          <p:nvPr/>
        </p:nvPicPr>
        <p:blipFill>
          <a:blip r:embed="rId3"/>
          <a:srcRect t="2819" b="8945"/>
          <a:stretch/>
        </p:blipFill>
        <p:spPr>
          <a:xfrm>
            <a:off x="20" y="10"/>
            <a:ext cx="12191980" cy="6857990"/>
          </a:xfrm>
          <a:prstGeom prst="rect">
            <a:avLst/>
          </a:prstGeom>
        </p:spPr>
      </p:pic>
    </p:spTree>
    <p:extLst>
      <p:ext uri="{BB962C8B-B14F-4D97-AF65-F5344CB8AC3E}">
        <p14:creationId xmlns:p14="http://schemas.microsoft.com/office/powerpoint/2010/main" val="374486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of medical eligibility criteria for contraceptive use&#10;&#10;Description automatically generated">
            <a:extLst>
              <a:ext uri="{FF2B5EF4-FFF2-40B4-BE49-F238E27FC236}">
                <a16:creationId xmlns:a16="http://schemas.microsoft.com/office/drawing/2014/main" id="{DA990141-A9A2-F55C-46CB-0D148338C1A7}"/>
              </a:ext>
            </a:extLst>
          </p:cNvPr>
          <p:cNvPicPr>
            <a:picLocks noChangeAspect="1"/>
          </p:cNvPicPr>
          <p:nvPr/>
        </p:nvPicPr>
        <p:blipFill>
          <a:blip r:embed="rId2"/>
          <a:srcRect t="1498" b="9216"/>
          <a:stretch/>
        </p:blipFill>
        <p:spPr>
          <a:xfrm>
            <a:off x="20" y="10"/>
            <a:ext cx="12191980" cy="6857990"/>
          </a:xfrm>
          <a:prstGeom prst="rect">
            <a:avLst/>
          </a:prstGeom>
        </p:spPr>
      </p:pic>
    </p:spTree>
    <p:extLst>
      <p:ext uri="{BB962C8B-B14F-4D97-AF65-F5344CB8AC3E}">
        <p14:creationId xmlns:p14="http://schemas.microsoft.com/office/powerpoint/2010/main" val="73568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 screenshot of a phone&#10;&#10;Description automatically generated">
            <a:extLst>
              <a:ext uri="{FF2B5EF4-FFF2-40B4-BE49-F238E27FC236}">
                <a16:creationId xmlns:a16="http://schemas.microsoft.com/office/drawing/2014/main" id="{F1C20140-880E-3E0B-DC39-6BB6DABE8124}"/>
              </a:ext>
            </a:extLst>
          </p:cNvPr>
          <p:cNvPicPr>
            <a:picLocks noChangeAspect="1"/>
          </p:cNvPicPr>
          <p:nvPr/>
        </p:nvPicPr>
        <p:blipFill>
          <a:blip r:embed="rId3" cstate="print">
            <a:extLst>
              <a:ext uri="{28A0092B-C50C-407E-A947-70E740481C1C}">
                <a14:useLocalDpi xmlns:a14="http://schemas.microsoft.com/office/drawing/2010/main" val="0"/>
              </a:ext>
            </a:extLst>
          </a:blip>
          <a:srcRect t="940" r="-1" b="10068"/>
          <a:stretch/>
        </p:blipFill>
        <p:spPr>
          <a:xfrm>
            <a:off x="720933" y="562654"/>
            <a:ext cx="10750134" cy="4950712"/>
          </a:xfrm>
          <a:prstGeom prst="rect">
            <a:avLst/>
          </a:prstGeom>
        </p:spPr>
      </p:pic>
    </p:spTree>
    <p:extLst>
      <p:ext uri="{BB962C8B-B14F-4D97-AF65-F5344CB8AC3E}">
        <p14:creationId xmlns:p14="http://schemas.microsoft.com/office/powerpoint/2010/main" val="255342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855C-635D-9257-B076-F6E9FA6D6641}"/>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Contraceptive use among women with chronic medical conditions</a:t>
            </a:r>
          </a:p>
        </p:txBody>
      </p:sp>
      <p:sp>
        <p:nvSpPr>
          <p:cNvPr id="3" name="Content Placeholder 2">
            <a:extLst>
              <a:ext uri="{FF2B5EF4-FFF2-40B4-BE49-F238E27FC236}">
                <a16:creationId xmlns:a16="http://schemas.microsoft.com/office/drawing/2014/main" id="{9DB8E454-EB45-186D-5DFF-59E84904267D}"/>
              </a:ext>
            </a:extLst>
          </p:cNvPr>
          <p:cNvSpPr>
            <a:spLocks noGrp="1"/>
          </p:cNvSpPr>
          <p:nvPr>
            <p:ph idx="1"/>
          </p:nvPr>
        </p:nvSpPr>
        <p:spPr/>
        <p:txBody>
          <a:bodyPr>
            <a:normAutofit/>
          </a:bodyPr>
          <a:lstStyle/>
          <a:p>
            <a:r>
              <a:rPr lang="en-PH" b="1" i="0" dirty="0">
                <a:solidFill>
                  <a:srgbClr val="212121"/>
                </a:solidFill>
                <a:effectLst/>
                <a:latin typeface="FUTURA MEDIUM" panose="020B0602020204020303" pitchFamily="34" charset="-79"/>
                <a:cs typeface="FUTURA MEDIUM" panose="020B0602020204020303" pitchFamily="34" charset="-79"/>
              </a:rPr>
              <a:t> </a:t>
            </a:r>
            <a:r>
              <a:rPr lang="en-PH" sz="2400" b="0" i="0" dirty="0">
                <a:solidFill>
                  <a:srgbClr val="212121"/>
                </a:solidFill>
                <a:effectLst/>
                <a:latin typeface="Futura Medium" panose="020B0602020204020303" pitchFamily="34" charset="-79"/>
                <a:cs typeface="Futura Medium" panose="020B0602020204020303" pitchFamily="34" charset="-79"/>
              </a:rPr>
              <a:t>Women with chronic medical conditions are at higher risk of adverse pregnancy outcomes, which may be minimized through optimal preconception care and appropriate contraceptive use. </a:t>
            </a:r>
          </a:p>
          <a:p>
            <a:pPr marL="0" indent="0">
              <a:buNone/>
            </a:pPr>
            <a:endParaRPr lang="en-PH" sz="2400" b="0" i="0" dirty="0">
              <a:solidFill>
                <a:srgbClr val="212121"/>
              </a:solidFill>
              <a:effectLst/>
              <a:latin typeface="Futura Medium" panose="020B0602020204020303" pitchFamily="34" charset="-79"/>
              <a:cs typeface="Futura Medium" panose="020B0602020204020303" pitchFamily="34" charset="-79"/>
            </a:endParaRPr>
          </a:p>
          <a:p>
            <a:r>
              <a:rPr lang="en-PH" sz="2400" b="0" i="0" dirty="0">
                <a:solidFill>
                  <a:srgbClr val="212121"/>
                </a:solidFill>
                <a:effectLst/>
                <a:latin typeface="Futura Medium" panose="020B0602020204020303" pitchFamily="34" charset="-79"/>
                <a:cs typeface="Futura Medium" panose="020B0602020204020303" pitchFamily="34" charset="-79"/>
              </a:rPr>
              <a:t>In Malaysia, about two-third of women with chronic medical conditions who needed contraceptive did not use them despite the higher risk of pregnancy related complications.</a:t>
            </a:r>
          </a:p>
          <a:p>
            <a:pPr marL="457200" lvl="1" indent="0">
              <a:buNone/>
            </a:pPr>
            <a:endParaRPr lang="en-US" dirty="0">
              <a:latin typeface="Futura Medium" panose="020B0602020204020303" pitchFamily="34" charset="-79"/>
              <a:cs typeface="Futura Medium" panose="020B0602020204020303" pitchFamily="34" charset="-79"/>
            </a:endParaRPr>
          </a:p>
        </p:txBody>
      </p:sp>
      <p:sp>
        <p:nvSpPr>
          <p:cNvPr id="5" name="TextBox 4">
            <a:extLst>
              <a:ext uri="{FF2B5EF4-FFF2-40B4-BE49-F238E27FC236}">
                <a16:creationId xmlns:a16="http://schemas.microsoft.com/office/drawing/2014/main" id="{3036F223-35D6-A7F9-67DB-26AB50BF62A7}"/>
              </a:ext>
            </a:extLst>
          </p:cNvPr>
          <p:cNvSpPr txBox="1"/>
          <p:nvPr/>
        </p:nvSpPr>
        <p:spPr>
          <a:xfrm>
            <a:off x="838200" y="5881013"/>
            <a:ext cx="10515600" cy="430887"/>
          </a:xfrm>
          <a:prstGeom prst="rect">
            <a:avLst/>
          </a:prstGeom>
          <a:noFill/>
        </p:spPr>
        <p:txBody>
          <a:bodyPr wrap="square">
            <a:spAutoFit/>
          </a:bodyPr>
          <a:lstStyle/>
          <a:p>
            <a:r>
              <a:rPr lang="en-PH" sz="1100" b="0" i="0" dirty="0" err="1">
                <a:solidFill>
                  <a:srgbClr val="212121"/>
                </a:solidFill>
                <a:effectLst/>
                <a:latin typeface="system-ui"/>
              </a:rPr>
              <a:t>Manaf</a:t>
            </a:r>
            <a:r>
              <a:rPr lang="en-PH" sz="1100" b="0" i="0" dirty="0">
                <a:solidFill>
                  <a:srgbClr val="212121"/>
                </a:solidFill>
                <a:effectLst/>
                <a:latin typeface="system-ui"/>
              </a:rPr>
              <a:t>, R. A., Ismail, I. Z., &amp; </a:t>
            </a:r>
            <a:r>
              <a:rPr lang="en-PH" sz="1100" b="0" i="0" dirty="0" err="1">
                <a:solidFill>
                  <a:srgbClr val="212121"/>
                </a:solidFill>
                <a:effectLst/>
                <a:latin typeface="system-ui"/>
              </a:rPr>
              <a:t>Latiff</a:t>
            </a:r>
            <a:r>
              <a:rPr lang="en-PH" sz="1100" b="0" i="0" dirty="0">
                <a:solidFill>
                  <a:srgbClr val="212121"/>
                </a:solidFill>
                <a:effectLst/>
                <a:latin typeface="system-ui"/>
              </a:rPr>
              <a:t>, L. A. (2012). Contraceptive use among women with chronic medical conditions and factors associated with its non-use in Malaysia. </a:t>
            </a:r>
            <a:r>
              <a:rPr lang="en-PH" sz="1100" b="0" i="1" dirty="0">
                <a:solidFill>
                  <a:srgbClr val="212121"/>
                </a:solidFill>
                <a:effectLst/>
                <a:latin typeface="system-ui"/>
              </a:rPr>
              <a:t>Global journal of health science</a:t>
            </a:r>
            <a:r>
              <a:rPr lang="en-PH" sz="1100" b="0" i="0" dirty="0">
                <a:solidFill>
                  <a:srgbClr val="212121"/>
                </a:solidFill>
                <a:effectLst/>
                <a:latin typeface="system-ui"/>
              </a:rPr>
              <a:t>, </a:t>
            </a:r>
            <a:r>
              <a:rPr lang="en-PH" sz="1100" b="0" i="1" dirty="0">
                <a:solidFill>
                  <a:srgbClr val="212121"/>
                </a:solidFill>
                <a:effectLst/>
                <a:latin typeface="system-ui"/>
              </a:rPr>
              <a:t>4</a:t>
            </a:r>
            <a:r>
              <a:rPr lang="en-PH" sz="1100" b="0" i="0" dirty="0">
                <a:solidFill>
                  <a:srgbClr val="212121"/>
                </a:solidFill>
                <a:effectLst/>
                <a:latin typeface="system-ui"/>
              </a:rPr>
              <a:t>(5), 91–99. https://</a:t>
            </a:r>
            <a:r>
              <a:rPr lang="en-PH" sz="1100" b="0" i="0" dirty="0" err="1">
                <a:solidFill>
                  <a:srgbClr val="212121"/>
                </a:solidFill>
                <a:effectLst/>
                <a:latin typeface="system-ui"/>
              </a:rPr>
              <a:t>doi.org</a:t>
            </a:r>
            <a:r>
              <a:rPr lang="en-PH" sz="1100" b="0" i="0" dirty="0">
                <a:solidFill>
                  <a:srgbClr val="212121"/>
                </a:solidFill>
                <a:effectLst/>
                <a:latin typeface="system-ui"/>
              </a:rPr>
              <a:t>/10.5539/gjhs.v4n5p91</a:t>
            </a:r>
            <a:endParaRPr lang="en-US" sz="1100" dirty="0"/>
          </a:p>
        </p:txBody>
      </p:sp>
    </p:spTree>
    <p:extLst>
      <p:ext uri="{BB962C8B-B14F-4D97-AF65-F5344CB8AC3E}">
        <p14:creationId xmlns:p14="http://schemas.microsoft.com/office/powerpoint/2010/main" val="2383198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RHSlides" id="{3C683125-ACBC-5842-9464-EFFA48B0FFDC}" vid="{527FFE43-6707-0B46-9416-1F9C9EE78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3640</TotalTime>
  <Words>2721</Words>
  <Application>Microsoft Macintosh PowerPoint</Application>
  <PresentationFormat>Widescreen</PresentationFormat>
  <Paragraphs>299</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Futura Medium</vt:lpstr>
      <vt:lpstr>Futura Medium</vt:lpstr>
      <vt:lpstr>Noto Sans</vt:lpstr>
      <vt:lpstr>system-ui</vt:lpstr>
      <vt:lpstr>Office Theme</vt:lpstr>
      <vt:lpstr>Contraception for the Patient with Congenital Heart Disease</vt:lpstr>
      <vt:lpstr>FAMILY PLANNING</vt:lpstr>
      <vt:lpstr>PowerPoint Presentation</vt:lpstr>
      <vt:lpstr>Family Planning Counselling and Client Assessment</vt:lpstr>
      <vt:lpstr>Medical Eligibility Criteria</vt:lpstr>
      <vt:lpstr>PowerPoint Presentation</vt:lpstr>
      <vt:lpstr>PowerPoint Presentation</vt:lpstr>
      <vt:lpstr>PowerPoint Presentation</vt:lpstr>
      <vt:lpstr>Contraceptive use among women with chronic medical conditions</vt:lpstr>
      <vt:lpstr>Contraceptive use among women with chronic medical conditions</vt:lpstr>
      <vt:lpstr>WOMEN WITH CONGENITAL HEART DISEASE</vt:lpstr>
      <vt:lpstr>Cardiac physiology in pregnancy</vt:lpstr>
      <vt:lpstr>Modified WHO Classification of Maternal Cardiovascular Risk </vt:lpstr>
      <vt:lpstr>Case: CD</vt:lpstr>
      <vt:lpstr>Recommendations for the Use of Combined Hormonal Contraceptives in Women with Cardiac Disease </vt:lpstr>
      <vt:lpstr>Recommendations for the Use of Combined Hormonal Contraceptives in Women with Cardiac Disease </vt:lpstr>
      <vt:lpstr>Recommendations for the Use of Combined Hormonal Contraceptives in Women with Cardiac Disease </vt:lpstr>
      <vt:lpstr>Recommendations for the Use of Combined Hormonal Contraceptives in Women with Cardiac Disease </vt:lpstr>
      <vt:lpstr>Factors to consider for contraceptives:</vt:lpstr>
      <vt:lpstr>PowerPoint Presentation</vt:lpstr>
      <vt:lpstr>Contraception for women with cyanotic congenital heart disease and pulmonary vascular disease (and other mWHO III &amp; IV) or those MEC 4 for CHC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 Festin</dc:creator>
  <cp:lastModifiedBy>Patty Factor</cp:lastModifiedBy>
  <cp:revision>13</cp:revision>
  <dcterms:created xsi:type="dcterms:W3CDTF">2024-11-17T06:51:43Z</dcterms:created>
  <dcterms:modified xsi:type="dcterms:W3CDTF">2024-11-20T00:24:05Z</dcterms:modified>
</cp:coreProperties>
</file>