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9" r:id="rId10"/>
    <p:sldId id="265" r:id="rId11"/>
    <p:sldId id="267" r:id="rId12"/>
    <p:sldId id="273" r:id="rId13"/>
    <p:sldId id="274" r:id="rId14"/>
    <p:sldId id="270" r:id="rId15"/>
    <p:sldId id="272" r:id="rId16"/>
    <p:sldId id="275" r:id="rId17"/>
    <p:sldId id="271" r:id="rId18"/>
    <p:sldId id="276" r:id="rId19"/>
    <p:sldId id="277" r:id="rId20"/>
    <p:sldId id="278" r:id="rId21"/>
    <p:sldId id="279" r:id="rId22"/>
    <p:sldId id="280" r:id="rId23"/>
    <p:sldId id="281" r:id="rId24"/>
    <p:sldId id="282"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7C29C-D674-A62A-F795-D03A2F386160}" v="918" dt="2024-11-19T23:58:38.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howGuides="1">
      <p:cViewPr varScale="1">
        <p:scale>
          <a:sx n="104" d="100"/>
          <a:sy n="104"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21A72-12B9-4C52-91FA-CB903908AFF4}" type="datetimeFigureOut">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3198C-67E5-44D7-B8A8-7E267D88B867}" type="slidenum">
              <a:t>‹#›</a:t>
            </a:fld>
            <a:endParaRPr lang="en-US"/>
          </a:p>
        </p:txBody>
      </p:sp>
    </p:spTree>
    <p:extLst>
      <p:ext uri="{BB962C8B-B14F-4D97-AF65-F5344CB8AC3E}">
        <p14:creationId xmlns:p14="http://schemas.microsoft.com/office/powerpoint/2010/main" val="79043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study would want to validate if the local reasons for contraceptive implant removal is consistent with international patterns.</a:t>
            </a:r>
          </a:p>
          <a:p>
            <a:r>
              <a:rPr lang="en-US"/>
              <a:t>Study findings will identify gaps in the provision of the contraceptive implant</a:t>
            </a:r>
          </a:p>
          <a:p>
            <a:r>
              <a:rPr lang="en-US"/>
              <a:t>Determining probability of early discontinuation due to any reason will serve as a guide for FP managers and providers in improving service provision esp during counselling</a:t>
            </a:r>
          </a:p>
        </p:txBody>
      </p:sp>
      <p:sp>
        <p:nvSpPr>
          <p:cNvPr id="4" name="Slide Number Placeholder 3"/>
          <p:cNvSpPr>
            <a:spLocks noGrp="1"/>
          </p:cNvSpPr>
          <p:nvPr>
            <p:ph type="sldNum" sz="quarter" idx="5"/>
          </p:nvPr>
        </p:nvSpPr>
        <p:spPr/>
        <p:txBody>
          <a:bodyPr/>
          <a:lstStyle/>
          <a:p>
            <a:fld id="{F7E3198C-67E5-44D7-B8A8-7E267D88B867}" type="slidenum">
              <a:t>6</a:t>
            </a:fld>
            <a:endParaRPr lang="en-US"/>
          </a:p>
        </p:txBody>
      </p:sp>
    </p:spTree>
    <p:extLst>
      <p:ext uri="{BB962C8B-B14F-4D97-AF65-F5344CB8AC3E}">
        <p14:creationId xmlns:p14="http://schemas.microsoft.com/office/powerpoint/2010/main" val="216741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5: To document patients who had completed 3-year use of the implant</a:t>
            </a:r>
          </a:p>
          <a:p>
            <a:pPr algn="just"/>
            <a:r>
              <a:rPr lang="en-US"/>
              <a:t>Duration of use of the implant is listed in Table 4.2. Out of 854 removals, about 40 percent used the implant for 12 months or less and 33% was able to use the implant for the recommended duration of 36 months. One out of four patients used the implant more than 12 months up to less than 36 months.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15</a:t>
            </a:fld>
            <a:endParaRPr lang="en-US"/>
          </a:p>
        </p:txBody>
      </p:sp>
    </p:spTree>
    <p:extLst>
      <p:ext uri="{BB962C8B-B14F-4D97-AF65-F5344CB8AC3E}">
        <p14:creationId xmlns:p14="http://schemas.microsoft.com/office/powerpoint/2010/main" val="286511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6: To describe the profiles of patients according to their reasons for removal and duration of use</a:t>
            </a:r>
          </a:p>
          <a:p>
            <a:pPr algn="just"/>
            <a:endParaRPr lang="en-US" dirty="0">
              <a:ea typeface="Calibri"/>
              <a:cs typeface="Calibri"/>
            </a:endParaRP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16</a:t>
            </a:fld>
            <a:endParaRPr lang="en-US"/>
          </a:p>
        </p:txBody>
      </p:sp>
    </p:spTree>
    <p:extLst>
      <p:ext uri="{BB962C8B-B14F-4D97-AF65-F5344CB8AC3E}">
        <p14:creationId xmlns:p14="http://schemas.microsoft.com/office/powerpoint/2010/main" val="195852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6: To describe the profiles of patients according to their reasons for removal and duration of use</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17</a:t>
            </a:fld>
            <a:endParaRPr lang="en-US"/>
          </a:p>
        </p:txBody>
      </p:sp>
    </p:spTree>
    <p:extLst>
      <p:ext uri="{BB962C8B-B14F-4D97-AF65-F5344CB8AC3E}">
        <p14:creationId xmlns:p14="http://schemas.microsoft.com/office/powerpoint/2010/main" val="52086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6: To describe the profiles of patients according to their reasons for removal and duration of use</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18</a:t>
            </a:fld>
            <a:endParaRPr lang="en-US"/>
          </a:p>
        </p:txBody>
      </p:sp>
    </p:spTree>
    <p:extLst>
      <p:ext uri="{BB962C8B-B14F-4D97-AF65-F5344CB8AC3E}">
        <p14:creationId xmlns:p14="http://schemas.microsoft.com/office/powerpoint/2010/main" val="248448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90000"/>
              </a:lnSpc>
              <a:spcBef>
                <a:spcPts val="1000"/>
              </a:spcBef>
            </a:pPr>
            <a:r>
              <a:rPr lang="en-US"/>
              <a:t>•Obtained permits to collect data and conduct research from UP-PGH Dept of OB-GYN and PGH Expanded Hospital Research Office (EHRO)</a:t>
            </a:r>
          </a:p>
          <a:p>
            <a:pPr marL="228600" indent="-228600" algn="just">
              <a:lnSpc>
                <a:spcPct val="90000"/>
              </a:lnSpc>
              <a:spcBef>
                <a:spcPts val="1000"/>
              </a:spcBef>
            </a:pPr>
            <a:r>
              <a:rPr lang="en-US"/>
              <a:t>•registered to UPM Research Implementation Development Office (RIDO), Research Grants Administration Office (RGAO) and Phil Health Research Registry </a:t>
            </a:r>
          </a:p>
        </p:txBody>
      </p:sp>
      <p:sp>
        <p:nvSpPr>
          <p:cNvPr id="4" name="Slide Number Placeholder 3"/>
          <p:cNvSpPr>
            <a:spLocks noGrp="1"/>
          </p:cNvSpPr>
          <p:nvPr>
            <p:ph type="sldNum" sz="quarter" idx="5"/>
          </p:nvPr>
        </p:nvSpPr>
        <p:spPr/>
        <p:txBody>
          <a:bodyPr/>
          <a:lstStyle/>
          <a:p>
            <a:fld id="{F7E3198C-67E5-44D7-B8A8-7E267D88B867}" type="slidenum">
              <a:t>19</a:t>
            </a:fld>
            <a:endParaRPr lang="en-US"/>
          </a:p>
        </p:txBody>
      </p:sp>
    </p:spTree>
    <p:extLst>
      <p:ext uri="{BB962C8B-B14F-4D97-AF65-F5344CB8AC3E}">
        <p14:creationId xmlns:p14="http://schemas.microsoft.com/office/powerpoint/2010/main" val="212719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This study showed that the demographic profile of a patient who will likely have an early PSI removal is a patient between aged 25-39 years old, either single or in a live-in relationship, with 2 living children, a previous user of a modern contraceptive method and has specific side effect as her reason for removal.  </a:t>
            </a:r>
          </a:p>
          <a:p>
            <a:pPr algn="just"/>
            <a:r>
              <a:rPr lang="en-US"/>
              <a:t>About 40% will have their implant removed within the 1st year of insertion and the most common reasons for removal were ADR type of reason (specific side effects and changes in the menstrual patterns) and personal reasons.  The top 3 side effects reported were headache, weight loss and weight gain.  The top 3 type of bleeding patterns as follows – amenorrhea, irregular bleeding and continuous bleeding. Those patients who were able to use the method after one year, they most likely have tolerated the side effects and/or menstrual irregularity</a:t>
            </a:r>
          </a:p>
          <a:p>
            <a:pPr algn="just"/>
            <a:r>
              <a:rPr lang="en-US"/>
              <a:t>The local anesthesia as well as the actual removal procedure is well tolerated by patients. </a:t>
            </a:r>
          </a:p>
          <a:p>
            <a:pPr algn="just"/>
            <a:r>
              <a:rPr lang="en-US"/>
              <a:t>Pregnancy occurrences in study were not due to contraceptive failure.  These 14 cases may have been prevented if proper screening for pregnancy and establishing last menstrual period is executed.  </a:t>
            </a:r>
          </a:p>
          <a:p>
            <a:pPr algn="just"/>
            <a:r>
              <a:rPr lang="en-US"/>
              <a:t>Multgravid/para patients who have not used any contraceptive method previously are more likely continue to use the method for three years.  </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20</a:t>
            </a:fld>
            <a:endParaRPr lang="en-US"/>
          </a:p>
        </p:txBody>
      </p:sp>
    </p:spTree>
    <p:extLst>
      <p:ext uri="{BB962C8B-B14F-4D97-AF65-F5344CB8AC3E}">
        <p14:creationId xmlns:p14="http://schemas.microsoft.com/office/powerpoint/2010/main" val="330703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Pregnancy occurrences in study were not due to contraceptive failure.  These 14 cases may have been prevented if proper screening for pregnancy and establishing last menstrual period is executed.  </a:t>
            </a:r>
          </a:p>
          <a:p>
            <a:pPr algn="just"/>
            <a:r>
              <a:rPr lang="en-US"/>
              <a:t>Multgravid/para patients who have not used any contraceptive method previously are more likely continue to use the method for three years.  </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21</a:t>
            </a:fld>
            <a:endParaRPr lang="en-US"/>
          </a:p>
        </p:txBody>
      </p:sp>
    </p:spTree>
    <p:extLst>
      <p:ext uri="{BB962C8B-B14F-4D97-AF65-F5344CB8AC3E}">
        <p14:creationId xmlns:p14="http://schemas.microsoft.com/office/powerpoint/2010/main" val="153960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Based on the study results, comprehensive counselling (pre and post insertion) on menstrual pattern changes as well as different possible side effects that the patient may experience after PSI insertion should be necessary.  For those who have previously used the pill, menstrual pattern changes should be emphasized as not a sign of a serious problem/disease. The different menstrual pattern changes should be properly defined for the patient to have a standardized answer from all clients.  It should be described using the terminologies and definition of terms for abnormal uterine bleeding in the FIGO Menstrual Disorders Working Group consensus statement. Proper client assessment and thorough history taking using the DOH FP form 1 should be done prior to insertion to prevent providing the implant to an already pregnant patient.  The provider should establish at least 3 months of regular menstrual cycle to make sure her current LMP is accurate. A pregnancy test is not sufficient to clear the patient if she is pregnant of not.  Due to the limitations of retrospective chart review of missing or incomplete data, completeness of patient medical records should be a standard procedure in outpatient clinics.  </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22</a:t>
            </a:fld>
            <a:endParaRPr lang="en-US"/>
          </a:p>
        </p:txBody>
      </p:sp>
    </p:spTree>
    <p:extLst>
      <p:ext uri="{BB962C8B-B14F-4D97-AF65-F5344CB8AC3E}">
        <p14:creationId xmlns:p14="http://schemas.microsoft.com/office/powerpoint/2010/main" val="3404352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23</a:t>
            </a:fld>
            <a:endParaRPr lang="en-US"/>
          </a:p>
        </p:txBody>
      </p:sp>
    </p:spTree>
    <p:extLst>
      <p:ext uri="{BB962C8B-B14F-4D97-AF65-F5344CB8AC3E}">
        <p14:creationId xmlns:p14="http://schemas.microsoft.com/office/powerpoint/2010/main" val="262393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24</a:t>
            </a:fld>
            <a:endParaRPr lang="en-US"/>
          </a:p>
        </p:txBody>
      </p:sp>
    </p:spTree>
    <p:extLst>
      <p:ext uri="{BB962C8B-B14F-4D97-AF65-F5344CB8AC3E}">
        <p14:creationId xmlns:p14="http://schemas.microsoft.com/office/powerpoint/2010/main" val="34162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study would want to validate if the local reasons for contraceptive implant removal is consistent with international patterns.</a:t>
            </a:r>
          </a:p>
          <a:p>
            <a:r>
              <a:rPr lang="en-US"/>
              <a:t>Study findings will identify gaps in the provision of the contraceptive implant</a:t>
            </a:r>
          </a:p>
          <a:p>
            <a:r>
              <a:rPr lang="en-US"/>
              <a:t>Determining probability of early discontinuation due to any reason will serve as a guide for FP managers and providers in improving service provision esp during counselling</a:t>
            </a:r>
          </a:p>
        </p:txBody>
      </p:sp>
      <p:sp>
        <p:nvSpPr>
          <p:cNvPr id="4" name="Slide Number Placeholder 3"/>
          <p:cNvSpPr>
            <a:spLocks noGrp="1"/>
          </p:cNvSpPr>
          <p:nvPr>
            <p:ph type="sldNum" sz="quarter" idx="5"/>
          </p:nvPr>
        </p:nvSpPr>
        <p:spPr/>
        <p:txBody>
          <a:bodyPr/>
          <a:lstStyle/>
          <a:p>
            <a:fld id="{F7E3198C-67E5-44D7-B8A8-7E267D88B867}" type="slidenum">
              <a:t>7</a:t>
            </a:fld>
            <a:endParaRPr lang="en-US"/>
          </a:p>
        </p:txBody>
      </p:sp>
    </p:spTree>
    <p:extLst>
      <p:ext uri="{BB962C8B-B14F-4D97-AF65-F5344CB8AC3E}">
        <p14:creationId xmlns:p14="http://schemas.microsoft.com/office/powerpoint/2010/main" val="106330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25</a:t>
            </a:fld>
            <a:endParaRPr lang="en-US"/>
          </a:p>
        </p:txBody>
      </p:sp>
    </p:spTree>
    <p:extLst>
      <p:ext uri="{BB962C8B-B14F-4D97-AF65-F5344CB8AC3E}">
        <p14:creationId xmlns:p14="http://schemas.microsoft.com/office/powerpoint/2010/main" val="333701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26</a:t>
            </a:fld>
            <a:endParaRPr lang="en-US"/>
          </a:p>
        </p:txBody>
      </p:sp>
    </p:spTree>
    <p:extLst>
      <p:ext uri="{BB962C8B-B14F-4D97-AF65-F5344CB8AC3E}">
        <p14:creationId xmlns:p14="http://schemas.microsoft.com/office/powerpoint/2010/main" val="44763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27</a:t>
            </a:fld>
            <a:endParaRPr lang="en-US"/>
          </a:p>
        </p:txBody>
      </p:sp>
    </p:spTree>
    <p:extLst>
      <p:ext uri="{BB962C8B-B14F-4D97-AF65-F5344CB8AC3E}">
        <p14:creationId xmlns:p14="http://schemas.microsoft.com/office/powerpoint/2010/main" val="3027008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  Also, a prospective study of following up PSI users, not just those who had removals, would be a good opportunity to follow them up yearly to assess discontinuation rate and their acceptability of the method.  </a:t>
            </a:r>
          </a:p>
          <a:p>
            <a:pPr algn="just"/>
            <a:br>
              <a:rPr lang="en-US" dirty="0"/>
            </a:br>
            <a:r>
              <a:rPr lang="en-US"/>
              <a:t>This may also be a good chance for the healthcare provider to address the client’s concerns and to reassure them regarding side effects. Setting up a database for these patients for tracking system is also recommended.  </a:t>
            </a:r>
          </a:p>
          <a:p>
            <a:pPr algn="just"/>
            <a:r>
              <a:rPr lang="en-US"/>
              <a:t>Determining the various reasons for discontinuation of the progestin subdermal implant will reveal gaps in the delivery of family planning service (e.g. counselling, skills of the health care provider, problems with the method itself).  This will then guide family planning program managers improve service provision to decrease the unmet need of our reproductive aged women. The results may help improve health care provider’s skills in counselling and actual insertion of the implant.  </a:t>
            </a:r>
          </a:p>
          <a:p>
            <a:pPr algn="just"/>
            <a:r>
              <a:rPr lang="en-US"/>
              <a:t>Post training evaluation and supportive supervision to healthcare providers should be given to enhance their skills in counselling and providing the contraceptive implant.  Centers of excellence in providing quality family planning methods should be established where healthcare providers can refer their patients with difficult removals.</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28</a:t>
            </a:fld>
            <a:endParaRPr lang="en-US"/>
          </a:p>
        </p:txBody>
      </p:sp>
    </p:spTree>
    <p:extLst>
      <p:ext uri="{BB962C8B-B14F-4D97-AF65-F5344CB8AC3E}">
        <p14:creationId xmlns:p14="http://schemas.microsoft.com/office/powerpoint/2010/main" val="423304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90000"/>
              </a:lnSpc>
              <a:spcBef>
                <a:spcPts val="1000"/>
              </a:spcBef>
            </a:pPr>
            <a:r>
              <a:rPr lang="en-US"/>
              <a:t>•Obtained permits to collect data and conduct research from UP-PGH Dept of OB-GYN and PGH Expanded Hospital Research Office (EHRO)</a:t>
            </a:r>
          </a:p>
          <a:p>
            <a:pPr marL="228600" indent="-228600" algn="just">
              <a:lnSpc>
                <a:spcPct val="90000"/>
              </a:lnSpc>
              <a:spcBef>
                <a:spcPts val="1000"/>
              </a:spcBef>
            </a:pPr>
            <a:r>
              <a:rPr lang="en-US"/>
              <a:t>•registered to UPM Research Implementation Development Office (RIDO), Research Grants Administration Office (RGAO) and Phil Health Research Registry </a:t>
            </a:r>
          </a:p>
        </p:txBody>
      </p:sp>
      <p:sp>
        <p:nvSpPr>
          <p:cNvPr id="4" name="Slide Number Placeholder 3"/>
          <p:cNvSpPr>
            <a:spLocks noGrp="1"/>
          </p:cNvSpPr>
          <p:nvPr>
            <p:ph type="sldNum" sz="quarter" idx="5"/>
          </p:nvPr>
        </p:nvSpPr>
        <p:spPr/>
        <p:txBody>
          <a:bodyPr/>
          <a:lstStyle/>
          <a:p>
            <a:fld id="{F7E3198C-67E5-44D7-B8A8-7E267D88B867}" type="slidenum">
              <a:t>8</a:t>
            </a:fld>
            <a:endParaRPr lang="en-US"/>
          </a:p>
        </p:txBody>
      </p:sp>
    </p:spTree>
    <p:extLst>
      <p:ext uri="{BB962C8B-B14F-4D97-AF65-F5344CB8AC3E}">
        <p14:creationId xmlns:p14="http://schemas.microsoft.com/office/powerpoint/2010/main" val="196736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90000"/>
              </a:lnSpc>
              <a:spcBef>
                <a:spcPts val="1000"/>
              </a:spcBef>
            </a:pPr>
            <a:r>
              <a:rPr lang="en-US"/>
              <a:t>•Obtained permits to collect data and conduct research from UP-PGH Dept of OB-GYN and PGH Expanded Hospital Research Office (EHRO)</a:t>
            </a:r>
          </a:p>
          <a:p>
            <a:pPr marL="228600" indent="-228600" algn="just">
              <a:lnSpc>
                <a:spcPct val="90000"/>
              </a:lnSpc>
              <a:spcBef>
                <a:spcPts val="1000"/>
              </a:spcBef>
            </a:pPr>
            <a:r>
              <a:rPr lang="en-US"/>
              <a:t>•registered to UPM Research Implementation Development Office (RIDO), Research Grants Administration Office (RGAO) and Phil Health Research Registry </a:t>
            </a:r>
          </a:p>
        </p:txBody>
      </p:sp>
      <p:sp>
        <p:nvSpPr>
          <p:cNvPr id="4" name="Slide Number Placeholder 3"/>
          <p:cNvSpPr>
            <a:spLocks noGrp="1"/>
          </p:cNvSpPr>
          <p:nvPr>
            <p:ph type="sldNum" sz="quarter" idx="5"/>
          </p:nvPr>
        </p:nvSpPr>
        <p:spPr/>
        <p:txBody>
          <a:bodyPr/>
          <a:lstStyle/>
          <a:p>
            <a:fld id="{F7E3198C-67E5-44D7-B8A8-7E267D88B867}" type="slidenum">
              <a:t>9</a:t>
            </a:fld>
            <a:endParaRPr lang="en-US"/>
          </a:p>
        </p:txBody>
      </p:sp>
    </p:spTree>
    <p:extLst>
      <p:ext uri="{BB962C8B-B14F-4D97-AF65-F5344CB8AC3E}">
        <p14:creationId xmlns:p14="http://schemas.microsoft.com/office/powerpoint/2010/main" val="188303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 1 : To describe the demographic profile of patients who had progestin subdermal implant removal </a:t>
            </a:r>
          </a:p>
          <a:p>
            <a:br>
              <a:rPr lang="en-US" dirty="0"/>
            </a:br>
            <a:r>
              <a:rPr lang="en-US"/>
              <a:t>This is comparable to the baseline characteristics of the patients in the study by Petersen (2019) wherein women who are single with at more than or equal to 2 pregnancy or delivery have their implant removed in the 1st 12 months of use. For the study of Law (2018), 60% of the removals was between the ages of 18-25 years old.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10</a:t>
            </a:fld>
            <a:endParaRPr lang="en-US"/>
          </a:p>
        </p:txBody>
      </p:sp>
    </p:spTree>
    <p:extLst>
      <p:ext uri="{BB962C8B-B14F-4D97-AF65-F5344CB8AC3E}">
        <p14:creationId xmlns:p14="http://schemas.microsoft.com/office/powerpoint/2010/main" val="325204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2 : To enumerate the reasons for early removal of patients</a:t>
            </a:r>
          </a:p>
          <a:p>
            <a:pPr algn="just"/>
            <a:r>
              <a:rPr lang="en-US"/>
              <a:t>We find that there will be a need... </a:t>
            </a:r>
            <a:endParaRPr lang="en-US">
              <a:ea typeface="Calibri"/>
              <a:cs typeface="Calibri"/>
            </a:endParaRPr>
          </a:p>
          <a:p>
            <a:pPr algn="just"/>
            <a:endParaRPr lang="en-US" dirty="0">
              <a:ea typeface="Calibri"/>
              <a:cs typeface="Calibri"/>
            </a:endParaRPr>
          </a:p>
          <a:p>
            <a:pPr marL="171450" indent="-171450" algn="just">
              <a:buFont typeface="Arial"/>
              <a:buChar char="•"/>
            </a:pPr>
            <a:r>
              <a:rPr lang="en-US">
                <a:ea typeface="Calibri"/>
                <a:cs typeface="Calibri"/>
              </a:rPr>
              <a:t>Ali et al (2012) - disatisfaction to methods – side effects/ health concerns</a:t>
            </a:r>
            <a:endParaRPr lang="en-US" dirty="0">
              <a:ea typeface="Calibri"/>
              <a:cs typeface="Calibri"/>
            </a:endParaRPr>
          </a:p>
          <a:p>
            <a:pPr algn="just"/>
            <a:r>
              <a:rPr lang="en-US">
                <a:ea typeface="Calibri"/>
                <a:cs typeface="Calibri"/>
              </a:rPr>
              <a:t>     OCP and injectables – side effects</a:t>
            </a:r>
            <a:endParaRPr lang="en-US" dirty="0">
              <a:ea typeface="Calibri"/>
              <a:cs typeface="Calibri"/>
            </a:endParaRPr>
          </a:p>
          <a:p>
            <a:r>
              <a:rPr lang="en-US"/>
              <a:t>•Consistent with study of </a:t>
            </a:r>
            <a:r>
              <a:rPr lang="en-US" i="1"/>
              <a:t>Blumenthal </a:t>
            </a:r>
            <a:r>
              <a:rPr lang="en-US"/>
              <a:t>removals due to adverse events (13.9%) and bleeding irregularities (10.4%)</a:t>
            </a:r>
          </a:p>
          <a:p>
            <a:pPr marL="228600" indent="-228600">
              <a:lnSpc>
                <a:spcPct val="90000"/>
              </a:lnSpc>
              <a:spcBef>
                <a:spcPts val="1000"/>
              </a:spcBef>
            </a:pPr>
            <a:r>
              <a:rPr lang="en-US"/>
              <a:t>•Different from studies of </a:t>
            </a:r>
            <a:r>
              <a:rPr lang="en-US" i="1"/>
              <a:t>Petersen</a:t>
            </a:r>
            <a:r>
              <a:rPr lang="en-US"/>
              <a:t> (58%), </a:t>
            </a:r>
            <a:r>
              <a:rPr lang="en-US" i="1"/>
              <a:t>Law </a:t>
            </a:r>
            <a:r>
              <a:rPr lang="en-US"/>
              <a:t>(not mentioned), </a:t>
            </a:r>
            <a:r>
              <a:rPr lang="en-US" i="1"/>
              <a:t>Berlan </a:t>
            </a:r>
            <a:r>
              <a:rPr lang="en-US"/>
              <a:t>(61%) and </a:t>
            </a:r>
            <a:r>
              <a:rPr lang="en-US" i="1"/>
              <a:t>Tauli </a:t>
            </a:r>
            <a:r>
              <a:rPr lang="en-US"/>
              <a:t>(27.64%): menstrual pattern changes as main reason</a:t>
            </a:r>
          </a:p>
          <a:p>
            <a:pPr marL="228600" indent="-228600">
              <a:lnSpc>
                <a:spcPct val="90000"/>
              </a:lnSpc>
              <a:spcBef>
                <a:spcPts val="1000"/>
              </a:spcBef>
            </a:pPr>
            <a:r>
              <a:rPr lang="en-US"/>
              <a:t>•Moray systematic review: 27 out of 38 studies showed menstrual changes as main reason followed by side effects (weight gain, mood changes, headache and acne)</a:t>
            </a:r>
          </a:p>
        </p:txBody>
      </p:sp>
      <p:sp>
        <p:nvSpPr>
          <p:cNvPr id="4" name="Slide Number Placeholder 3"/>
          <p:cNvSpPr>
            <a:spLocks noGrp="1"/>
          </p:cNvSpPr>
          <p:nvPr>
            <p:ph type="sldNum" sz="quarter" idx="5"/>
          </p:nvPr>
        </p:nvSpPr>
        <p:spPr/>
        <p:txBody>
          <a:bodyPr/>
          <a:lstStyle/>
          <a:p>
            <a:fld id="{F7E3198C-67E5-44D7-B8A8-7E267D88B867}" type="slidenum">
              <a:t>11</a:t>
            </a:fld>
            <a:endParaRPr lang="en-US"/>
          </a:p>
        </p:txBody>
      </p:sp>
    </p:spTree>
    <p:extLst>
      <p:ext uri="{BB962C8B-B14F-4D97-AF65-F5344CB8AC3E}">
        <p14:creationId xmlns:p14="http://schemas.microsoft.com/office/powerpoint/2010/main" val="318468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3 : To describe pain scores during local anesthesia and procedure itself</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12</a:t>
            </a:fld>
            <a:endParaRPr lang="en-US"/>
          </a:p>
        </p:txBody>
      </p:sp>
    </p:spTree>
    <p:extLst>
      <p:ext uri="{BB962C8B-B14F-4D97-AF65-F5344CB8AC3E}">
        <p14:creationId xmlns:p14="http://schemas.microsoft.com/office/powerpoint/2010/main" val="29491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4 : To document pregnancy occurrences among the patients who had their implants removed</a:t>
            </a:r>
          </a:p>
          <a:p>
            <a:pPr algn="just"/>
            <a:r>
              <a:rPr lang="en-US"/>
              <a:t>Here are examples of the patients.  For patients 1 and 2, their age of gestation was not noted in their chart but the duration of use was 1 month and 2 months respectively. Patient 3, who was in her third trimester of pregnancy had her implant inserted on the 3rd day of her last menses; thus, a pregnancy test was not done but establishment of normal menstrual pattern prior to this menses was not done.   She was at her home province when she noted quickening, about 4 months from time of insertion.  She had her prenatal consults at a local health center and she did not have any subjective complaints. At 8 months AOG, patient decided to travel back to Manila for implant removal.  “Sabi po kasi ng mga kapitbahay ko paalis ko na yung nasa braso ko kasi sasabog daw ang braso ko pag naglabor ako”.  An ultrasound was done on the day of consult for removal and she was found out to be 32 weeks AOG.   During insertion, the patient’s last menses maybe attributed to that she was having a threatened abortion.  Patient 4 who was 14 weeks pregnant, came in for removal three months post insertion.  She had her last menstrual period 10 days before the day of insertion.  Patient had unprotected sex on the day of insertion despite being advised not to have sexual contact 7 days from the time of insertion or to use a backup method.  Three other patients had their last menstrual period 3-4 weeks prior to insertion and but no pregnancy test was done during time of insertion. Patient 5 had an exploratory laparotomy for tubal abortion with evacuation of placental products and had an implant inserted one month after the procedure.  She was already 12 2/7 weeks pregnant, which might be a heterotrophic pregnancy, when implant was removed.  Patient 6 had a normal delivery 15 days prior to having her implant inserted and she has had no menses yet. Four other patients had a negative pregnancy test during time of insertion but eventually was found to be in their second trimester of pregnancy. The three other pregnant patients did not have any remarks in their chart pertaining to circumstances prior to diagnosing their pregnancies. </a:t>
            </a: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13</a:t>
            </a:fld>
            <a:endParaRPr lang="en-US"/>
          </a:p>
        </p:txBody>
      </p:sp>
    </p:spTree>
    <p:extLst>
      <p:ext uri="{BB962C8B-B14F-4D97-AF65-F5344CB8AC3E}">
        <p14:creationId xmlns:p14="http://schemas.microsoft.com/office/powerpoint/2010/main" val="31246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Objective 5: To document patients who had completed 3-year use of the implant</a:t>
            </a:r>
          </a:p>
          <a:p>
            <a:pPr algn="just"/>
            <a:r>
              <a:rPr lang="en-US"/>
              <a:t>Duration of use of the implant is listed in Table 4.2. Out of 854 removals, about 40 percent used the implant for 12 months or less Law (28.6%) and 33% was able to use the implant for the recommended duration of 36 months. One out of four patients used the implant more than 12 months up to less than 36 months </a:t>
            </a:r>
            <a:r>
              <a:rPr lang="en-US" i="1"/>
              <a:t>Petersen</a:t>
            </a:r>
            <a:r>
              <a:rPr lang="en-US"/>
              <a:t> (30%) .</a:t>
            </a:r>
          </a:p>
          <a:p>
            <a:pPr algn="just"/>
            <a:endParaRPr lang="en-US" dirty="0">
              <a:ea typeface="Calibri"/>
              <a:cs typeface="Calibri"/>
            </a:endParaRPr>
          </a:p>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fld id="{F7E3198C-67E5-44D7-B8A8-7E267D88B867}" type="slidenum">
              <a:t>14</a:t>
            </a:fld>
            <a:endParaRPr lang="en-US"/>
          </a:p>
        </p:txBody>
      </p:sp>
    </p:spTree>
    <p:extLst>
      <p:ext uri="{BB962C8B-B14F-4D97-AF65-F5344CB8AC3E}">
        <p14:creationId xmlns:p14="http://schemas.microsoft.com/office/powerpoint/2010/main" val="320902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542-1B82-CF1C-6811-2F85F67E3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99CAD0-AD87-A9C6-D8EE-19BE0CAE2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63F4D7-9923-53AB-8293-AF8208F82451}"/>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D917E6F9-5ED1-4B6E-8036-FF17AC76D3D0}"/>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EE150FFF-C852-C17C-95F1-1FF94A560EE5}"/>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8895117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8FF5-60F0-10CD-DABE-F0D3B92B5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E45E5-2849-1109-521F-EE590482D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2670B-9FFB-185C-980C-EC938C2EA2C6}"/>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856733B6-C3BC-2F50-2504-52A802589248}"/>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65E6472A-B13B-5E78-FE7B-FCAC57DB5DEB}"/>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79604829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E63AA-5E16-FC0C-48A4-792E7FF88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075A6-ADC3-939E-B8FB-1FACA31CC2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9DA89-42D7-C507-AE3E-C7FB37641D6D}"/>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6E3BECD1-858B-3E18-7649-400ED22A2FD4}"/>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B5F2C48D-A9BF-BA35-4F92-27FD4DD5C22F}"/>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80623892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4992-058C-0DFA-8D02-D1DD64713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7AF93-A26E-2844-EDF6-D07F8806D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1B5A0-D83A-38D3-7A29-9B9CF4A0AE8C}"/>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E7D28FB9-88AA-36CC-9557-D7555D5418D2}"/>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DBD3D835-E815-C606-9855-90D1A486599A}"/>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269284890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F377-CEB0-BB48-1A9F-6BDBE519E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B33AF-3950-1A46-AADB-7452303D9C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013A7-AD9B-91FA-2EBF-B81C8D80E0F7}"/>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349A3269-7A0D-1C59-964D-9118618A9612}"/>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68A1FB4C-B337-542F-76C8-4A0B652C0C3A}"/>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21990429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C533-2025-CB28-A927-C98C5CA1B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0E49B-784C-152B-2442-99977FBEB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FFD49-BC6C-BC65-9EB5-B85C9897C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7596D-A5E9-0F92-5908-372D559F12D5}"/>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6" name="Footer Placeholder 5">
            <a:extLst>
              <a:ext uri="{FF2B5EF4-FFF2-40B4-BE49-F238E27FC236}">
                <a16:creationId xmlns:a16="http://schemas.microsoft.com/office/drawing/2014/main" id="{195FEEE0-9231-B1BA-5CB1-A25AA42E4505}"/>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7" name="Slide Number Placeholder 6">
            <a:extLst>
              <a:ext uri="{FF2B5EF4-FFF2-40B4-BE49-F238E27FC236}">
                <a16:creationId xmlns:a16="http://schemas.microsoft.com/office/drawing/2014/main" id="{6453B22A-85A6-D3D8-7904-9F961E148CCD}"/>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57852889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BAD9-5715-932F-D909-99C1BA1A3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3A616-6E41-3A65-481D-582E21DED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2D880-2EB8-2A4D-191A-3A45114BC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A91628-73D2-734D-CE25-649CF5430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AE101-1AA3-FF09-3009-058C0ACC3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8172B-0E78-9885-0077-99127EE353EC}"/>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8" name="Footer Placeholder 7">
            <a:extLst>
              <a:ext uri="{FF2B5EF4-FFF2-40B4-BE49-F238E27FC236}">
                <a16:creationId xmlns:a16="http://schemas.microsoft.com/office/drawing/2014/main" id="{97453A97-95F6-6425-D5A5-B69A0C5C810C}"/>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9" name="Slide Number Placeholder 8">
            <a:extLst>
              <a:ext uri="{FF2B5EF4-FFF2-40B4-BE49-F238E27FC236}">
                <a16:creationId xmlns:a16="http://schemas.microsoft.com/office/drawing/2014/main" id="{FC8081E0-9A54-6323-FA8E-DDDEB1727328}"/>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83191502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0DF6-FEA0-50F2-A5CB-C488DEF752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6F6FE-A80E-7B95-F0FE-A1E4CA800F5C}"/>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4" name="Footer Placeholder 3">
            <a:extLst>
              <a:ext uri="{FF2B5EF4-FFF2-40B4-BE49-F238E27FC236}">
                <a16:creationId xmlns:a16="http://schemas.microsoft.com/office/drawing/2014/main" id="{7140D365-8A02-E685-4C27-AEEB20E7184E}"/>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5" name="Slide Number Placeholder 4">
            <a:extLst>
              <a:ext uri="{FF2B5EF4-FFF2-40B4-BE49-F238E27FC236}">
                <a16:creationId xmlns:a16="http://schemas.microsoft.com/office/drawing/2014/main" id="{A39CE0B8-1E69-F4A3-DD13-E36786ACF0E4}"/>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68293126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D3C3D-ABB1-2DE4-0CCA-2320D7FE6C38}"/>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3" name="Footer Placeholder 2">
            <a:extLst>
              <a:ext uri="{FF2B5EF4-FFF2-40B4-BE49-F238E27FC236}">
                <a16:creationId xmlns:a16="http://schemas.microsoft.com/office/drawing/2014/main" id="{168C67E2-5839-6CC8-9FFF-B4CA104812E4}"/>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4" name="Slide Number Placeholder 3">
            <a:extLst>
              <a:ext uri="{FF2B5EF4-FFF2-40B4-BE49-F238E27FC236}">
                <a16:creationId xmlns:a16="http://schemas.microsoft.com/office/drawing/2014/main" id="{63274300-939C-3AF8-B0D5-DC0A232E2B1C}"/>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292789165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18F2-4FAA-88E9-8442-65F6557DA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BC3365-F3DE-6BF9-E4EB-6C958CB78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E50BE-3AD6-753E-FC40-D8AF18316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3E3DF-C2EC-1866-2377-DDA675DE3D37}"/>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6" name="Footer Placeholder 5">
            <a:extLst>
              <a:ext uri="{FF2B5EF4-FFF2-40B4-BE49-F238E27FC236}">
                <a16:creationId xmlns:a16="http://schemas.microsoft.com/office/drawing/2014/main" id="{A6270FF3-409E-69AB-EC42-E38E4EB3DFDD}"/>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7" name="Slide Number Placeholder 6">
            <a:extLst>
              <a:ext uri="{FF2B5EF4-FFF2-40B4-BE49-F238E27FC236}">
                <a16:creationId xmlns:a16="http://schemas.microsoft.com/office/drawing/2014/main" id="{D454DC32-9829-A4E0-C864-2B37AC7A4025}"/>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380939550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F031-3F04-B8A9-49A4-B0258DBB2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2229A-7EEB-0237-A6C0-5FADB18B8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EDC63-5558-2857-7FC5-806494C4E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54560-C74E-8BC4-B2A5-5D17BD74DEBC}"/>
              </a:ext>
            </a:extLst>
          </p:cNvPr>
          <p:cNvSpPr>
            <a:spLocks noGrp="1"/>
          </p:cNvSpPr>
          <p:nvPr>
            <p:ph type="dt" sz="half" idx="10"/>
          </p:nvPr>
        </p:nvSpPr>
        <p:spPr/>
        <p:txBody>
          <a:bodyPr/>
          <a:lstStyle/>
          <a:p>
            <a:fld id="{9A0E5D3E-F5D3-D441-B170-9CF53B9F357B}" type="datetimeFigureOut">
              <a:rPr lang="en-US" smtClean="0"/>
              <a:t>11/20/2024</a:t>
            </a:fld>
            <a:endParaRPr lang="en-US"/>
          </a:p>
        </p:txBody>
      </p:sp>
      <p:sp>
        <p:nvSpPr>
          <p:cNvPr id="6" name="Footer Placeholder 5">
            <a:extLst>
              <a:ext uri="{FF2B5EF4-FFF2-40B4-BE49-F238E27FC236}">
                <a16:creationId xmlns:a16="http://schemas.microsoft.com/office/drawing/2014/main" id="{C7FF011C-4D9F-DDE5-61B5-23173C411224}"/>
              </a:ext>
            </a:extLst>
          </p:cNvPr>
          <p:cNvSpPr>
            <a:spLocks noGrp="1"/>
          </p:cNvSpPr>
          <p:nvPr>
            <p:ph type="ftr" sz="quarter" idx="11"/>
          </p:nvPr>
        </p:nvSpPr>
        <p:spPr/>
        <p:txBody>
          <a:bodyPr/>
          <a:lstStyle/>
          <a:p>
            <a:r>
              <a:rPr lang="en-US"/>
              <a:t>Tancinco, EGF and Festin, MR. Discontinuation of Use of Progestin Subdermal Implant in a Government Tertiary Hospital</a:t>
            </a:r>
          </a:p>
        </p:txBody>
      </p:sp>
      <p:sp>
        <p:nvSpPr>
          <p:cNvPr id="7" name="Slide Number Placeholder 6">
            <a:extLst>
              <a:ext uri="{FF2B5EF4-FFF2-40B4-BE49-F238E27FC236}">
                <a16:creationId xmlns:a16="http://schemas.microsoft.com/office/drawing/2014/main" id="{409B05F4-F39D-7658-EA92-3A604E318E19}"/>
              </a:ext>
            </a:extLst>
          </p:cNvPr>
          <p:cNvSpPr>
            <a:spLocks noGrp="1"/>
          </p:cNvSpPr>
          <p:nvPr>
            <p:ph type="sldNum" sz="quarter" idx="12"/>
          </p:nvPr>
        </p:nvSpPr>
        <p:spPr/>
        <p:txBody>
          <a:bodyPr/>
          <a:lstStyle/>
          <a:p>
            <a:fld id="{14BCE52D-61FC-C541-9AAD-8419D5D1F488}" type="slidenum">
              <a:rPr lang="en-US" smtClean="0"/>
              <a:t>‹#›</a:t>
            </a:fld>
            <a:endParaRPr lang="en-US"/>
          </a:p>
        </p:txBody>
      </p:sp>
    </p:spTree>
    <p:extLst>
      <p:ext uri="{BB962C8B-B14F-4D97-AF65-F5344CB8AC3E}">
        <p14:creationId xmlns:p14="http://schemas.microsoft.com/office/powerpoint/2010/main" val="106228664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EC97E-C6D4-DC3C-043A-D320007DE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1A1DD-F214-138F-2885-67DF1EDC2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36FE0-5F76-1558-80ED-B0A37163C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0E5D3E-F5D3-D441-B170-9CF53B9F357B}" type="datetimeFigureOut">
              <a:rPr lang="en-US" smtClean="0"/>
              <a:t>11/20/2024</a:t>
            </a:fld>
            <a:endParaRPr lang="en-US"/>
          </a:p>
        </p:txBody>
      </p:sp>
      <p:sp>
        <p:nvSpPr>
          <p:cNvPr id="5" name="Footer Placeholder 4">
            <a:extLst>
              <a:ext uri="{FF2B5EF4-FFF2-40B4-BE49-F238E27FC236}">
                <a16:creationId xmlns:a16="http://schemas.microsoft.com/office/drawing/2014/main" id="{F4523F8B-7F20-728E-DDA5-E4DDC4AB3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Tancinco, EGF and Festin, MR. Discontinuation of Use of Progestin Subdermal Implant in a Government Tertiary Hospital</a:t>
            </a:r>
          </a:p>
        </p:txBody>
      </p:sp>
      <p:sp>
        <p:nvSpPr>
          <p:cNvPr id="6" name="Slide Number Placeholder 5">
            <a:extLst>
              <a:ext uri="{FF2B5EF4-FFF2-40B4-BE49-F238E27FC236}">
                <a16:creationId xmlns:a16="http://schemas.microsoft.com/office/drawing/2014/main" id="{0B0C443C-FBE9-787F-B262-3E7D8DAEE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BCE52D-61FC-C541-9AAD-8419D5D1F488}" type="slidenum">
              <a:rPr lang="en-US" smtClean="0"/>
              <a:t>‹#›</a:t>
            </a:fld>
            <a:endParaRPr lang="en-US"/>
          </a:p>
        </p:txBody>
      </p:sp>
      <p:pic>
        <p:nvPicPr>
          <p:cNvPr id="7" name="Picture 6">
            <a:extLst>
              <a:ext uri="{FF2B5EF4-FFF2-40B4-BE49-F238E27FC236}">
                <a16:creationId xmlns:a16="http://schemas.microsoft.com/office/drawing/2014/main" id="{B0715650-6E56-2096-B6B1-5876982E2F38}"/>
              </a:ext>
            </a:extLst>
          </p:cNvPr>
          <p:cNvPicPr>
            <a:picLocks noChangeAspect="1"/>
          </p:cNvPicPr>
          <p:nvPr userDrawn="1"/>
        </p:nvPicPr>
        <p:blipFill>
          <a:blip r:embed="rId13"/>
          <a:srcRect l="61275" t="4853" r="6740" b="66997"/>
          <a:stretch/>
        </p:blipFill>
        <p:spPr>
          <a:xfrm>
            <a:off x="10317176" y="5649010"/>
            <a:ext cx="1733279" cy="1055906"/>
          </a:xfrm>
          <a:prstGeom prst="rect">
            <a:avLst/>
          </a:prstGeom>
        </p:spPr>
      </p:pic>
    </p:spTree>
    <p:extLst>
      <p:ext uri="{BB962C8B-B14F-4D97-AF65-F5344CB8AC3E}">
        <p14:creationId xmlns:p14="http://schemas.microsoft.com/office/powerpoint/2010/main" val="326852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gov.uk/government/news/family-planning-london-summit-11-july-2012" TargetMode="External"/><Relationship Id="rId3" Type="http://schemas.openxmlformats.org/officeDocument/2006/relationships/hyperlink" Target="https://www.acog.org/clinical/clinical-guidance/practice-bulletin/articles/2017/11/long-acting-reversible-contraception-implants-and-intrauterine-devices" TargetMode="External"/><Relationship Id="rId7" Type="http://schemas.openxmlformats.org/officeDocument/2006/relationships/hyperlink" Target="https://www.nytimes.com/2002/12/10/health/after-long-hiatus-new-contraceptives-emerg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ubmed.ncbi.nlm.nih.gov/?term=Bonny+AE&amp;cauthor_id=26948183" TargetMode="External"/><Relationship Id="rId5" Type="http://schemas.openxmlformats.org/officeDocument/2006/relationships/hyperlink" Target="https://pubmed.ncbi.nlm.nih.gov/?term=Mizraji+K&amp;cauthor_id=26948183" TargetMode="External"/><Relationship Id="rId4" Type="http://schemas.openxmlformats.org/officeDocument/2006/relationships/hyperlink" Target="https://pubmed.ncbi.nlm.nih.gov/?term=Berlan+E&amp;cauthor_id=26948183" TargetMode="External"/><Relationship Id="rId9" Type="http://schemas.openxmlformats.org/officeDocument/2006/relationships/hyperlink" Target="https://doh.gov.ph/serials/8th-RPRH-202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186/s12978-020-01054-y" TargetMode="External"/><Relationship Id="rId3" Type="http://schemas.openxmlformats.org/officeDocument/2006/relationships/hyperlink" Target="https://www.fhi360.org/projects/sino-implant-ii" TargetMode="External"/><Relationship Id="rId7" Type="http://schemas.openxmlformats.org/officeDocument/2006/relationships/hyperlink" Target="https://doi.org/10.1016/j.contraception.2018.04.00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1363/2825696" TargetMode="External"/><Relationship Id="rId5" Type="http://schemas.openxmlformats.org/officeDocument/2006/relationships/hyperlink" Target="https://doi.org/10.17226/5946" TargetMode="External"/><Relationship Id="rId4" Type="http://schemas.openxmlformats.org/officeDocument/2006/relationships/hyperlink" Target="https://www.mims.com/philippines/drug/info/implanon%20nxt/adverse-reac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sa.gov.ph/content/2020-census-population-and-housing-2020-cph-population-counts-declared-official-president" TargetMode="External"/><Relationship Id="rId7" Type="http://schemas.openxmlformats.org/officeDocument/2006/relationships/hyperlink" Target="https://www.latimes.com/archives/la-xpm-2002-aug-05-he-norplant5-story.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op.org/norplant-information/" TargetMode="External"/><Relationship Id="rId5" Type="http://schemas.openxmlformats.org/officeDocument/2006/relationships/hyperlink" Target="https://psa.gov.ph/statistics/quickstat/national-quickstat/all/" TargetMode="External"/><Relationship Id="rId4" Type="http://schemas.openxmlformats.org/officeDocument/2006/relationships/hyperlink" Target="https://psa.gov.ph/vital-statistics/id/16846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edium.com/@FP2020Global_20685/family-planning-and-uhc-on-the-path-to-universal-health-coverage-efce066d65b2" TargetMode="External"/><Relationship Id="rId7" Type="http://schemas.openxmlformats.org/officeDocument/2006/relationships/hyperlink" Target="https://www.who.int/reproductivehealth/topics/family_planning/unmet_need_fp/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amilyplanning2020.org/about-us" TargetMode="External"/><Relationship Id="rId5" Type="http://schemas.openxmlformats.org/officeDocument/2006/relationships/hyperlink" Target="https://pdp.unfpa.org/apps/f5a91cc790d7430398a1a5630260d566/explore" TargetMode="External"/><Relationship Id="rId4" Type="http://schemas.openxmlformats.org/officeDocument/2006/relationships/hyperlink" Target="https://www.washingtonpost.com/w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BE5C-F894-A68E-B5D2-6237575294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212218-AC69-E833-0733-8CEC8A65540E}"/>
              </a:ext>
            </a:extLst>
          </p:cNvPr>
          <p:cNvSpPr>
            <a:spLocks noGrp="1"/>
          </p:cNvSpPr>
          <p:nvPr>
            <p:ph type="ctrTitle"/>
          </p:nvPr>
        </p:nvSpPr>
        <p:spPr/>
        <p:txBody>
          <a:bodyPr/>
          <a:lstStyle/>
          <a:p>
            <a:r>
              <a:rPr lang="en-US" sz="4000" b="1" dirty="0">
                <a:latin typeface="Calibri"/>
                <a:ea typeface="Calibri"/>
                <a:cs typeface="Calibri"/>
              </a:rPr>
              <a:t>Discontinuation of Use of </a:t>
            </a:r>
            <a:br>
              <a:rPr lang="en-US" sz="4000" b="1" dirty="0">
                <a:latin typeface="Calibri"/>
                <a:ea typeface="Calibri"/>
                <a:cs typeface="Calibri"/>
              </a:rPr>
            </a:br>
            <a:r>
              <a:rPr lang="en-US" sz="4000" b="1" dirty="0">
                <a:latin typeface="Calibri"/>
                <a:ea typeface="Calibri"/>
                <a:cs typeface="Calibri"/>
              </a:rPr>
              <a:t>Progestin Subdermal Implants in a </a:t>
            </a:r>
            <a:br>
              <a:rPr lang="en-US" sz="4000" b="1" dirty="0">
                <a:latin typeface="Calibri"/>
                <a:ea typeface="Calibri"/>
                <a:cs typeface="Calibri"/>
              </a:rPr>
            </a:br>
            <a:r>
              <a:rPr lang="en-US" sz="4000" b="1" dirty="0">
                <a:latin typeface="Calibri"/>
                <a:ea typeface="Calibri"/>
                <a:cs typeface="Calibri"/>
              </a:rPr>
              <a:t>Government Tertiary Hospital</a:t>
            </a:r>
            <a:endParaRPr lang="en-US" dirty="0"/>
          </a:p>
        </p:txBody>
      </p:sp>
      <p:sp>
        <p:nvSpPr>
          <p:cNvPr id="9" name="Subtitle 8">
            <a:extLst>
              <a:ext uri="{FF2B5EF4-FFF2-40B4-BE49-F238E27FC236}">
                <a16:creationId xmlns:a16="http://schemas.microsoft.com/office/drawing/2014/main" id="{BA5E00B3-950D-7FE9-5400-E38417DFB335}"/>
              </a:ext>
            </a:extLst>
          </p:cNvPr>
          <p:cNvSpPr>
            <a:spLocks noGrp="1"/>
          </p:cNvSpPr>
          <p:nvPr>
            <p:ph type="subTitle" idx="1"/>
          </p:nvPr>
        </p:nvSpPr>
        <p:spPr/>
        <p:txBody>
          <a:bodyPr vert="horz" lIns="91440" tIns="45720" rIns="91440" bIns="45720" rtlCol="0" anchor="b">
            <a:normAutofit/>
          </a:bodyPr>
          <a:lstStyle/>
          <a:p>
            <a:r>
              <a:rPr lang="en-US" sz="2800" b="1" dirty="0">
                <a:latin typeface="Calibri"/>
                <a:ea typeface="Calibri"/>
                <a:cs typeface="Calibri"/>
              </a:rPr>
              <a:t>Eileen Grace F. </a:t>
            </a:r>
            <a:r>
              <a:rPr lang="en-US" sz="2800" b="1" dirty="0" err="1">
                <a:latin typeface="Calibri"/>
                <a:ea typeface="Calibri"/>
                <a:cs typeface="Calibri"/>
              </a:rPr>
              <a:t>Tancinco</a:t>
            </a:r>
            <a:r>
              <a:rPr lang="en-US" sz="2800" b="1" dirty="0">
                <a:latin typeface="Calibri"/>
                <a:ea typeface="Calibri"/>
                <a:cs typeface="Calibri"/>
              </a:rPr>
              <a:t>, RPh, MD, MSc, FPOGS</a:t>
            </a:r>
          </a:p>
          <a:p>
            <a:r>
              <a:rPr lang="en-US" sz="1800" dirty="0">
                <a:latin typeface="Calibri"/>
                <a:ea typeface="Calibri"/>
                <a:cs typeface="Calibri"/>
              </a:rPr>
              <a:t>Head, Section of Family Planning, Quirino Memorial Medical Center</a:t>
            </a:r>
          </a:p>
          <a:p>
            <a:r>
              <a:rPr lang="en-US" sz="1800">
                <a:latin typeface="Calibri"/>
                <a:ea typeface="Calibri"/>
                <a:cs typeface="Calibri"/>
              </a:rPr>
              <a:t>Assistant Professor V, College of Medicine, UERM Medical Center</a:t>
            </a:r>
            <a:endParaRPr lang="en-US" sz="1800" dirty="0">
              <a:latin typeface="Calibri"/>
              <a:ea typeface="Calibri"/>
              <a:cs typeface="Calibri"/>
            </a:endParaRPr>
          </a:p>
        </p:txBody>
      </p:sp>
    </p:spTree>
    <p:extLst>
      <p:ext uri="{BB962C8B-B14F-4D97-AF65-F5344CB8AC3E}">
        <p14:creationId xmlns:p14="http://schemas.microsoft.com/office/powerpoint/2010/main" val="383220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Demographic Profile</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sz="half" idx="1"/>
          </p:nvPr>
        </p:nvSpPr>
        <p:spPr/>
        <p:txBody>
          <a:bodyPr vert="horz" lIns="91440" tIns="45720" rIns="91440" bIns="45720" rtlCol="0" anchor="t">
            <a:normAutofit/>
          </a:bodyPr>
          <a:lstStyle/>
          <a:p>
            <a:r>
              <a:rPr lang="en-US" sz="2400">
                <a:latin typeface="Calibri"/>
                <a:ea typeface="Calibri"/>
                <a:cs typeface="Arial"/>
              </a:rPr>
              <a:t>Early implant removal: patient between aged 25-39 years old, either single or in a live-in relationship, with 2 living children. </a:t>
            </a:r>
            <a:br>
              <a:rPr lang="en-US" sz="2400" dirty="0">
                <a:latin typeface="Calibri"/>
                <a:ea typeface="Calibri"/>
                <a:cs typeface="Arial"/>
              </a:rPr>
            </a:br>
            <a:endParaRPr lang="en-US" sz="2400">
              <a:latin typeface="Calibri"/>
              <a:ea typeface="Calibri"/>
              <a:cs typeface="Arial"/>
            </a:endParaRPr>
          </a:p>
          <a:p>
            <a:endParaRPr lang="en-US" sz="2400" dirty="0">
              <a:latin typeface="Calibri"/>
              <a:ea typeface="Calibri"/>
              <a:cs typeface="Arial"/>
            </a:endParaRPr>
          </a:p>
          <a:p>
            <a:endParaRPr lang="en-US" sz="2400" dirty="0">
              <a:latin typeface="Calibri"/>
              <a:ea typeface="Calibri"/>
              <a:cs typeface="Arial"/>
            </a:endParaRPr>
          </a:p>
          <a:p>
            <a:r>
              <a:rPr lang="en-US" sz="2400">
                <a:latin typeface="Calibri"/>
                <a:ea typeface="Calibri"/>
                <a:cs typeface="Arial"/>
              </a:rPr>
              <a:t>Previous pill or a modern contraceptive method user most likely to discontinue deu  changes in menstrual pattern</a:t>
            </a: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5" name="Content Placeholder 4">
            <a:extLst>
              <a:ext uri="{FF2B5EF4-FFF2-40B4-BE49-F238E27FC236}">
                <a16:creationId xmlns:a16="http://schemas.microsoft.com/office/drawing/2014/main" id="{232036A6-6D00-B5E1-7735-C4993787C0B7}"/>
              </a:ext>
            </a:extLst>
          </p:cNvPr>
          <p:cNvSpPr>
            <a:spLocks noGrp="1"/>
          </p:cNvSpPr>
          <p:nvPr>
            <p:ph sz="half" idx="2"/>
          </p:nvPr>
        </p:nvSpPr>
        <p:spPr/>
        <p:txBody>
          <a:bodyPr vert="horz" lIns="91440" tIns="45720" rIns="91440" bIns="45720" rtlCol="0" anchor="t">
            <a:normAutofit/>
          </a:bodyPr>
          <a:lstStyle/>
          <a:p>
            <a:r>
              <a:rPr lang="en-US" sz="2400">
                <a:latin typeface="Calibri"/>
                <a:ea typeface="Calibri"/>
                <a:cs typeface="Arial"/>
              </a:rPr>
              <a:t>single women with </a:t>
            </a:r>
            <a:r>
              <a:rPr lang="en-US" sz="2400" u="sng">
                <a:latin typeface="Calibri"/>
                <a:ea typeface="Calibri"/>
                <a:cs typeface="Arial"/>
              </a:rPr>
              <a:t>&gt; </a:t>
            </a:r>
            <a:r>
              <a:rPr lang="en-US" sz="2400">
                <a:latin typeface="Calibri"/>
                <a:ea typeface="Calibri"/>
                <a:cs typeface="Arial"/>
              </a:rPr>
              <a:t>2 pregnancy or delivery had early removal (</a:t>
            </a:r>
            <a:r>
              <a:rPr lang="en-US" sz="2400" i="1">
                <a:latin typeface="Calibri"/>
                <a:ea typeface="Calibri"/>
                <a:cs typeface="Arial"/>
              </a:rPr>
              <a:t>Petersen, 2019)</a:t>
            </a:r>
            <a:br>
              <a:rPr lang="en-US" sz="2400" dirty="0">
                <a:latin typeface="Calibri"/>
                <a:cs typeface="Arial"/>
              </a:rPr>
            </a:br>
            <a:r>
              <a:rPr lang="en-US" sz="2400">
                <a:latin typeface="Calibri"/>
                <a:ea typeface="Calibri"/>
                <a:cs typeface="Arial"/>
              </a:rPr>
              <a:t> 60% of the removals was between the ages of 18-25 years old (</a:t>
            </a:r>
            <a:r>
              <a:rPr lang="en-US" sz="2400" i="1">
                <a:latin typeface="Calibri"/>
                <a:ea typeface="Calibri"/>
                <a:cs typeface="Arial"/>
              </a:rPr>
              <a:t>Law, 2018)</a:t>
            </a:r>
          </a:p>
          <a:p>
            <a:endParaRPr lang="en-US" sz="2400" i="1" dirty="0">
              <a:latin typeface="Calibri"/>
              <a:ea typeface="Calibri"/>
              <a:cs typeface="Arial"/>
            </a:endParaRPr>
          </a:p>
          <a:p>
            <a:r>
              <a:rPr lang="en-US" sz="2400">
                <a:latin typeface="Calibri"/>
                <a:ea typeface="Calibri"/>
                <a:cs typeface="Arial"/>
              </a:rPr>
              <a:t>comparable to </a:t>
            </a:r>
            <a:r>
              <a:rPr lang="en-US" sz="2400" i="1">
                <a:latin typeface="Calibri"/>
                <a:ea typeface="Calibri"/>
                <a:cs typeface="Arial"/>
              </a:rPr>
              <a:t>Law</a:t>
            </a:r>
            <a:r>
              <a:rPr lang="en-US" sz="2400">
                <a:latin typeface="Calibri"/>
                <a:ea typeface="Calibri"/>
                <a:cs typeface="Arial"/>
              </a:rPr>
              <a:t> (2018) and </a:t>
            </a:r>
            <a:r>
              <a:rPr lang="en-US" sz="2400" i="1">
                <a:latin typeface="Calibri"/>
                <a:ea typeface="Calibri"/>
                <a:cs typeface="Arial"/>
              </a:rPr>
              <a:t>Berlan</a:t>
            </a:r>
            <a:r>
              <a:rPr lang="en-US" sz="2400" dirty="0">
                <a:latin typeface="Calibri"/>
                <a:ea typeface="Calibri"/>
                <a:cs typeface="Arial"/>
              </a:rPr>
              <a:t> </a:t>
            </a:r>
            <a:r>
              <a:rPr lang="en-US" sz="2400">
                <a:latin typeface="Calibri"/>
                <a:ea typeface="Calibri"/>
                <a:cs typeface="Arial"/>
              </a:rPr>
              <a:t>(2016)</a:t>
            </a:r>
            <a:endParaRPr lang="en-US" sz="2400" i="1" dirty="0">
              <a:latin typeface="Calibri"/>
              <a:ea typeface="Calibri"/>
              <a:cs typeface="Arial"/>
            </a:endParaRPr>
          </a:p>
        </p:txBody>
      </p:sp>
      <p:sp>
        <p:nvSpPr>
          <p:cNvPr id="7" name="Footer Placeholder 3">
            <a:extLst>
              <a:ext uri="{FF2B5EF4-FFF2-40B4-BE49-F238E27FC236}">
                <a16:creationId xmlns:a16="http://schemas.microsoft.com/office/drawing/2014/main" id="{5D3192A0-0E4F-FED6-5AEB-8CBB31EB509E}"/>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99231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Reasons for Early Removal</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sz="half" idx="1"/>
          </p:nvPr>
        </p:nvSpPr>
        <p:spPr>
          <a:xfrm>
            <a:off x="838200" y="1373592"/>
            <a:ext cx="5246176" cy="4816286"/>
          </a:xfrm>
        </p:spPr>
        <p:txBody>
          <a:bodyPr vert="horz" lIns="91440" tIns="45720" rIns="91440" bIns="45720" rtlCol="0" anchor="t">
            <a:normAutofit/>
          </a:bodyPr>
          <a:lstStyle/>
          <a:p>
            <a:pPr>
              <a:buNone/>
            </a:pPr>
            <a:r>
              <a:rPr lang="en-US" sz="2400">
                <a:latin typeface="Calibri"/>
                <a:ea typeface="Calibri"/>
                <a:cs typeface="Arial"/>
              </a:rPr>
              <a:t>•Top 3 reasons</a:t>
            </a:r>
            <a:br>
              <a:rPr lang="en-US" sz="2400" dirty="0">
                <a:latin typeface="Calibri"/>
                <a:ea typeface="Calibri"/>
                <a:cs typeface="Arial"/>
              </a:rPr>
            </a:br>
            <a:r>
              <a:rPr lang="en-US" sz="2400">
                <a:latin typeface="Calibri"/>
                <a:ea typeface="Calibri"/>
                <a:cs typeface="Arial"/>
              </a:rPr>
              <a:t> 1) method related problem (50.5%)</a:t>
            </a:r>
            <a:br>
              <a:rPr lang="en-US" sz="2400" dirty="0">
                <a:latin typeface="Calibri"/>
                <a:ea typeface="Calibri"/>
                <a:cs typeface="Arial"/>
              </a:rPr>
            </a:br>
            <a:r>
              <a:rPr lang="en-US" sz="2400">
                <a:latin typeface="Calibri"/>
                <a:ea typeface="Calibri"/>
                <a:cs typeface="Arial"/>
              </a:rPr>
              <a:t>      specific adverse event (36.5%) </a:t>
            </a:r>
            <a:br>
              <a:rPr lang="en-US" sz="2400" dirty="0">
                <a:latin typeface="Calibri"/>
                <a:ea typeface="Calibri"/>
                <a:cs typeface="Arial"/>
              </a:rPr>
            </a:br>
            <a:r>
              <a:rPr lang="en-US" sz="2400">
                <a:latin typeface="Calibri"/>
                <a:ea typeface="Calibri"/>
                <a:cs typeface="Arial"/>
              </a:rPr>
              <a:t>  </a:t>
            </a:r>
            <a:r>
              <a:rPr lang="en-US" sz="2400">
                <a:latin typeface="Calibri"/>
                <a:ea typeface="Calibri"/>
                <a:cs typeface="Calibri"/>
              </a:rPr>
              <a:t>menstrual irregularities (9.73%) </a:t>
            </a:r>
            <a:br>
              <a:rPr lang="en-US" sz="2400" dirty="0">
                <a:latin typeface="Calibri"/>
                <a:ea typeface="Calibri"/>
                <a:cs typeface="Arial"/>
              </a:rPr>
            </a:br>
            <a:r>
              <a:rPr lang="en-US" sz="2400">
                <a:latin typeface="Calibri"/>
                <a:ea typeface="Calibri"/>
                <a:cs typeface="Arial"/>
              </a:rPr>
              <a:t> 2) personal reasons (10.51%)</a:t>
            </a:r>
            <a:br>
              <a:rPr lang="en-US" sz="2400" dirty="0">
                <a:latin typeface="Calibri"/>
                <a:ea typeface="Calibri"/>
                <a:cs typeface="Arial"/>
              </a:rPr>
            </a:br>
            <a:r>
              <a:rPr lang="en-US" sz="2400" dirty="0">
                <a:latin typeface="Calibri"/>
                <a:ea typeface="Calibri"/>
                <a:cs typeface="Arial"/>
              </a:rPr>
              <a:t> </a:t>
            </a:r>
            <a:endParaRPr lang="en-US" sz="2400" dirty="0">
              <a:latin typeface="Calibri"/>
              <a:ea typeface="Calibri"/>
              <a:cs typeface="Calibri"/>
            </a:endParaRPr>
          </a:p>
          <a:p>
            <a:pPr>
              <a:buNone/>
            </a:pPr>
            <a:endParaRPr lang="en-US" sz="2000" dirty="0">
              <a:latin typeface="Calibri"/>
              <a:ea typeface="Calibri"/>
              <a:cs typeface="Arial"/>
            </a:endParaRPr>
          </a:p>
          <a:p>
            <a:pPr>
              <a:buNone/>
            </a:pPr>
            <a:r>
              <a:rPr lang="en-US" sz="2000">
                <a:latin typeface="Calibri"/>
                <a:ea typeface="Calibri"/>
                <a:cs typeface="Arial"/>
              </a:rPr>
              <a:t>* </a:t>
            </a:r>
            <a:r>
              <a:rPr lang="en-US" sz="2400">
                <a:latin typeface="Calibri"/>
                <a:ea typeface="Calibri"/>
                <a:cs typeface="Arial"/>
              </a:rPr>
              <a:t>pre and post insertion counseling focusing on menstrual irregularity (to be a normal side effect) and other adverse effects</a:t>
            </a:r>
            <a:endParaRPr lang="en-US">
              <a:latin typeface="Calibri"/>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8" name="Content Placeholder 7">
            <a:extLst>
              <a:ext uri="{FF2B5EF4-FFF2-40B4-BE49-F238E27FC236}">
                <a16:creationId xmlns:a16="http://schemas.microsoft.com/office/drawing/2014/main" id="{C3B0A204-3A76-9D3E-F23F-6E924026D316}"/>
              </a:ext>
            </a:extLst>
          </p:cNvPr>
          <p:cNvSpPr>
            <a:spLocks noGrp="1"/>
          </p:cNvSpPr>
          <p:nvPr>
            <p:ph sz="half" idx="2"/>
          </p:nvPr>
        </p:nvSpPr>
        <p:spPr>
          <a:xfrm>
            <a:off x="6107624" y="1373592"/>
            <a:ext cx="5246176" cy="4816286"/>
          </a:xfrm>
        </p:spPr>
        <p:txBody>
          <a:bodyPr vert="horz" lIns="91440" tIns="45720" rIns="91440" bIns="45720" rtlCol="0" anchor="t">
            <a:normAutofit/>
          </a:bodyPr>
          <a:lstStyle/>
          <a:p>
            <a:pPr marL="0" indent="0">
              <a:buNone/>
            </a:pPr>
            <a:r>
              <a:rPr lang="en-US" sz="2400">
                <a:latin typeface="Calibri"/>
                <a:ea typeface="Calibri"/>
                <a:cs typeface="Calibri"/>
              </a:rPr>
              <a:t>Reasons for Discontinuation</a:t>
            </a:r>
            <a:endParaRPr lang="en-US" sz="2400" dirty="0">
              <a:latin typeface="Calibri"/>
              <a:ea typeface="Calibri"/>
              <a:cs typeface="Calibri"/>
            </a:endParaRPr>
          </a:p>
          <a:p>
            <a:pPr marL="514350" indent="-514350">
              <a:buAutoNum type="arabicParenR"/>
            </a:pPr>
            <a:r>
              <a:rPr lang="en-US" sz="2400">
                <a:latin typeface="Calibri"/>
                <a:ea typeface="Calibri"/>
                <a:cs typeface="Calibri"/>
              </a:rPr>
              <a:t>Wants to get pregnant</a:t>
            </a:r>
            <a:endParaRPr lang="en-US" sz="2400" dirty="0">
              <a:latin typeface="Calibri"/>
              <a:ea typeface="Calibri"/>
              <a:cs typeface="Calibri"/>
            </a:endParaRPr>
          </a:p>
          <a:p>
            <a:pPr marL="514350" indent="-514350">
              <a:buAutoNum type="arabicParenR"/>
            </a:pPr>
            <a:r>
              <a:rPr lang="en-US" sz="2400">
                <a:latin typeface="Calibri"/>
                <a:ea typeface="Calibri"/>
                <a:cs typeface="Calibri"/>
              </a:rPr>
              <a:t>Got pregnant (method failure)</a:t>
            </a:r>
          </a:p>
          <a:p>
            <a:pPr marL="514350" indent="-514350">
              <a:buAutoNum type="arabicParenR"/>
            </a:pPr>
            <a:r>
              <a:rPr lang="en-US" sz="2400">
                <a:latin typeface="Calibri"/>
              </a:rPr>
              <a:t>Unwarranted</a:t>
            </a:r>
            <a:endParaRPr lang="en-US">
              <a:latin typeface="Aptos" panose="02110004020202020204"/>
            </a:endParaRPr>
          </a:p>
          <a:p>
            <a:pPr marL="514350" indent="-514350">
              <a:buAutoNum type="arabicParenR"/>
            </a:pPr>
            <a:r>
              <a:rPr lang="en-US" sz="2400" b="1">
                <a:latin typeface="Calibri"/>
              </a:rPr>
              <a:t>Method related reasons</a:t>
            </a:r>
            <a:r>
              <a:rPr lang="en-US" sz="2400">
                <a:latin typeface="Calibri"/>
              </a:rPr>
              <a:t> – highest</a:t>
            </a:r>
            <a:br>
              <a:rPr lang="en-US" sz="2400" dirty="0">
                <a:latin typeface="Calibri"/>
                <a:ea typeface="Calibri"/>
                <a:cs typeface="Calibri"/>
              </a:rPr>
            </a:br>
            <a:r>
              <a:rPr lang="en-US" sz="2400">
                <a:latin typeface="Calibri"/>
                <a:ea typeface="Calibri"/>
                <a:cs typeface="Calibri"/>
              </a:rPr>
              <a:t>for hormonal methods – side effects</a:t>
            </a:r>
            <a:br>
              <a:rPr lang="en-US" sz="2400" dirty="0">
                <a:latin typeface="Calibri"/>
              </a:rPr>
            </a:br>
            <a:endParaRPr lang="en-US" sz="2400">
              <a:latin typeface="Calibri"/>
              <a:ea typeface="Calibri"/>
              <a:cs typeface="Calibri"/>
            </a:endParaRPr>
          </a:p>
          <a:p>
            <a:pPr marL="0" indent="0">
              <a:buNone/>
            </a:pPr>
            <a:endParaRPr lang="en-US" sz="1800" i="1" dirty="0">
              <a:latin typeface="Calibri"/>
              <a:ea typeface="Calibri"/>
              <a:cs typeface="Calibri"/>
            </a:endParaRPr>
          </a:p>
          <a:p>
            <a:pPr marL="0" indent="0">
              <a:buNone/>
            </a:pPr>
            <a:endParaRPr lang="en-US" sz="1800" i="1" dirty="0">
              <a:latin typeface="Calibri"/>
              <a:ea typeface="Calibri"/>
              <a:cs typeface="Calibri"/>
            </a:endParaRPr>
          </a:p>
          <a:p>
            <a:pPr marL="0" indent="0">
              <a:buNone/>
            </a:pPr>
            <a:r>
              <a:rPr lang="en-US" sz="1800" i="1">
                <a:latin typeface="Calibri"/>
                <a:ea typeface="Calibri"/>
                <a:cs typeface="Calibri"/>
              </a:rPr>
              <a:t>Causes and consequences of </a:t>
            </a:r>
            <a:r>
              <a:rPr lang="en-US" sz="1800" i="1" dirty="0">
                <a:latin typeface="Calibri"/>
                <a:ea typeface="Calibri"/>
                <a:cs typeface="Calibri"/>
              </a:rPr>
              <a:t>contraceptive discontinuation (Ali et al, 2012)</a:t>
            </a:r>
            <a:endParaRPr lang="en-US" sz="1800" i="1"/>
          </a:p>
        </p:txBody>
      </p:sp>
      <p:sp>
        <p:nvSpPr>
          <p:cNvPr id="10" name="Footer Placeholder 3">
            <a:extLst>
              <a:ext uri="{FF2B5EF4-FFF2-40B4-BE49-F238E27FC236}">
                <a16:creationId xmlns:a16="http://schemas.microsoft.com/office/drawing/2014/main" id="{8B554F93-BBB2-2499-6022-70FB14D59F7E}"/>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31721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
        <p:nvSpPr>
          <p:cNvPr id="6" name="Title 5">
            <a:extLst>
              <a:ext uri="{FF2B5EF4-FFF2-40B4-BE49-F238E27FC236}">
                <a16:creationId xmlns:a16="http://schemas.microsoft.com/office/drawing/2014/main" id="{1C043899-5A08-33F1-DC27-CAB572E5BA57}"/>
              </a:ext>
            </a:extLst>
          </p:cNvPr>
          <p:cNvSpPr>
            <a:spLocks noGrp="1"/>
          </p:cNvSpPr>
          <p:nvPr>
            <p:ph type="title"/>
          </p:nvPr>
        </p:nvSpPr>
        <p:spPr/>
        <p:txBody>
          <a:bodyPr/>
          <a:lstStyle/>
          <a:p>
            <a:r>
              <a:rPr lang="en-US" b="1">
                <a:latin typeface="Calibri"/>
                <a:ea typeface="Calibri"/>
                <a:cs typeface="Calibri"/>
              </a:rPr>
              <a:t>Pain Scores</a:t>
            </a:r>
          </a:p>
        </p:txBody>
      </p:sp>
      <p:pic>
        <p:nvPicPr>
          <p:cNvPr id="14" name="Content Placeholder 13">
            <a:extLst>
              <a:ext uri="{FF2B5EF4-FFF2-40B4-BE49-F238E27FC236}">
                <a16:creationId xmlns:a16="http://schemas.microsoft.com/office/drawing/2014/main" id="{2DA30DE7-A173-E646-A51D-0BD9D46471E4}"/>
              </a:ext>
            </a:extLst>
          </p:cNvPr>
          <p:cNvPicPr>
            <a:picLocks noGrp="1" noChangeAspect="1"/>
          </p:cNvPicPr>
          <p:nvPr>
            <p:ph idx="1"/>
          </p:nvPr>
        </p:nvPicPr>
        <p:blipFill>
          <a:blip r:embed="rId3"/>
          <a:srcRect l="-42" b="1875"/>
          <a:stretch/>
        </p:blipFill>
        <p:spPr>
          <a:xfrm>
            <a:off x="4774207" y="1250531"/>
            <a:ext cx="6810183" cy="4269751"/>
          </a:xfrm>
        </p:spPr>
      </p:pic>
      <p:sp>
        <p:nvSpPr>
          <p:cNvPr id="16" name="TextBox 15">
            <a:extLst>
              <a:ext uri="{FF2B5EF4-FFF2-40B4-BE49-F238E27FC236}">
                <a16:creationId xmlns:a16="http://schemas.microsoft.com/office/drawing/2014/main" id="{A3B0818B-4F16-EADB-95F7-FA44D304C5BD}"/>
              </a:ext>
            </a:extLst>
          </p:cNvPr>
          <p:cNvSpPr txBox="1"/>
          <p:nvPr/>
        </p:nvSpPr>
        <p:spPr>
          <a:xfrm>
            <a:off x="841743" y="1446363"/>
            <a:ext cx="393215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Calibri"/>
                <a:ea typeface="Calibri"/>
                <a:cs typeface="Calibri"/>
              </a:rPr>
              <a:t>About 50% had zero to mild pain and less than 25% complained of moderate to severe pain – tolerable procedure</a:t>
            </a:r>
          </a:p>
          <a:p>
            <a:pPr marL="342900" indent="-342900">
              <a:buFont typeface="Arial"/>
              <a:buChar char="•"/>
            </a:pPr>
            <a:r>
              <a:rPr lang="en-US" sz="2400">
                <a:latin typeface="Calibri"/>
                <a:ea typeface="Calibri"/>
                <a:cs typeface="Calibri"/>
              </a:rPr>
              <a:t>No discussion on pain during the procedure in RRL</a:t>
            </a:r>
          </a:p>
          <a:p>
            <a:pPr marL="342900" indent="-342900">
              <a:buFont typeface="Arial"/>
              <a:buChar char="•"/>
            </a:pPr>
            <a:r>
              <a:rPr lang="en-US" sz="2400">
                <a:latin typeface="Calibri"/>
                <a:ea typeface="Calibri"/>
                <a:cs typeface="Calibri"/>
              </a:rPr>
              <a:t>Pain is expected – part of pre removal counselling</a:t>
            </a:r>
          </a:p>
        </p:txBody>
      </p:sp>
    </p:spTree>
    <p:extLst>
      <p:ext uri="{BB962C8B-B14F-4D97-AF65-F5344CB8AC3E}">
        <p14:creationId xmlns:p14="http://schemas.microsoft.com/office/powerpoint/2010/main" val="83598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Pregnancy Occurrences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1.4% of total sample size got pregnant after insertion</a:t>
            </a:r>
            <a:endParaRPr lang="en-US"/>
          </a:p>
          <a:p>
            <a:r>
              <a:rPr lang="en-US" sz="2400">
                <a:latin typeface="Calibri"/>
                <a:ea typeface="Calibri"/>
                <a:cs typeface="Calibri"/>
              </a:rPr>
              <a:t>Failure of proper screening for pregnancy and not due contraceptive failure</a:t>
            </a:r>
            <a:endParaRPr lang="en-US"/>
          </a:p>
          <a:p>
            <a:r>
              <a:rPr lang="en-US" sz="2400">
                <a:latin typeface="Calibri"/>
                <a:ea typeface="Calibri"/>
                <a:cs typeface="Calibri"/>
              </a:rPr>
              <a:t>Pregnancy outcomes not included in this study</a:t>
            </a:r>
            <a:br>
              <a:rPr lang="en-US" sz="2400" dirty="0">
                <a:latin typeface="Calibri"/>
                <a:ea typeface="Calibri"/>
                <a:cs typeface="Calibri"/>
              </a:rPr>
            </a:br>
            <a:r>
              <a:rPr lang="en-US" sz="2400" dirty="0">
                <a:latin typeface="Calibri"/>
                <a:ea typeface="Calibri"/>
                <a:cs typeface="Calibri"/>
              </a:rPr>
              <a:t> </a:t>
            </a:r>
            <a:br>
              <a:rPr lang="en-US" sz="2400" dirty="0">
                <a:latin typeface="Calibri"/>
                <a:ea typeface="Calibri"/>
                <a:cs typeface="Calibri"/>
              </a:rPr>
            </a:br>
            <a:r>
              <a:rPr lang="en-US" sz="2400">
                <a:latin typeface="Calibri"/>
                <a:ea typeface="Calibri"/>
                <a:cs typeface="Calibri"/>
              </a:rPr>
              <a:t>* proper client assessment using the WHO pregnant checklist, pregnancy test and establishing the correct last menstrual period (LMP)</a:t>
            </a:r>
            <a:endParaRPr lang="en-US">
              <a:latin typeface="Calibri"/>
              <a:ea typeface="Calibri"/>
              <a:cs typeface="Calibri"/>
            </a:endParaRPr>
          </a:p>
          <a:p>
            <a:pPr>
              <a:buNone/>
            </a:pPr>
            <a:r>
              <a:rPr lang="en-US" sz="2000">
                <a:latin typeface="Calibri"/>
                <a:ea typeface="Calibri"/>
                <a:cs typeface="Calibri"/>
              </a:rPr>
              <a:t>* </a:t>
            </a:r>
            <a:r>
              <a:rPr lang="en-US" sz="2400">
                <a:latin typeface="Calibri"/>
                <a:ea typeface="Calibri"/>
                <a:cs typeface="Calibri"/>
              </a:rPr>
              <a:t>establishing with the character of menses and emphasize abstinence or back up method</a:t>
            </a:r>
            <a:br>
              <a:rPr lang="en-US" sz="2400" dirty="0">
                <a:latin typeface="Calibri"/>
                <a:ea typeface="Calibri"/>
                <a:cs typeface="Calibri"/>
              </a:rPr>
            </a:br>
            <a:r>
              <a:rPr lang="en-US" sz="2400">
                <a:latin typeface="Calibri"/>
                <a:ea typeface="Calibri"/>
                <a:cs typeface="Calibri"/>
              </a:rPr>
              <a:t> * if pregnancy occurs, report to clinic </a:t>
            </a:r>
            <a:endParaRPr lang="en-US"/>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84161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Duration of use</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sz="half" idx="1"/>
          </p:nvPr>
        </p:nvSpPr>
        <p:spPr/>
        <p:txBody>
          <a:bodyPr vert="horz" lIns="91440" tIns="45720" rIns="91440" bIns="45720" rtlCol="0" anchor="t">
            <a:normAutofit/>
          </a:bodyPr>
          <a:lstStyle/>
          <a:p>
            <a:r>
              <a:rPr lang="en-US">
                <a:latin typeface="Calibri"/>
                <a:ea typeface="Calibri"/>
                <a:cs typeface="Calibri"/>
              </a:rPr>
              <a:t>33% completed 3 years</a:t>
            </a:r>
            <a:br>
              <a:rPr lang="en-US" dirty="0">
                <a:latin typeface="Calibri"/>
                <a:ea typeface="Calibri"/>
                <a:cs typeface="Calibri"/>
              </a:rPr>
            </a:br>
            <a:r>
              <a:rPr lang="en-US" dirty="0">
                <a:latin typeface="Calibri"/>
                <a:ea typeface="Calibri"/>
                <a:cs typeface="Calibri"/>
              </a:rPr>
              <a:t> </a:t>
            </a:r>
            <a:endParaRPr lang="en-US" dirty="0"/>
          </a:p>
          <a:p>
            <a:r>
              <a:rPr lang="en-US">
                <a:latin typeface="Calibri"/>
                <a:ea typeface="Calibri"/>
                <a:cs typeface="Calibri"/>
              </a:rPr>
              <a:t>40% only had 1 year continuation rate </a:t>
            </a:r>
            <a:br>
              <a:rPr lang="en-US" dirty="0">
                <a:latin typeface="Calibri"/>
                <a:ea typeface="Calibri"/>
                <a:cs typeface="Calibri"/>
              </a:rPr>
            </a:br>
            <a:endParaRPr lang="en-US">
              <a:latin typeface="Calibri"/>
              <a:ea typeface="Calibri"/>
              <a:cs typeface="Calibri"/>
            </a:endParaRPr>
          </a:p>
          <a:p>
            <a:r>
              <a:rPr lang="en-US">
                <a:latin typeface="Calibri"/>
                <a:ea typeface="Calibri"/>
                <a:cs typeface="Calibri"/>
              </a:rPr>
              <a:t>67% had removal within 1</a:t>
            </a:r>
            <a:r>
              <a:rPr lang="en-US" baseline="30000">
                <a:latin typeface="Calibri"/>
                <a:ea typeface="Calibri"/>
                <a:cs typeface="Calibri"/>
              </a:rPr>
              <a:t>st</a:t>
            </a:r>
            <a:r>
              <a:rPr lang="en-US">
                <a:latin typeface="Calibri"/>
                <a:ea typeface="Calibri"/>
                <a:cs typeface="Calibri"/>
              </a:rPr>
              <a:t> 35 months of use</a:t>
            </a:r>
            <a:br>
              <a:rPr lang="en-US" dirty="0">
                <a:latin typeface="Calibri"/>
                <a:ea typeface="Calibri"/>
                <a:cs typeface="Calibri"/>
              </a:rPr>
            </a:br>
            <a:endParaRPr lang="en-US">
              <a:latin typeface="Calibri"/>
              <a:ea typeface="Calibri"/>
              <a:cs typeface="Calibri"/>
            </a:endParaRPr>
          </a:p>
          <a:p>
            <a:pPr>
              <a:buNone/>
            </a:pPr>
            <a:endParaRPr lang="en-US" dirty="0">
              <a:latin typeface="Calibri"/>
              <a:ea typeface="Calibri"/>
              <a:cs typeface="Calibri"/>
            </a:endParaRPr>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6" name="Content Placeholder 5">
            <a:extLst>
              <a:ext uri="{FF2B5EF4-FFF2-40B4-BE49-F238E27FC236}">
                <a16:creationId xmlns:a16="http://schemas.microsoft.com/office/drawing/2014/main" id="{FD930347-DD3D-C6D4-DDCA-7CBFD59B3D13}"/>
              </a:ext>
            </a:extLst>
          </p:cNvPr>
          <p:cNvSpPr>
            <a:spLocks noGrp="1"/>
          </p:cNvSpPr>
          <p:nvPr>
            <p:ph sz="half" idx="2"/>
          </p:nvPr>
        </p:nvSpPr>
        <p:spPr/>
        <p:txBody>
          <a:bodyPr vert="horz" lIns="91440" tIns="45720" rIns="91440" bIns="45720" rtlCol="0" anchor="t">
            <a:normAutofit/>
          </a:bodyPr>
          <a:lstStyle/>
          <a:p>
            <a:r>
              <a:rPr lang="en-US">
                <a:latin typeface="Calibri"/>
                <a:ea typeface="Calibri"/>
                <a:cs typeface="Calibri"/>
              </a:rPr>
              <a:t>28% 1 year or less and 33% used for 3 years </a:t>
            </a:r>
            <a:r>
              <a:rPr lang="en-US" sz="2400">
                <a:latin typeface="Calibri"/>
                <a:ea typeface="Calibri"/>
                <a:cs typeface="Calibri"/>
              </a:rPr>
              <a:t>(</a:t>
            </a:r>
            <a:r>
              <a:rPr lang="en-US" sz="2400" i="1">
                <a:latin typeface="Calibri"/>
                <a:ea typeface="Calibri"/>
                <a:cs typeface="Calibri"/>
              </a:rPr>
              <a:t>Law, 2018)</a:t>
            </a:r>
          </a:p>
          <a:p>
            <a:r>
              <a:rPr lang="en-US" sz="2400">
                <a:latin typeface="Calibri"/>
                <a:ea typeface="Calibri"/>
                <a:cs typeface="Calibri"/>
              </a:rPr>
              <a:t>30% used implant more than 1 year up to less than 3years </a:t>
            </a:r>
            <a:r>
              <a:rPr lang="en-US" sz="2400" i="1">
                <a:latin typeface="Calibri"/>
                <a:ea typeface="Calibri"/>
                <a:cs typeface="Calibri"/>
              </a:rPr>
              <a:t>(Petersen, 2019)</a:t>
            </a:r>
            <a:endParaRPr lang="en-US" sz="2400" i="1" dirty="0">
              <a:latin typeface="Calibri"/>
              <a:ea typeface="Calibri"/>
              <a:cs typeface="Calibri"/>
            </a:endParaRPr>
          </a:p>
          <a:p>
            <a:endParaRPr lang="en-US" dirty="0">
              <a:latin typeface="Calibri"/>
              <a:ea typeface="Calibri"/>
              <a:cs typeface="Calibri"/>
            </a:endParaRPr>
          </a:p>
        </p:txBody>
      </p:sp>
      <p:sp>
        <p:nvSpPr>
          <p:cNvPr id="8" name="Footer Placeholder 3">
            <a:extLst>
              <a:ext uri="{FF2B5EF4-FFF2-40B4-BE49-F238E27FC236}">
                <a16:creationId xmlns:a16="http://schemas.microsoft.com/office/drawing/2014/main" id="{D018B9D2-12F0-EE75-7C2C-B8895D233DBC}"/>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90721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Continuation rate and duration of use with reasons for removal</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Those who were able to use the method after one year, more likely tolerated the side effects and/or menstrual irregularity</a:t>
            </a:r>
            <a:endParaRPr lang="en-US"/>
          </a:p>
          <a:p>
            <a:r>
              <a:rPr lang="en-US">
                <a:latin typeface="Calibri"/>
                <a:ea typeface="Calibri"/>
                <a:cs typeface="Calibri"/>
              </a:rPr>
              <a:t>&lt; 12-month users: dissatisfaction with method (menstrual irregularity, specific side effects and personal reasons)</a:t>
            </a:r>
            <a:endParaRPr lang="en-US"/>
          </a:p>
          <a:p>
            <a:r>
              <a:rPr lang="en-US">
                <a:latin typeface="Calibri"/>
                <a:ea typeface="Calibri"/>
                <a:cs typeface="Calibri"/>
              </a:rPr>
              <a:t>12 -35.9 months users: desire to get pregnant</a:t>
            </a:r>
            <a:endParaRPr lang="en-US"/>
          </a:p>
          <a:p>
            <a:r>
              <a:rPr lang="en-US">
                <a:latin typeface="Calibri"/>
                <a:ea typeface="Calibri"/>
                <a:cs typeface="Calibri"/>
              </a:rPr>
              <a:t>36 months users: due for removal</a:t>
            </a:r>
            <a:endParaRPr lang="en-US"/>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70753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Patient’s profile in association with reasons for removal</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Age distribution comparable to all groups</a:t>
            </a:r>
            <a:br>
              <a:rPr lang="en-US" sz="2400" dirty="0">
                <a:latin typeface="Calibri"/>
                <a:ea typeface="Calibri"/>
                <a:cs typeface="Calibri"/>
              </a:rPr>
            </a:br>
            <a:r>
              <a:rPr lang="en-US" sz="2400">
                <a:latin typeface="Calibri"/>
                <a:ea typeface="Calibri"/>
                <a:cs typeface="Calibri"/>
              </a:rPr>
              <a:t> Dysmenorrhea no association</a:t>
            </a:r>
            <a:endParaRPr lang="en-US"/>
          </a:p>
          <a:p>
            <a:r>
              <a:rPr lang="en-US" sz="2400">
                <a:latin typeface="Calibri"/>
                <a:ea typeface="Calibri"/>
                <a:cs typeface="Calibri"/>
              </a:rPr>
              <a:t>Desire to get pregnant – most common with 19-24 y/o or single/ live-in patients, with less than 1 pregnancy </a:t>
            </a:r>
            <a:r>
              <a:rPr lang="en-US" sz="2400">
                <a:latin typeface="Wingdings"/>
                <a:ea typeface="Calibri"/>
                <a:cs typeface="Calibri"/>
                <a:sym typeface="Wingdings"/>
              </a:rPr>
              <a:t>à</a:t>
            </a:r>
            <a:r>
              <a:rPr lang="en-US" sz="2400">
                <a:latin typeface="Calibri"/>
                <a:ea typeface="Calibri"/>
                <a:cs typeface="Calibri"/>
              </a:rPr>
              <a:t> not completed family size</a:t>
            </a:r>
            <a:endParaRPr lang="en-US"/>
          </a:p>
          <a:p>
            <a:r>
              <a:rPr lang="en-US" sz="2400">
                <a:latin typeface="Calibri"/>
                <a:ea typeface="Calibri"/>
                <a:cs typeface="Calibri"/>
              </a:rPr>
              <a:t>All reasons for removal – more for pills users and modern contraceptive method users</a:t>
            </a:r>
            <a:endParaRPr lang="en-US"/>
          </a:p>
          <a:p>
            <a:r>
              <a:rPr lang="en-US" sz="2400">
                <a:latin typeface="Calibri"/>
                <a:ea typeface="Calibri"/>
                <a:cs typeface="Calibri"/>
              </a:rPr>
              <a:t>Significant association with duration of use, previous pill or modern contraceptive method user with removal reasons considered as ADRs</a:t>
            </a:r>
            <a:endParaRPr lang="en-US"/>
          </a:p>
          <a:p>
            <a:pPr>
              <a:buNone/>
            </a:pPr>
            <a:endParaRPr lang="en-US" dirty="0">
              <a:latin typeface="Calibri"/>
              <a:ea typeface="Calibri"/>
              <a:cs typeface="Calibri"/>
            </a:endParaRPr>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44564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Patient’s profile in association with duration of use</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Arial"/>
              </a:rPr>
              <a:t>Duration with age group, marital status, gravida/para are comparable</a:t>
            </a:r>
            <a:endParaRPr lang="en-US">
              <a:latin typeface="Calibri"/>
              <a:ea typeface="Calibri"/>
              <a:cs typeface="Calibri"/>
            </a:endParaRPr>
          </a:p>
          <a:p>
            <a:r>
              <a:rPr lang="en-US" sz="2400">
                <a:latin typeface="Calibri"/>
                <a:ea typeface="Calibri"/>
                <a:cs typeface="Arial"/>
              </a:rPr>
              <a:t>No use of method: longer duration use</a:t>
            </a:r>
            <a:br>
              <a:rPr lang="en-US" sz="2400" dirty="0">
                <a:latin typeface="Calibri"/>
                <a:ea typeface="Calibri"/>
                <a:cs typeface="Arial"/>
              </a:rPr>
            </a:br>
            <a:r>
              <a:rPr lang="en-US" sz="2400">
                <a:latin typeface="Calibri"/>
                <a:ea typeface="Calibri"/>
                <a:cs typeface="Arial"/>
              </a:rPr>
              <a:t> modern method users: shorter duration use</a:t>
            </a:r>
            <a:endParaRPr lang="en-US">
              <a:latin typeface="Calibri"/>
              <a:ea typeface="Calibri"/>
              <a:cs typeface="Calibri"/>
            </a:endParaRPr>
          </a:p>
          <a:p>
            <a:r>
              <a:rPr lang="en-US" sz="2400">
                <a:latin typeface="Calibri"/>
                <a:ea typeface="Calibri"/>
                <a:cs typeface="Arial"/>
              </a:rPr>
              <a:t>Dysmenorrhea no association</a:t>
            </a:r>
            <a:endParaRPr lang="en-US">
              <a:latin typeface="Calibri"/>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9468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Study Limitations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algn="just"/>
            <a:r>
              <a:rPr lang="en-US">
                <a:latin typeface="Calibri"/>
                <a:ea typeface="Calibri"/>
                <a:cs typeface="Calibri"/>
              </a:rPr>
              <a:t>Limited to the data in the patient’s paper chart</a:t>
            </a:r>
            <a:endParaRPr lang="en-US"/>
          </a:p>
          <a:p>
            <a:pPr algn="just"/>
            <a:r>
              <a:rPr lang="en-US">
                <a:latin typeface="Calibri"/>
                <a:ea typeface="Calibri"/>
                <a:cs typeface="Calibri"/>
              </a:rPr>
              <a:t>About 30% did not have complete data</a:t>
            </a:r>
            <a:endParaRPr lang="en-US"/>
          </a:p>
          <a:p>
            <a:pPr algn="just"/>
            <a:r>
              <a:rPr lang="en-US">
                <a:latin typeface="Calibri"/>
                <a:ea typeface="Calibri"/>
                <a:cs typeface="Calibri"/>
              </a:rPr>
              <a:t>Specific type of menstrual irregularity not given operational definition</a:t>
            </a:r>
            <a:endParaRPr lang="en-US"/>
          </a:p>
          <a:p>
            <a:pPr algn="just"/>
            <a:r>
              <a:rPr lang="en-US">
                <a:latin typeface="Calibri"/>
                <a:ea typeface="Calibri"/>
                <a:cs typeface="Calibri"/>
              </a:rPr>
              <a:t>Difficulty in retrieving charts </a:t>
            </a:r>
            <a:endParaRPr lang="en-US"/>
          </a:p>
          <a:p>
            <a:pPr algn="just"/>
            <a:r>
              <a:rPr lang="en-US">
                <a:latin typeface="Calibri"/>
                <a:ea typeface="Calibri"/>
                <a:cs typeface="Calibri"/>
              </a:rPr>
              <a:t>Study population only Included patients with removal rather than all contraceptive implant users (most RRL used)</a:t>
            </a:r>
            <a:endParaRPr lang="en-US"/>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08681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Conclusions and Recommendations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type="body" idx="1"/>
          </p:nvPr>
        </p:nvSpPr>
        <p:spPr/>
        <p:txBody>
          <a:bodyPr vert="horz" lIns="91440" tIns="45720" rIns="91440" bIns="45720" rtlCol="0" anchor="t">
            <a:normAutofit/>
          </a:bodyPr>
          <a:lstStyle/>
          <a:p>
            <a:pPr algn="just">
              <a:buNone/>
            </a:pPr>
            <a:endParaRPr lang="en-US" sz="2600" dirty="0">
              <a:latin typeface="Calibri"/>
              <a:ea typeface="Calibri"/>
              <a:cs typeface="Calibri"/>
            </a:endParaRPr>
          </a:p>
        </p:txBody>
      </p:sp>
      <p:sp>
        <p:nvSpPr>
          <p:cNvPr id="5" name="Footer Placeholder 3">
            <a:extLst>
              <a:ext uri="{FF2B5EF4-FFF2-40B4-BE49-F238E27FC236}">
                <a16:creationId xmlns:a16="http://schemas.microsoft.com/office/drawing/2014/main" id="{9376984C-561F-BC7C-1DF1-09B6F56A4C77}"/>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15150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b="1">
                <a:latin typeface="Calibri"/>
                <a:ea typeface="Calibri"/>
                <a:cs typeface="Calibri"/>
              </a:rPr>
              <a:t>Outline</a:t>
            </a:r>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Research Question</a:t>
            </a:r>
          </a:p>
          <a:p>
            <a:r>
              <a:rPr lang="en-US">
                <a:latin typeface="Calibri"/>
                <a:ea typeface="Calibri"/>
                <a:cs typeface="Calibri"/>
              </a:rPr>
              <a:t>Objectives</a:t>
            </a:r>
          </a:p>
          <a:p>
            <a:r>
              <a:rPr lang="en-US">
                <a:latin typeface="Calibri"/>
                <a:ea typeface="Calibri"/>
                <a:cs typeface="Calibri"/>
              </a:rPr>
              <a:t>Significance of the Study</a:t>
            </a:r>
          </a:p>
          <a:p>
            <a:r>
              <a:rPr lang="en-US">
                <a:latin typeface="Calibri"/>
                <a:ea typeface="Calibri"/>
                <a:cs typeface="Calibri"/>
              </a:rPr>
              <a:t>Methodology</a:t>
            </a:r>
          </a:p>
          <a:p>
            <a:r>
              <a:rPr lang="en-US">
                <a:latin typeface="Calibri"/>
                <a:ea typeface="Calibri"/>
                <a:cs typeface="Calibri"/>
              </a:rPr>
              <a:t>Results and Discussion</a:t>
            </a:r>
          </a:p>
          <a:p>
            <a:r>
              <a:rPr lang="en-US">
                <a:latin typeface="Calibri"/>
                <a:ea typeface="Calibri"/>
                <a:cs typeface="Calibri"/>
              </a:rPr>
              <a:t>Conclusions</a:t>
            </a:r>
          </a:p>
          <a:p>
            <a:r>
              <a:rPr lang="en-US">
                <a:latin typeface="Calibri"/>
                <a:ea typeface="Calibri"/>
                <a:cs typeface="Calibri"/>
              </a:rPr>
              <a:t>Recommendations</a:t>
            </a:r>
            <a:endParaRPr lang="en-US" dirty="0">
              <a:latin typeface="Calibri"/>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10055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Conclusion</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a:buNone/>
            </a:pPr>
            <a:r>
              <a:rPr lang="en-US" sz="2400">
                <a:latin typeface="Arial"/>
                <a:ea typeface="Calibri"/>
                <a:cs typeface="Arial"/>
              </a:rPr>
              <a:t>•</a:t>
            </a:r>
            <a:r>
              <a:rPr lang="en-US" sz="2400">
                <a:latin typeface="Calibri"/>
                <a:ea typeface="Calibri"/>
                <a:cs typeface="Calibri"/>
              </a:rPr>
              <a:t>Demographic profile of a patient who will likely have an early PSI removal is a patient between aged 25-39 years old, either single or in a live-in relationship, with 2 living children, a previous user of a modern contraceptive method and has specific side effect as her reason for removal.  </a:t>
            </a:r>
            <a:endParaRPr lang="en-US"/>
          </a:p>
          <a:p>
            <a:pPr>
              <a:buNone/>
            </a:pPr>
            <a:endParaRPr lang="en-US" sz="1200" dirty="0">
              <a:latin typeface="Arial"/>
              <a:ea typeface="Calibri"/>
              <a:cs typeface="Arial"/>
            </a:endParaRPr>
          </a:p>
          <a:p>
            <a:pPr>
              <a:buNone/>
            </a:pPr>
            <a:r>
              <a:rPr lang="en-US" sz="2400">
                <a:latin typeface="Arial"/>
                <a:ea typeface="Calibri"/>
                <a:cs typeface="Arial"/>
              </a:rPr>
              <a:t>•</a:t>
            </a:r>
            <a:r>
              <a:rPr lang="en-US" sz="2400">
                <a:latin typeface="Calibri"/>
                <a:ea typeface="Calibri"/>
                <a:cs typeface="Calibri"/>
              </a:rPr>
              <a:t>Most common reasons for early removal were ADR type of reason (specific side effects and changes in the menstrual patterns) and personal reasons. </a:t>
            </a:r>
            <a:endParaRPr lang="en-US"/>
          </a:p>
          <a:p>
            <a:pPr lvl="1">
              <a:buNone/>
            </a:pPr>
            <a:r>
              <a:rPr lang="en-US" sz="1800">
                <a:latin typeface="Arial"/>
                <a:ea typeface="Calibri"/>
                <a:cs typeface="Arial"/>
              </a:rPr>
              <a:t>•</a:t>
            </a:r>
            <a:r>
              <a:rPr lang="en-US" sz="1800">
                <a:latin typeface="Calibri"/>
                <a:ea typeface="Calibri"/>
                <a:cs typeface="Calibri"/>
              </a:rPr>
              <a:t>Top 3 side effects - headache, weight loss and weight gain</a:t>
            </a:r>
            <a:endParaRPr lang="en-US" sz="1800"/>
          </a:p>
          <a:p>
            <a:pPr lvl="1">
              <a:buNone/>
            </a:pPr>
            <a:r>
              <a:rPr lang="en-US" sz="1800">
                <a:latin typeface="Arial"/>
                <a:ea typeface="Calibri"/>
                <a:cs typeface="Arial"/>
              </a:rPr>
              <a:t>•</a:t>
            </a:r>
            <a:r>
              <a:rPr lang="en-US" sz="1800">
                <a:latin typeface="Calibri"/>
                <a:ea typeface="Calibri"/>
                <a:cs typeface="Calibri"/>
              </a:rPr>
              <a:t>top 3 type of bleeding patterns – amenorrhea, irregular bleeding and continuous bleeding. </a:t>
            </a:r>
            <a:endParaRPr lang="en-US" sz="1800"/>
          </a:p>
          <a:p>
            <a:pPr>
              <a:buNone/>
            </a:pPr>
            <a:endParaRPr lang="en-US" sz="1800" dirty="0">
              <a:latin typeface="Arial"/>
              <a:ea typeface="Calibri"/>
              <a:cs typeface="Arial"/>
            </a:endParaRPr>
          </a:p>
          <a:p>
            <a:pPr>
              <a:buNone/>
            </a:pPr>
            <a:r>
              <a:rPr lang="en-US" sz="2400">
                <a:latin typeface="Arial"/>
                <a:ea typeface="Calibri"/>
                <a:cs typeface="Arial"/>
              </a:rPr>
              <a:t>•</a:t>
            </a:r>
            <a:r>
              <a:rPr lang="en-US" sz="2400">
                <a:latin typeface="Calibri"/>
                <a:ea typeface="Calibri"/>
                <a:cs typeface="Calibri"/>
              </a:rPr>
              <a:t>Removal procedure is well tolerated by the patients</a:t>
            </a:r>
            <a:endParaRPr lang="en-US" sz="2400"/>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09222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Conclusion</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Pregnancy occurrences were due to screening failure and not contraceptive failure</a:t>
            </a:r>
            <a:endParaRPr lang="en-US"/>
          </a:p>
          <a:p>
            <a:r>
              <a:rPr lang="en-US" sz="2400">
                <a:latin typeface="Calibri"/>
                <a:ea typeface="Calibri"/>
                <a:cs typeface="Calibri"/>
              </a:rPr>
              <a:t>33% completed the 36 month use and 40% will have their implant removed within the 1</a:t>
            </a:r>
            <a:r>
              <a:rPr lang="en-US" sz="2400" baseline="30000">
                <a:latin typeface="Calibri"/>
                <a:ea typeface="Calibri"/>
                <a:cs typeface="Calibri"/>
              </a:rPr>
              <a:t>st</a:t>
            </a:r>
            <a:r>
              <a:rPr lang="en-US" sz="2400">
                <a:latin typeface="Calibri"/>
                <a:ea typeface="Calibri"/>
                <a:cs typeface="Calibri"/>
              </a:rPr>
              <a:t> year of insertion </a:t>
            </a:r>
            <a:endParaRPr lang="en-US"/>
          </a:p>
          <a:p>
            <a:r>
              <a:rPr lang="en-US" sz="2400">
                <a:latin typeface="Calibri"/>
                <a:ea typeface="Calibri"/>
                <a:cs typeface="Calibri"/>
              </a:rPr>
              <a:t>Those who were able to use the method after one year, more likely tolerated the side effects and/or menstrual irregularity while &lt; 12-month users: dissatisfaction with method (menstrual irregularity, specific side effects and personal reasons)</a:t>
            </a:r>
            <a:endParaRPr lang="en-US"/>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72362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Recommendations: Patient Services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Comprehensive counselling (pre and post insertion) - emphasis on menstrual pattern changes and different side effects</a:t>
            </a:r>
            <a:endParaRPr lang="en-US"/>
          </a:p>
          <a:p>
            <a:r>
              <a:rPr lang="en-US" sz="2400">
                <a:latin typeface="Calibri"/>
                <a:ea typeface="Calibri"/>
                <a:cs typeface="Calibri"/>
              </a:rPr>
              <a:t>Menstrual pattern changes defined using FIGO Menstrual Disorders Working group consensus statement</a:t>
            </a:r>
            <a:endParaRPr lang="en-US"/>
          </a:p>
          <a:p>
            <a:r>
              <a:rPr lang="en-US" sz="2400">
                <a:latin typeface="Calibri"/>
                <a:ea typeface="Calibri"/>
                <a:cs typeface="Calibri"/>
              </a:rPr>
              <a:t>Proper client assessment using pregnancy checklist (seen in FP form 1) and through history taking </a:t>
            </a:r>
            <a:endParaRPr lang="en-US"/>
          </a:p>
          <a:p>
            <a:r>
              <a:rPr lang="en-US" sz="2400">
                <a:latin typeface="Calibri"/>
                <a:ea typeface="Calibri"/>
                <a:cs typeface="Calibri"/>
              </a:rPr>
              <a:t>Completeness of patient medical records as standard practice in clinics</a:t>
            </a:r>
            <a:endParaRPr lang="en-US"/>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73020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Recommendations: Research</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Local prospective study in following up PSI users</a:t>
            </a:r>
            <a:endParaRPr lang="en-US" sz="2400"/>
          </a:p>
          <a:p>
            <a:r>
              <a:rPr lang="en-US" sz="2400">
                <a:latin typeface="Calibri"/>
                <a:ea typeface="Calibri"/>
                <a:cs typeface="Calibri"/>
              </a:rPr>
              <a:t>Include all implant users in the study population and not just those for removal</a:t>
            </a:r>
            <a:endParaRPr lang="en-US" sz="2400"/>
          </a:p>
          <a:p>
            <a:pPr>
              <a:buNone/>
            </a:pPr>
            <a:endParaRPr lang="en-US" sz="2400" dirty="0">
              <a:latin typeface="Calibri"/>
              <a:ea typeface="Calibri"/>
              <a:cs typeface="Calibri"/>
            </a:endParaRPr>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71531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Recommendations: Family Planning Programs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algn="just"/>
            <a:r>
              <a:rPr lang="en-US" sz="2400">
                <a:latin typeface="Arial"/>
                <a:ea typeface="Calibri"/>
                <a:cs typeface="Arial"/>
              </a:rPr>
              <a:t>Setting up of databases for PSI users for tracking system</a:t>
            </a:r>
            <a:endParaRPr lang="en-US" sz="2400"/>
          </a:p>
          <a:p>
            <a:pPr algn="just"/>
            <a:r>
              <a:rPr lang="en-US" sz="2400">
                <a:latin typeface="Arial"/>
                <a:ea typeface="Calibri"/>
                <a:cs typeface="Arial"/>
              </a:rPr>
              <a:t>Post training evaluation and supportive supervision to healthcare providers </a:t>
            </a:r>
            <a:endParaRPr lang="en-US" sz="2400"/>
          </a:p>
          <a:p>
            <a:pPr algn="just"/>
            <a:r>
              <a:rPr lang="en-US" sz="2400">
                <a:latin typeface="Arial"/>
                <a:ea typeface="Calibri"/>
                <a:cs typeface="Arial"/>
              </a:rPr>
              <a:t>Establish Centers for removal</a:t>
            </a:r>
            <a:endParaRPr lang="en-US" sz="2400">
              <a:latin typeface="Arial"/>
              <a:cs typeface="Arial"/>
            </a:endParaRPr>
          </a:p>
          <a:p>
            <a:pPr>
              <a:buNone/>
            </a:pPr>
            <a:endParaRPr lang="en-US" sz="2400" dirty="0">
              <a:latin typeface="Calibri"/>
              <a:ea typeface="Calibri"/>
              <a:cs typeface="Calibri"/>
            </a:endParaRPr>
          </a:p>
          <a:p>
            <a:pPr>
              <a:buNone/>
            </a:pPr>
            <a:endParaRPr lang="en-US" sz="2400" dirty="0">
              <a:latin typeface="Calibri"/>
              <a:ea typeface="Calibri"/>
              <a:cs typeface="Calibri"/>
            </a:endParaRPr>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92762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References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fontScale="55000" lnSpcReduction="20000"/>
          </a:bodyPr>
          <a:lstStyle/>
          <a:p>
            <a:pPr algn="just"/>
            <a:r>
              <a:rPr lang="en-US" sz="2400">
                <a:solidFill>
                  <a:srgbClr val="212121"/>
                </a:solidFill>
                <a:ea typeface="+mn-lt"/>
                <a:cs typeface="+mn-lt"/>
              </a:rPr>
              <a:t>Ali M, Akin A, Bahamondes L, Brache V, Habib N, Landoulsi S, Hubacher D. (November 2016) WHO study group on subdermal contraceptive implants for women. Extended use up to 5 years of the etonogestrel-releasing subdermal contraceptive implant: comparison to levonorgestrel-releasing subdermal implant. Hum Reprod. 31(11):2491-2498. doi: 10.1093/humrep/dew222. Epub 2016 Sep 26. </a:t>
            </a:r>
            <a:endParaRPr lang="en-US" sz="2400">
              <a:latin typeface="Aptos" panose="02110004020202020204"/>
              <a:ea typeface="Calibri"/>
              <a:cs typeface="Arial"/>
            </a:endParaRPr>
          </a:p>
          <a:p>
            <a:pPr algn="just"/>
            <a:r>
              <a:rPr lang="en-US" sz="2400">
                <a:ea typeface="+mn-lt"/>
                <a:cs typeface="+mn-lt"/>
              </a:rPr>
              <a:t>Ali, MM, Cleland, J. and Shah, IH. (2012). Causes and Consequences of Contraceptive Discontinuation: evidence from 60 Demographic and Health Surveys. World Health Organization. </a:t>
            </a:r>
            <a:endParaRPr lang="en-US"/>
          </a:p>
          <a:p>
            <a:pPr algn="just"/>
            <a:r>
              <a:rPr lang="en-US" sz="2400">
                <a:ea typeface="+mn-lt"/>
                <a:cs typeface="+mn-lt"/>
              </a:rPr>
              <a:t>American College of Obstetricians and Gynecologists.  (2018 May) ACOG Committee Opinion No. 735. Adolescents and Long-Acting Reversible Contraception: Implants and Intrauterine Devices.  </a:t>
            </a:r>
            <a:endParaRPr lang="en-US"/>
          </a:p>
          <a:p>
            <a:pPr algn="just"/>
            <a:r>
              <a:rPr lang="en-US" sz="2400">
                <a:ea typeface="+mn-lt"/>
                <a:cs typeface="+mn-lt"/>
              </a:rPr>
              <a:t>American College of Obstetricians and Gynecologists. (2017 November). Practice Bulletin No 186. Long-Acting Reversible Contraception: Implants and intrauterine devices. Retrieved from </a:t>
            </a:r>
            <a:r>
              <a:rPr lang="en-US" sz="2400" dirty="0">
                <a:ea typeface="+mn-lt"/>
                <a:cs typeface="+mn-lt"/>
                <a:hlinkClick r:id="rId3"/>
              </a:rPr>
              <a:t>https://www.acog.org/clinical/clinical-guidance/practice-bulletin/articles/2017/11/long-acting-reversible-contraception-implants-and-intrauterine-devices</a:t>
            </a:r>
            <a:endParaRPr lang="en-US"/>
          </a:p>
          <a:p>
            <a:pPr algn="just"/>
            <a:r>
              <a:rPr lang="en-US" sz="2400" dirty="0">
                <a:ea typeface="+mn-lt"/>
                <a:cs typeface="+mn-lt"/>
                <a:hlinkClick r:id="rId4"/>
              </a:rPr>
              <a:t>Berlan</a:t>
            </a:r>
            <a:r>
              <a:rPr lang="en-US" sz="2400">
                <a:ea typeface="+mn-lt"/>
                <a:cs typeface="+mn-lt"/>
              </a:rPr>
              <a:t>, E.</a:t>
            </a:r>
            <a:r>
              <a:rPr lang="en-US" sz="2400" baseline="30000" dirty="0">
                <a:ea typeface="+mn-lt"/>
                <a:cs typeface="+mn-lt"/>
              </a:rPr>
              <a:t> </a:t>
            </a:r>
            <a:r>
              <a:rPr lang="en-US" sz="2400">
                <a:ea typeface="+mn-lt"/>
                <a:cs typeface="+mn-lt"/>
              </a:rPr>
              <a:t>, </a:t>
            </a:r>
            <a:r>
              <a:rPr lang="en-US" sz="2400" dirty="0">
                <a:ea typeface="+mn-lt"/>
                <a:cs typeface="+mn-lt"/>
                <a:hlinkClick r:id="rId5"/>
              </a:rPr>
              <a:t>Mizraji</a:t>
            </a:r>
            <a:r>
              <a:rPr lang="en-US" sz="2400">
                <a:ea typeface="+mn-lt"/>
                <a:cs typeface="+mn-lt"/>
              </a:rPr>
              <a:t>, K.</a:t>
            </a:r>
            <a:r>
              <a:rPr lang="en-US" sz="2400" baseline="30000" dirty="0">
                <a:ea typeface="+mn-lt"/>
                <a:cs typeface="+mn-lt"/>
              </a:rPr>
              <a:t> </a:t>
            </a:r>
            <a:r>
              <a:rPr lang="en-US" sz="2400">
                <a:ea typeface="+mn-lt"/>
                <a:cs typeface="+mn-lt"/>
              </a:rPr>
              <a:t>, </a:t>
            </a:r>
            <a:r>
              <a:rPr lang="en-US" sz="2400" dirty="0">
                <a:ea typeface="+mn-lt"/>
                <a:cs typeface="+mn-lt"/>
                <a:hlinkClick r:id="rId6"/>
              </a:rPr>
              <a:t>and Bonny</a:t>
            </a:r>
            <a:r>
              <a:rPr lang="en-US" sz="2400">
                <a:ea typeface="+mn-lt"/>
                <a:cs typeface="+mn-lt"/>
              </a:rPr>
              <a:t> AE. (2016 February 28). </a:t>
            </a:r>
            <a:r>
              <a:rPr lang="en-US" sz="2400" baseline="30000" dirty="0">
                <a:ea typeface="+mn-lt"/>
                <a:cs typeface="+mn-lt"/>
              </a:rPr>
              <a:t> </a:t>
            </a:r>
            <a:r>
              <a:rPr lang="en-US" sz="2400">
                <a:ea typeface="+mn-lt"/>
                <a:cs typeface="+mn-lt"/>
              </a:rPr>
              <a:t>Twelve-month discontinuation of etonogestrel implant in an outpatient pediatric setting. </a:t>
            </a:r>
            <a:r>
              <a:rPr lang="en-US" sz="2400" i="1">
                <a:ea typeface="+mn-lt"/>
                <a:cs typeface="+mn-lt"/>
              </a:rPr>
              <a:t>Contraception</a:t>
            </a:r>
            <a:r>
              <a:rPr lang="en-US" sz="2400">
                <a:ea typeface="+mn-lt"/>
                <a:cs typeface="+mn-lt"/>
              </a:rPr>
              <a:t> 94(1), 81-6. doi: 10.1016/j.contraception.2016.02.030</a:t>
            </a:r>
            <a:endParaRPr lang="en-US"/>
          </a:p>
          <a:p>
            <a:pPr algn="just"/>
            <a:r>
              <a:rPr lang="en-US" sz="2400">
                <a:ea typeface="+mn-lt"/>
                <a:cs typeface="+mn-lt"/>
              </a:rPr>
              <a:t>Berger, Leslie. (2002 December 10) After Long Hiatus, New Contraceptives Emerge. The New York Times. Retrieved from </a:t>
            </a:r>
            <a:r>
              <a:rPr lang="en-US" sz="2400" dirty="0">
                <a:ea typeface="+mn-lt"/>
                <a:cs typeface="+mn-lt"/>
                <a:hlinkClick r:id="rId7"/>
              </a:rPr>
              <a:t>https://www.nytimes.com/2002/12/10/health/after-long-hiatus-new-contraceptives-emerge.html</a:t>
            </a:r>
            <a:endParaRPr lang="en-US"/>
          </a:p>
          <a:p>
            <a:pPr algn="just"/>
            <a:r>
              <a:rPr lang="en-US" sz="2400">
                <a:ea typeface="+mn-lt"/>
                <a:cs typeface="+mn-lt"/>
              </a:rPr>
              <a:t>Capito, Lourdes B and Marinduque, B. (2013 October 16).  </a:t>
            </a:r>
            <a:r>
              <a:rPr lang="en-US" sz="2400" i="1">
                <a:ea typeface="+mn-lt"/>
                <a:cs typeface="+mn-lt"/>
              </a:rPr>
              <a:t>Clinical Experience with Single-rod Etonogestrel subdermal implant among Filipino Women</a:t>
            </a:r>
            <a:r>
              <a:rPr lang="en-US" sz="2400">
                <a:ea typeface="+mn-lt"/>
                <a:cs typeface="+mn-lt"/>
              </a:rPr>
              <a:t>. 14</a:t>
            </a:r>
            <a:r>
              <a:rPr lang="en-US" sz="2400" baseline="30000">
                <a:ea typeface="+mn-lt"/>
                <a:cs typeface="+mn-lt"/>
              </a:rPr>
              <a:t>th</a:t>
            </a:r>
            <a:r>
              <a:rPr lang="en-US" sz="2400">
                <a:ea typeface="+mn-lt"/>
                <a:cs typeface="+mn-lt"/>
              </a:rPr>
              <a:t> National Health Research Forum for Action (DOH-HPDP). </a:t>
            </a:r>
            <a:endParaRPr lang="en-US"/>
          </a:p>
          <a:p>
            <a:pPr algn="just"/>
            <a:r>
              <a:rPr lang="en-US" sz="2400">
                <a:ea typeface="+mn-lt"/>
                <a:cs typeface="+mn-lt"/>
              </a:rPr>
              <a:t>Department for International Development. (2012 July). Family Planning: London summit. Retrieved from </a:t>
            </a:r>
            <a:r>
              <a:rPr lang="en-US" sz="2400" dirty="0">
                <a:ea typeface="+mn-lt"/>
                <a:cs typeface="+mn-lt"/>
                <a:hlinkClick r:id="rId8"/>
              </a:rPr>
              <a:t>https://www.gov.uk/government/news/family-planning-london-summit-11-july-2012</a:t>
            </a:r>
            <a:r>
              <a:rPr lang="en-US" sz="2400" dirty="0">
                <a:ea typeface="+mn-lt"/>
                <a:cs typeface="+mn-lt"/>
              </a:rPr>
              <a:t> </a:t>
            </a:r>
            <a:endParaRPr lang="en-US" dirty="0"/>
          </a:p>
          <a:p>
            <a:pPr algn="just"/>
            <a:r>
              <a:rPr lang="en-US" sz="2400">
                <a:ea typeface="+mn-lt"/>
                <a:cs typeface="+mn-lt"/>
              </a:rPr>
              <a:t>Department of Health and Commission on Population.  Responsible Parenthood and Reproductive Health Act of 2012: Annual Report 2021. Retrieved from </a:t>
            </a:r>
            <a:r>
              <a:rPr lang="en-US" sz="2400" dirty="0">
                <a:ea typeface="+mn-lt"/>
                <a:cs typeface="+mn-lt"/>
                <a:hlinkClick r:id="rId9"/>
              </a:rPr>
              <a:t>https://doh.gov.ph/serials/8th-RPRH-2021</a:t>
            </a:r>
            <a:endParaRPr lang="en-US"/>
          </a:p>
          <a:p>
            <a:pPr algn="just"/>
            <a:r>
              <a:rPr lang="en-US" sz="2400">
                <a:ea typeface="+mn-lt"/>
                <a:cs typeface="+mn-lt"/>
              </a:rPr>
              <a:t>Diedrich JT, Zhao Q, Madden T, et al.  (2015) Three-year continuation of reversible contraception. American Journal of Obstetrics and Gynecology; 213:662. e1-8. </a:t>
            </a:r>
            <a:endParaRPr lang="en-US"/>
          </a:p>
          <a:p>
            <a:pPr algn="just"/>
            <a:endParaRPr lang="en-US" sz="2400" dirty="0">
              <a:latin typeface="Arial"/>
              <a:ea typeface="Calibri"/>
              <a:cs typeface="Arial"/>
            </a:endParaRPr>
          </a:p>
          <a:p>
            <a:pPr>
              <a:buNone/>
            </a:pPr>
            <a:endParaRPr lang="en-US" sz="2400" dirty="0">
              <a:latin typeface="Calibri"/>
              <a:ea typeface="Calibri"/>
              <a:cs typeface="Calibri"/>
            </a:endParaRPr>
          </a:p>
          <a:p>
            <a:pPr>
              <a:buNone/>
            </a:pPr>
            <a:endParaRPr lang="en-US" sz="2400" dirty="0">
              <a:latin typeface="Calibri"/>
              <a:ea typeface="Calibri"/>
              <a:cs typeface="Calibri"/>
            </a:endParaRPr>
          </a:p>
          <a:p>
            <a:pPr>
              <a:buNone/>
            </a:pPr>
            <a:endParaRPr lang="en-US" sz="2400" dirty="0">
              <a:latin typeface="Arial"/>
              <a:ea typeface="Calibri"/>
              <a:cs typeface="Arial"/>
            </a:endParaRPr>
          </a:p>
          <a:p>
            <a:pPr>
              <a:buNone/>
            </a:pPr>
            <a:endParaRPr lang="en-US" sz="2400" dirty="0">
              <a:latin typeface="Arial"/>
              <a:ea typeface="Calibri"/>
              <a:cs typeface="Arial"/>
            </a:endParaRPr>
          </a:p>
          <a:p>
            <a:pPr algn="just">
              <a:buNone/>
            </a:pPr>
            <a:endParaRPr lang="en-US" dirty="0">
              <a:latin typeface="Calibri"/>
              <a:ea typeface="Calibri"/>
              <a:cs typeface="Calibri"/>
            </a:endParaRPr>
          </a:p>
          <a:p>
            <a:pPr algn="just">
              <a:buNone/>
            </a:pPr>
            <a:endParaRPr lang="en-US" sz="26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46337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References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fontScale="55000" lnSpcReduction="20000"/>
          </a:bodyPr>
          <a:lstStyle/>
          <a:p>
            <a:pPr algn="just"/>
            <a:r>
              <a:rPr lang="en-US" sz="2400">
                <a:solidFill>
                  <a:srgbClr val="212121"/>
                </a:solidFill>
                <a:ea typeface="+mn-lt"/>
                <a:cs typeface="+mn-lt"/>
              </a:rPr>
              <a:t>Executive Order No. 12 s.2017. </a:t>
            </a:r>
            <a:r>
              <a:rPr lang="en-US" sz="2400" i="1">
                <a:solidFill>
                  <a:srgbClr val="212121"/>
                </a:solidFill>
                <a:ea typeface="+mn-lt"/>
                <a:cs typeface="+mn-lt"/>
              </a:rPr>
              <a:t>“Zero Unmet Need for Modern Family Planning” through the Strict Implementation of the Responsible Parenthood and Reproductive Health Act</a:t>
            </a:r>
            <a:r>
              <a:rPr lang="en-US" sz="2400">
                <a:solidFill>
                  <a:srgbClr val="212121"/>
                </a:solidFill>
                <a:ea typeface="+mn-lt"/>
                <a:cs typeface="+mn-lt"/>
              </a:rPr>
              <a:t>. Philippines, August 15 2017.</a:t>
            </a:r>
            <a:endParaRPr lang="en-US" sz="2400">
              <a:ea typeface="+mn-lt"/>
              <a:cs typeface="+mn-lt"/>
            </a:endParaRPr>
          </a:p>
          <a:p>
            <a:pPr algn="just"/>
            <a:r>
              <a:rPr lang="en-US" sz="2400">
                <a:solidFill>
                  <a:srgbClr val="212121"/>
                </a:solidFill>
                <a:ea typeface="+mn-lt"/>
                <a:cs typeface="+mn-lt"/>
              </a:rPr>
              <a:t>FHI 360. Sino Implant (II). Retrieved from </a:t>
            </a:r>
            <a:r>
              <a:rPr lang="en-US" sz="2400" dirty="0">
                <a:solidFill>
                  <a:srgbClr val="212121"/>
                </a:solidFill>
                <a:ea typeface="+mn-lt"/>
                <a:cs typeface="+mn-lt"/>
                <a:hlinkClick r:id="rId3"/>
              </a:rPr>
              <a:t>https://www.fhi360.org/projects/sino-implant-ii</a:t>
            </a:r>
            <a:endParaRPr lang="en-US"/>
          </a:p>
          <a:p>
            <a:pPr algn="just"/>
            <a:r>
              <a:rPr lang="en-US" sz="2400">
                <a:solidFill>
                  <a:srgbClr val="212121"/>
                </a:solidFill>
                <a:ea typeface="+mn-lt"/>
                <a:cs typeface="+mn-lt"/>
              </a:rPr>
              <a:t>FHI 360. (2018 November). The Sino-implant (II) Initiative: Expanded Access to Contraceptive Implants. Retrieved from </a:t>
            </a:r>
            <a:r>
              <a:rPr lang="en-US" sz="2400" dirty="0">
                <a:solidFill>
                  <a:srgbClr val="212121"/>
                </a:solidFill>
                <a:ea typeface="+mn-lt"/>
                <a:cs typeface="+mn-lt"/>
                <a:hlinkClick r:id="rId3"/>
              </a:rPr>
              <a:t>https://www.fhi360.org/projects/sino-implant-ii</a:t>
            </a:r>
            <a:endParaRPr lang="en-US"/>
          </a:p>
          <a:p>
            <a:pPr algn="just"/>
            <a:r>
              <a:rPr lang="en-US" sz="2400">
                <a:solidFill>
                  <a:srgbClr val="212121"/>
                </a:solidFill>
                <a:ea typeface="+mn-lt"/>
                <a:cs typeface="+mn-lt"/>
              </a:rPr>
              <a:t>Food and Drug Administration Philippines. (2017 November 10). Advisory Number 2017-302: Results of the Food and Drug Administration’s (FDA) Re-evaluation of Contraceptive Products for Recertification. </a:t>
            </a:r>
            <a:endParaRPr lang="en-US"/>
          </a:p>
          <a:p>
            <a:pPr algn="just"/>
            <a:r>
              <a:rPr lang="en-US" sz="2400">
                <a:solidFill>
                  <a:srgbClr val="212121"/>
                </a:solidFill>
                <a:ea typeface="+mn-lt"/>
                <a:cs typeface="+mn-lt"/>
              </a:rPr>
              <a:t>Implanon NXT Full Prescribing Info. Retrieved from </a:t>
            </a:r>
            <a:r>
              <a:rPr lang="en-US" sz="2400" dirty="0">
                <a:solidFill>
                  <a:srgbClr val="212121"/>
                </a:solidFill>
                <a:ea typeface="+mn-lt"/>
                <a:cs typeface="+mn-lt"/>
                <a:hlinkClick r:id="rId4"/>
              </a:rPr>
              <a:t>https://www.mims.com/philippines/drug/info/implanon%20nxt/adverse-reactions</a:t>
            </a:r>
            <a:r>
              <a:rPr lang="en-US" sz="2400">
                <a:solidFill>
                  <a:srgbClr val="212121"/>
                </a:solidFill>
                <a:ea typeface="+mn-lt"/>
                <a:cs typeface="+mn-lt"/>
              </a:rPr>
              <a:t> viewed on June 9, 2023</a:t>
            </a:r>
            <a:endParaRPr lang="en-US"/>
          </a:p>
          <a:p>
            <a:pPr algn="just"/>
            <a:r>
              <a:rPr lang="en-US" sz="2400" i="1">
                <a:solidFill>
                  <a:srgbClr val="212121"/>
                </a:solidFill>
                <a:ea typeface="+mn-lt"/>
                <a:cs typeface="+mn-lt"/>
              </a:rPr>
              <a:t>Implementing Rules and Regulations of Republic Act No. 10354</a:t>
            </a:r>
            <a:r>
              <a:rPr lang="en-US" sz="2400">
                <a:solidFill>
                  <a:srgbClr val="212121"/>
                </a:solidFill>
                <a:ea typeface="+mn-lt"/>
                <a:cs typeface="+mn-lt"/>
              </a:rPr>
              <a:t> (The Responsible Parenthood and Reproductive Health Act of 2012). Philippines, March 2013.</a:t>
            </a:r>
            <a:endParaRPr lang="en-US">
              <a:solidFill>
                <a:srgbClr val="212121"/>
              </a:solidFill>
              <a:ea typeface="+mn-lt"/>
              <a:cs typeface="+mn-lt"/>
            </a:endParaRPr>
          </a:p>
          <a:p>
            <a:pPr algn="just"/>
            <a:r>
              <a:rPr lang="en-US" sz="2400">
                <a:solidFill>
                  <a:srgbClr val="212121"/>
                </a:solidFill>
                <a:ea typeface="+mn-lt"/>
                <a:cs typeface="+mn-lt"/>
              </a:rPr>
              <a:t>Institute of Medicine. (1998). </a:t>
            </a:r>
            <a:r>
              <a:rPr lang="en-US" sz="2400" i="1">
                <a:solidFill>
                  <a:srgbClr val="212121"/>
                </a:solidFill>
                <a:ea typeface="+mn-lt"/>
                <a:cs typeface="+mn-lt"/>
              </a:rPr>
              <a:t>Contraceptive Research, Introduction, and Use: Lessons from Norplant</a:t>
            </a:r>
            <a:r>
              <a:rPr lang="en-US" sz="2400">
                <a:solidFill>
                  <a:srgbClr val="212121"/>
                </a:solidFill>
                <a:ea typeface="+mn-lt"/>
                <a:cs typeface="+mn-lt"/>
              </a:rPr>
              <a:t>. Washington, DC: The National Academies Press </a:t>
            </a:r>
            <a:r>
              <a:rPr lang="en-US" sz="2400" dirty="0">
                <a:solidFill>
                  <a:srgbClr val="212121"/>
                </a:solidFill>
                <a:ea typeface="+mn-lt"/>
                <a:cs typeface="+mn-lt"/>
                <a:hlinkClick r:id="rId5"/>
              </a:rPr>
              <a:t>https://doi.org/10.17226/5946</a:t>
            </a:r>
            <a:r>
              <a:rPr lang="en-US" sz="2400" dirty="0">
                <a:solidFill>
                  <a:srgbClr val="212121"/>
                </a:solidFill>
                <a:ea typeface="+mn-lt"/>
                <a:cs typeface="+mn-lt"/>
              </a:rPr>
              <a:t>.</a:t>
            </a:r>
            <a:endParaRPr lang="en-US">
              <a:solidFill>
                <a:srgbClr val="212121"/>
              </a:solidFill>
              <a:ea typeface="+mn-lt"/>
              <a:cs typeface="+mn-lt"/>
            </a:endParaRPr>
          </a:p>
          <a:p>
            <a:pPr algn="just"/>
            <a:r>
              <a:rPr lang="en-US" sz="2400">
                <a:solidFill>
                  <a:srgbClr val="212121"/>
                </a:solidFill>
                <a:ea typeface="+mn-lt"/>
                <a:cs typeface="+mn-lt"/>
              </a:rPr>
              <a:t>Kalmus, D., Davidson, A.R., Cushman, L.F., Heartwell, S. and Rulin, M. (1996 November 2). Determinants of Early Implant Discontinuation Among Low-Income Women. </a:t>
            </a:r>
            <a:r>
              <a:rPr lang="en-US" sz="2400" i="1">
                <a:solidFill>
                  <a:srgbClr val="212121"/>
                </a:solidFill>
                <a:ea typeface="+mn-lt"/>
                <a:cs typeface="+mn-lt"/>
              </a:rPr>
              <a:t>Perspectives on Sexual and Reproductive Health</a:t>
            </a:r>
            <a:r>
              <a:rPr lang="en-US" sz="2400">
                <a:solidFill>
                  <a:srgbClr val="212121"/>
                </a:solidFill>
                <a:ea typeface="+mn-lt"/>
                <a:cs typeface="+mn-lt"/>
              </a:rPr>
              <a:t>: 28(6), 256-260. </a:t>
            </a:r>
            <a:r>
              <a:rPr lang="en-US" sz="2400">
                <a:solidFill>
                  <a:srgbClr val="555555"/>
                </a:solidFill>
                <a:ea typeface="+mn-lt"/>
                <a:cs typeface="+mn-lt"/>
              </a:rPr>
              <a:t>DOI: </a:t>
            </a:r>
            <a:r>
              <a:rPr lang="en-US" sz="2400" dirty="0">
                <a:solidFill>
                  <a:srgbClr val="212121"/>
                </a:solidFill>
                <a:ea typeface="+mn-lt"/>
                <a:cs typeface="+mn-lt"/>
                <a:hlinkClick r:id="rId6"/>
              </a:rPr>
              <a:t>https://doi.org/10.1363/2825696</a:t>
            </a:r>
            <a:endParaRPr lang="en-US"/>
          </a:p>
          <a:p>
            <a:pPr algn="just"/>
            <a:r>
              <a:rPr lang="en-US" sz="2400">
                <a:solidFill>
                  <a:srgbClr val="212121"/>
                </a:solidFill>
                <a:ea typeface="+mn-lt"/>
                <a:cs typeface="+mn-lt"/>
              </a:rPr>
              <a:t>Law, A., Liao, L., Lin, J., Yaldo, A., Lynen, R. (2018 April 4). 12-month discontinuation rates of levonorgestrel intrauterine system 13.5 mg and subdermal etonogestrel implant in Adult Women: A retrospective claims database analysis. </a:t>
            </a:r>
            <a:r>
              <a:rPr lang="en-US" sz="2400" i="1">
                <a:solidFill>
                  <a:srgbClr val="212121"/>
                </a:solidFill>
                <a:ea typeface="+mn-lt"/>
                <a:cs typeface="+mn-lt"/>
              </a:rPr>
              <a:t>Contraception</a:t>
            </a:r>
            <a:r>
              <a:rPr lang="en-US" sz="2400">
                <a:solidFill>
                  <a:srgbClr val="212121"/>
                </a:solidFill>
                <a:ea typeface="+mn-lt"/>
                <a:cs typeface="+mn-lt"/>
              </a:rPr>
              <a:t> 98(2), 120-124. </a:t>
            </a:r>
            <a:r>
              <a:rPr lang="en-US" sz="2400" dirty="0">
                <a:solidFill>
                  <a:srgbClr val="212121"/>
                </a:solidFill>
                <a:ea typeface="+mn-lt"/>
                <a:cs typeface="+mn-lt"/>
                <a:hlinkClick r:id="rId7"/>
              </a:rPr>
              <a:t>https://doi.org/10.1016/j.contraception.2018.04.006</a:t>
            </a:r>
            <a:endParaRPr lang="en-US"/>
          </a:p>
          <a:p>
            <a:pPr algn="just"/>
            <a:r>
              <a:rPr lang="fr-CH" sz="2400">
                <a:solidFill>
                  <a:srgbClr val="333333"/>
                </a:solidFill>
                <a:ea typeface="+mn-lt"/>
                <a:cs typeface="+mn-lt"/>
              </a:rPr>
              <a:t>Moray, K.V., Chaurasia, H., Sachin, O. et al</a:t>
            </a:r>
            <a:r>
              <a:rPr lang="fr-CH" sz="2400" i="1">
                <a:solidFill>
                  <a:srgbClr val="333333"/>
                </a:solidFill>
                <a:ea typeface="+mn-lt"/>
                <a:cs typeface="+mn-lt"/>
              </a:rPr>
              <a:t>.</a:t>
            </a:r>
            <a:r>
              <a:rPr lang="fr-CH" sz="2400" dirty="0">
                <a:solidFill>
                  <a:srgbClr val="333333"/>
                </a:solidFill>
                <a:ea typeface="+mn-lt"/>
                <a:cs typeface="+mn-lt"/>
              </a:rPr>
              <a:t> </a:t>
            </a:r>
            <a:r>
              <a:rPr lang="en-US" sz="2400">
                <a:solidFill>
                  <a:srgbClr val="333333"/>
                </a:solidFill>
                <a:ea typeface="+mn-lt"/>
                <a:cs typeface="+mn-lt"/>
              </a:rPr>
              <a:t>(2021) A systematic review on clinical effectiveness, side-effect profile and meta-analysis on continuation rate of etonogestrel contraceptive implant. Reproductive Health 18:4. </a:t>
            </a:r>
            <a:r>
              <a:rPr lang="en-US" sz="2400" dirty="0">
                <a:solidFill>
                  <a:srgbClr val="212121"/>
                </a:solidFill>
                <a:ea typeface="+mn-lt"/>
                <a:cs typeface="+mn-lt"/>
                <a:hlinkClick r:id="rId8"/>
              </a:rPr>
              <a:t>https://doi.org/10.1186/s12978-020-01054-y</a:t>
            </a:r>
            <a:endParaRPr lang="en-US"/>
          </a:p>
          <a:p>
            <a:pPr algn="just"/>
            <a:endParaRPr lang="en-US" sz="2400" dirty="0">
              <a:solidFill>
                <a:srgbClr val="212121"/>
              </a:solidFill>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62300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References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fontScale="55000" lnSpcReduction="20000"/>
          </a:bodyPr>
          <a:lstStyle/>
          <a:p>
            <a:pPr algn="just"/>
            <a:r>
              <a:rPr lang="en-US" sz="2400">
                <a:solidFill>
                  <a:srgbClr val="212121"/>
                </a:solidFill>
                <a:ea typeface="+mn-lt"/>
                <a:cs typeface="+mn-lt"/>
              </a:rPr>
              <a:t>Organon. (2021). Clinical Information and Training Workshop for Implanon NXT Slides. </a:t>
            </a:r>
            <a:endParaRPr lang="en-US" sz="2400">
              <a:solidFill>
                <a:srgbClr val="000000"/>
              </a:solidFill>
              <a:ea typeface="+mn-lt"/>
              <a:cs typeface="+mn-lt"/>
            </a:endParaRPr>
          </a:p>
          <a:p>
            <a:pPr algn="just"/>
            <a:r>
              <a:rPr lang="en-US" sz="2400">
                <a:solidFill>
                  <a:srgbClr val="212121"/>
                </a:solidFill>
                <a:ea typeface="+mn-lt"/>
                <a:cs typeface="+mn-lt"/>
              </a:rPr>
              <a:t>Petersen, A.M., Brown, A., Savage, A. &amp; Dempsey, A. (2019). Prevalence of early discontinuation and associated factors among a retrospective cohort of etonogestrel contraceptive implant users. The European Journal of Contraception &amp; Reproductive Health Care. DOI: 10.1080/13625187.2019.1666361</a:t>
            </a:r>
            <a:endParaRPr lang="en-US"/>
          </a:p>
          <a:p>
            <a:pPr algn="just"/>
            <a:r>
              <a:rPr lang="en-US" sz="2400">
                <a:solidFill>
                  <a:srgbClr val="212121"/>
                </a:solidFill>
                <a:ea typeface="+mn-lt"/>
                <a:cs typeface="+mn-lt"/>
              </a:rPr>
              <a:t>Philippine Statistics Authority (PSA) and ICF. (2023 February). </a:t>
            </a:r>
            <a:r>
              <a:rPr lang="en-US" sz="2400" i="1">
                <a:solidFill>
                  <a:srgbClr val="212121"/>
                </a:solidFill>
                <a:ea typeface="+mn-lt"/>
                <a:cs typeface="+mn-lt"/>
              </a:rPr>
              <a:t>2022</a:t>
            </a:r>
            <a:r>
              <a:rPr lang="en-US" sz="2400" dirty="0">
                <a:solidFill>
                  <a:srgbClr val="212121"/>
                </a:solidFill>
                <a:ea typeface="+mn-lt"/>
                <a:cs typeface="+mn-lt"/>
              </a:rPr>
              <a:t> </a:t>
            </a:r>
            <a:r>
              <a:rPr lang="en-US" sz="2400" i="1">
                <a:solidFill>
                  <a:srgbClr val="212121"/>
                </a:solidFill>
                <a:ea typeface="+mn-lt"/>
                <a:cs typeface="+mn-lt"/>
              </a:rPr>
              <a:t>Philippine National Demographic and Health Survey: Key Indicators Report</a:t>
            </a:r>
            <a:r>
              <a:rPr lang="en-US" sz="2400">
                <a:solidFill>
                  <a:srgbClr val="212121"/>
                </a:solidFill>
                <a:ea typeface="+mn-lt"/>
                <a:cs typeface="+mn-lt"/>
              </a:rPr>
              <a:t>. Quezon City, Philippines, and Rockville, Maryland, USA: PSA and ICF.</a:t>
            </a:r>
            <a:endParaRPr lang="en-US">
              <a:ea typeface="+mn-lt"/>
              <a:cs typeface="+mn-lt"/>
            </a:endParaRPr>
          </a:p>
          <a:p>
            <a:pPr algn="just"/>
            <a:r>
              <a:rPr lang="en-US" sz="2400">
                <a:solidFill>
                  <a:srgbClr val="212121"/>
                </a:solidFill>
                <a:ea typeface="+mn-lt"/>
                <a:cs typeface="+mn-lt"/>
              </a:rPr>
              <a:t>Philippine Statistics Authority. (2021 July 7). Population and Housing. </a:t>
            </a:r>
            <a:r>
              <a:rPr lang="en-US" sz="2400" i="1">
                <a:solidFill>
                  <a:srgbClr val="212121"/>
                </a:solidFill>
                <a:ea typeface="+mn-lt"/>
                <a:cs typeface="+mn-lt"/>
              </a:rPr>
              <a:t>2020 Census of Population and Housing (2020 CPH) Population Counts Declared Official by the President</a:t>
            </a:r>
            <a:r>
              <a:rPr lang="en-US" sz="2400">
                <a:solidFill>
                  <a:srgbClr val="212121"/>
                </a:solidFill>
                <a:ea typeface="+mn-lt"/>
                <a:cs typeface="+mn-lt"/>
              </a:rPr>
              <a:t>. Retrieved from </a:t>
            </a:r>
            <a:r>
              <a:rPr lang="en-US" sz="2400" dirty="0">
                <a:solidFill>
                  <a:srgbClr val="212121"/>
                </a:solidFill>
                <a:ea typeface="+mn-lt"/>
                <a:cs typeface="+mn-lt"/>
                <a:hlinkClick r:id="rId3"/>
              </a:rPr>
              <a:t>https://psa.gov.ph/content/2020-census-population-and-housing-2020-cph-population-counts-declared-official-president</a:t>
            </a:r>
            <a:endParaRPr lang="en-US"/>
          </a:p>
          <a:p>
            <a:pPr algn="just"/>
            <a:r>
              <a:rPr lang="en-US" sz="2400">
                <a:solidFill>
                  <a:srgbClr val="212121"/>
                </a:solidFill>
                <a:ea typeface="+mn-lt"/>
                <a:cs typeface="+mn-lt"/>
              </a:rPr>
              <a:t>Philippine Statistics Authority. (2022 December 8). Birth, Marriage and Death Statistics for 2022. Retrieved from </a:t>
            </a:r>
            <a:r>
              <a:rPr lang="en-US" sz="2400" dirty="0">
                <a:solidFill>
                  <a:srgbClr val="212121"/>
                </a:solidFill>
                <a:ea typeface="+mn-lt"/>
                <a:cs typeface="+mn-lt"/>
                <a:hlinkClick r:id="rId4"/>
              </a:rPr>
              <a:t>https://psa.gov.ph/vital-statistics/id/168463</a:t>
            </a:r>
            <a:endParaRPr lang="en-US"/>
          </a:p>
          <a:p>
            <a:pPr algn="just"/>
            <a:r>
              <a:rPr lang="en-US" sz="2400">
                <a:solidFill>
                  <a:srgbClr val="212121"/>
                </a:solidFill>
                <a:ea typeface="+mn-lt"/>
                <a:cs typeface="+mn-lt"/>
              </a:rPr>
              <a:t>Philippine Statistics Authority. (2023 March 9). National Quickstat. Retrieved from </a:t>
            </a:r>
            <a:r>
              <a:rPr lang="en-US" sz="2400" dirty="0">
                <a:solidFill>
                  <a:srgbClr val="212121"/>
                </a:solidFill>
                <a:ea typeface="+mn-lt"/>
                <a:cs typeface="+mn-lt"/>
                <a:hlinkClick r:id="rId5"/>
              </a:rPr>
              <a:t>https://psa.gov.ph/statistics/quickstat/national-quickstat/all/</a:t>
            </a:r>
            <a:r>
              <a:rPr lang="en-US" sz="2400" dirty="0">
                <a:solidFill>
                  <a:srgbClr val="212121"/>
                </a:solidFill>
                <a:ea typeface="+mn-lt"/>
                <a:cs typeface="+mn-lt"/>
              </a:rPr>
              <a:t>*</a:t>
            </a:r>
            <a:endParaRPr lang="en-US"/>
          </a:p>
          <a:p>
            <a:pPr algn="just"/>
            <a:r>
              <a:rPr lang="en-US" sz="2400">
                <a:solidFill>
                  <a:srgbClr val="212121"/>
                </a:solidFill>
                <a:ea typeface="+mn-lt"/>
                <a:cs typeface="+mn-lt"/>
              </a:rPr>
              <a:t>PRI staff (1999 November 30) Norplant Information. Population Research Institute. Retrieved from </a:t>
            </a:r>
            <a:r>
              <a:rPr lang="en-US" sz="2400" dirty="0">
                <a:solidFill>
                  <a:srgbClr val="212121"/>
                </a:solidFill>
                <a:ea typeface="+mn-lt"/>
                <a:cs typeface="+mn-lt"/>
                <a:hlinkClick r:id="rId6"/>
              </a:rPr>
              <a:t>https://www.pop.org/norplant-information/</a:t>
            </a:r>
            <a:endParaRPr lang="en-US"/>
          </a:p>
          <a:p>
            <a:pPr algn="just"/>
            <a:r>
              <a:rPr lang="fr-CH" sz="2400">
                <a:solidFill>
                  <a:srgbClr val="212121"/>
                </a:solidFill>
                <a:ea typeface="+mn-lt"/>
                <a:cs typeface="+mn-lt"/>
              </a:rPr>
              <a:t>Pronyk, Paul M. et al. </a:t>
            </a:r>
            <a:r>
              <a:rPr lang="en-US" sz="2400">
                <a:solidFill>
                  <a:srgbClr val="212121"/>
                </a:solidFill>
                <a:ea typeface="+mn-lt"/>
                <a:cs typeface="+mn-lt"/>
              </a:rPr>
              <a:t>(2016 April 1) The UN Commission on Life Saving Commodities 3 years on: global process update and results of a multi-country assessment. </a:t>
            </a:r>
            <a:r>
              <a:rPr lang="en-US" sz="2400" i="1">
                <a:solidFill>
                  <a:srgbClr val="212121"/>
                </a:solidFill>
                <a:ea typeface="+mn-lt"/>
                <a:cs typeface="+mn-lt"/>
              </a:rPr>
              <a:t>Lancet 4</a:t>
            </a:r>
            <a:r>
              <a:rPr lang="en-US" sz="2400">
                <a:solidFill>
                  <a:srgbClr val="212121"/>
                </a:solidFill>
                <a:ea typeface="+mn-lt"/>
                <a:cs typeface="+mn-lt"/>
              </a:rPr>
              <a:t>(4): E276-286.</a:t>
            </a:r>
            <a:endParaRPr lang="en-US">
              <a:ea typeface="+mn-lt"/>
              <a:cs typeface="+mn-lt"/>
            </a:endParaRPr>
          </a:p>
          <a:p>
            <a:pPr algn="just"/>
            <a:r>
              <a:rPr lang="en-US" sz="2400">
                <a:solidFill>
                  <a:srgbClr val="212121"/>
                </a:solidFill>
                <a:ea typeface="+mn-lt"/>
                <a:cs typeface="+mn-lt"/>
              </a:rPr>
              <a:t>Republic Act 10354. </a:t>
            </a:r>
            <a:r>
              <a:rPr lang="en-US" sz="2400" i="1">
                <a:solidFill>
                  <a:srgbClr val="212121"/>
                </a:solidFill>
                <a:ea typeface="+mn-lt"/>
                <a:cs typeface="+mn-lt"/>
              </a:rPr>
              <a:t>The Responsible Parenthood and Reproductive Health Act of 2012</a:t>
            </a:r>
            <a:r>
              <a:rPr lang="en-US" sz="2400">
                <a:solidFill>
                  <a:srgbClr val="212121"/>
                </a:solidFill>
                <a:ea typeface="+mn-lt"/>
                <a:cs typeface="+mn-lt"/>
              </a:rPr>
              <a:t>. Philippines, December 2012.</a:t>
            </a:r>
            <a:endParaRPr lang="en-US">
              <a:ea typeface="+mn-lt"/>
              <a:cs typeface="+mn-lt"/>
            </a:endParaRPr>
          </a:p>
          <a:p>
            <a:pPr algn="just"/>
            <a:r>
              <a:rPr lang="en-US" sz="2400">
                <a:solidFill>
                  <a:srgbClr val="212121"/>
                </a:solidFill>
                <a:ea typeface="+mn-lt"/>
                <a:cs typeface="+mn-lt"/>
              </a:rPr>
              <a:t> Roan, Shari. (2002 August 5) Maker of Norplant decides to take product off market. Los Angeles Times. Retrieved from </a:t>
            </a:r>
            <a:r>
              <a:rPr lang="en-US" sz="2400" dirty="0">
                <a:solidFill>
                  <a:srgbClr val="212121"/>
                </a:solidFill>
                <a:ea typeface="+mn-lt"/>
                <a:cs typeface="+mn-lt"/>
                <a:hlinkClick r:id="rId7"/>
              </a:rPr>
              <a:t>https://www.latimes.com/archives/la-xpm-2002-aug-05-he-norplant5-story.html</a:t>
            </a:r>
            <a:endParaRPr lang="en-US"/>
          </a:p>
          <a:p>
            <a:pPr algn="just"/>
            <a:endParaRPr lang="en-US" sz="2400" dirty="0">
              <a:solidFill>
                <a:srgbClr val="212121"/>
              </a:solidFill>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70571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References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fontScale="55000" lnSpcReduction="20000"/>
          </a:bodyPr>
          <a:lstStyle/>
          <a:p>
            <a:pPr algn="just"/>
            <a:r>
              <a:rPr lang="en-US" sz="2400">
                <a:solidFill>
                  <a:srgbClr val="212121"/>
                </a:solidFill>
                <a:ea typeface="+mn-lt"/>
                <a:cs typeface="+mn-lt"/>
              </a:rPr>
              <a:t>Singh, Sukhbir et al. (May 2013) Abnormal uterine bleeding in premenopausal women. Journal of Obstetrics and Gynecology Canada.; 35 (5) Supplement 1. </a:t>
            </a:r>
            <a:endParaRPr lang="en-US" sz="2400">
              <a:solidFill>
                <a:srgbClr val="000000"/>
              </a:solidFill>
              <a:ea typeface="+mn-lt"/>
              <a:cs typeface="+mn-lt"/>
            </a:endParaRPr>
          </a:p>
          <a:p>
            <a:pPr algn="just"/>
            <a:r>
              <a:rPr lang="en-US" sz="2400">
                <a:solidFill>
                  <a:srgbClr val="212121"/>
                </a:solidFill>
                <a:ea typeface="+mn-lt"/>
                <a:cs typeface="+mn-lt"/>
              </a:rPr>
              <a:t>Sivin, Irving, Harold A. Nash, and Sandra N. Waldman. (2002). "Jadelle® levonorgestrel rod implants: A summary of scientific data and lessons learned from programmatic experience." New York: Population Council.</a:t>
            </a:r>
            <a:endParaRPr lang="en-US"/>
          </a:p>
          <a:p>
            <a:pPr algn="just"/>
            <a:r>
              <a:rPr lang="en-US" sz="2400">
                <a:solidFill>
                  <a:srgbClr val="212121"/>
                </a:solidFill>
                <a:ea typeface="+mn-lt"/>
                <a:cs typeface="+mn-lt"/>
              </a:rPr>
              <a:t>Smith, Martyn. (2018 May 25). Family Planning and UHC: On the Path to Universal Health Coverage.  Retrieved from </a:t>
            </a:r>
            <a:r>
              <a:rPr lang="en-US" sz="2400" dirty="0">
                <a:solidFill>
                  <a:srgbClr val="212121"/>
                </a:solidFill>
                <a:ea typeface="+mn-lt"/>
                <a:cs typeface="+mn-lt"/>
                <a:hlinkClick r:id="rId3"/>
              </a:rPr>
              <a:t>https://medium.com/@FP2020Global_20685/family-planning-and-uhc-on-the-path-to-universal-health-coverage-efce066d65b2</a:t>
            </a:r>
            <a:endParaRPr lang="en-US"/>
          </a:p>
          <a:p>
            <a:pPr algn="just"/>
            <a:r>
              <a:rPr lang="en-US" sz="2400">
                <a:solidFill>
                  <a:srgbClr val="212121"/>
                </a:solidFill>
                <a:ea typeface="+mn-lt"/>
                <a:cs typeface="+mn-lt"/>
              </a:rPr>
              <a:t>Tauli, B.E.A. and Crisologo, M.C. (2016) A Sociodemographic and Clinical Profile of Women Seeking Removal of the Etonogestrel Subdermal Contraceptive Implant at a Tertiary Hospital from 2012-2015. - unpublished</a:t>
            </a:r>
            <a:endParaRPr lang="en-US"/>
          </a:p>
          <a:p>
            <a:pPr algn="just"/>
            <a:r>
              <a:rPr lang="en-US" sz="2400">
                <a:solidFill>
                  <a:srgbClr val="212121"/>
                </a:solidFill>
                <a:ea typeface="+mn-lt"/>
                <a:cs typeface="+mn-lt"/>
              </a:rPr>
              <a:t>The Associated Press. (2006 July 18) FDA Approves Implantable Contraceptive. Retrieved from </a:t>
            </a:r>
            <a:r>
              <a:rPr lang="en-US" sz="2400" dirty="0">
                <a:solidFill>
                  <a:srgbClr val="212121"/>
                </a:solidFill>
                <a:ea typeface="+mn-lt"/>
                <a:cs typeface="+mn-lt"/>
                <a:hlinkClick r:id="rId4"/>
              </a:rPr>
              <a:t>https://www.washingtonpost.com/wp-</a:t>
            </a:r>
            <a:endParaRPr lang="en-US"/>
          </a:p>
          <a:p>
            <a:pPr algn="just"/>
            <a:r>
              <a:rPr lang="en-US" sz="2400">
                <a:solidFill>
                  <a:srgbClr val="212121"/>
                </a:solidFill>
                <a:ea typeface="+mn-lt"/>
                <a:cs typeface="+mn-lt"/>
              </a:rPr>
              <a:t>dyn/content/article/2006/07/18/AR2006071800496.html</a:t>
            </a:r>
            <a:endParaRPr lang="en-US"/>
          </a:p>
          <a:p>
            <a:pPr algn="just"/>
            <a:r>
              <a:rPr lang="en-US" sz="2400">
                <a:solidFill>
                  <a:srgbClr val="212121"/>
                </a:solidFill>
                <a:ea typeface="+mn-lt"/>
                <a:cs typeface="+mn-lt"/>
              </a:rPr>
              <a:t>UN Department of Economic and Social Affairs Population Division. 2022. World Family Planning 2022. Meeting the changing needs for family planning: Contraceptive use by age and method. New York.</a:t>
            </a:r>
            <a:endParaRPr lang="en-US">
              <a:ea typeface="+mn-lt"/>
              <a:cs typeface="+mn-lt"/>
            </a:endParaRPr>
          </a:p>
          <a:p>
            <a:pPr algn="just"/>
            <a:r>
              <a:rPr lang="en-US" sz="2400">
                <a:solidFill>
                  <a:srgbClr val="212121"/>
                </a:solidFill>
                <a:ea typeface="+mn-lt"/>
                <a:cs typeface="+mn-lt"/>
              </a:rPr>
              <a:t>UNFPA Population Data Portal. Towards Zero Unmet Need for Family Planning. Retrieved from </a:t>
            </a:r>
            <a:r>
              <a:rPr lang="en-US" sz="2400" dirty="0">
                <a:solidFill>
                  <a:srgbClr val="212121"/>
                </a:solidFill>
                <a:ea typeface="+mn-lt"/>
                <a:cs typeface="+mn-lt"/>
                <a:hlinkClick r:id="rId5"/>
              </a:rPr>
              <a:t>https://pdp.unfpa.org/apps/f5a91cc790d7430398a1a5630260d566/explore</a:t>
            </a:r>
            <a:endParaRPr lang="en-US"/>
          </a:p>
          <a:p>
            <a:pPr algn="just"/>
            <a:r>
              <a:rPr lang="en-US" sz="2400">
                <a:solidFill>
                  <a:srgbClr val="212121"/>
                </a:solidFill>
                <a:ea typeface="+mn-lt"/>
                <a:cs typeface="+mn-lt"/>
              </a:rPr>
              <a:t>United Nations Foundation. Family Planning 2020. Retrieved July 14, 2021 from </a:t>
            </a:r>
            <a:r>
              <a:rPr lang="en-US" sz="2400" dirty="0">
                <a:solidFill>
                  <a:srgbClr val="212121"/>
                </a:solidFill>
                <a:ea typeface="+mn-lt"/>
                <a:cs typeface="+mn-lt"/>
                <a:hlinkClick r:id="rId6"/>
              </a:rPr>
              <a:t>https://www.familyplanning2020.org/about-us</a:t>
            </a:r>
            <a:endParaRPr lang="en-US"/>
          </a:p>
          <a:p>
            <a:pPr algn="just"/>
            <a:r>
              <a:rPr lang="en-US" sz="2400">
                <a:solidFill>
                  <a:srgbClr val="212121"/>
                </a:solidFill>
                <a:ea typeface="+mn-lt"/>
                <a:cs typeface="+mn-lt"/>
              </a:rPr>
              <a:t>World Health Organization. (1990). Norplant Contraceptive Subdermal Implants: Managerial and Technical Guidelines.</a:t>
            </a:r>
            <a:endParaRPr lang="en-US">
              <a:ea typeface="+mn-lt"/>
              <a:cs typeface="+mn-lt"/>
            </a:endParaRPr>
          </a:p>
          <a:p>
            <a:pPr algn="just"/>
            <a:r>
              <a:rPr lang="en-US" sz="2400">
                <a:solidFill>
                  <a:srgbClr val="212121"/>
                </a:solidFill>
                <a:ea typeface="+mn-lt"/>
                <a:cs typeface="+mn-lt"/>
              </a:rPr>
              <a:t>World Health Organization. (2021). Sexual and reproductive health. </a:t>
            </a:r>
            <a:r>
              <a:rPr lang="en-US" sz="2400" i="1">
                <a:solidFill>
                  <a:srgbClr val="212121"/>
                </a:solidFill>
                <a:ea typeface="+mn-lt"/>
                <a:cs typeface="+mn-lt"/>
              </a:rPr>
              <a:t>Unmet need for family planning</a:t>
            </a:r>
            <a:r>
              <a:rPr lang="en-US" sz="2400">
                <a:solidFill>
                  <a:srgbClr val="212121"/>
                </a:solidFill>
                <a:ea typeface="+mn-lt"/>
                <a:cs typeface="+mn-lt"/>
              </a:rPr>
              <a:t>. Retrieved from  </a:t>
            </a:r>
            <a:r>
              <a:rPr lang="en-US" sz="2400" dirty="0">
                <a:solidFill>
                  <a:srgbClr val="212121"/>
                </a:solidFill>
                <a:ea typeface="+mn-lt"/>
                <a:cs typeface="+mn-lt"/>
                <a:hlinkClick r:id="rId7"/>
              </a:rPr>
              <a:t>https://www.who.int/reproductivehealth/topics/family_planning/unmet_need_fp/en/</a:t>
            </a:r>
            <a:endParaRPr lang="en-US">
              <a:ea typeface="+mn-lt"/>
              <a:cs typeface="+mn-lt"/>
              <a:hlinkClick r:id="" action="ppaction://noaction"/>
            </a:endParaRPr>
          </a:p>
          <a:p>
            <a:pPr marL="0" indent="0" algn="just">
              <a:buNone/>
            </a:pPr>
            <a:endParaRPr lang="en-US" sz="2400" dirty="0">
              <a:solidFill>
                <a:srgbClr val="212121"/>
              </a:solidFill>
            </a:endParaRPr>
          </a:p>
          <a:p>
            <a:pPr algn="just"/>
            <a:endParaRPr lang="en-US" sz="2400" dirty="0">
              <a:solidFill>
                <a:srgbClr val="212121"/>
              </a:solidFill>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81743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b="1">
                <a:latin typeface="Calibri"/>
                <a:ea typeface="Calibri"/>
                <a:cs typeface="Calibri"/>
              </a:rPr>
              <a:t>Research Question</a:t>
            </a:r>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marL="0" indent="0">
              <a:buNone/>
            </a:pPr>
            <a:r>
              <a:rPr lang="en-US" sz="3200">
                <a:latin typeface="Calibri"/>
                <a:ea typeface="Calibri"/>
                <a:cs typeface="Calibri"/>
              </a:rPr>
              <a:t>What are the reasons for discontinuation of use of progestin subdermal implant in a tertiary government hospital?</a:t>
            </a:r>
            <a:endParaRPr lang="en-US"/>
          </a:p>
          <a:p>
            <a:endParaRPr lang="en-US" dirty="0"/>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07977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General Objective</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marL="0" indent="0">
              <a:buNone/>
            </a:pPr>
            <a:r>
              <a:rPr lang="en-US" sz="3200">
                <a:latin typeface="Calibri"/>
                <a:ea typeface="Calibri"/>
                <a:cs typeface="Calibri"/>
              </a:rPr>
              <a:t>What are the reasons for discontinuation of use of progestin subdermal implant in a tertiary government hospital?</a:t>
            </a:r>
            <a:endParaRPr lang="en-US"/>
          </a:p>
          <a:p>
            <a:endParaRPr lang="en-US" dirty="0"/>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3558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Specific Objectives</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algn="just"/>
            <a:r>
              <a:rPr lang="en-US" sz="2400">
                <a:latin typeface="Calibri"/>
                <a:ea typeface="Calibri"/>
                <a:cs typeface="Calibri"/>
              </a:rPr>
              <a:t>To describe the demographic profile of patients who had progestin subdermal implant removal </a:t>
            </a:r>
            <a:endParaRPr lang="en-US"/>
          </a:p>
          <a:p>
            <a:pPr algn="just"/>
            <a:r>
              <a:rPr lang="en-US" sz="2400">
                <a:latin typeface="Calibri"/>
                <a:ea typeface="Calibri"/>
                <a:cs typeface="Calibri"/>
              </a:rPr>
              <a:t>To enumerate the reasons for early removal of patients</a:t>
            </a:r>
            <a:endParaRPr lang="en-US"/>
          </a:p>
          <a:p>
            <a:pPr algn="just"/>
            <a:r>
              <a:rPr lang="en-US" sz="2400">
                <a:latin typeface="Calibri"/>
                <a:ea typeface="Calibri"/>
                <a:cs typeface="Calibri"/>
              </a:rPr>
              <a:t>To describe pain scores during local anesthesia and procedure itself</a:t>
            </a:r>
            <a:endParaRPr lang="en-US"/>
          </a:p>
          <a:p>
            <a:pPr algn="just"/>
            <a:r>
              <a:rPr lang="en-US" sz="2400">
                <a:latin typeface="Calibri"/>
                <a:ea typeface="Calibri"/>
                <a:cs typeface="Calibri"/>
              </a:rPr>
              <a:t>To document pregnancy occurrences among the patients who had their implants removed</a:t>
            </a:r>
            <a:endParaRPr lang="en-US"/>
          </a:p>
          <a:p>
            <a:pPr algn="just"/>
            <a:r>
              <a:rPr lang="en-US" sz="2400">
                <a:latin typeface="Calibri"/>
                <a:ea typeface="Calibri"/>
                <a:cs typeface="Calibri"/>
              </a:rPr>
              <a:t>To document patients who had completed 3-year use of the implant </a:t>
            </a:r>
            <a:endParaRPr lang="en-US" sz="2400"/>
          </a:p>
          <a:p>
            <a:pPr algn="just"/>
            <a:r>
              <a:rPr lang="en-US" sz="2400">
                <a:latin typeface="Calibri"/>
                <a:ea typeface="Calibri"/>
                <a:cs typeface="Calibri"/>
              </a:rPr>
              <a:t>To describe the profiles of patients according to their reasons for removal and duration of use</a:t>
            </a:r>
            <a:endParaRPr lang="en-US"/>
          </a:p>
          <a:p>
            <a:pPr marL="0" indent="0">
              <a:buNone/>
            </a:pPr>
            <a:endParaRPr lang="en-US" sz="3200" dirty="0">
              <a:latin typeface="Calibri"/>
              <a:ea typeface="Calibri"/>
              <a:cs typeface="Calibri"/>
            </a:endParaRPr>
          </a:p>
          <a:p>
            <a:endParaRPr lang="en-US" dirty="0"/>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216651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Significance of the Study</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Validate reasons for contraceptive implant removal for consistency with international patterns</a:t>
            </a:r>
            <a:endParaRPr lang="en-US"/>
          </a:p>
          <a:p>
            <a:r>
              <a:rPr lang="en-US">
                <a:latin typeface="Calibri"/>
                <a:ea typeface="Calibri"/>
                <a:cs typeface="Calibri"/>
              </a:rPr>
              <a:t>Identify gaps in the provision of the contraceptive implant</a:t>
            </a:r>
            <a:endParaRPr lang="en-US"/>
          </a:p>
          <a:p>
            <a:r>
              <a:rPr lang="en-US">
                <a:latin typeface="Calibri"/>
                <a:ea typeface="Calibri"/>
                <a:cs typeface="Calibri"/>
              </a:rPr>
              <a:t>Serve as a guide for FP managers and providers in improving services especially during counselling</a:t>
            </a:r>
            <a:endParaRPr lang="en-US"/>
          </a:p>
          <a:p>
            <a:pPr algn="just">
              <a:buNone/>
            </a:pPr>
            <a:endParaRPr lang="en-US" sz="2400" dirty="0">
              <a:latin typeface="Calibri"/>
              <a:ea typeface="Calibri"/>
              <a:cs typeface="Calibri"/>
            </a:endParaRPr>
          </a:p>
          <a:p>
            <a:pPr marL="0" indent="0">
              <a:buNone/>
            </a:pPr>
            <a:endParaRPr lang="en-US" sz="3200" dirty="0">
              <a:latin typeface="Calibri"/>
              <a:ea typeface="Calibri"/>
              <a:cs typeface="Calibri"/>
            </a:endParaRPr>
          </a:p>
          <a:p>
            <a:endParaRPr lang="en-US" dirty="0"/>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65822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a:xfrm>
            <a:off x="876693" y="4770950"/>
            <a:ext cx="3455821" cy="1616203"/>
          </a:xfrm>
        </p:spPr>
        <p:txBody>
          <a:bodyPr anchor="b">
            <a:normAutofit/>
          </a:bodyPr>
          <a:lstStyle/>
          <a:p>
            <a:r>
              <a:rPr lang="en-US" sz="3200" b="1">
                <a:latin typeface="Calibri"/>
                <a:ea typeface="Calibri"/>
                <a:cs typeface="Calibri"/>
              </a:rPr>
              <a:t>Theoretical Framework</a:t>
            </a:r>
            <a:endParaRPr lang="en-US" sz="3200"/>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a:xfrm>
            <a:off x="876693" y="2533476"/>
            <a:ext cx="3455821" cy="3447832"/>
          </a:xfrm>
        </p:spPr>
        <p:txBody>
          <a:bodyPr vert="horz" lIns="91440" tIns="45720" rIns="91440" bIns="45720" rtlCol="0" anchor="t">
            <a:normAutofit/>
          </a:bodyPr>
          <a:lstStyle/>
          <a:p>
            <a:pPr>
              <a:buNone/>
            </a:pPr>
            <a:endParaRPr lang="en-US" sz="2000">
              <a:latin typeface="Calibri"/>
              <a:ea typeface="Calibri"/>
              <a:cs typeface="Calibri"/>
            </a:endParaRPr>
          </a:p>
          <a:p>
            <a:pPr>
              <a:buNone/>
            </a:pPr>
            <a:endParaRPr lang="en-US" sz="2000">
              <a:latin typeface="Calibri"/>
              <a:ea typeface="Calibri"/>
              <a:cs typeface="Calibri"/>
            </a:endParaRPr>
          </a:p>
          <a:p>
            <a:pPr marL="0" indent="0">
              <a:buNone/>
            </a:pPr>
            <a:endParaRPr lang="en-US" sz="2000">
              <a:latin typeface="Calibri"/>
              <a:ea typeface="Calibri"/>
              <a:cs typeface="Calibri"/>
            </a:endParaRPr>
          </a:p>
          <a:p>
            <a:endParaRPr lang="en-US" sz="2000"/>
          </a:p>
        </p:txBody>
      </p:sp>
      <p:pic>
        <p:nvPicPr>
          <p:cNvPr id="5" name="Picture 4" descr="A diagram of a diagram&#10;&#10;Description automatically generated">
            <a:extLst>
              <a:ext uri="{FF2B5EF4-FFF2-40B4-BE49-F238E27FC236}">
                <a16:creationId xmlns:a16="http://schemas.microsoft.com/office/drawing/2014/main" id="{BF31F659-E30B-FC91-DFB3-BE10A4158C6F}"/>
              </a:ext>
            </a:extLst>
          </p:cNvPr>
          <p:cNvPicPr>
            <a:picLocks noChangeAspect="1"/>
          </p:cNvPicPr>
          <p:nvPr/>
        </p:nvPicPr>
        <p:blipFill>
          <a:blip r:embed="rId3"/>
          <a:stretch>
            <a:fillRect/>
          </a:stretch>
        </p:blipFill>
        <p:spPr>
          <a:xfrm>
            <a:off x="1074352" y="442005"/>
            <a:ext cx="10031445" cy="5957467"/>
          </a:xfrm>
          <a:prstGeom prst="rect">
            <a:avLst/>
          </a:prstGeom>
        </p:spPr>
      </p:pic>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3">
            <a:extLst>
              <a:ext uri="{FF2B5EF4-FFF2-40B4-BE49-F238E27FC236}">
                <a16:creationId xmlns:a16="http://schemas.microsoft.com/office/drawing/2014/main" id="{EDF53208-3434-66A1-8AA1-D98D408F28B8}"/>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51620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Methodology</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idx="1"/>
          </p:nvPr>
        </p:nvSpPr>
        <p:spPr/>
        <p:txBody>
          <a:bodyPr vert="horz" lIns="91440" tIns="45720" rIns="91440" bIns="45720" rtlCol="0" anchor="t">
            <a:normAutofit/>
          </a:bodyPr>
          <a:lstStyle/>
          <a:p>
            <a:pPr algn="just"/>
            <a:r>
              <a:rPr lang="en-US" sz="2600">
                <a:latin typeface="Calibri"/>
                <a:ea typeface="Calibri"/>
                <a:cs typeface="Calibri"/>
              </a:rPr>
              <a:t>Study Design: Retrospective chart review</a:t>
            </a:r>
            <a:endParaRPr lang="en-US"/>
          </a:p>
          <a:p>
            <a:pPr algn="just"/>
            <a:r>
              <a:rPr lang="en-US" sz="2600">
                <a:latin typeface="Calibri"/>
                <a:ea typeface="Calibri"/>
                <a:cs typeface="Calibri"/>
              </a:rPr>
              <a:t>Study Subjects: All patients who had etonogestrel subdermal implant  removal in a university hospital setting from June 2012</a:t>
            </a:r>
            <a:r>
              <a:rPr lang="en-US" sz="2600" strike="sngStrike" dirty="0">
                <a:latin typeface="Calibri"/>
                <a:ea typeface="Calibri"/>
                <a:cs typeface="Calibri"/>
              </a:rPr>
              <a:t> </a:t>
            </a:r>
            <a:r>
              <a:rPr lang="en-US" sz="2600">
                <a:latin typeface="Calibri"/>
                <a:ea typeface="Calibri"/>
                <a:cs typeface="Calibri"/>
              </a:rPr>
              <a:t>Dec 2016 (N=857)</a:t>
            </a:r>
            <a:endParaRPr lang="en-US"/>
          </a:p>
          <a:p>
            <a:pPr algn="just"/>
            <a:r>
              <a:rPr lang="en-US" sz="2600">
                <a:latin typeface="Calibri"/>
                <a:ea typeface="Calibri"/>
                <a:cs typeface="Calibri"/>
              </a:rPr>
              <a:t>Inclusion Criteria: All patients who had their etonogestrel subdermal implant removed from June 2012</a:t>
            </a:r>
            <a:r>
              <a:rPr lang="en-US" sz="2600" strike="sngStrike" dirty="0">
                <a:latin typeface="Calibri"/>
                <a:ea typeface="Calibri"/>
                <a:cs typeface="Calibri"/>
              </a:rPr>
              <a:t> </a:t>
            </a:r>
            <a:r>
              <a:rPr lang="en-US" sz="2600">
                <a:latin typeface="Calibri"/>
                <a:ea typeface="Calibri"/>
                <a:cs typeface="Calibri"/>
              </a:rPr>
              <a:t>Dec 2016.  </a:t>
            </a:r>
            <a:endParaRPr lang="en-US"/>
          </a:p>
          <a:p>
            <a:pPr algn="just"/>
            <a:r>
              <a:rPr lang="en-US" sz="2600">
                <a:latin typeface="Calibri"/>
                <a:ea typeface="Calibri"/>
                <a:cs typeface="Calibri"/>
              </a:rPr>
              <a:t>Exclusion Criteria: those patients without date of insertion or removal in their chart (3 patients)</a:t>
            </a:r>
            <a:endParaRPr lang="en-US"/>
          </a:p>
          <a:p>
            <a:pPr algn="just">
              <a:buNone/>
            </a:pPr>
            <a:endParaRPr lang="en-US" sz="2400" dirty="0">
              <a:latin typeface="Calibri"/>
              <a:ea typeface="Calibri"/>
              <a:cs typeface="Calibri"/>
            </a:endParaRPr>
          </a:p>
          <a:p>
            <a:pPr marL="0" indent="0">
              <a:buNone/>
            </a:pPr>
            <a:endParaRPr lang="en-US" sz="3200" dirty="0">
              <a:latin typeface="Calibri"/>
              <a:ea typeface="Calibri"/>
              <a:cs typeface="Calibri"/>
            </a:endParaRPr>
          </a:p>
          <a:p>
            <a:endParaRPr lang="en-US" dirty="0">
              <a:latin typeface="Aptos" panose="02110004020202020204"/>
              <a:ea typeface="Calibri"/>
              <a:cs typeface="Calibri"/>
            </a:endParaRPr>
          </a:p>
        </p:txBody>
      </p:sp>
      <p:sp>
        <p:nvSpPr>
          <p:cNvPr id="4" name="Footer Placeholder 3">
            <a:extLst>
              <a:ext uri="{FF2B5EF4-FFF2-40B4-BE49-F238E27FC236}">
                <a16:creationId xmlns:a16="http://schemas.microsoft.com/office/drawing/2014/main" id="{C7FC0DB6-3956-CB0D-8F02-56A81BEF55E6}"/>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185380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CC5A-3CF8-EE93-8353-735B8D04FBEC}"/>
              </a:ext>
            </a:extLst>
          </p:cNvPr>
          <p:cNvSpPr>
            <a:spLocks noGrp="1"/>
          </p:cNvSpPr>
          <p:nvPr>
            <p:ph type="title"/>
          </p:nvPr>
        </p:nvSpPr>
        <p:spPr/>
        <p:txBody>
          <a:bodyPr/>
          <a:lstStyle/>
          <a:p>
            <a:r>
              <a:rPr lang="en-US" sz="4000" b="1">
                <a:latin typeface="Calibri"/>
                <a:ea typeface="Calibri"/>
                <a:cs typeface="Calibri"/>
              </a:rPr>
              <a:t>Results and Discussion</a:t>
            </a:r>
            <a:endParaRPr lang="en-US"/>
          </a:p>
        </p:txBody>
      </p:sp>
      <p:sp>
        <p:nvSpPr>
          <p:cNvPr id="3" name="Content Placeholder 2">
            <a:extLst>
              <a:ext uri="{FF2B5EF4-FFF2-40B4-BE49-F238E27FC236}">
                <a16:creationId xmlns:a16="http://schemas.microsoft.com/office/drawing/2014/main" id="{72CA467C-72B1-EF71-C3D5-BB9CD37DFAE1}"/>
              </a:ext>
            </a:extLst>
          </p:cNvPr>
          <p:cNvSpPr>
            <a:spLocks noGrp="1"/>
          </p:cNvSpPr>
          <p:nvPr>
            <p:ph type="body" idx="1"/>
          </p:nvPr>
        </p:nvSpPr>
        <p:spPr/>
        <p:txBody>
          <a:bodyPr vert="horz" lIns="91440" tIns="45720" rIns="91440" bIns="45720" rtlCol="0" anchor="t">
            <a:normAutofit/>
          </a:bodyPr>
          <a:lstStyle/>
          <a:p>
            <a:pPr algn="just">
              <a:buNone/>
            </a:pPr>
            <a:endParaRPr lang="en-US" sz="2600" dirty="0">
              <a:latin typeface="Calibri"/>
              <a:ea typeface="Calibri"/>
              <a:cs typeface="Calibri"/>
            </a:endParaRPr>
          </a:p>
        </p:txBody>
      </p:sp>
      <p:sp>
        <p:nvSpPr>
          <p:cNvPr id="5" name="Footer Placeholder 3">
            <a:extLst>
              <a:ext uri="{FF2B5EF4-FFF2-40B4-BE49-F238E27FC236}">
                <a16:creationId xmlns:a16="http://schemas.microsoft.com/office/drawing/2014/main" id="{9376984C-561F-BC7C-1DF1-09B6F56A4C77}"/>
              </a:ext>
            </a:extLst>
          </p:cNvPr>
          <p:cNvSpPr>
            <a:spLocks noGrp="1"/>
          </p:cNvSpPr>
          <p:nvPr>
            <p:ph type="ftr" sz="quarter" idx="11"/>
          </p:nvPr>
        </p:nvSpPr>
        <p:spPr>
          <a:xfrm>
            <a:off x="835617" y="6395095"/>
            <a:ext cx="9332562" cy="326380"/>
          </a:xfrm>
        </p:spPr>
        <p:txBody>
          <a:bodyPr/>
          <a:lstStyle/>
          <a:p>
            <a:pPr algn="l"/>
            <a:r>
              <a:rPr lang="en-US"/>
              <a:t>Tancinco, EGF and Festin, MR. Discontinuation of Use of Progestin Subdermal Implant in a Government Tertiary Hospital.</a:t>
            </a:r>
          </a:p>
        </p:txBody>
      </p:sp>
    </p:spTree>
    <p:extLst>
      <p:ext uri="{BB962C8B-B14F-4D97-AF65-F5344CB8AC3E}">
        <p14:creationId xmlns:p14="http://schemas.microsoft.com/office/powerpoint/2010/main" val="3614120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RHSlides" id="{3C683125-ACBC-5842-9464-EFFA48B0FFDC}" vid="{527FFE43-6707-0B46-9416-1F9C9EE78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Words>6130</Words>
  <Application>Microsoft Office PowerPoint</Application>
  <PresentationFormat>Widescreen</PresentationFormat>
  <Paragraphs>336</Paragraphs>
  <Slides>28</Slides>
  <Notes>23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Wingdings</vt:lpstr>
      <vt:lpstr>Office Theme</vt:lpstr>
      <vt:lpstr>Discontinuation of Use of  Progestin Subdermal Implants in a  Government Tertiary Hospital</vt:lpstr>
      <vt:lpstr>Outline</vt:lpstr>
      <vt:lpstr>Research Question</vt:lpstr>
      <vt:lpstr>General Objective</vt:lpstr>
      <vt:lpstr>Specific Objectives</vt:lpstr>
      <vt:lpstr>Significance of the Study</vt:lpstr>
      <vt:lpstr>Theoretical Framework</vt:lpstr>
      <vt:lpstr>Methodology</vt:lpstr>
      <vt:lpstr>Results and Discussion</vt:lpstr>
      <vt:lpstr>Demographic Profile</vt:lpstr>
      <vt:lpstr>Reasons for Early Removal</vt:lpstr>
      <vt:lpstr>Pain Scores</vt:lpstr>
      <vt:lpstr>Pregnancy Occurrences</vt:lpstr>
      <vt:lpstr>Duration of use</vt:lpstr>
      <vt:lpstr>Continuation rate and duration of use with reasons for removal</vt:lpstr>
      <vt:lpstr>Patient’s profile in association with reasons for removal</vt:lpstr>
      <vt:lpstr>Patient’s profile in association with duration of use</vt:lpstr>
      <vt:lpstr>Study Limitations</vt:lpstr>
      <vt:lpstr>Conclusions and Recommendations</vt:lpstr>
      <vt:lpstr>Conclusion</vt:lpstr>
      <vt:lpstr>Conclusion</vt:lpstr>
      <vt:lpstr>Recommendations: Patient Services</vt:lpstr>
      <vt:lpstr>Recommendations: Research</vt:lpstr>
      <vt:lpstr>Recommendations: Family Planning Programs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EGFTancinco</dc:creator>
  <cp:lastModifiedBy>Eileen Grace Tancinco</cp:lastModifiedBy>
  <cp:revision>427</cp:revision>
  <dcterms:created xsi:type="dcterms:W3CDTF">2024-11-17T06:51:43Z</dcterms:created>
  <dcterms:modified xsi:type="dcterms:W3CDTF">2024-11-20T00:04:47Z</dcterms:modified>
</cp:coreProperties>
</file>