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73" r:id="rId9"/>
    <p:sldId id="274" r:id="rId10"/>
    <p:sldId id="275" r:id="rId11"/>
    <p:sldId id="276" r:id="rId12"/>
    <p:sldId id="266" r:id="rId13"/>
    <p:sldId id="267" r:id="rId14"/>
    <p:sldId id="268" r:id="rId15"/>
    <p:sldId id="269" r:id="rId16"/>
    <p:sldId id="270" r:id="rId17"/>
    <p:sldId id="277" r:id="rId18"/>
    <p:sldId id="278" r:id="rId19"/>
    <p:sldId id="543" r:id="rId20"/>
    <p:sldId id="580" r:id="rId21"/>
    <p:sldId id="280" r:id="rId22"/>
    <p:sldId id="271" r:id="rId23"/>
    <p:sldId id="279" r:id="rId24"/>
    <p:sldId id="281" r:id="rId25"/>
    <p:sldId id="581" r:id="rId26"/>
    <p:sldId id="272" r:id="rId27"/>
    <p:sldId id="2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 showGuides="1">
      <p:cViewPr varScale="1">
        <p:scale>
          <a:sx n="108" d="100"/>
          <a:sy n="108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642FB-A892-437C-9336-48D0FDE6608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21F2F63-2434-44BC-802A-C679C39ED0B9}">
      <dgm:prSet/>
      <dgm:spPr/>
      <dgm:t>
        <a:bodyPr/>
        <a:lstStyle/>
        <a:p>
          <a:r>
            <a:rPr lang="en-US" dirty="0"/>
            <a:t>Former Lead Specialist and Coordinator at Promoting Family Planning team at the Department of Reproductive Health and Research at World Health Organization Headquarters in Geneva. Switzerland</a:t>
          </a:r>
        </a:p>
      </dgm:t>
    </dgm:pt>
    <dgm:pt modelId="{18CF4CC6-A09B-4A68-942C-FBFDC622AF5E}" type="parTrans" cxnId="{6419F825-5BAB-4249-BD6E-8D88356D0C4A}">
      <dgm:prSet/>
      <dgm:spPr/>
      <dgm:t>
        <a:bodyPr/>
        <a:lstStyle/>
        <a:p>
          <a:endParaRPr lang="en-US"/>
        </a:p>
      </dgm:t>
    </dgm:pt>
    <dgm:pt modelId="{03FD0E73-6551-4751-B98F-F9896FC05F84}" type="sibTrans" cxnId="{6419F825-5BAB-4249-BD6E-8D88356D0C4A}">
      <dgm:prSet/>
      <dgm:spPr/>
      <dgm:t>
        <a:bodyPr/>
        <a:lstStyle/>
        <a:p>
          <a:endParaRPr lang="en-US"/>
        </a:p>
      </dgm:t>
    </dgm:pt>
    <dgm:pt modelId="{44304316-F714-4E4C-8807-7951B32CD67D}">
      <dgm:prSet/>
      <dgm:spPr/>
      <dgm:t>
        <a:bodyPr/>
        <a:lstStyle/>
        <a:p>
          <a:r>
            <a:rPr lang="en-US" dirty="0"/>
            <a:t>Adviser to the Division of Family Planning in Department of Obstetrics and Gynecology in PGH</a:t>
          </a:r>
        </a:p>
      </dgm:t>
    </dgm:pt>
    <dgm:pt modelId="{F333AC35-FF82-4255-AB7E-5BF42D86D100}" type="parTrans" cxnId="{C28ED9A3-C496-44C1-A6D1-64CB72CDD475}">
      <dgm:prSet/>
      <dgm:spPr/>
      <dgm:t>
        <a:bodyPr/>
        <a:lstStyle/>
        <a:p>
          <a:endParaRPr lang="en-US"/>
        </a:p>
      </dgm:t>
    </dgm:pt>
    <dgm:pt modelId="{707E2FEE-2E3C-4C59-A20F-396F2620EF01}" type="sibTrans" cxnId="{C28ED9A3-C496-44C1-A6D1-64CB72CDD475}">
      <dgm:prSet/>
      <dgm:spPr/>
      <dgm:t>
        <a:bodyPr/>
        <a:lstStyle/>
        <a:p>
          <a:endParaRPr lang="en-US"/>
        </a:p>
      </dgm:t>
    </dgm:pt>
    <dgm:pt modelId="{27B9C337-26F7-4C1E-9EFF-CA7A41756F9C}">
      <dgm:prSet/>
      <dgm:spPr/>
      <dgm:t>
        <a:bodyPr/>
        <a:lstStyle/>
        <a:p>
          <a:r>
            <a:rPr lang="en-US"/>
            <a:t>Founding Director at the NIH Institute of Reproductive Health at UP Manila</a:t>
          </a:r>
        </a:p>
      </dgm:t>
    </dgm:pt>
    <dgm:pt modelId="{FFFA8EA2-5ECA-4E58-80BE-E5FC40836E1E}" type="parTrans" cxnId="{EA8D18C8-A3B2-407C-ADB8-FE9CB66F0B89}">
      <dgm:prSet/>
      <dgm:spPr/>
      <dgm:t>
        <a:bodyPr/>
        <a:lstStyle/>
        <a:p>
          <a:endParaRPr lang="en-US"/>
        </a:p>
      </dgm:t>
    </dgm:pt>
    <dgm:pt modelId="{6C59B45D-AA18-418C-BBA9-95D3F182E9AA}" type="sibTrans" cxnId="{EA8D18C8-A3B2-407C-ADB8-FE9CB66F0B89}">
      <dgm:prSet/>
      <dgm:spPr/>
      <dgm:t>
        <a:bodyPr/>
        <a:lstStyle/>
        <a:p>
          <a:endParaRPr lang="en-US"/>
        </a:p>
      </dgm:t>
    </dgm:pt>
    <dgm:pt modelId="{EAD513CD-D495-4501-B18C-A7E65191B069}" type="pres">
      <dgm:prSet presAssocID="{CBA642FB-A892-437C-9336-48D0FDE66089}" presName="root" presStyleCnt="0">
        <dgm:presLayoutVars>
          <dgm:dir/>
          <dgm:resizeHandles val="exact"/>
        </dgm:presLayoutVars>
      </dgm:prSet>
      <dgm:spPr/>
    </dgm:pt>
    <dgm:pt modelId="{68881449-244F-457E-A5AD-6559D89F1348}" type="pres">
      <dgm:prSet presAssocID="{F21F2F63-2434-44BC-802A-C679C39ED0B9}" presName="compNode" presStyleCnt="0"/>
      <dgm:spPr/>
    </dgm:pt>
    <dgm:pt modelId="{F4C32C0C-6B74-4BDB-9808-CFA41308F74E}" type="pres">
      <dgm:prSet presAssocID="{F21F2F63-2434-44BC-802A-C679C39ED0B9}" presName="bgRect" presStyleLbl="bgShp" presStyleIdx="0" presStyleCnt="3"/>
      <dgm:spPr/>
    </dgm:pt>
    <dgm:pt modelId="{492BF72F-027F-4198-9BEC-F25256969BC4}" type="pres">
      <dgm:prSet presAssocID="{F21F2F63-2434-44BC-802A-C679C39ED0B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57928C7B-00CD-4C20-91B6-2B47DBCA326A}" type="pres">
      <dgm:prSet presAssocID="{F21F2F63-2434-44BC-802A-C679C39ED0B9}" presName="spaceRect" presStyleCnt="0"/>
      <dgm:spPr/>
    </dgm:pt>
    <dgm:pt modelId="{096F2195-1F6D-4A23-8C51-FED9C9B86B99}" type="pres">
      <dgm:prSet presAssocID="{F21F2F63-2434-44BC-802A-C679C39ED0B9}" presName="parTx" presStyleLbl="revTx" presStyleIdx="0" presStyleCnt="3" custScaleY="165207">
        <dgm:presLayoutVars>
          <dgm:chMax val="0"/>
          <dgm:chPref val="0"/>
        </dgm:presLayoutVars>
      </dgm:prSet>
      <dgm:spPr/>
    </dgm:pt>
    <dgm:pt modelId="{C5EF05B9-FC1F-4A47-8763-F8B568B51104}" type="pres">
      <dgm:prSet presAssocID="{03FD0E73-6551-4751-B98F-F9896FC05F84}" presName="sibTrans" presStyleCnt="0"/>
      <dgm:spPr/>
    </dgm:pt>
    <dgm:pt modelId="{3F15A931-D21F-4103-82C4-1F11E8D1847A}" type="pres">
      <dgm:prSet presAssocID="{44304316-F714-4E4C-8807-7951B32CD67D}" presName="compNode" presStyleCnt="0"/>
      <dgm:spPr/>
    </dgm:pt>
    <dgm:pt modelId="{A0B85BB4-6854-431E-AA0E-86ED9AC4617B}" type="pres">
      <dgm:prSet presAssocID="{44304316-F714-4E4C-8807-7951B32CD67D}" presName="bgRect" presStyleLbl="bgShp" presStyleIdx="1" presStyleCnt="3"/>
      <dgm:spPr/>
    </dgm:pt>
    <dgm:pt modelId="{DDFE1971-5E3F-481B-873B-ADB7281D8828}" type="pres">
      <dgm:prSet presAssocID="{44304316-F714-4E4C-8807-7951B32CD67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D0B44D0-7706-4959-8DA4-488FDA8420CB}" type="pres">
      <dgm:prSet presAssocID="{44304316-F714-4E4C-8807-7951B32CD67D}" presName="spaceRect" presStyleCnt="0"/>
      <dgm:spPr/>
    </dgm:pt>
    <dgm:pt modelId="{137957D9-A685-4A27-8AE3-36B7DC9D3983}" type="pres">
      <dgm:prSet presAssocID="{44304316-F714-4E4C-8807-7951B32CD67D}" presName="parTx" presStyleLbl="revTx" presStyleIdx="1" presStyleCnt="3">
        <dgm:presLayoutVars>
          <dgm:chMax val="0"/>
          <dgm:chPref val="0"/>
        </dgm:presLayoutVars>
      </dgm:prSet>
      <dgm:spPr/>
    </dgm:pt>
    <dgm:pt modelId="{E4BD963C-5990-417D-BE03-ABB95A42B2A4}" type="pres">
      <dgm:prSet presAssocID="{707E2FEE-2E3C-4C59-A20F-396F2620EF01}" presName="sibTrans" presStyleCnt="0"/>
      <dgm:spPr/>
    </dgm:pt>
    <dgm:pt modelId="{378E7D49-9C53-4E6E-99E1-389D158B4309}" type="pres">
      <dgm:prSet presAssocID="{27B9C337-26F7-4C1E-9EFF-CA7A41756F9C}" presName="compNode" presStyleCnt="0"/>
      <dgm:spPr/>
    </dgm:pt>
    <dgm:pt modelId="{C953CB2F-38F2-47C0-B2BA-E86BB2A84FE5}" type="pres">
      <dgm:prSet presAssocID="{27B9C337-26F7-4C1E-9EFF-CA7A41756F9C}" presName="bgRect" presStyleLbl="bgShp" presStyleIdx="2" presStyleCnt="3"/>
      <dgm:spPr/>
    </dgm:pt>
    <dgm:pt modelId="{7B76FAB5-E860-43D0-ADAC-7D66C61D22B7}" type="pres">
      <dgm:prSet presAssocID="{27B9C337-26F7-4C1E-9EFF-CA7A41756F9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9FFB67BC-74FF-4865-BC12-2E9618E7F88A}" type="pres">
      <dgm:prSet presAssocID="{27B9C337-26F7-4C1E-9EFF-CA7A41756F9C}" presName="spaceRect" presStyleCnt="0"/>
      <dgm:spPr/>
    </dgm:pt>
    <dgm:pt modelId="{28B1CAF1-8D7C-4F65-8A48-937FF9B61FE6}" type="pres">
      <dgm:prSet presAssocID="{27B9C337-26F7-4C1E-9EFF-CA7A41756F9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8C81D0A-FB8D-4903-B3F7-61AFC4AF636E}" type="presOf" srcId="{F21F2F63-2434-44BC-802A-C679C39ED0B9}" destId="{096F2195-1F6D-4A23-8C51-FED9C9B86B99}" srcOrd="0" destOrd="0" presId="urn:microsoft.com/office/officeart/2018/2/layout/IconVerticalSolidList"/>
    <dgm:cxn modelId="{6419F825-5BAB-4249-BD6E-8D88356D0C4A}" srcId="{CBA642FB-A892-437C-9336-48D0FDE66089}" destId="{F21F2F63-2434-44BC-802A-C679C39ED0B9}" srcOrd="0" destOrd="0" parTransId="{18CF4CC6-A09B-4A68-942C-FBFDC622AF5E}" sibTransId="{03FD0E73-6551-4751-B98F-F9896FC05F84}"/>
    <dgm:cxn modelId="{F5C19C68-42DD-4CE9-9BC7-0B56FB84B6B0}" type="presOf" srcId="{CBA642FB-A892-437C-9336-48D0FDE66089}" destId="{EAD513CD-D495-4501-B18C-A7E65191B069}" srcOrd="0" destOrd="0" presId="urn:microsoft.com/office/officeart/2018/2/layout/IconVerticalSolidList"/>
    <dgm:cxn modelId="{C28ED9A3-C496-44C1-A6D1-64CB72CDD475}" srcId="{CBA642FB-A892-437C-9336-48D0FDE66089}" destId="{44304316-F714-4E4C-8807-7951B32CD67D}" srcOrd="1" destOrd="0" parTransId="{F333AC35-FF82-4255-AB7E-5BF42D86D100}" sibTransId="{707E2FEE-2E3C-4C59-A20F-396F2620EF01}"/>
    <dgm:cxn modelId="{BC0EAEBD-BF4B-46C1-A007-CAE164E6DEE1}" type="presOf" srcId="{44304316-F714-4E4C-8807-7951B32CD67D}" destId="{137957D9-A685-4A27-8AE3-36B7DC9D3983}" srcOrd="0" destOrd="0" presId="urn:microsoft.com/office/officeart/2018/2/layout/IconVerticalSolidList"/>
    <dgm:cxn modelId="{1A60A8C0-93D9-4A4F-8C2D-A269DF7535FD}" type="presOf" srcId="{27B9C337-26F7-4C1E-9EFF-CA7A41756F9C}" destId="{28B1CAF1-8D7C-4F65-8A48-937FF9B61FE6}" srcOrd="0" destOrd="0" presId="urn:microsoft.com/office/officeart/2018/2/layout/IconVerticalSolidList"/>
    <dgm:cxn modelId="{EA8D18C8-A3B2-407C-ADB8-FE9CB66F0B89}" srcId="{CBA642FB-A892-437C-9336-48D0FDE66089}" destId="{27B9C337-26F7-4C1E-9EFF-CA7A41756F9C}" srcOrd="2" destOrd="0" parTransId="{FFFA8EA2-5ECA-4E58-80BE-E5FC40836E1E}" sibTransId="{6C59B45D-AA18-418C-BBA9-95D3F182E9AA}"/>
    <dgm:cxn modelId="{0CEF25F6-9423-454C-B260-AE4E85D9F08F}" type="presParOf" srcId="{EAD513CD-D495-4501-B18C-A7E65191B069}" destId="{68881449-244F-457E-A5AD-6559D89F1348}" srcOrd="0" destOrd="0" presId="urn:microsoft.com/office/officeart/2018/2/layout/IconVerticalSolidList"/>
    <dgm:cxn modelId="{8C5D7987-D7A5-4376-8C28-EC958287CC09}" type="presParOf" srcId="{68881449-244F-457E-A5AD-6559D89F1348}" destId="{F4C32C0C-6B74-4BDB-9808-CFA41308F74E}" srcOrd="0" destOrd="0" presId="urn:microsoft.com/office/officeart/2018/2/layout/IconVerticalSolidList"/>
    <dgm:cxn modelId="{5AB4E67F-87C2-4C20-BADB-22D0D35FF63D}" type="presParOf" srcId="{68881449-244F-457E-A5AD-6559D89F1348}" destId="{492BF72F-027F-4198-9BEC-F25256969BC4}" srcOrd="1" destOrd="0" presId="urn:microsoft.com/office/officeart/2018/2/layout/IconVerticalSolidList"/>
    <dgm:cxn modelId="{6D72A761-D46E-4A6D-AA8A-0C8FC955FBF3}" type="presParOf" srcId="{68881449-244F-457E-A5AD-6559D89F1348}" destId="{57928C7B-00CD-4C20-91B6-2B47DBCA326A}" srcOrd="2" destOrd="0" presId="urn:microsoft.com/office/officeart/2018/2/layout/IconVerticalSolidList"/>
    <dgm:cxn modelId="{7CB96A38-800E-4778-9FD5-4F96E04762DA}" type="presParOf" srcId="{68881449-244F-457E-A5AD-6559D89F1348}" destId="{096F2195-1F6D-4A23-8C51-FED9C9B86B99}" srcOrd="3" destOrd="0" presId="urn:microsoft.com/office/officeart/2018/2/layout/IconVerticalSolidList"/>
    <dgm:cxn modelId="{72C7C532-38E6-4484-814F-858444EAAA51}" type="presParOf" srcId="{EAD513CD-D495-4501-B18C-A7E65191B069}" destId="{C5EF05B9-FC1F-4A47-8763-F8B568B51104}" srcOrd="1" destOrd="0" presId="urn:microsoft.com/office/officeart/2018/2/layout/IconVerticalSolidList"/>
    <dgm:cxn modelId="{F601323C-14C7-417D-8E58-8687614E6D16}" type="presParOf" srcId="{EAD513CD-D495-4501-B18C-A7E65191B069}" destId="{3F15A931-D21F-4103-82C4-1F11E8D1847A}" srcOrd="2" destOrd="0" presId="urn:microsoft.com/office/officeart/2018/2/layout/IconVerticalSolidList"/>
    <dgm:cxn modelId="{6E0F4591-45CB-4820-A9D6-68BADE70AA40}" type="presParOf" srcId="{3F15A931-D21F-4103-82C4-1F11E8D1847A}" destId="{A0B85BB4-6854-431E-AA0E-86ED9AC4617B}" srcOrd="0" destOrd="0" presId="urn:microsoft.com/office/officeart/2018/2/layout/IconVerticalSolidList"/>
    <dgm:cxn modelId="{556FFC1A-73D4-489D-8446-2773113A6CEF}" type="presParOf" srcId="{3F15A931-D21F-4103-82C4-1F11E8D1847A}" destId="{DDFE1971-5E3F-481B-873B-ADB7281D8828}" srcOrd="1" destOrd="0" presId="urn:microsoft.com/office/officeart/2018/2/layout/IconVerticalSolidList"/>
    <dgm:cxn modelId="{39B973B7-E0D3-49A6-A7E9-BD9B9C1DB5EA}" type="presParOf" srcId="{3F15A931-D21F-4103-82C4-1F11E8D1847A}" destId="{ED0B44D0-7706-4959-8DA4-488FDA8420CB}" srcOrd="2" destOrd="0" presId="urn:microsoft.com/office/officeart/2018/2/layout/IconVerticalSolidList"/>
    <dgm:cxn modelId="{7986764B-B49C-4BD1-8544-8BDADE687102}" type="presParOf" srcId="{3F15A931-D21F-4103-82C4-1F11E8D1847A}" destId="{137957D9-A685-4A27-8AE3-36B7DC9D3983}" srcOrd="3" destOrd="0" presId="urn:microsoft.com/office/officeart/2018/2/layout/IconVerticalSolidList"/>
    <dgm:cxn modelId="{3ABF0EBE-A6D0-44EC-8482-EA52CABE6A8F}" type="presParOf" srcId="{EAD513CD-D495-4501-B18C-A7E65191B069}" destId="{E4BD963C-5990-417D-BE03-ABB95A42B2A4}" srcOrd="3" destOrd="0" presId="urn:microsoft.com/office/officeart/2018/2/layout/IconVerticalSolidList"/>
    <dgm:cxn modelId="{90FC96C9-66B6-45F8-8632-23D0945BE1CD}" type="presParOf" srcId="{EAD513CD-D495-4501-B18C-A7E65191B069}" destId="{378E7D49-9C53-4E6E-99E1-389D158B4309}" srcOrd="4" destOrd="0" presId="urn:microsoft.com/office/officeart/2018/2/layout/IconVerticalSolidList"/>
    <dgm:cxn modelId="{B84E80D8-7C80-46C7-B4E4-83E80DAE7CD1}" type="presParOf" srcId="{378E7D49-9C53-4E6E-99E1-389D158B4309}" destId="{C953CB2F-38F2-47C0-B2BA-E86BB2A84FE5}" srcOrd="0" destOrd="0" presId="urn:microsoft.com/office/officeart/2018/2/layout/IconVerticalSolidList"/>
    <dgm:cxn modelId="{2A2D43F8-092C-4CCC-A4FD-964B8DF970CC}" type="presParOf" srcId="{378E7D49-9C53-4E6E-99E1-389D158B4309}" destId="{7B76FAB5-E860-43D0-ADAC-7D66C61D22B7}" srcOrd="1" destOrd="0" presId="urn:microsoft.com/office/officeart/2018/2/layout/IconVerticalSolidList"/>
    <dgm:cxn modelId="{74FAD362-00C6-4FE5-8FD1-4B1DA216077D}" type="presParOf" srcId="{378E7D49-9C53-4E6E-99E1-389D158B4309}" destId="{9FFB67BC-74FF-4865-BC12-2E9618E7F88A}" srcOrd="2" destOrd="0" presId="urn:microsoft.com/office/officeart/2018/2/layout/IconVerticalSolidList"/>
    <dgm:cxn modelId="{6A2B4407-278B-4779-B7F2-BED42010EE45}" type="presParOf" srcId="{378E7D49-9C53-4E6E-99E1-389D158B4309}" destId="{28B1CAF1-8D7C-4F65-8A48-937FF9B61F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32C0C-6B74-4BDB-9808-CFA41308F74E}">
      <dsp:nvSpPr>
        <dsp:cNvPr id="0" name=""/>
        <dsp:cNvSpPr/>
      </dsp:nvSpPr>
      <dsp:spPr>
        <a:xfrm>
          <a:off x="0" y="341860"/>
          <a:ext cx="9520238" cy="10478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BF72F-027F-4198-9BEC-F25256969BC4}">
      <dsp:nvSpPr>
        <dsp:cNvPr id="0" name=""/>
        <dsp:cNvSpPr/>
      </dsp:nvSpPr>
      <dsp:spPr>
        <a:xfrm>
          <a:off x="316986" y="577635"/>
          <a:ext cx="576339" cy="5763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F2195-1F6D-4A23-8C51-FED9C9B86B99}">
      <dsp:nvSpPr>
        <dsp:cNvPr id="0" name=""/>
        <dsp:cNvSpPr/>
      </dsp:nvSpPr>
      <dsp:spPr>
        <a:xfrm>
          <a:off x="1210313" y="211"/>
          <a:ext cx="8309924" cy="1731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902" tIns="110902" rIns="110902" bIns="11090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Former Lead Specialist and Coordinator at Promoting Family Planning team at the Department of Reproductive Health and Research at World Health Organization Headquarters in Geneva. Switzerland</a:t>
          </a:r>
        </a:p>
      </dsp:txBody>
      <dsp:txXfrm>
        <a:off x="1210313" y="211"/>
        <a:ext cx="8309924" cy="1731188"/>
      </dsp:txXfrm>
    </dsp:sp>
    <dsp:sp modelId="{A0B85BB4-6854-431E-AA0E-86ED9AC4617B}">
      <dsp:nvSpPr>
        <dsp:cNvPr id="0" name=""/>
        <dsp:cNvSpPr/>
      </dsp:nvSpPr>
      <dsp:spPr>
        <a:xfrm>
          <a:off x="0" y="1993372"/>
          <a:ext cx="9520238" cy="10478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E1971-5E3F-481B-873B-ADB7281D8828}">
      <dsp:nvSpPr>
        <dsp:cNvPr id="0" name=""/>
        <dsp:cNvSpPr/>
      </dsp:nvSpPr>
      <dsp:spPr>
        <a:xfrm>
          <a:off x="316986" y="2229148"/>
          <a:ext cx="576339" cy="5763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957D9-A685-4A27-8AE3-36B7DC9D3983}">
      <dsp:nvSpPr>
        <dsp:cNvPr id="0" name=""/>
        <dsp:cNvSpPr/>
      </dsp:nvSpPr>
      <dsp:spPr>
        <a:xfrm>
          <a:off x="1210313" y="1993372"/>
          <a:ext cx="8309924" cy="104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902" tIns="110902" rIns="110902" bIns="11090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Adviser to the Division of Family Planning in Department of Obstetrics and Gynecology in PGH</a:t>
          </a:r>
        </a:p>
      </dsp:txBody>
      <dsp:txXfrm>
        <a:off x="1210313" y="1993372"/>
        <a:ext cx="8309924" cy="1047890"/>
      </dsp:txXfrm>
    </dsp:sp>
    <dsp:sp modelId="{C953CB2F-38F2-47C0-B2BA-E86BB2A84FE5}">
      <dsp:nvSpPr>
        <dsp:cNvPr id="0" name=""/>
        <dsp:cNvSpPr/>
      </dsp:nvSpPr>
      <dsp:spPr>
        <a:xfrm>
          <a:off x="0" y="3303235"/>
          <a:ext cx="9520238" cy="10478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6FAB5-E860-43D0-ADAC-7D66C61D22B7}">
      <dsp:nvSpPr>
        <dsp:cNvPr id="0" name=""/>
        <dsp:cNvSpPr/>
      </dsp:nvSpPr>
      <dsp:spPr>
        <a:xfrm>
          <a:off x="316986" y="3539011"/>
          <a:ext cx="576339" cy="5763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1CAF1-8D7C-4F65-8A48-937FF9B61FE6}">
      <dsp:nvSpPr>
        <dsp:cNvPr id="0" name=""/>
        <dsp:cNvSpPr/>
      </dsp:nvSpPr>
      <dsp:spPr>
        <a:xfrm>
          <a:off x="1210313" y="3303235"/>
          <a:ext cx="8309924" cy="104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902" tIns="110902" rIns="110902" bIns="11090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Founding Director at the NIH Institute of Reproductive Health at UP Manila</a:t>
          </a:r>
        </a:p>
      </dsp:txBody>
      <dsp:txXfrm>
        <a:off x="1210313" y="3303235"/>
        <a:ext cx="8309924" cy="1047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1542-1B82-CF1C-6811-2F85F67E3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9CAD0-AD87-A9C6-D8EE-19BE0CAE2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3F4D7-9923-53AB-8293-AF8208F82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5D3E-F5D3-D441-B170-9CF53B9F357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E6F9-5ED1-4B6E-8036-FF17AC76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50FFF-C852-C17C-95F1-1FF94A56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E52D-61FC-C541-9AAD-8419D5D1F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1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8FF5-60F0-10CD-DABE-F0D3B92B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3E45E5-2849-1109-521F-EE590482D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2670B-9FFB-185C-980C-EC938C2E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5D3E-F5D3-D441-B170-9CF53B9F357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733B6-C3BC-2F50-2504-52A802589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6472A-B13B-5E78-FE7B-FCAC57DB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E52D-61FC-C541-9AAD-8419D5D1F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3E63AA-5E16-FC0C-48A4-792E7FF883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0075A6-ADC3-939E-B8FB-1FACA31CC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9DA89-42D7-C507-AE3E-C7FB37641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5D3E-F5D3-D441-B170-9CF53B9F357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BECD1-858B-3E18-7649-400ED22A2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2C48D-A9BF-BA35-4F92-27FD4DD5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E52D-61FC-C541-9AAD-8419D5D1F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3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4992-058C-0DFA-8D02-D1DD64713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7AF93-A26E-2844-EDF6-D07F8806D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1B5A0-D83A-38D3-7A29-9B9CF4A0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5D3E-F5D3-D441-B170-9CF53B9F357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28FB9-88AA-36CC-9557-D7555D54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3D835-E815-C606-9855-90D1A4865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E52D-61FC-C541-9AAD-8419D5D1F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4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F377-CEB0-BB48-1A9F-6BDBE519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B33AF-3950-1A46-AADB-7452303D9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013A7-AD9B-91FA-2EBF-B81C8D80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5D3E-F5D3-D441-B170-9CF53B9F357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A3269-7A0D-1C59-964D-9118618A9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1FB4C-B337-542F-76C8-4A0B652C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E52D-61FC-C541-9AAD-8419D5D1F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0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FC533-2025-CB28-A927-C98C5CA1B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0E49B-784C-152B-2442-99977FBEB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FFD49-BC6C-BC65-9EB5-B85C9897C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7596D-A5E9-0F92-5908-372D559F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5D3E-F5D3-D441-B170-9CF53B9F357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FEEE0-9231-B1BA-5CB1-A25AA42E4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3B22A-85A6-D3D8-7904-9F961E148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E52D-61FC-C541-9AAD-8419D5D1F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2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BAD9-5715-932F-D909-99C1BA1A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3A616-6E41-3A65-481D-582E21DED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2D880-2EB8-2A4D-191A-3A45114BC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A91628-73D2-734D-CE25-649CF5430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4AE101-1AA3-FF09-3009-058C0ACC3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D8172B-0E78-9885-0077-99127EE3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5D3E-F5D3-D441-B170-9CF53B9F357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53A97-95F6-6425-D5A5-B69A0C5C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081E0-9A54-6323-FA8E-DDDEB172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E52D-61FC-C541-9AAD-8419D5D1F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1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10DF6-FEA0-50F2-A5CB-C488DEF75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76F6FE-A80E-7B95-F0FE-A1E4CA80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5D3E-F5D3-D441-B170-9CF53B9F357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0D365-8A02-E685-4C27-AEEB20E71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CE0B8-1E69-F4A3-DD13-E36786AC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E52D-61FC-C541-9AAD-8419D5D1F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3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7D3C3D-ABB1-2DE4-0CCA-2320D7FE6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5D3E-F5D3-D441-B170-9CF53B9F357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8C67E2-5839-6CC8-9FFF-B4CA10481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74300-939C-3AF8-B0D5-DC0A232E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E52D-61FC-C541-9AAD-8419D5D1F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9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18F2-4FAA-88E9-8442-65F6557D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C3365-F3DE-6BF9-E4EB-6C958CB78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E50BE-3AD6-753E-FC40-D8AF18316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3E3DF-C2EC-1866-2377-DDA675DE3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5D3E-F5D3-D441-B170-9CF53B9F357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70FF3-409E-69AB-EC42-E38E4EB3D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4DC32-9829-A4E0-C864-2B37AC7A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E52D-61FC-C541-9AAD-8419D5D1F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9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BF031-3F04-B8A9-49A4-B0258DBB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42229A-7EEB-0237-A6C0-5FADB18B8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EDC63-5558-2857-7FC5-806494C4E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54560-C74E-8BC4-B2A5-5D17BD74D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5D3E-F5D3-D441-B170-9CF53B9F357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F011C-4D9F-DDE5-61B5-23173C41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B05F4-F39D-7658-EA92-3A604E31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E52D-61FC-C541-9AAD-8419D5D1F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8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3EC97E-C6D4-DC3C-043A-D320007D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1A1DD-F214-138F-2885-67DF1EDC2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36FE0-5F76-1558-80ED-B0A37163C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0E5D3E-F5D3-D441-B170-9CF53B9F357B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23F8B-7F20-728E-DDA5-E4DDC4AB3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C443C-FBE9-787F-B262-3E7D8DAEE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BCE52D-61FC-C541-9AAD-8419D5D1F4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715650-6E56-2096-B6B1-5876982E2F3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61275" t="4853" r="6740" b="66997"/>
          <a:stretch/>
        </p:blipFill>
        <p:spPr>
          <a:xfrm>
            <a:off x="10317176" y="5649010"/>
            <a:ext cx="1733279" cy="105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2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pjog.org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ctamedicaphilippina.upm.edu.ph/index.php/acta/index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docs.google.com/forms/d/e/1FAIpQLSd1si3XWETj-eOY9bXXoO3YxDZS_BvlIdLJNLaQq-7VUL2w2w/viewform?usp=pp_ur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9BE5C-F894-A68E-B5D2-623757529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E8AC-CD64-2E49-1FAB-7B422E50C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4550" y="1128713"/>
            <a:ext cx="8553450" cy="2381250"/>
          </a:xfrm>
        </p:spPr>
        <p:txBody>
          <a:bodyPr anchor="b">
            <a:normAutofit/>
          </a:bodyPr>
          <a:lstStyle/>
          <a:p>
            <a:r>
              <a:rPr lang="en-US" sz="5100" b="1" dirty="0">
                <a:effectLst/>
              </a:rPr>
              <a:t>Family Planning Research in the National Unified Health Research Agenda </a:t>
            </a:r>
            <a:endParaRPr lang="en-US" sz="5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C022A5-047E-3D77-D5AA-CD66B84E3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Dr. Mario Philip R. Festin</a:t>
            </a:r>
          </a:p>
          <a:p>
            <a:r>
              <a:rPr lang="en-US" dirty="0"/>
              <a:t>Institute of Reproductive Health, NIH, UP Manila</a:t>
            </a:r>
          </a:p>
        </p:txBody>
      </p:sp>
    </p:spTree>
    <p:extLst>
      <p:ext uri="{BB962C8B-B14F-4D97-AF65-F5344CB8AC3E}">
        <p14:creationId xmlns:p14="http://schemas.microsoft.com/office/powerpoint/2010/main" val="309349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DA8673-C991-44EC-C6DF-929050E79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108" y="1800225"/>
            <a:ext cx="11444691" cy="35004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C4465A0-BF2A-8D9C-13D7-4CD88EAF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FP Indicators</a:t>
            </a:r>
          </a:p>
        </p:txBody>
      </p:sp>
    </p:spTree>
    <p:extLst>
      <p:ext uri="{BB962C8B-B14F-4D97-AF65-F5344CB8AC3E}">
        <p14:creationId xmlns:p14="http://schemas.microsoft.com/office/powerpoint/2010/main" val="209476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1F96F-354A-A507-E8CF-F79639FC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data in Track 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06BF9-ECE5-3888-9733-8295C4DA8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Number/ percentage of </a:t>
            </a:r>
            <a:r>
              <a:rPr lang="en-US" b="1" dirty="0"/>
              <a:t>primary service delivery points </a:t>
            </a:r>
            <a:r>
              <a:rPr lang="en-US" dirty="0"/>
              <a:t>with at least </a:t>
            </a:r>
            <a:r>
              <a:rPr lang="en-US" b="1" dirty="0"/>
              <a:t>THREE methods </a:t>
            </a:r>
            <a:r>
              <a:rPr lang="en-US" dirty="0"/>
              <a:t>of modern contraceptives available on day of inspection</a:t>
            </a:r>
          </a:p>
          <a:p>
            <a:r>
              <a:rPr lang="en-US" dirty="0"/>
              <a:t> Number/ percentage of </a:t>
            </a:r>
            <a:r>
              <a:rPr lang="en-US" b="1" dirty="0"/>
              <a:t>secondary/ tertiary service delivery points </a:t>
            </a:r>
            <a:r>
              <a:rPr lang="en-US" dirty="0"/>
              <a:t>with at least </a:t>
            </a:r>
            <a:r>
              <a:rPr lang="en-US" b="1" dirty="0"/>
              <a:t>FIVE methods </a:t>
            </a:r>
            <a:r>
              <a:rPr lang="en-US" dirty="0"/>
              <a:t>of modern contraceptives available on day of inspection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D7F5E-1E3F-A71A-5864-3777A77F9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187" y="4394200"/>
            <a:ext cx="5273674" cy="2235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649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D322C-C915-6488-F932-765EAE66A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Publication Profile on </a:t>
            </a:r>
            <a:br>
              <a:rPr lang="en-US" dirty="0"/>
            </a:br>
            <a:r>
              <a:rPr lang="en-US" dirty="0"/>
              <a:t>FP in Philippines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C2AB9-0547-F620-9B6C-E4A725502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5637"/>
            <a:ext cx="5785884" cy="440132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Philippine Journal of Obstetrics and Gynecology</a:t>
            </a:r>
          </a:p>
          <a:p>
            <a:r>
              <a:rPr lang="en-US" dirty="0">
                <a:hlinkClick r:id="rId2"/>
              </a:rPr>
              <a:t>www.pjog.org</a:t>
            </a:r>
            <a:endParaRPr lang="en-US" dirty="0"/>
          </a:p>
          <a:p>
            <a:r>
              <a:rPr lang="en-US" dirty="0"/>
              <a:t>3 articles in 3 years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Topics</a:t>
            </a:r>
          </a:p>
          <a:p>
            <a:pPr lvl="1"/>
            <a:r>
              <a:rPr lang="en-US" dirty="0"/>
              <a:t>Survey on NSV acceptors</a:t>
            </a:r>
          </a:p>
          <a:p>
            <a:pPr lvl="1"/>
            <a:r>
              <a:rPr lang="en-US" dirty="0"/>
              <a:t>LARC use by adolescents</a:t>
            </a:r>
          </a:p>
          <a:p>
            <a:pPr lvl="1"/>
            <a:r>
              <a:rPr lang="en-US" dirty="0"/>
              <a:t>Profile on Induced Abortion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950ECC-733A-F267-B121-6ABCF9831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25561"/>
              </p:ext>
            </p:extLst>
          </p:nvPr>
        </p:nvGraphicFramePr>
        <p:xfrm>
          <a:off x="1424763" y="3428999"/>
          <a:ext cx="3693502" cy="1202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7050">
                  <a:extLst>
                    <a:ext uri="{9D8B030D-6E8A-4147-A177-3AD203B41FA5}">
                      <a16:colId xmlns:a16="http://schemas.microsoft.com/office/drawing/2014/main" val="2331566226"/>
                    </a:ext>
                  </a:extLst>
                </a:gridCol>
                <a:gridCol w="1177050">
                  <a:extLst>
                    <a:ext uri="{9D8B030D-6E8A-4147-A177-3AD203B41FA5}">
                      <a16:colId xmlns:a16="http://schemas.microsoft.com/office/drawing/2014/main" val="308773280"/>
                    </a:ext>
                  </a:extLst>
                </a:gridCol>
                <a:gridCol w="1339402">
                  <a:extLst>
                    <a:ext uri="{9D8B030D-6E8A-4147-A177-3AD203B41FA5}">
                      <a16:colId xmlns:a16="http://schemas.microsoft.com/office/drawing/2014/main" val="2978240174"/>
                    </a:ext>
                  </a:extLst>
                </a:gridCol>
              </a:tblGrid>
              <a:tr h="3097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YEAR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ON FP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TOTAL PAPERS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7291148"/>
                  </a:ext>
                </a:extLst>
              </a:tr>
              <a:tr h="291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4396986"/>
                  </a:ext>
                </a:extLst>
              </a:tr>
              <a:tr h="291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10202"/>
                  </a:ext>
                </a:extLst>
              </a:tr>
              <a:tr h="3097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091718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CDD580-DCEF-977B-CF65-AED859A86468}"/>
              </a:ext>
            </a:extLst>
          </p:cNvPr>
          <p:cNvGraphicFramePr>
            <a:graphicFrameLocks noGrp="1"/>
          </p:cNvGraphicFramePr>
          <p:nvPr/>
        </p:nvGraphicFramePr>
        <p:xfrm>
          <a:off x="7591647" y="3768407"/>
          <a:ext cx="2590801" cy="997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640">
                  <a:extLst>
                    <a:ext uri="{9D8B030D-6E8A-4147-A177-3AD203B41FA5}">
                      <a16:colId xmlns:a16="http://schemas.microsoft.com/office/drawing/2014/main" val="868536761"/>
                    </a:ext>
                  </a:extLst>
                </a:gridCol>
                <a:gridCol w="825640">
                  <a:extLst>
                    <a:ext uri="{9D8B030D-6E8A-4147-A177-3AD203B41FA5}">
                      <a16:colId xmlns:a16="http://schemas.microsoft.com/office/drawing/2014/main" val="596978654"/>
                    </a:ext>
                  </a:extLst>
                </a:gridCol>
                <a:gridCol w="939521">
                  <a:extLst>
                    <a:ext uri="{9D8B030D-6E8A-4147-A177-3AD203B41FA5}">
                      <a16:colId xmlns:a16="http://schemas.microsoft.com/office/drawing/2014/main" val="2352689697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ON FP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TOTAL PAPERS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94892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012206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207288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418007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2B970809-A8A4-B2BE-2FE4-2064D02A7B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633" y="1641215"/>
            <a:ext cx="3639094" cy="467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29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4645C-83B5-3DB7-73D9-F38E99C8B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4ADC-DED7-12DC-3B32-43541140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Publication Profile on </a:t>
            </a:r>
            <a:br>
              <a:rPr lang="en-US" dirty="0"/>
            </a:br>
            <a:r>
              <a:rPr lang="en-US" dirty="0"/>
              <a:t>FP in Philippines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CAF346-8AAC-619D-20A0-ED957C48E4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Acta Medical </a:t>
            </a:r>
            <a:r>
              <a:rPr lang="en-US" b="1" dirty="0" err="1"/>
              <a:t>Philippina</a:t>
            </a:r>
            <a:endParaRPr lang="en-US" b="1" dirty="0"/>
          </a:p>
          <a:p>
            <a:r>
              <a:rPr lang="en-US" dirty="0">
                <a:hlinkClick r:id="rId2"/>
              </a:rPr>
              <a:t>https://actamedicaphilippina.upm.edu.ph/index.php/acta/index</a:t>
            </a:r>
            <a:endParaRPr lang="en-US" dirty="0"/>
          </a:p>
          <a:p>
            <a:r>
              <a:rPr lang="en-US" dirty="0" err="1"/>
              <a:t>Pubmed</a:t>
            </a:r>
            <a:r>
              <a:rPr lang="en-US" dirty="0"/>
              <a:t> indexed journal </a:t>
            </a:r>
          </a:p>
          <a:p>
            <a:r>
              <a:rPr lang="en-US" dirty="0"/>
              <a:t>3 articles in 3 years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Topics</a:t>
            </a:r>
          </a:p>
          <a:p>
            <a:pPr lvl="1"/>
            <a:r>
              <a:rPr lang="en-US" dirty="0"/>
              <a:t>Modern contraceptive use in Indonesia</a:t>
            </a:r>
          </a:p>
          <a:p>
            <a:pPr lvl="1"/>
            <a:r>
              <a:rPr lang="en-US" dirty="0"/>
              <a:t>Predictors of FP use in teens</a:t>
            </a:r>
          </a:p>
          <a:p>
            <a:pPr lvl="1"/>
            <a:r>
              <a:rPr lang="en-US" dirty="0"/>
              <a:t>Utilization of SRH services in Teen kiosks in Dasmarinas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B8FCB4B-CC37-4E18-A929-E63CD91AADD4}"/>
              </a:ext>
            </a:extLst>
          </p:cNvPr>
          <p:cNvGraphicFramePr>
            <a:graphicFrameLocks noGrp="1"/>
          </p:cNvGraphicFramePr>
          <p:nvPr/>
        </p:nvGraphicFramePr>
        <p:xfrm>
          <a:off x="1119409" y="3784795"/>
          <a:ext cx="3509741" cy="1875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489">
                  <a:extLst>
                    <a:ext uri="{9D8B030D-6E8A-4147-A177-3AD203B41FA5}">
                      <a16:colId xmlns:a16="http://schemas.microsoft.com/office/drawing/2014/main" val="868536761"/>
                    </a:ext>
                  </a:extLst>
                </a:gridCol>
                <a:gridCol w="1118489">
                  <a:extLst>
                    <a:ext uri="{9D8B030D-6E8A-4147-A177-3AD203B41FA5}">
                      <a16:colId xmlns:a16="http://schemas.microsoft.com/office/drawing/2014/main" val="596978654"/>
                    </a:ext>
                  </a:extLst>
                </a:gridCol>
                <a:gridCol w="1272763">
                  <a:extLst>
                    <a:ext uri="{9D8B030D-6E8A-4147-A177-3AD203B41FA5}">
                      <a16:colId xmlns:a16="http://schemas.microsoft.com/office/drawing/2014/main" val="2352689697"/>
                    </a:ext>
                  </a:extLst>
                </a:gridCol>
              </a:tblGrid>
              <a:tr h="66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YEAR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ON FP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TOTAL PAPERS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9489213"/>
                  </a:ext>
                </a:extLst>
              </a:tr>
              <a:tr h="361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2024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0122068"/>
                  </a:ext>
                </a:extLst>
              </a:tr>
              <a:tr h="361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2023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2072882"/>
                  </a:ext>
                </a:extLst>
              </a:tr>
              <a:tr h="383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2022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248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4180076"/>
                  </a:ext>
                </a:extLst>
              </a:tr>
            </a:tbl>
          </a:graphicData>
        </a:graphic>
      </p:graphicFrame>
      <p:pic>
        <p:nvPicPr>
          <p:cNvPr id="12" name="Content Placeholder 11" descr="A red rectangular sign with white text&#10;&#10;Description automatically generated">
            <a:extLst>
              <a:ext uri="{FF2B5EF4-FFF2-40B4-BE49-F238E27FC236}">
                <a16:creationId xmlns:a16="http://schemas.microsoft.com/office/drawing/2014/main" id="{7FDAE9FB-167F-026B-D173-648C3B59C2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046481"/>
            <a:ext cx="5181600" cy="1026724"/>
          </a:xfrm>
        </p:spPr>
      </p:pic>
    </p:spTree>
    <p:extLst>
      <p:ext uri="{BB962C8B-B14F-4D97-AF65-F5344CB8AC3E}">
        <p14:creationId xmlns:p14="http://schemas.microsoft.com/office/powerpoint/2010/main" val="2870098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57E19-6B4F-0FBA-5ADE-DD8D84E7B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3569" y="1920627"/>
            <a:ext cx="3649683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Pubmed</a:t>
            </a:r>
            <a:endParaRPr lang="en-US" dirty="0"/>
          </a:p>
          <a:p>
            <a:r>
              <a:rPr lang="en-US" dirty="0"/>
              <a:t>Search strategy</a:t>
            </a:r>
          </a:p>
          <a:p>
            <a:r>
              <a:rPr lang="en-US" dirty="0"/>
              <a:t>((family planning) OR (contraception)) AND (Philippines)  = 981 results</a:t>
            </a:r>
          </a:p>
          <a:p>
            <a:r>
              <a:rPr lang="en-US" dirty="0"/>
              <a:t>2015 to 2024 = 156 results though some sifting needs to be done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0BC38-A100-4C69-88EE-CA08CEE1A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0135" y="1825625"/>
            <a:ext cx="4738255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Main Topics among 40 searches</a:t>
            </a:r>
          </a:p>
          <a:p>
            <a:r>
              <a:rPr lang="en-US" dirty="0"/>
              <a:t>Legal changes on unmet need</a:t>
            </a:r>
          </a:p>
          <a:p>
            <a:r>
              <a:rPr lang="en-US" dirty="0"/>
              <a:t>Male FP thru NSV</a:t>
            </a:r>
          </a:p>
          <a:p>
            <a:r>
              <a:rPr lang="en-US" dirty="0"/>
              <a:t>Role in Male contraception</a:t>
            </a:r>
          </a:p>
          <a:p>
            <a:r>
              <a:rPr lang="en-US" dirty="0"/>
              <a:t>Contraceptive Fertility App</a:t>
            </a:r>
          </a:p>
          <a:p>
            <a:r>
              <a:rPr lang="en-US" dirty="0"/>
              <a:t>Covid 19 and SRH services</a:t>
            </a:r>
          </a:p>
          <a:p>
            <a:r>
              <a:rPr lang="en-US" dirty="0"/>
              <a:t>Improving quality of FP services</a:t>
            </a:r>
          </a:p>
          <a:p>
            <a:r>
              <a:rPr lang="en-US" dirty="0"/>
              <a:t>Men’s Involvement in FP</a:t>
            </a:r>
          </a:p>
          <a:p>
            <a:r>
              <a:rPr lang="en-US" dirty="0"/>
              <a:t>Women’s empowerment in FP</a:t>
            </a:r>
          </a:p>
          <a:p>
            <a:r>
              <a:rPr lang="en-US" dirty="0"/>
              <a:t>Contraceptive use</a:t>
            </a:r>
          </a:p>
          <a:p>
            <a:r>
              <a:rPr lang="en-US" dirty="0"/>
              <a:t>Contraceptive dosing strategy 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6BC278-986E-6F9B-5C09-0D9F9C087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Publication Profile on </a:t>
            </a:r>
            <a:br>
              <a:rPr lang="en-US" dirty="0"/>
            </a:br>
            <a:r>
              <a:rPr lang="en-US" dirty="0"/>
              <a:t>FP in Philippines </a:t>
            </a:r>
          </a:p>
        </p:txBody>
      </p:sp>
    </p:spTree>
    <p:extLst>
      <p:ext uri="{BB962C8B-B14F-4D97-AF65-F5344CB8AC3E}">
        <p14:creationId xmlns:p14="http://schemas.microsoft.com/office/powerpoint/2010/main" val="1942608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20C3C-FDDD-0BB0-41F5-D0F793C21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7764" y="1690688"/>
            <a:ext cx="6396036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Topics</a:t>
            </a:r>
          </a:p>
          <a:p>
            <a:r>
              <a:rPr lang="en-US" dirty="0"/>
              <a:t>Effect of RH Law on unmet need</a:t>
            </a:r>
          </a:p>
          <a:p>
            <a:r>
              <a:rPr lang="en-US" dirty="0"/>
              <a:t>KAP on contraception in university</a:t>
            </a:r>
          </a:p>
          <a:p>
            <a:r>
              <a:rPr lang="en-US" dirty="0"/>
              <a:t>Married couples use of FP</a:t>
            </a:r>
          </a:p>
          <a:p>
            <a:r>
              <a:rPr lang="en-US" dirty="0"/>
              <a:t>Contraceptive Fertility Tracking APP</a:t>
            </a:r>
          </a:p>
          <a:p>
            <a:r>
              <a:rPr lang="en-US" dirty="0"/>
              <a:t>KA on contraception and unplanned pregnancies</a:t>
            </a:r>
          </a:p>
          <a:p>
            <a:r>
              <a:rPr lang="en-US" dirty="0"/>
              <a:t>Promoting SRH in university</a:t>
            </a:r>
          </a:p>
          <a:p>
            <a:r>
              <a:rPr lang="en-US" dirty="0"/>
              <a:t>Digging deeper on problem of SRH</a:t>
            </a:r>
          </a:p>
          <a:p>
            <a:r>
              <a:rPr lang="en-US" dirty="0"/>
              <a:t>Transformation of Church Politics Relations</a:t>
            </a:r>
          </a:p>
          <a:p>
            <a:r>
              <a:rPr lang="en-US" dirty="0"/>
              <a:t>Male RH and use of Non Scalpel Vasectomy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4B6A58-00DC-96D9-754D-5A0D57662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1965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700" b="1" dirty="0"/>
              <a:t>Google Scholar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Search strategy:</a:t>
            </a:r>
          </a:p>
          <a:p>
            <a:pPr marL="0" indent="0">
              <a:buNone/>
            </a:pPr>
            <a:r>
              <a:rPr lang="en-US" dirty="0"/>
              <a:t>Family planning OR </a:t>
            </a:r>
          </a:p>
          <a:p>
            <a:pPr marL="0" indent="0">
              <a:buNone/>
            </a:pPr>
            <a:r>
              <a:rPr lang="en-US" dirty="0"/>
              <a:t>contraception </a:t>
            </a:r>
          </a:p>
          <a:p>
            <a:pPr marL="0" indent="0">
              <a:buNone/>
            </a:pPr>
            <a:r>
              <a:rPr lang="en-US" dirty="0"/>
              <a:t>AND Philippines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A537D8A6-CF95-3A5F-C9D3-9C0799379C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227512"/>
              </p:ext>
            </p:extLst>
          </p:nvPr>
        </p:nvGraphicFramePr>
        <p:xfrm>
          <a:off x="476252" y="4406425"/>
          <a:ext cx="4481512" cy="170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7659">
                  <a:extLst>
                    <a:ext uri="{9D8B030D-6E8A-4147-A177-3AD203B41FA5}">
                      <a16:colId xmlns:a16="http://schemas.microsoft.com/office/drawing/2014/main" val="2756226406"/>
                    </a:ext>
                  </a:extLst>
                </a:gridCol>
                <a:gridCol w="3163853">
                  <a:extLst>
                    <a:ext uri="{9D8B030D-6E8A-4147-A177-3AD203B41FA5}">
                      <a16:colId xmlns:a16="http://schemas.microsoft.com/office/drawing/2014/main" val="3088906994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YEAR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TOTAL PAPERS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8194582"/>
                  </a:ext>
                </a:extLst>
              </a:tr>
              <a:tr h="213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1520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902093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1830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735709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65093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8889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8407449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C44C3A8-499F-4656-547F-F222DD62D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Publication Profile on </a:t>
            </a:r>
            <a:br>
              <a:rPr lang="en-US" dirty="0"/>
            </a:br>
            <a:r>
              <a:rPr lang="en-US" dirty="0"/>
              <a:t>FP in Philippines </a:t>
            </a:r>
          </a:p>
        </p:txBody>
      </p:sp>
    </p:spTree>
    <p:extLst>
      <p:ext uri="{BB962C8B-B14F-4D97-AF65-F5344CB8AC3E}">
        <p14:creationId xmlns:p14="http://schemas.microsoft.com/office/powerpoint/2010/main" val="311662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6AFBDE-09E8-D4FD-18A9-5F2BBD1ED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 of findings in literature 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7DC13D-41FF-354E-62C6-8473B4D1B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Not many published papers in local and internation literature on FP</a:t>
            </a:r>
          </a:p>
          <a:p>
            <a:r>
              <a:rPr lang="en-US" dirty="0"/>
              <a:t>Most topics were on:</a:t>
            </a:r>
          </a:p>
          <a:p>
            <a:pPr lvl="1"/>
            <a:r>
              <a:rPr lang="en-US" dirty="0"/>
              <a:t>Knowledge attitudes and practices studies</a:t>
            </a:r>
          </a:p>
          <a:p>
            <a:pPr lvl="1"/>
            <a:r>
              <a:rPr lang="en-US" dirty="0"/>
              <a:t>Operational topics such as strategies or increasing use</a:t>
            </a:r>
          </a:p>
          <a:p>
            <a:pPr lvl="1"/>
            <a:r>
              <a:rPr lang="en-US" dirty="0"/>
              <a:t>Promotional topics such as increasing involvement and awareness</a:t>
            </a:r>
          </a:p>
          <a:p>
            <a:r>
              <a:rPr lang="en-US" dirty="0"/>
              <a:t>Many of the papers are free and downloadable</a:t>
            </a:r>
          </a:p>
          <a:p>
            <a:r>
              <a:rPr lang="en-US" dirty="0"/>
              <a:t>A few authors are non-Filipinos who have papers on the Philippines </a:t>
            </a:r>
          </a:p>
          <a:p>
            <a:endParaRPr lang="en-US" dirty="0"/>
          </a:p>
          <a:p>
            <a:r>
              <a:rPr lang="en-US" sz="3500" dirty="0"/>
              <a:t>What research in Family Planning should be done?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1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F6FC-121A-CE23-A147-CD477251C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National Unified Health Research Agenda</a:t>
            </a:r>
            <a:br>
              <a:rPr lang="en-US" b="1" dirty="0"/>
            </a:br>
            <a:r>
              <a:rPr lang="en-US" b="1" dirty="0"/>
              <a:t>NUHRA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3BB364-0160-5737-8676-F21DEB8DF0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78786" y="1232270"/>
            <a:ext cx="3865563" cy="4393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18F682-1F6A-0B1A-45E7-BC1AD4F16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63" y="2017714"/>
            <a:ext cx="7188200" cy="1797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37174-7EBF-9008-26E8-A0684FAC8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956134"/>
            <a:ext cx="7152964" cy="14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53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E8FC5A-07B7-6532-F268-734B9234F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59" y="193448"/>
            <a:ext cx="7965510" cy="66645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0B326-DD71-C34A-47C9-92744DC40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297" y="1797049"/>
            <a:ext cx="3869454" cy="27606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7956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D694C4-4EF1-1A4E-8956-D2E2125B0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489" y="190266"/>
            <a:ext cx="6886574" cy="62147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B6DD2F-F462-0244-9803-0DB2149721C7}"/>
              </a:ext>
            </a:extLst>
          </p:cNvPr>
          <p:cNvSpPr/>
          <p:nvPr/>
        </p:nvSpPr>
        <p:spPr>
          <a:xfrm>
            <a:off x="3573234" y="6298402"/>
            <a:ext cx="6070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doh.gov.ph</a:t>
            </a:r>
            <a:r>
              <a:rPr lang="en-US" dirty="0"/>
              <a:t>/sites/default/files/publications/</a:t>
            </a:r>
            <a:r>
              <a:rPr lang="en-US" dirty="0" err="1"/>
              <a:t>NUHRA.pdf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2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F4ED1-D091-D376-5DD1-3F961DEB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Declaration of Interest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ECFFEE-CD54-498D-132C-432F7AF0F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086889"/>
              </p:ext>
            </p:extLst>
          </p:nvPr>
        </p:nvGraphicFramePr>
        <p:xfrm>
          <a:off x="838200" y="1825625"/>
          <a:ext cx="952023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9778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963AF-005F-A2B1-946C-FB982470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4105278" cy="4994548"/>
          </a:xfrm>
          <a:solidFill>
            <a:schemeClr val="accent4"/>
          </a:solidFill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Coverage of updated NUHRA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2023-2028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89D7-517D-D317-12DF-805858CB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latin typeface="Ubuntu" panose="020B0504030602030204" pitchFamily="34" charset="0"/>
              </a:rPr>
              <a:t>Disease management;</a:t>
            </a:r>
            <a:endParaRPr lang="en-US" sz="2000" b="0" i="0" dirty="0">
              <a:effectLst/>
              <a:latin typeface="Ubuntu" panose="020B05040306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latin typeface="Ubuntu" panose="020B0504030602030204" pitchFamily="34" charset="0"/>
              </a:rPr>
              <a:t>Halal in health;</a:t>
            </a:r>
            <a:endParaRPr lang="en-US" sz="2000" b="0" i="0" dirty="0">
              <a:effectLst/>
              <a:latin typeface="Ubuntu" panose="020B05040306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latin typeface="Ubuntu" panose="020B0504030602030204" pitchFamily="34" charset="0"/>
              </a:rPr>
              <a:t>Health security, emergency, and disaster risk management;</a:t>
            </a:r>
            <a:endParaRPr lang="en-US" sz="2000" b="0" i="0" dirty="0">
              <a:effectLst/>
              <a:latin typeface="Ubuntu" panose="020B05040306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latin typeface="Ubuntu" panose="020B0504030602030204" pitchFamily="34" charset="0"/>
              </a:rPr>
              <a:t>Health technology and innovation;</a:t>
            </a:r>
            <a:endParaRPr lang="en-US" sz="2000" b="0" i="0" dirty="0">
              <a:effectLst/>
              <a:latin typeface="Ubuntu" panose="020B05040306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 u="sng" dirty="0">
                <a:effectLst/>
                <a:latin typeface="Ubuntu" panose="020B0504030602030204" pitchFamily="34" charset="0"/>
              </a:rPr>
              <a:t>Health of vulnerable populations;</a:t>
            </a:r>
            <a:endParaRPr lang="en-US" sz="2000" b="0" i="0" u="sng" dirty="0">
              <a:effectLst/>
              <a:latin typeface="Ubuntu" panose="020B05040306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latin typeface="Ubuntu" panose="020B0504030602030204" pitchFamily="34" charset="0"/>
              </a:rPr>
              <a:t>Health promotion;</a:t>
            </a:r>
            <a:endParaRPr lang="en-US" sz="2000" b="0" i="0" dirty="0">
              <a:effectLst/>
              <a:latin typeface="Ubuntu" panose="020B05040306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 u="sng" dirty="0">
                <a:effectLst/>
                <a:latin typeface="Ubuntu" panose="020B0504030602030204" pitchFamily="34" charset="0"/>
              </a:rPr>
              <a:t>Health systems strengthening towards UHC</a:t>
            </a:r>
            <a:r>
              <a:rPr lang="en-US" sz="2000" b="1" i="0" dirty="0">
                <a:effectLst/>
                <a:latin typeface="Ubuntu" panose="020B0504030602030204" pitchFamily="34" charset="0"/>
              </a:rPr>
              <a:t>;</a:t>
            </a:r>
            <a:endParaRPr lang="en-US" sz="2000" b="0" i="0" dirty="0">
              <a:effectLst/>
              <a:latin typeface="Ubuntu" panose="020B05040306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Maternal, newborn, and child health;</a:t>
            </a:r>
            <a:endParaRPr lang="en-US" sz="2000" b="0" i="0" dirty="0">
              <a:solidFill>
                <a:srgbClr val="FF0000"/>
              </a:solidFill>
              <a:effectLst/>
              <a:latin typeface="Ubuntu" panose="020B05040306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Mental health;</a:t>
            </a:r>
            <a:endParaRPr lang="en-US" sz="2000" b="0" i="0" dirty="0">
              <a:solidFill>
                <a:srgbClr val="FF0000"/>
              </a:solidFill>
              <a:effectLst/>
              <a:latin typeface="Ubuntu" panose="020B05040306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latin typeface="Ubuntu" panose="020B0504030602030204" pitchFamily="34" charset="0"/>
              </a:rPr>
              <a:t>Nutrition and food security; and</a:t>
            </a:r>
            <a:endParaRPr lang="en-US" sz="2000" b="0" i="0" dirty="0">
              <a:effectLst/>
              <a:latin typeface="Ubuntu" panose="020B05040306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Sexual and reproductive health. </a:t>
            </a:r>
            <a:endParaRPr lang="en-US" sz="2000" b="0" i="0" dirty="0">
              <a:solidFill>
                <a:srgbClr val="FF0000"/>
              </a:solidFill>
              <a:effectLst/>
              <a:latin typeface="Ubuntu" panose="020B050403060203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1586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B5C92D-C55E-DC38-6231-4316E6DAD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33" y="-334852"/>
            <a:ext cx="8916265" cy="69256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8366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D130-4329-E98A-D86C-1D65162A0E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b="1" dirty="0"/>
              <a:t>What is in NUHRA?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C8BD5-5231-3ED6-89A5-2786B0390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76" y="1690688"/>
            <a:ext cx="6477000" cy="3118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9D384E-400B-51D6-2DF9-772B237B5BC7}"/>
              </a:ext>
            </a:extLst>
          </p:cNvPr>
          <p:cNvSpPr txBox="1"/>
          <p:nvPr/>
        </p:nvSpPr>
        <p:spPr>
          <a:xfrm>
            <a:off x="3111335" y="5057589"/>
            <a:ext cx="394260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Prioritized in the top 10 in Regions</a:t>
            </a:r>
          </a:p>
          <a:p>
            <a:r>
              <a:rPr lang="en-US" dirty="0"/>
              <a:t>1, 2, 3, CAR, 5, </a:t>
            </a:r>
            <a:r>
              <a:rPr lang="en-US" sz="2800" b="1" dirty="0"/>
              <a:t>6</a:t>
            </a:r>
            <a:r>
              <a:rPr lang="en-US" dirty="0"/>
              <a:t>, 7, 9</a:t>
            </a:r>
          </a:p>
          <a:p>
            <a:r>
              <a:rPr lang="en-US" dirty="0"/>
              <a:t>CARAGA and BARMM</a:t>
            </a:r>
          </a:p>
        </p:txBody>
      </p:sp>
    </p:spTree>
    <p:extLst>
      <p:ext uri="{BB962C8B-B14F-4D97-AF65-F5344CB8AC3E}">
        <p14:creationId xmlns:p14="http://schemas.microsoft.com/office/powerpoint/2010/main" val="3064524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7FA75-7A17-7C22-0EE1-47DCC214C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8567-3768-FC68-77AD-C24550D33F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b="1" dirty="0"/>
              <a:t>What is in NUHRA?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5042A-B025-BB02-57F1-F58C03DC5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869" y="1349594"/>
            <a:ext cx="5741703" cy="53718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3E50F1-B112-BC90-81D2-B676A37D7C2B}"/>
              </a:ext>
            </a:extLst>
          </p:cNvPr>
          <p:cNvSpPr txBox="1"/>
          <p:nvPr/>
        </p:nvSpPr>
        <p:spPr>
          <a:xfrm>
            <a:off x="7932717" y="1876302"/>
            <a:ext cx="33114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Prioritized among top 10 in</a:t>
            </a:r>
          </a:p>
          <a:p>
            <a:r>
              <a:rPr lang="en-US" dirty="0"/>
              <a:t>Regions 3, CAR, 8, 11m BARMM</a:t>
            </a:r>
          </a:p>
        </p:txBody>
      </p:sp>
    </p:spTree>
    <p:extLst>
      <p:ext uri="{BB962C8B-B14F-4D97-AF65-F5344CB8AC3E}">
        <p14:creationId xmlns:p14="http://schemas.microsoft.com/office/powerpoint/2010/main" val="4162648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7640-BDF3-4914-C079-3D8258E0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Issues in the NUHRA regarding FP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16381-B0EF-C286-B335-BE27CDC59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NUHRA addresses FP as part of the general SRH agenda, and </a:t>
            </a:r>
          </a:p>
          <a:p>
            <a:pPr lvl="1"/>
            <a:r>
              <a:rPr lang="en-US" sz="3200" dirty="0"/>
              <a:t>as an intervention in the MNCH agenda, and </a:t>
            </a:r>
          </a:p>
          <a:p>
            <a:pPr lvl="1"/>
            <a:r>
              <a:rPr lang="en-US" sz="3200" dirty="0"/>
              <a:t>a possible outcome in Health Systems Strengthening or Health Promotion, or </a:t>
            </a:r>
          </a:p>
          <a:p>
            <a:pPr lvl="1"/>
            <a:r>
              <a:rPr lang="en-US" sz="3200" dirty="0"/>
              <a:t>in targeting specific populations</a:t>
            </a:r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200" dirty="0"/>
              <a:t>It would be helpful and useful if more specific issues for research can be identified, especially if some needs are not identified.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68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EDA7923-313C-407C-0265-E6700F424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75" y="0"/>
            <a:ext cx="8713695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70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AE66-41E4-69E4-0747-DBCC9174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on FP Research Scoping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8BCA9-0198-49EF-EA79-86FF1A9B2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specific problems that need to be addressed or services that need to be improved?</a:t>
            </a:r>
          </a:p>
          <a:p>
            <a:r>
              <a:rPr lang="en-US" dirty="0"/>
              <a:t>What methods can be promoted more?</a:t>
            </a:r>
          </a:p>
          <a:p>
            <a:r>
              <a:rPr lang="en-US" dirty="0"/>
              <a:t>What populations can be targeted more?</a:t>
            </a:r>
          </a:p>
          <a:p>
            <a:r>
              <a:rPr lang="en-US" dirty="0"/>
              <a:t>What providers can be enabled more to provide services or promote health?</a:t>
            </a:r>
          </a:p>
          <a:p>
            <a:r>
              <a:rPr lang="en-US" dirty="0"/>
              <a:t>What policies and resources need to be addressed?</a:t>
            </a:r>
          </a:p>
          <a:p>
            <a:r>
              <a:rPr lang="en-US" dirty="0"/>
              <a:t>What barriers should be addressed first? </a:t>
            </a:r>
          </a:p>
        </p:txBody>
      </p:sp>
    </p:spTree>
    <p:extLst>
      <p:ext uri="{BB962C8B-B14F-4D97-AF65-F5344CB8AC3E}">
        <p14:creationId xmlns:p14="http://schemas.microsoft.com/office/powerpoint/2010/main" val="4093121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D95131-60E3-7803-7F63-F958C699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Link to the FP Research Agenda survey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A92BF8-CE39-2579-D524-8007F8537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6275" y="1825625"/>
            <a:ext cx="5426034" cy="4351338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https://docs.google.com/forms/d/e/1FAIpQLSd1si3XWETj-eOY9bXXoO3YxDZS_BvlIdLJNLaQq-7VUL2w2w/viewform?usp=pp_url</a:t>
            </a:r>
            <a:endParaRPr lang="en-US" dirty="0"/>
          </a:p>
          <a:p>
            <a:endParaRPr lang="en-US" dirty="0"/>
          </a:p>
          <a:p>
            <a:r>
              <a:rPr lang="en-US" dirty="0"/>
              <a:t>Thank you very much for participating. </a:t>
            </a:r>
          </a:p>
          <a:p>
            <a:r>
              <a:rPr lang="en-US" dirty="0"/>
              <a:t>Thanks to Dr. Mario Espino, Dr. Ryan </a:t>
            </a:r>
            <a:r>
              <a:rPr lang="en-US" dirty="0" err="1"/>
              <a:t>Lintao</a:t>
            </a:r>
            <a:r>
              <a:rPr lang="en-US" dirty="0"/>
              <a:t> for assisting in the preparation of the presentation. </a:t>
            </a:r>
          </a:p>
        </p:txBody>
      </p:sp>
      <p:pic>
        <p:nvPicPr>
          <p:cNvPr id="8" name="Content Placeholder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75CB066-A840-EBDE-92C3-D2040F0370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7331" y="1825625"/>
            <a:ext cx="4351338" cy="43513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624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459D5-3DE7-40CB-7FAC-6747FBC6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Report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5428E-8B04-7A74-F67E-314556858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Status of FP indicators in the Philippines</a:t>
            </a:r>
          </a:p>
          <a:p>
            <a:r>
              <a:rPr lang="en-US" dirty="0"/>
              <a:t>Research Profile on FP in the Philippines</a:t>
            </a:r>
          </a:p>
          <a:p>
            <a:r>
              <a:rPr lang="en-US" dirty="0"/>
              <a:t>Sources of FP Research </a:t>
            </a:r>
          </a:p>
          <a:p>
            <a:r>
              <a:rPr lang="en-US" dirty="0"/>
              <a:t>NUHRA</a:t>
            </a:r>
          </a:p>
          <a:p>
            <a:r>
              <a:rPr lang="en-US" dirty="0"/>
              <a:t>Identification of Research Gaps</a:t>
            </a:r>
          </a:p>
          <a:p>
            <a:r>
              <a:rPr lang="en-US" dirty="0"/>
              <a:t>Research Topic Scoping</a:t>
            </a:r>
          </a:p>
        </p:txBody>
      </p:sp>
    </p:spTree>
    <p:extLst>
      <p:ext uri="{BB962C8B-B14F-4D97-AF65-F5344CB8AC3E}">
        <p14:creationId xmlns:p14="http://schemas.microsoft.com/office/powerpoint/2010/main" val="124583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3417-8195-6DF4-DB5B-E0CFBE67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FP Indicators in the Philippines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274E1-4B60-198C-0C91-A7A34D586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source for the indicators is Track 20, which monitors data for FP2030</a:t>
            </a:r>
          </a:p>
          <a:p>
            <a:r>
              <a:rPr lang="en-US" dirty="0"/>
              <a:t>Data identified is submitted by DOH </a:t>
            </a:r>
          </a:p>
          <a:p>
            <a:r>
              <a:rPr lang="en-US" dirty="0"/>
              <a:t>The population for all the indicators is women of reproductive age (15 to 49) unless otherwise specified.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6AA01-7761-9FCB-F97B-A60DC3914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60" y="4748150"/>
            <a:ext cx="4762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2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BBDD6-E344-D0DC-D8EB-8C445B7F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6E5984-6B5F-5A3D-1B8A-0255271FC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31" y="795647"/>
            <a:ext cx="12269905" cy="429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90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8993-1EF1-69CB-192F-CF9494FD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FP Indicators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4A3E76-9060-5D63-74E4-740A5D242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714" y="1690688"/>
            <a:ext cx="9633011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0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5B20B1-A575-0F24-D05C-417D1A5E3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FP Indicators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C9832A-C5CC-D8DB-BC40-8C4753A7E3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8107" y="1690688"/>
            <a:ext cx="5555542" cy="448627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31D5A7-ED05-B8B7-F722-8E8C352FA0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3649" y="1690688"/>
            <a:ext cx="5302721" cy="451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2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A9D7-B59A-874D-C305-E233B34EF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FP Indicators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3DCB85-F23D-1C7B-5498-A9D7C22C0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10745516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62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20A2B1-6CBE-E9A7-2F58-56C11703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043112"/>
            <a:ext cx="11611812" cy="25860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1052C64-20B8-64E6-F9D9-1E517EA6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FP Indicators</a:t>
            </a:r>
          </a:p>
        </p:txBody>
      </p:sp>
    </p:spTree>
    <p:extLst>
      <p:ext uri="{BB962C8B-B14F-4D97-AF65-F5344CB8AC3E}">
        <p14:creationId xmlns:p14="http://schemas.microsoft.com/office/powerpoint/2010/main" val="2263714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RHSlides" id="{3C683125-ACBC-5842-9464-EFFA48B0FFDC}" vid="{527FFE43-6707-0B46-9416-1F9C9EE781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</TotalTime>
  <Words>931</Words>
  <Application>Microsoft Macintosh PowerPoint</Application>
  <PresentationFormat>Widescreen</PresentationFormat>
  <Paragraphs>179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Aptos Display</vt:lpstr>
      <vt:lpstr>Aptos Narrow</vt:lpstr>
      <vt:lpstr>Arial</vt:lpstr>
      <vt:lpstr>Ubuntu</vt:lpstr>
      <vt:lpstr>Office Theme</vt:lpstr>
      <vt:lpstr>Family Planning Research in the National Unified Health Research Agenda </vt:lpstr>
      <vt:lpstr>Declaration of Interest </vt:lpstr>
      <vt:lpstr>Outline of the Report </vt:lpstr>
      <vt:lpstr>Status of FP Indicators in the Philippines</vt:lpstr>
      <vt:lpstr>PowerPoint Presentation</vt:lpstr>
      <vt:lpstr>Other FP Indicators</vt:lpstr>
      <vt:lpstr>Other FP Indicators</vt:lpstr>
      <vt:lpstr>Other FP Indicators</vt:lpstr>
      <vt:lpstr>Other FP Indicators</vt:lpstr>
      <vt:lpstr>Other FP Indicators</vt:lpstr>
      <vt:lpstr>No data in Track 20</vt:lpstr>
      <vt:lpstr>Research Publication Profile on  FP in Philippines </vt:lpstr>
      <vt:lpstr>Research Publication Profile on  FP in Philippines </vt:lpstr>
      <vt:lpstr>Research Publication Profile on  FP in Philippines </vt:lpstr>
      <vt:lpstr>Research Publication Profile on  FP in Philippines </vt:lpstr>
      <vt:lpstr>Summary of findings in literature review</vt:lpstr>
      <vt:lpstr>National Unified Health Research Agenda NUHRA</vt:lpstr>
      <vt:lpstr>PowerPoint Presentation</vt:lpstr>
      <vt:lpstr>PowerPoint Presentation</vt:lpstr>
      <vt:lpstr>Coverage of updated NUHRA  2023-2028</vt:lpstr>
      <vt:lpstr>PowerPoint Presentation</vt:lpstr>
      <vt:lpstr>What is in NUHRA?</vt:lpstr>
      <vt:lpstr>What is in NUHRA?</vt:lpstr>
      <vt:lpstr>Issues in the NUHRA regarding FP </vt:lpstr>
      <vt:lpstr>PowerPoint Presentation</vt:lpstr>
      <vt:lpstr>Survey on FP Research Scoping</vt:lpstr>
      <vt:lpstr>Link to the FP Research Agenda survey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Festin</dc:creator>
  <cp:lastModifiedBy>Mario Festin</cp:lastModifiedBy>
  <cp:revision>12</cp:revision>
  <dcterms:created xsi:type="dcterms:W3CDTF">2024-11-17T06:51:43Z</dcterms:created>
  <dcterms:modified xsi:type="dcterms:W3CDTF">2024-11-19T09:31:38Z</dcterms:modified>
</cp:coreProperties>
</file>