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76" r:id="rId11"/>
    <p:sldId id="288" r:id="rId12"/>
    <p:sldId id="266" r:id="rId13"/>
    <p:sldId id="285" r:id="rId14"/>
    <p:sldId id="286" r:id="rId15"/>
    <p:sldId id="287" r:id="rId16"/>
    <p:sldId id="267" r:id="rId17"/>
    <p:sldId id="268" r:id="rId18"/>
    <p:sldId id="269" r:id="rId19"/>
    <p:sldId id="279" r:id="rId20"/>
    <p:sldId id="278" r:id="rId21"/>
    <p:sldId id="280" r:id="rId22"/>
    <p:sldId id="281" r:id="rId23"/>
    <p:sldId id="282" r:id="rId24"/>
    <p:sldId id="277" r:id="rId25"/>
    <p:sldId id="270" r:id="rId26"/>
    <p:sldId id="283" r:id="rId27"/>
    <p:sldId id="271" r:id="rId28"/>
    <p:sldId id="284" r:id="rId29"/>
    <p:sldId id="272" r:id="rId30"/>
    <p:sldId id="273" r:id="rId31"/>
    <p:sldId id="274" r:id="rId32"/>
    <p:sldId id="275" r:id="rId33"/>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Gotham" panose="020B0604020202020204" charset="0"/>
      <p:regular r:id="rId38"/>
    </p:embeddedFont>
    <p:embeddedFont>
      <p:font typeface="Gotham Bold" panose="020B0604020202020204" charset="0"/>
      <p:regular r:id="rId39"/>
    </p:embeddedFont>
    <p:embeddedFont>
      <p:font typeface="Gotham Bold Italics" panose="020B0604020202020204" charset="0"/>
      <p:regular r:id="rId40"/>
    </p:embeddedFont>
    <p:embeddedFont>
      <p:font typeface="Gotham Italics" panose="020B0604020202020204" charset="0"/>
      <p:regular r:id="rId41"/>
    </p:embeddedFont>
    <p:embeddedFont>
      <p:font typeface="Poppins Medium" panose="00000600000000000000" pitchFamily="2" charset="0"/>
      <p:regular r:id="rId42"/>
      <p:italic r:id="rId43"/>
    </p:embeddedFont>
    <p:embeddedFont>
      <p:font typeface="Roboto" panose="02000000000000000000" pitchFamily="2" charset="0"/>
      <p:regular r:id="rId44"/>
      <p:bold r:id="rId45"/>
      <p:italic r:id="rId46"/>
      <p:boldItalic r:id="rId47"/>
    </p:embeddedFont>
    <p:embeddedFont>
      <p:font typeface="Roboto Bold" panose="02000000000000000000" charset="0"/>
      <p:regular r:id="rId48"/>
    </p:embeddedFont>
    <p:embeddedFont>
      <p:font typeface="Sitka Text"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907" y="-1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sv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21.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1.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1.svg"/><Relationship Id="rId10" Type="http://schemas.openxmlformats.org/officeDocument/2006/relationships/image" Target="../media/image16.svg"/><Relationship Id="rId19" Type="http://schemas.openxmlformats.org/officeDocument/2006/relationships/image" Target="../media/image25.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FA285E3-946A-3EB4-CD28-15AA29F8CD24}"/>
              </a:ext>
            </a:extLst>
          </p:cNvPr>
          <p:cNvSpPr/>
          <p:nvPr/>
        </p:nvSpPr>
        <p:spPr>
          <a:xfrm>
            <a:off x="-11887200" y="-795864"/>
            <a:ext cx="2969843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txBody>
          <a:bodyPr/>
          <a:lstStyle/>
          <a:p>
            <a:endParaRPr lang="en-PH" dirty="0"/>
          </a:p>
        </p:txBody>
      </p:sp>
      <p:grpSp>
        <p:nvGrpSpPr>
          <p:cNvPr id="3" name="Group 3"/>
          <p:cNvGrpSpPr/>
          <p:nvPr/>
        </p:nvGrpSpPr>
        <p:grpSpPr>
          <a:xfrm rot="-5400000">
            <a:off x="7033003" y="-3087123"/>
            <a:ext cx="2038046" cy="17950237"/>
            <a:chOff x="0" y="0"/>
            <a:chExt cx="536769" cy="4727635"/>
          </a:xfrm>
        </p:grpSpPr>
        <p:sp>
          <p:nvSpPr>
            <p:cNvPr id="4" name="Freeform 4"/>
            <p:cNvSpPr/>
            <p:nvPr/>
          </p:nvSpPr>
          <p:spPr>
            <a:xfrm>
              <a:off x="0" y="0"/>
              <a:ext cx="536769" cy="4727635"/>
            </a:xfrm>
            <a:custGeom>
              <a:avLst/>
              <a:gdLst/>
              <a:ahLst/>
              <a:cxnLst/>
              <a:rect l="l" t="t" r="r" b="b"/>
              <a:pathLst>
                <a:path w="536769" h="4727635">
                  <a:moveTo>
                    <a:pt x="235519" y="0"/>
                  </a:moveTo>
                  <a:lnTo>
                    <a:pt x="301250" y="0"/>
                  </a:lnTo>
                  <a:cubicBezTo>
                    <a:pt x="431324" y="0"/>
                    <a:pt x="536769" y="105446"/>
                    <a:pt x="536769" y="235519"/>
                  </a:cubicBezTo>
                  <a:lnTo>
                    <a:pt x="536769" y="4492115"/>
                  </a:lnTo>
                  <a:cubicBezTo>
                    <a:pt x="536769" y="4554579"/>
                    <a:pt x="511956" y="4614484"/>
                    <a:pt x="467787" y="4658653"/>
                  </a:cubicBezTo>
                  <a:cubicBezTo>
                    <a:pt x="423619" y="4702821"/>
                    <a:pt x="363714" y="4727635"/>
                    <a:pt x="301250" y="4727635"/>
                  </a:cubicBezTo>
                  <a:lnTo>
                    <a:pt x="235519" y="4727635"/>
                  </a:lnTo>
                  <a:cubicBezTo>
                    <a:pt x="105446" y="4727635"/>
                    <a:pt x="0" y="4622189"/>
                    <a:pt x="0" y="4492115"/>
                  </a:cubicBezTo>
                  <a:lnTo>
                    <a:pt x="0" y="235519"/>
                  </a:lnTo>
                  <a:cubicBezTo>
                    <a:pt x="0" y="173056"/>
                    <a:pt x="24814" y="113150"/>
                    <a:pt x="68982" y="68982"/>
                  </a:cubicBezTo>
                  <a:cubicBezTo>
                    <a:pt x="113150" y="24814"/>
                    <a:pt x="173056" y="0"/>
                    <a:pt x="235519" y="0"/>
                  </a:cubicBezTo>
                  <a:close/>
                </a:path>
              </a:pathLst>
            </a:custGeom>
            <a:gradFill rotWithShape="1">
              <a:gsLst>
                <a:gs pos="0">
                  <a:srgbClr val="7A0099">
                    <a:alpha val="100000"/>
                  </a:srgbClr>
                </a:gs>
                <a:gs pos="100000">
                  <a:srgbClr val="8D00E4">
                    <a:alpha val="9500"/>
                  </a:srgbClr>
                </a:gs>
              </a:gsLst>
              <a:path path="circle">
                <a:fillToRect r="100000" b="100000"/>
              </a:path>
              <a:tileRect l="-100000" t="-100000"/>
            </a:gradFill>
          </p:spPr>
        </p:sp>
        <p:sp>
          <p:nvSpPr>
            <p:cNvPr id="5" name="TextBox 5"/>
            <p:cNvSpPr txBox="1"/>
            <p:nvPr/>
          </p:nvSpPr>
          <p:spPr>
            <a:xfrm>
              <a:off x="0" y="-57150"/>
              <a:ext cx="536769" cy="4784785"/>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0609588" y="4504344"/>
            <a:ext cx="611864" cy="1278312"/>
          </a:xfrm>
          <a:custGeom>
            <a:avLst/>
            <a:gdLst/>
            <a:ahLst/>
            <a:cxnLst/>
            <a:rect l="l" t="t" r="r" b="b"/>
            <a:pathLst>
              <a:path w="611864" h="1278312">
                <a:moveTo>
                  <a:pt x="0" y="0"/>
                </a:moveTo>
                <a:lnTo>
                  <a:pt x="611864" y="0"/>
                </a:lnTo>
                <a:lnTo>
                  <a:pt x="611864" y="1278312"/>
                </a:lnTo>
                <a:lnTo>
                  <a:pt x="0" y="1278312"/>
                </a:lnTo>
                <a:lnTo>
                  <a:pt x="0" y="0"/>
                </a:lnTo>
                <a:close/>
              </a:path>
            </a:pathLst>
          </a:custGeom>
          <a:blipFill>
            <a:blip r:embed="rId3">
              <a:extLst>
                <a:ext uri="{96DAC541-7B7A-43D3-8B79-37D633B846F1}">
                  <asvg:svgBlip xmlns:asvg="http://schemas.microsoft.com/office/drawing/2016/SVG/main" r:embed="rId4"/>
                </a:ext>
              </a:extLst>
            </a:blip>
            <a:stretch>
              <a:fillRect r="-107354"/>
            </a:stretch>
          </a:blipFill>
        </p:spPr>
      </p:sp>
      <p:sp>
        <p:nvSpPr>
          <p:cNvPr id="7" name="Freeform 7"/>
          <p:cNvSpPr/>
          <p:nvPr/>
        </p:nvSpPr>
        <p:spPr>
          <a:xfrm>
            <a:off x="-145783" y="2078462"/>
            <a:ext cx="561323" cy="1172722"/>
          </a:xfrm>
          <a:custGeom>
            <a:avLst/>
            <a:gdLst/>
            <a:ahLst/>
            <a:cxnLst/>
            <a:rect l="l" t="t" r="r" b="b"/>
            <a:pathLst>
              <a:path w="561323" h="1172722">
                <a:moveTo>
                  <a:pt x="0" y="0"/>
                </a:moveTo>
                <a:lnTo>
                  <a:pt x="561323" y="0"/>
                </a:lnTo>
                <a:lnTo>
                  <a:pt x="561323" y="1172723"/>
                </a:lnTo>
                <a:lnTo>
                  <a:pt x="0" y="1172723"/>
                </a:lnTo>
                <a:lnTo>
                  <a:pt x="0" y="0"/>
                </a:lnTo>
                <a:close/>
              </a:path>
            </a:pathLst>
          </a:custGeom>
          <a:blipFill>
            <a:blip r:embed="rId3">
              <a:extLst>
                <a:ext uri="{96DAC541-7B7A-43D3-8B79-37D633B846F1}">
                  <asvg:svgBlip xmlns:asvg="http://schemas.microsoft.com/office/drawing/2016/SVG/main" r:embed="rId4"/>
                </a:ext>
              </a:extLst>
            </a:blip>
            <a:stretch>
              <a:fillRect r="-107354"/>
            </a:stretch>
          </a:blipFill>
        </p:spPr>
      </p:sp>
      <p:sp>
        <p:nvSpPr>
          <p:cNvPr id="11" name="Freeform 11"/>
          <p:cNvSpPr/>
          <p:nvPr/>
        </p:nvSpPr>
        <p:spPr>
          <a:xfrm>
            <a:off x="1569855" y="1502971"/>
            <a:ext cx="6553106" cy="1748214"/>
          </a:xfrm>
          <a:custGeom>
            <a:avLst/>
            <a:gdLst/>
            <a:ahLst/>
            <a:cxnLst/>
            <a:rect l="l" t="t" r="r" b="b"/>
            <a:pathLst>
              <a:path w="6553106" h="1748214">
                <a:moveTo>
                  <a:pt x="0" y="0"/>
                </a:moveTo>
                <a:lnTo>
                  <a:pt x="6553106" y="0"/>
                </a:lnTo>
                <a:lnTo>
                  <a:pt x="6553106" y="1748214"/>
                </a:lnTo>
                <a:lnTo>
                  <a:pt x="0" y="1748214"/>
                </a:lnTo>
                <a:lnTo>
                  <a:pt x="0" y="0"/>
                </a:lnTo>
                <a:close/>
              </a:path>
            </a:pathLst>
          </a:custGeom>
          <a:blipFill>
            <a:blip r:embed="rId5"/>
            <a:stretch>
              <a:fillRect l="-15608" t="-128135" r="-14098" b="-114635"/>
            </a:stretch>
          </a:blipFill>
        </p:spPr>
      </p:sp>
      <p:sp>
        <p:nvSpPr>
          <p:cNvPr id="22" name="TextBox 22"/>
          <p:cNvSpPr txBox="1"/>
          <p:nvPr/>
        </p:nvSpPr>
        <p:spPr>
          <a:xfrm>
            <a:off x="476765" y="4964258"/>
            <a:ext cx="15457289" cy="1636795"/>
          </a:xfrm>
          <a:prstGeom prst="rect">
            <a:avLst/>
          </a:prstGeom>
        </p:spPr>
        <p:txBody>
          <a:bodyPr wrap="square" lIns="0" tIns="0" rIns="0" bIns="0" rtlCol="0" anchor="t">
            <a:spAutoFit/>
          </a:bodyPr>
          <a:lstStyle/>
          <a:p>
            <a:pPr algn="l">
              <a:lnSpc>
                <a:spcPts val="7000"/>
              </a:lnSpc>
              <a:spcBef>
                <a:spcPct val="0"/>
              </a:spcBef>
            </a:pPr>
            <a:r>
              <a:rPr lang="en-US" sz="5000" b="1" spc="385" dirty="0">
                <a:solidFill>
                  <a:srgbClr val="FACA41"/>
                </a:solidFill>
                <a:latin typeface="Poppins Medium"/>
                <a:ea typeface="Poppins Medium"/>
                <a:cs typeface="Poppins Medium"/>
                <a:sym typeface="Poppins Medium"/>
              </a:rPr>
              <a:t>NATIONAL FAMILYPLANNING CONFERENCE</a:t>
            </a:r>
          </a:p>
          <a:p>
            <a:pPr algn="l">
              <a:lnSpc>
                <a:spcPts val="7000"/>
              </a:lnSpc>
              <a:spcBef>
                <a:spcPct val="0"/>
              </a:spcBef>
            </a:pPr>
            <a:r>
              <a:rPr lang="en-US" sz="2200" b="1" i="1" spc="385" dirty="0">
                <a:latin typeface="Sitka Text" pitchFamily="2" charset="0"/>
                <a:ea typeface="Poppins Medium"/>
                <a:cs typeface="Poppins Medium"/>
                <a:sym typeface="Poppins Medium"/>
              </a:rPr>
              <a:t>“Enhancing Family Planning Demand Generation and Services through Technology”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5555"/>
        </a:solidFill>
        <a:effectLst/>
      </p:bgPr>
    </p:bg>
    <p:spTree>
      <p:nvGrpSpPr>
        <p:cNvPr id="1" name="">
          <a:extLst>
            <a:ext uri="{FF2B5EF4-FFF2-40B4-BE49-F238E27FC236}">
              <a16:creationId xmlns:a16="http://schemas.microsoft.com/office/drawing/2014/main" id="{EEE24957-EC3C-CD48-ACC7-7D4C9BB06D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9EE696-07CF-649A-D302-A79F6772817E}"/>
              </a:ext>
            </a:extLst>
          </p:cNvPr>
          <p:cNvSpPr/>
          <p:nvPr/>
        </p:nvSpPr>
        <p:spPr>
          <a:xfrm>
            <a:off x="-259941" y="-543075"/>
            <a:ext cx="19624980" cy="13451288"/>
          </a:xfrm>
          <a:custGeom>
            <a:avLst/>
            <a:gdLst/>
            <a:ahLst/>
            <a:cxnLst/>
            <a:rect l="l" t="t" r="r" b="b"/>
            <a:pathLst>
              <a:path w="19624980" h="13451288">
                <a:moveTo>
                  <a:pt x="0" y="0"/>
                </a:moveTo>
                <a:lnTo>
                  <a:pt x="19624980" y="0"/>
                </a:lnTo>
                <a:lnTo>
                  <a:pt x="19624980" y="13451289"/>
                </a:lnTo>
                <a:lnTo>
                  <a:pt x="0" y="13451289"/>
                </a:lnTo>
                <a:lnTo>
                  <a:pt x="0" y="0"/>
                </a:lnTo>
                <a:close/>
              </a:path>
            </a:pathLst>
          </a:custGeom>
          <a:blipFill>
            <a:blip r:embed="rId2"/>
            <a:stretch>
              <a:fillRect/>
            </a:stretch>
          </a:blipFill>
        </p:spPr>
      </p:sp>
      <p:grpSp>
        <p:nvGrpSpPr>
          <p:cNvPr id="3" name="Group 3">
            <a:extLst>
              <a:ext uri="{FF2B5EF4-FFF2-40B4-BE49-F238E27FC236}">
                <a16:creationId xmlns:a16="http://schemas.microsoft.com/office/drawing/2014/main" id="{C30E84F3-61DC-D8D0-7114-1014C118D42D}"/>
              </a:ext>
            </a:extLst>
          </p:cNvPr>
          <p:cNvGrpSpPr/>
          <p:nvPr/>
        </p:nvGrpSpPr>
        <p:grpSpPr>
          <a:xfrm>
            <a:off x="-680382" y="-185656"/>
            <a:ext cx="20045421" cy="10793435"/>
            <a:chOff x="0" y="0"/>
            <a:chExt cx="5279452" cy="2842715"/>
          </a:xfrm>
        </p:grpSpPr>
        <p:sp>
          <p:nvSpPr>
            <p:cNvPr id="4" name="Freeform 4">
              <a:extLst>
                <a:ext uri="{FF2B5EF4-FFF2-40B4-BE49-F238E27FC236}">
                  <a16:creationId xmlns:a16="http://schemas.microsoft.com/office/drawing/2014/main" id="{A5445BAC-A0F1-A5C7-F0C1-08733977DE5C}"/>
                </a:ext>
              </a:extLst>
            </p:cNvPr>
            <p:cNvSpPr/>
            <p:nvPr/>
          </p:nvSpPr>
          <p:spPr>
            <a:xfrm>
              <a:off x="0" y="0"/>
              <a:ext cx="5279453" cy="2842715"/>
            </a:xfrm>
            <a:custGeom>
              <a:avLst/>
              <a:gdLst/>
              <a:ahLst/>
              <a:cxnLst/>
              <a:rect l="l" t="t" r="r" b="b"/>
              <a:pathLst>
                <a:path w="5279453" h="2842715">
                  <a:moveTo>
                    <a:pt x="0" y="0"/>
                  </a:moveTo>
                  <a:lnTo>
                    <a:pt x="5279453" y="0"/>
                  </a:lnTo>
                  <a:lnTo>
                    <a:pt x="5279453" y="2842715"/>
                  </a:lnTo>
                  <a:lnTo>
                    <a:pt x="0" y="2842715"/>
                  </a:lnTo>
                  <a:close/>
                </a:path>
              </a:pathLst>
            </a:custGeom>
            <a:solidFill>
              <a:srgbClr val="373737">
                <a:alpha val="35686"/>
              </a:srgbClr>
            </a:solidFill>
          </p:spPr>
          <p:txBody>
            <a:bodyPr/>
            <a:lstStyle/>
            <a:p>
              <a:endParaRPr lang="en-PH"/>
            </a:p>
          </p:txBody>
        </p:sp>
        <p:sp>
          <p:nvSpPr>
            <p:cNvPr id="5" name="TextBox 5">
              <a:extLst>
                <a:ext uri="{FF2B5EF4-FFF2-40B4-BE49-F238E27FC236}">
                  <a16:creationId xmlns:a16="http://schemas.microsoft.com/office/drawing/2014/main" id="{7931F9A0-C090-C082-6AA0-3E5CF4FA3E16}"/>
                </a:ext>
              </a:extLst>
            </p:cNvPr>
            <p:cNvSpPr txBox="1"/>
            <p:nvPr/>
          </p:nvSpPr>
          <p:spPr>
            <a:xfrm>
              <a:off x="0" y="-57150"/>
              <a:ext cx="5279452" cy="2899865"/>
            </a:xfrm>
            <a:prstGeom prst="rect">
              <a:avLst/>
            </a:prstGeom>
          </p:spPr>
          <p:txBody>
            <a:bodyPr lIns="50800" tIns="50800" rIns="50800" bIns="50800" rtlCol="0" anchor="ctr"/>
            <a:lstStyle/>
            <a:p>
              <a:pPr algn="ctr">
                <a:lnSpc>
                  <a:spcPts val="2520"/>
                </a:lnSpc>
              </a:pPr>
              <a:endParaRPr/>
            </a:p>
          </p:txBody>
        </p:sp>
      </p:grpSp>
      <p:grpSp>
        <p:nvGrpSpPr>
          <p:cNvPr id="6" name="Group 6">
            <a:extLst>
              <a:ext uri="{FF2B5EF4-FFF2-40B4-BE49-F238E27FC236}">
                <a16:creationId xmlns:a16="http://schemas.microsoft.com/office/drawing/2014/main" id="{AE384EBA-C761-48AF-1BD8-39DB7815A144}"/>
              </a:ext>
            </a:extLst>
          </p:cNvPr>
          <p:cNvGrpSpPr/>
          <p:nvPr/>
        </p:nvGrpSpPr>
        <p:grpSpPr>
          <a:xfrm>
            <a:off x="-1245987" y="1402180"/>
            <a:ext cx="21828066" cy="7514393"/>
            <a:chOff x="0" y="-57150"/>
            <a:chExt cx="5748956" cy="1979099"/>
          </a:xfrm>
        </p:grpSpPr>
        <p:sp>
          <p:nvSpPr>
            <p:cNvPr id="7" name="Freeform 7">
              <a:extLst>
                <a:ext uri="{FF2B5EF4-FFF2-40B4-BE49-F238E27FC236}">
                  <a16:creationId xmlns:a16="http://schemas.microsoft.com/office/drawing/2014/main" id="{6F4B58A8-400C-57E4-333E-F9197970B38F}"/>
                </a:ext>
              </a:extLst>
            </p:cNvPr>
            <p:cNvSpPr/>
            <p:nvPr/>
          </p:nvSpPr>
          <p:spPr>
            <a:xfrm>
              <a:off x="0" y="0"/>
              <a:ext cx="5748956" cy="1921949"/>
            </a:xfrm>
            <a:custGeom>
              <a:avLst/>
              <a:gdLst/>
              <a:ahLst/>
              <a:cxnLst/>
              <a:rect l="l" t="t" r="r" b="b"/>
              <a:pathLst>
                <a:path w="5748956" h="1921949">
                  <a:moveTo>
                    <a:pt x="18089" y="0"/>
                  </a:moveTo>
                  <a:lnTo>
                    <a:pt x="5730867" y="0"/>
                  </a:lnTo>
                  <a:cubicBezTo>
                    <a:pt x="5735665" y="0"/>
                    <a:pt x="5740266" y="1906"/>
                    <a:pt x="5743658" y="5298"/>
                  </a:cubicBezTo>
                  <a:cubicBezTo>
                    <a:pt x="5747050" y="8690"/>
                    <a:pt x="5748956" y="13291"/>
                    <a:pt x="5748956" y="18089"/>
                  </a:cubicBezTo>
                  <a:lnTo>
                    <a:pt x="5748956" y="1903861"/>
                  </a:lnTo>
                  <a:cubicBezTo>
                    <a:pt x="5748956" y="1908658"/>
                    <a:pt x="5747050" y="1913259"/>
                    <a:pt x="5743658" y="1916651"/>
                  </a:cubicBezTo>
                  <a:cubicBezTo>
                    <a:pt x="5740266" y="1920044"/>
                    <a:pt x="5735665" y="1921949"/>
                    <a:pt x="5730867" y="1921949"/>
                  </a:cubicBezTo>
                  <a:lnTo>
                    <a:pt x="18089" y="1921949"/>
                  </a:lnTo>
                  <a:cubicBezTo>
                    <a:pt x="13291" y="1921949"/>
                    <a:pt x="8690" y="1920044"/>
                    <a:pt x="5298" y="1916651"/>
                  </a:cubicBezTo>
                  <a:cubicBezTo>
                    <a:pt x="1906" y="1913259"/>
                    <a:pt x="0" y="1908658"/>
                    <a:pt x="0" y="1903861"/>
                  </a:cubicBezTo>
                  <a:lnTo>
                    <a:pt x="0" y="18089"/>
                  </a:lnTo>
                  <a:cubicBezTo>
                    <a:pt x="0" y="13291"/>
                    <a:pt x="1906" y="8690"/>
                    <a:pt x="5298" y="5298"/>
                  </a:cubicBezTo>
                  <a:cubicBezTo>
                    <a:pt x="8690" y="1906"/>
                    <a:pt x="13291" y="0"/>
                    <a:pt x="18089" y="0"/>
                  </a:cubicBezTo>
                  <a:close/>
                </a:path>
              </a:pathLst>
            </a:custGeom>
            <a:solidFill>
              <a:srgbClr val="810992">
                <a:alpha val="82745"/>
              </a:srgbClr>
            </a:solidFill>
          </p:spPr>
          <p:txBody>
            <a:bodyPr/>
            <a:lstStyle/>
            <a:p>
              <a:endParaRPr lang="en-PH" dirty="0"/>
            </a:p>
          </p:txBody>
        </p:sp>
        <p:sp>
          <p:nvSpPr>
            <p:cNvPr id="8" name="TextBox 8">
              <a:extLst>
                <a:ext uri="{FF2B5EF4-FFF2-40B4-BE49-F238E27FC236}">
                  <a16:creationId xmlns:a16="http://schemas.microsoft.com/office/drawing/2014/main" id="{673B1039-31DC-9838-DF14-E0C66D0D8F8B}"/>
                </a:ext>
              </a:extLst>
            </p:cNvPr>
            <p:cNvSpPr txBox="1"/>
            <p:nvPr/>
          </p:nvSpPr>
          <p:spPr>
            <a:xfrm>
              <a:off x="0" y="-57150"/>
              <a:ext cx="5748956" cy="1979099"/>
            </a:xfrm>
            <a:prstGeom prst="rect">
              <a:avLst/>
            </a:prstGeom>
          </p:spPr>
          <p:txBody>
            <a:bodyPr lIns="50800" tIns="50800" rIns="50800" bIns="50800" rtlCol="0" anchor="ctr"/>
            <a:lstStyle/>
            <a:p>
              <a:pPr algn="ctr">
                <a:lnSpc>
                  <a:spcPts val="2660"/>
                </a:lnSpc>
              </a:pPr>
              <a:endParaRPr/>
            </a:p>
          </p:txBody>
        </p:sp>
      </p:grpSp>
      <p:grpSp>
        <p:nvGrpSpPr>
          <p:cNvPr id="9" name="Group 9">
            <a:extLst>
              <a:ext uri="{FF2B5EF4-FFF2-40B4-BE49-F238E27FC236}">
                <a16:creationId xmlns:a16="http://schemas.microsoft.com/office/drawing/2014/main" id="{06E36368-D8C7-0F67-C386-C1750AB99EC4}"/>
              </a:ext>
            </a:extLst>
          </p:cNvPr>
          <p:cNvGrpSpPr/>
          <p:nvPr/>
        </p:nvGrpSpPr>
        <p:grpSpPr>
          <a:xfrm>
            <a:off x="2500159" y="2414588"/>
            <a:ext cx="13287683" cy="6652793"/>
            <a:chOff x="0" y="0"/>
            <a:chExt cx="17716910" cy="8870391"/>
          </a:xfrm>
        </p:grpSpPr>
        <p:sp>
          <p:nvSpPr>
            <p:cNvPr id="10" name="TextBox 10">
              <a:extLst>
                <a:ext uri="{FF2B5EF4-FFF2-40B4-BE49-F238E27FC236}">
                  <a16:creationId xmlns:a16="http://schemas.microsoft.com/office/drawing/2014/main" id="{5A9CA558-0193-219D-D8F7-B85D1A6FD60D}"/>
                </a:ext>
              </a:extLst>
            </p:cNvPr>
            <p:cNvSpPr txBox="1"/>
            <p:nvPr/>
          </p:nvSpPr>
          <p:spPr>
            <a:xfrm>
              <a:off x="0" y="-19050"/>
              <a:ext cx="17716910" cy="7334250"/>
            </a:xfrm>
            <a:prstGeom prst="rect">
              <a:avLst/>
            </a:prstGeom>
          </p:spPr>
          <p:txBody>
            <a:bodyPr lIns="0" tIns="0" rIns="0" bIns="0" rtlCol="0" anchor="t">
              <a:spAutoFit/>
            </a:bodyPr>
            <a:lstStyle/>
            <a:p>
              <a:pPr algn="ctr">
                <a:lnSpc>
                  <a:spcPts val="7200"/>
                </a:lnSpc>
              </a:pPr>
              <a:r>
                <a:rPr lang="en-US" sz="6000" b="1" dirty="0">
                  <a:solidFill>
                    <a:srgbClr val="FFFFFF"/>
                  </a:solidFill>
                  <a:latin typeface="Roboto Bold"/>
                  <a:ea typeface="Roboto Bold"/>
                  <a:cs typeface="Roboto Bold"/>
                  <a:sym typeface="Roboto Bold"/>
                </a:rPr>
                <a:t>Can digitalization or technology strengthen the </a:t>
              </a:r>
            </a:p>
            <a:p>
              <a:pPr algn="ctr">
                <a:lnSpc>
                  <a:spcPts val="7200"/>
                </a:lnSpc>
              </a:pPr>
              <a:r>
                <a:rPr lang="en-US" sz="6000" b="1" dirty="0">
                  <a:solidFill>
                    <a:srgbClr val="FFEEAD"/>
                  </a:solidFill>
                  <a:latin typeface="Roboto Bold"/>
                  <a:ea typeface="Roboto Bold"/>
                  <a:cs typeface="Roboto Bold"/>
                  <a:sym typeface="Roboto Bold"/>
                </a:rPr>
                <a:t>FP Value Chain</a:t>
              </a:r>
              <a:r>
                <a:rPr lang="en-US" sz="6000" b="1" dirty="0">
                  <a:solidFill>
                    <a:srgbClr val="FFFFFF"/>
                  </a:solidFill>
                  <a:latin typeface="Roboto Bold"/>
                  <a:ea typeface="Roboto Bold"/>
                  <a:cs typeface="Roboto Bold"/>
                  <a:sym typeface="Roboto Bold"/>
                </a:rPr>
                <a:t> to serve clients BETTER and be our government’s partner in poverty alleviation and social development?</a:t>
              </a:r>
            </a:p>
          </p:txBody>
        </p:sp>
        <p:sp>
          <p:nvSpPr>
            <p:cNvPr id="11" name="TextBox 11">
              <a:extLst>
                <a:ext uri="{FF2B5EF4-FFF2-40B4-BE49-F238E27FC236}">
                  <a16:creationId xmlns:a16="http://schemas.microsoft.com/office/drawing/2014/main" id="{E074C0F1-6FA0-B6E1-0402-2C3CA88A7C3A}"/>
                </a:ext>
              </a:extLst>
            </p:cNvPr>
            <p:cNvSpPr txBox="1"/>
            <p:nvPr/>
          </p:nvSpPr>
          <p:spPr>
            <a:xfrm>
              <a:off x="0" y="8340166"/>
              <a:ext cx="17716910" cy="530225"/>
            </a:xfrm>
            <a:prstGeom prst="rect">
              <a:avLst/>
            </a:prstGeom>
          </p:spPr>
          <p:txBody>
            <a:bodyPr lIns="0" tIns="0" rIns="0" bIns="0" rtlCol="0" anchor="t">
              <a:spAutoFit/>
            </a:bodyPr>
            <a:lstStyle/>
            <a:p>
              <a:pPr algn="ctr">
                <a:lnSpc>
                  <a:spcPts val="3120"/>
                </a:lnSpc>
              </a:pPr>
              <a:endParaRPr/>
            </a:p>
          </p:txBody>
        </p:sp>
      </p:grpSp>
      <p:sp>
        <p:nvSpPr>
          <p:cNvPr id="17" name="Oval 16">
            <a:extLst>
              <a:ext uri="{FF2B5EF4-FFF2-40B4-BE49-F238E27FC236}">
                <a16:creationId xmlns:a16="http://schemas.microsoft.com/office/drawing/2014/main" id="{18033457-70F5-F2A2-6941-0981F3445D44}"/>
              </a:ext>
            </a:extLst>
          </p:cNvPr>
          <p:cNvSpPr/>
          <p:nvPr/>
        </p:nvSpPr>
        <p:spPr>
          <a:xfrm rot="21204625">
            <a:off x="10256427" y="2630350"/>
            <a:ext cx="7572663" cy="5678091"/>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3" name="TextBox 54">
            <a:extLst>
              <a:ext uri="{FF2B5EF4-FFF2-40B4-BE49-F238E27FC236}">
                <a16:creationId xmlns:a16="http://schemas.microsoft.com/office/drawing/2014/main" id="{F1CE5B12-D934-485C-C97E-8F08C9B06F2B}"/>
              </a:ext>
            </a:extLst>
          </p:cNvPr>
          <p:cNvSpPr txBox="1"/>
          <p:nvPr/>
        </p:nvSpPr>
        <p:spPr>
          <a:xfrm rot="20714116">
            <a:off x="11118199" y="6264956"/>
            <a:ext cx="6691212" cy="1006558"/>
          </a:xfrm>
          <a:prstGeom prst="rect">
            <a:avLst/>
          </a:prstGeom>
        </p:spPr>
        <p:txBody>
          <a:bodyPr wrap="square" lIns="0" tIns="0" rIns="0" bIns="0" rtlCol="0" anchor="t">
            <a:spAutoFit/>
          </a:bodyPr>
          <a:lstStyle/>
          <a:p>
            <a:pPr algn="ctr">
              <a:lnSpc>
                <a:spcPts val="2800"/>
              </a:lnSpc>
            </a:pPr>
            <a:r>
              <a:rPr lang="en-US" sz="23000" dirty="0">
                <a:latin typeface="Roboto Bold"/>
                <a:ea typeface="Roboto Bold"/>
                <a:cs typeface="Roboto Bold"/>
                <a:sym typeface="Roboto Bold"/>
              </a:rPr>
              <a:t>YES!</a:t>
            </a:r>
          </a:p>
        </p:txBody>
      </p:sp>
    </p:spTree>
    <p:extLst>
      <p:ext uri="{BB962C8B-B14F-4D97-AF65-F5344CB8AC3E}">
        <p14:creationId xmlns:p14="http://schemas.microsoft.com/office/powerpoint/2010/main" val="309955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
            <a:extLst>
              <a:ext uri="{FF2B5EF4-FFF2-40B4-BE49-F238E27FC236}">
                <a16:creationId xmlns:a16="http://schemas.microsoft.com/office/drawing/2014/main" id="{AD4E264C-3D97-C7B8-AEF4-70C2EA7D8532}"/>
              </a:ext>
            </a:extLst>
          </p:cNvPr>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5325534" y="5348598"/>
            <a:ext cx="8887018" cy="88870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0992"/>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6763290" y="1674665"/>
            <a:ext cx="4627172" cy="9155655"/>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244" b="-244"/>
              </a:stretch>
            </a:blipFill>
          </p:spPr>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6" name="Group 16"/>
          <p:cNvGrpSpPr>
            <a:grpSpLocks noChangeAspect="1"/>
          </p:cNvGrpSpPr>
          <p:nvPr/>
        </p:nvGrpSpPr>
        <p:grpSpPr>
          <a:xfrm rot="1924870">
            <a:off x="11623895" y="2357756"/>
            <a:ext cx="3556881" cy="7037901"/>
            <a:chOff x="0" y="0"/>
            <a:chExt cx="2620010" cy="5184140"/>
          </a:xfrm>
        </p:grpSpPr>
        <p:sp>
          <p:nvSpPr>
            <p:cNvPr id="17" name="Freeform 1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8" name="Freeform 1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947" r="-10947"/>
              </a:stretch>
            </a:blipFill>
          </p:spPr>
        </p:sp>
        <p:sp>
          <p:nvSpPr>
            <p:cNvPr id="19" name="Freeform 1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0" name="Freeform 2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1" name="Freeform 2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2" name="Freeform 2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3" name="Freeform 2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4" name="Freeform 2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5" name="Freeform 2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6" name="Group 26"/>
          <p:cNvGrpSpPr/>
          <p:nvPr/>
        </p:nvGrpSpPr>
        <p:grpSpPr>
          <a:xfrm>
            <a:off x="1118782" y="-899843"/>
            <a:ext cx="5083584" cy="3007864"/>
            <a:chOff x="0" y="0"/>
            <a:chExt cx="1338886" cy="792195"/>
          </a:xfrm>
        </p:grpSpPr>
        <p:sp>
          <p:nvSpPr>
            <p:cNvPr id="27" name="Freeform 27"/>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28" name="TextBox 28"/>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609170" y="585039"/>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SOLUTION</a:t>
            </a:r>
          </a:p>
        </p:txBody>
      </p:sp>
      <p:sp>
        <p:nvSpPr>
          <p:cNvPr id="32" name="TextBox 32"/>
          <p:cNvSpPr txBox="1"/>
          <p:nvPr/>
        </p:nvSpPr>
        <p:spPr>
          <a:xfrm rot="5400000">
            <a:off x="176466" y="370505"/>
            <a:ext cx="5348549" cy="10745567"/>
          </a:xfrm>
          <a:prstGeom prst="rect">
            <a:avLst/>
          </a:prstGeom>
        </p:spPr>
        <p:txBody>
          <a:bodyPr lIns="50800" tIns="50800" rIns="50800" bIns="50800" rtlCol="0" anchor="ctr"/>
          <a:lstStyle/>
          <a:p>
            <a:pPr algn="ctr">
              <a:lnSpc>
                <a:spcPts val="2660"/>
              </a:lnSpc>
            </a:pPr>
            <a:endParaRPr/>
          </a:p>
        </p:txBody>
      </p:sp>
      <p:sp>
        <p:nvSpPr>
          <p:cNvPr id="34" name="Freeform 34"/>
          <p:cNvSpPr/>
          <p:nvPr/>
        </p:nvSpPr>
        <p:spPr>
          <a:xfrm rot="5400000">
            <a:off x="12641654" y="-801534"/>
            <a:ext cx="910021" cy="1901226"/>
          </a:xfrm>
          <a:custGeom>
            <a:avLst/>
            <a:gdLst/>
            <a:ahLst/>
            <a:cxnLst/>
            <a:rect l="l" t="t" r="r" b="b"/>
            <a:pathLst>
              <a:path w="910021" h="1901226">
                <a:moveTo>
                  <a:pt x="0" y="0"/>
                </a:moveTo>
                <a:lnTo>
                  <a:pt x="910021" y="0"/>
                </a:lnTo>
                <a:lnTo>
                  <a:pt x="910021" y="1901226"/>
                </a:lnTo>
                <a:lnTo>
                  <a:pt x="0" y="1901226"/>
                </a:lnTo>
                <a:lnTo>
                  <a:pt x="0" y="0"/>
                </a:lnTo>
                <a:close/>
              </a:path>
            </a:pathLst>
          </a:custGeom>
          <a:blipFill>
            <a:blip r:embed="rId5">
              <a:extLst>
                <a:ext uri="{96DAC541-7B7A-43D3-8B79-37D633B846F1}">
                  <asvg:svgBlip xmlns:asvg="http://schemas.microsoft.com/office/drawing/2016/SVG/main" r:embed="rId6"/>
                </a:ext>
              </a:extLst>
            </a:blip>
            <a:stretch>
              <a:fillRect r="-107354"/>
            </a:stretch>
          </a:blipFill>
        </p:spPr>
      </p:sp>
    </p:spTree>
    <p:extLst>
      <p:ext uri="{BB962C8B-B14F-4D97-AF65-F5344CB8AC3E}">
        <p14:creationId xmlns:p14="http://schemas.microsoft.com/office/powerpoint/2010/main" val="311829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
            <a:extLst>
              <a:ext uri="{FF2B5EF4-FFF2-40B4-BE49-F238E27FC236}">
                <a16:creationId xmlns:a16="http://schemas.microsoft.com/office/drawing/2014/main" id="{AD4E264C-3D97-C7B8-AEF4-70C2EA7D8532}"/>
              </a:ext>
            </a:extLst>
          </p:cNvPr>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7573142" y="5797632"/>
            <a:ext cx="8887018" cy="88870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0992"/>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9063604" y="1860297"/>
            <a:ext cx="4627172" cy="9155655"/>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244" b="-244"/>
              </a:stretch>
            </a:blipFill>
          </p:spPr>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6" name="Group 16"/>
          <p:cNvGrpSpPr>
            <a:grpSpLocks noChangeAspect="1"/>
          </p:cNvGrpSpPr>
          <p:nvPr/>
        </p:nvGrpSpPr>
        <p:grpSpPr>
          <a:xfrm rot="1427266">
            <a:off x="12967843" y="2278681"/>
            <a:ext cx="3556881" cy="7037901"/>
            <a:chOff x="0" y="0"/>
            <a:chExt cx="2620010" cy="5184140"/>
          </a:xfrm>
        </p:grpSpPr>
        <p:sp>
          <p:nvSpPr>
            <p:cNvPr id="17" name="Freeform 1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8" name="Freeform 1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947" r="-10947"/>
              </a:stretch>
            </a:blipFill>
          </p:spPr>
        </p:sp>
        <p:sp>
          <p:nvSpPr>
            <p:cNvPr id="19" name="Freeform 1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0" name="Freeform 2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1" name="Freeform 2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2" name="Freeform 2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3" name="Freeform 2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4" name="Freeform 2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5" name="Freeform 2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6" name="Group 26"/>
          <p:cNvGrpSpPr/>
          <p:nvPr/>
        </p:nvGrpSpPr>
        <p:grpSpPr>
          <a:xfrm>
            <a:off x="1118782" y="-899843"/>
            <a:ext cx="5083584" cy="3007864"/>
            <a:chOff x="0" y="0"/>
            <a:chExt cx="1338886" cy="792195"/>
          </a:xfrm>
        </p:grpSpPr>
        <p:sp>
          <p:nvSpPr>
            <p:cNvPr id="27" name="Freeform 27"/>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28" name="TextBox 28"/>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609170" y="585039"/>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SOLUTION</a:t>
            </a:r>
          </a:p>
        </p:txBody>
      </p:sp>
      <p:grpSp>
        <p:nvGrpSpPr>
          <p:cNvPr id="30" name="Group 30"/>
          <p:cNvGrpSpPr/>
          <p:nvPr/>
        </p:nvGrpSpPr>
        <p:grpSpPr>
          <a:xfrm rot="5400000">
            <a:off x="67970" y="479001"/>
            <a:ext cx="5348549" cy="10528576"/>
            <a:chOff x="0" y="0"/>
            <a:chExt cx="1408671" cy="2772958"/>
          </a:xfrm>
        </p:grpSpPr>
        <p:sp>
          <p:nvSpPr>
            <p:cNvPr id="31" name="Freeform 31"/>
            <p:cNvSpPr/>
            <p:nvPr/>
          </p:nvSpPr>
          <p:spPr>
            <a:xfrm>
              <a:off x="0" y="0"/>
              <a:ext cx="1408671" cy="2772958"/>
            </a:xfrm>
            <a:custGeom>
              <a:avLst/>
              <a:gdLst/>
              <a:ahLst/>
              <a:cxnLst/>
              <a:rect l="l" t="t" r="r" b="b"/>
              <a:pathLst>
                <a:path w="1408671" h="2772958">
                  <a:moveTo>
                    <a:pt x="89744" y="0"/>
                  </a:moveTo>
                  <a:lnTo>
                    <a:pt x="1318928" y="0"/>
                  </a:lnTo>
                  <a:cubicBezTo>
                    <a:pt x="1368492" y="0"/>
                    <a:pt x="1408671" y="40180"/>
                    <a:pt x="1408671" y="89744"/>
                  </a:cubicBezTo>
                  <a:lnTo>
                    <a:pt x="1408671" y="2683215"/>
                  </a:lnTo>
                  <a:cubicBezTo>
                    <a:pt x="1408671" y="2732779"/>
                    <a:pt x="1368492" y="2772958"/>
                    <a:pt x="1318928" y="2772958"/>
                  </a:cubicBezTo>
                  <a:lnTo>
                    <a:pt x="89744" y="2772958"/>
                  </a:lnTo>
                  <a:cubicBezTo>
                    <a:pt x="40180" y="2772958"/>
                    <a:pt x="0" y="2732779"/>
                    <a:pt x="0" y="2683215"/>
                  </a:cubicBezTo>
                  <a:lnTo>
                    <a:pt x="0" y="89744"/>
                  </a:lnTo>
                  <a:cubicBezTo>
                    <a:pt x="0" y="40180"/>
                    <a:pt x="40180" y="0"/>
                    <a:pt x="89744" y="0"/>
                  </a:cubicBezTo>
                  <a:close/>
                </a:path>
              </a:pathLst>
            </a:custGeom>
            <a:solidFill>
              <a:srgbClr val="810992"/>
            </a:solidFill>
          </p:spPr>
        </p:sp>
        <p:sp>
          <p:nvSpPr>
            <p:cNvPr id="32" name="TextBox 32"/>
            <p:cNvSpPr txBox="1"/>
            <p:nvPr/>
          </p:nvSpPr>
          <p:spPr>
            <a:xfrm>
              <a:off x="0" y="-57150"/>
              <a:ext cx="1408671" cy="2830108"/>
            </a:xfrm>
            <a:prstGeom prst="rect">
              <a:avLst/>
            </a:prstGeom>
          </p:spPr>
          <p:txBody>
            <a:bodyPr lIns="50800" tIns="50800" rIns="50800" bIns="50800" rtlCol="0" anchor="ctr"/>
            <a:lstStyle/>
            <a:p>
              <a:pPr algn="ctr">
                <a:lnSpc>
                  <a:spcPts val="2660"/>
                </a:lnSpc>
              </a:pPr>
              <a:endParaRPr/>
            </a:p>
          </p:txBody>
        </p:sp>
      </p:grpSp>
      <p:sp>
        <p:nvSpPr>
          <p:cNvPr id="33" name="TextBox 33"/>
          <p:cNvSpPr txBox="1"/>
          <p:nvPr/>
        </p:nvSpPr>
        <p:spPr>
          <a:xfrm>
            <a:off x="752859" y="3675715"/>
            <a:ext cx="6445817" cy="734175"/>
          </a:xfrm>
          <a:prstGeom prst="rect">
            <a:avLst/>
          </a:prstGeom>
        </p:spPr>
        <p:txBody>
          <a:bodyPr lIns="0" tIns="0" rIns="0" bIns="0" rtlCol="0" anchor="t">
            <a:spAutoFit/>
          </a:bodyPr>
          <a:lstStyle/>
          <a:p>
            <a:pPr marL="863599" lvl="1" indent="-431800" algn="l">
              <a:lnSpc>
                <a:spcPts val="6319"/>
              </a:lnSpc>
              <a:buFont typeface="Arial"/>
              <a:buChar char="•"/>
            </a:pPr>
            <a:r>
              <a:rPr lang="en-US" sz="3999" dirty="0">
                <a:solidFill>
                  <a:srgbClr val="FFFFFF"/>
                </a:solidFill>
                <a:latin typeface="Roboto"/>
                <a:ea typeface="Roboto"/>
                <a:cs typeface="Roboto"/>
                <a:sym typeface="Roboto"/>
              </a:rPr>
              <a:t>Choose a service</a:t>
            </a:r>
          </a:p>
        </p:txBody>
      </p:sp>
      <p:sp>
        <p:nvSpPr>
          <p:cNvPr id="34" name="Freeform 34"/>
          <p:cNvSpPr/>
          <p:nvPr/>
        </p:nvSpPr>
        <p:spPr>
          <a:xfrm rot="5400000">
            <a:off x="12641654" y="-801534"/>
            <a:ext cx="910021" cy="1901226"/>
          </a:xfrm>
          <a:custGeom>
            <a:avLst/>
            <a:gdLst/>
            <a:ahLst/>
            <a:cxnLst/>
            <a:rect l="l" t="t" r="r" b="b"/>
            <a:pathLst>
              <a:path w="910021" h="1901226">
                <a:moveTo>
                  <a:pt x="0" y="0"/>
                </a:moveTo>
                <a:lnTo>
                  <a:pt x="910021" y="0"/>
                </a:lnTo>
                <a:lnTo>
                  <a:pt x="910021" y="1901226"/>
                </a:lnTo>
                <a:lnTo>
                  <a:pt x="0" y="1901226"/>
                </a:lnTo>
                <a:lnTo>
                  <a:pt x="0" y="0"/>
                </a:lnTo>
                <a:close/>
              </a:path>
            </a:pathLst>
          </a:custGeom>
          <a:blipFill>
            <a:blip r:embed="rId5">
              <a:extLst>
                <a:ext uri="{96DAC541-7B7A-43D3-8B79-37D633B846F1}">
                  <asvg:svgBlip xmlns:asvg="http://schemas.microsoft.com/office/drawing/2016/SVG/main" r:embed="rId6"/>
                </a:ext>
              </a:extLst>
            </a:blip>
            <a:stretch>
              <a:fillRect r="-107354"/>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
            <a:extLst>
              <a:ext uri="{FF2B5EF4-FFF2-40B4-BE49-F238E27FC236}">
                <a16:creationId xmlns:a16="http://schemas.microsoft.com/office/drawing/2014/main" id="{AD4E264C-3D97-C7B8-AEF4-70C2EA7D8532}"/>
              </a:ext>
            </a:extLst>
          </p:cNvPr>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7573142" y="5797632"/>
            <a:ext cx="8887018" cy="88870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0992"/>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9063604" y="1860297"/>
            <a:ext cx="4627172" cy="9155655"/>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244" b="-244"/>
              </a:stretch>
            </a:blipFill>
          </p:spPr>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6" name="Group 16"/>
          <p:cNvGrpSpPr>
            <a:grpSpLocks noChangeAspect="1"/>
          </p:cNvGrpSpPr>
          <p:nvPr/>
        </p:nvGrpSpPr>
        <p:grpSpPr>
          <a:xfrm rot="1427266">
            <a:off x="12967843" y="2278681"/>
            <a:ext cx="3556881" cy="7037901"/>
            <a:chOff x="0" y="0"/>
            <a:chExt cx="2620010" cy="5184140"/>
          </a:xfrm>
        </p:grpSpPr>
        <p:sp>
          <p:nvSpPr>
            <p:cNvPr id="17" name="Freeform 1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8" name="Freeform 1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947" r="-10947"/>
              </a:stretch>
            </a:blipFill>
          </p:spPr>
        </p:sp>
        <p:sp>
          <p:nvSpPr>
            <p:cNvPr id="19" name="Freeform 1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0" name="Freeform 2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1" name="Freeform 2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2" name="Freeform 2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3" name="Freeform 2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4" name="Freeform 2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5" name="Freeform 2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6" name="Group 26"/>
          <p:cNvGrpSpPr/>
          <p:nvPr/>
        </p:nvGrpSpPr>
        <p:grpSpPr>
          <a:xfrm>
            <a:off x="1118782" y="-899843"/>
            <a:ext cx="5083584" cy="3007864"/>
            <a:chOff x="0" y="0"/>
            <a:chExt cx="1338886" cy="792195"/>
          </a:xfrm>
        </p:grpSpPr>
        <p:sp>
          <p:nvSpPr>
            <p:cNvPr id="27" name="Freeform 27"/>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28" name="TextBox 28"/>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609170" y="585039"/>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SOLUTION</a:t>
            </a:r>
          </a:p>
        </p:txBody>
      </p:sp>
      <p:grpSp>
        <p:nvGrpSpPr>
          <p:cNvPr id="30" name="Group 30"/>
          <p:cNvGrpSpPr/>
          <p:nvPr/>
        </p:nvGrpSpPr>
        <p:grpSpPr>
          <a:xfrm rot="5400000">
            <a:off x="67970" y="479001"/>
            <a:ext cx="5348549" cy="10528576"/>
            <a:chOff x="0" y="0"/>
            <a:chExt cx="1408671" cy="2772958"/>
          </a:xfrm>
        </p:grpSpPr>
        <p:sp>
          <p:nvSpPr>
            <p:cNvPr id="31" name="Freeform 31"/>
            <p:cNvSpPr/>
            <p:nvPr/>
          </p:nvSpPr>
          <p:spPr>
            <a:xfrm>
              <a:off x="0" y="0"/>
              <a:ext cx="1408671" cy="2772958"/>
            </a:xfrm>
            <a:custGeom>
              <a:avLst/>
              <a:gdLst/>
              <a:ahLst/>
              <a:cxnLst/>
              <a:rect l="l" t="t" r="r" b="b"/>
              <a:pathLst>
                <a:path w="1408671" h="2772958">
                  <a:moveTo>
                    <a:pt x="89744" y="0"/>
                  </a:moveTo>
                  <a:lnTo>
                    <a:pt x="1318928" y="0"/>
                  </a:lnTo>
                  <a:cubicBezTo>
                    <a:pt x="1368492" y="0"/>
                    <a:pt x="1408671" y="40180"/>
                    <a:pt x="1408671" y="89744"/>
                  </a:cubicBezTo>
                  <a:lnTo>
                    <a:pt x="1408671" y="2683215"/>
                  </a:lnTo>
                  <a:cubicBezTo>
                    <a:pt x="1408671" y="2732779"/>
                    <a:pt x="1368492" y="2772958"/>
                    <a:pt x="1318928" y="2772958"/>
                  </a:cubicBezTo>
                  <a:lnTo>
                    <a:pt x="89744" y="2772958"/>
                  </a:lnTo>
                  <a:cubicBezTo>
                    <a:pt x="40180" y="2772958"/>
                    <a:pt x="0" y="2732779"/>
                    <a:pt x="0" y="2683215"/>
                  </a:cubicBezTo>
                  <a:lnTo>
                    <a:pt x="0" y="89744"/>
                  </a:lnTo>
                  <a:cubicBezTo>
                    <a:pt x="0" y="40180"/>
                    <a:pt x="40180" y="0"/>
                    <a:pt x="89744" y="0"/>
                  </a:cubicBezTo>
                  <a:close/>
                </a:path>
              </a:pathLst>
            </a:custGeom>
            <a:solidFill>
              <a:srgbClr val="810992"/>
            </a:solidFill>
          </p:spPr>
        </p:sp>
        <p:sp>
          <p:nvSpPr>
            <p:cNvPr id="32" name="TextBox 32"/>
            <p:cNvSpPr txBox="1"/>
            <p:nvPr/>
          </p:nvSpPr>
          <p:spPr>
            <a:xfrm>
              <a:off x="0" y="-57150"/>
              <a:ext cx="1408671" cy="2830108"/>
            </a:xfrm>
            <a:prstGeom prst="rect">
              <a:avLst/>
            </a:prstGeom>
          </p:spPr>
          <p:txBody>
            <a:bodyPr lIns="50800" tIns="50800" rIns="50800" bIns="50800" rtlCol="0" anchor="ctr"/>
            <a:lstStyle/>
            <a:p>
              <a:pPr algn="ctr">
                <a:lnSpc>
                  <a:spcPts val="2660"/>
                </a:lnSpc>
              </a:pPr>
              <a:endParaRPr/>
            </a:p>
          </p:txBody>
        </p:sp>
      </p:grpSp>
      <p:sp>
        <p:nvSpPr>
          <p:cNvPr id="33" name="TextBox 33"/>
          <p:cNvSpPr txBox="1"/>
          <p:nvPr/>
        </p:nvSpPr>
        <p:spPr>
          <a:xfrm>
            <a:off x="752859" y="3675715"/>
            <a:ext cx="6445817" cy="1542089"/>
          </a:xfrm>
          <a:prstGeom prst="rect">
            <a:avLst/>
          </a:prstGeom>
        </p:spPr>
        <p:txBody>
          <a:bodyPr lIns="0" tIns="0" rIns="0" bIns="0" rtlCol="0" anchor="t">
            <a:spAutoFit/>
          </a:bodyPr>
          <a:lstStyle/>
          <a:p>
            <a:pPr marL="863599" lvl="1" indent="-431800" algn="l">
              <a:lnSpc>
                <a:spcPts val="6319"/>
              </a:lnSpc>
              <a:buFont typeface="Arial"/>
              <a:buChar char="•"/>
            </a:pPr>
            <a:r>
              <a:rPr lang="en-US" sz="3999" dirty="0">
                <a:solidFill>
                  <a:srgbClr val="FFFFFF"/>
                </a:solidFill>
                <a:latin typeface="Roboto"/>
                <a:ea typeface="Roboto"/>
                <a:cs typeface="Roboto"/>
                <a:sym typeface="Roboto"/>
              </a:rPr>
              <a:t>Choose a service</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Book an appointment</a:t>
            </a:r>
          </a:p>
        </p:txBody>
      </p:sp>
      <p:sp>
        <p:nvSpPr>
          <p:cNvPr id="34" name="Freeform 34"/>
          <p:cNvSpPr/>
          <p:nvPr/>
        </p:nvSpPr>
        <p:spPr>
          <a:xfrm rot="5400000">
            <a:off x="12641654" y="-801534"/>
            <a:ext cx="910021" cy="1901226"/>
          </a:xfrm>
          <a:custGeom>
            <a:avLst/>
            <a:gdLst/>
            <a:ahLst/>
            <a:cxnLst/>
            <a:rect l="l" t="t" r="r" b="b"/>
            <a:pathLst>
              <a:path w="910021" h="1901226">
                <a:moveTo>
                  <a:pt x="0" y="0"/>
                </a:moveTo>
                <a:lnTo>
                  <a:pt x="910021" y="0"/>
                </a:lnTo>
                <a:lnTo>
                  <a:pt x="910021" y="1901226"/>
                </a:lnTo>
                <a:lnTo>
                  <a:pt x="0" y="1901226"/>
                </a:lnTo>
                <a:lnTo>
                  <a:pt x="0" y="0"/>
                </a:lnTo>
                <a:close/>
              </a:path>
            </a:pathLst>
          </a:custGeom>
          <a:blipFill>
            <a:blip r:embed="rId5">
              <a:extLst>
                <a:ext uri="{96DAC541-7B7A-43D3-8B79-37D633B846F1}">
                  <asvg:svgBlip xmlns:asvg="http://schemas.microsoft.com/office/drawing/2016/SVG/main" r:embed="rId6"/>
                </a:ext>
              </a:extLst>
            </a:blip>
            <a:stretch>
              <a:fillRect r="-107354"/>
            </a:stretch>
          </a:blipFill>
        </p:spPr>
      </p:sp>
    </p:spTree>
    <p:extLst>
      <p:ext uri="{BB962C8B-B14F-4D97-AF65-F5344CB8AC3E}">
        <p14:creationId xmlns:p14="http://schemas.microsoft.com/office/powerpoint/2010/main" val="3152061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
            <a:extLst>
              <a:ext uri="{FF2B5EF4-FFF2-40B4-BE49-F238E27FC236}">
                <a16:creationId xmlns:a16="http://schemas.microsoft.com/office/drawing/2014/main" id="{AD4E264C-3D97-C7B8-AEF4-70C2EA7D8532}"/>
              </a:ext>
            </a:extLst>
          </p:cNvPr>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7573142" y="5797632"/>
            <a:ext cx="8887018" cy="88870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0992"/>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9063604" y="1860297"/>
            <a:ext cx="4627172" cy="9155655"/>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244" b="-244"/>
              </a:stretch>
            </a:blipFill>
          </p:spPr>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6" name="Group 16"/>
          <p:cNvGrpSpPr>
            <a:grpSpLocks noChangeAspect="1"/>
          </p:cNvGrpSpPr>
          <p:nvPr/>
        </p:nvGrpSpPr>
        <p:grpSpPr>
          <a:xfrm rot="1427266">
            <a:off x="12967843" y="2278681"/>
            <a:ext cx="3556881" cy="7037901"/>
            <a:chOff x="0" y="0"/>
            <a:chExt cx="2620010" cy="5184140"/>
          </a:xfrm>
        </p:grpSpPr>
        <p:sp>
          <p:nvSpPr>
            <p:cNvPr id="17" name="Freeform 1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8" name="Freeform 1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947" r="-10947"/>
              </a:stretch>
            </a:blipFill>
          </p:spPr>
        </p:sp>
        <p:sp>
          <p:nvSpPr>
            <p:cNvPr id="19" name="Freeform 1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0" name="Freeform 2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1" name="Freeform 2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2" name="Freeform 2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3" name="Freeform 2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4" name="Freeform 2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5" name="Freeform 2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6" name="Group 26"/>
          <p:cNvGrpSpPr/>
          <p:nvPr/>
        </p:nvGrpSpPr>
        <p:grpSpPr>
          <a:xfrm>
            <a:off x="1118782" y="-899843"/>
            <a:ext cx="5083584" cy="3007864"/>
            <a:chOff x="0" y="0"/>
            <a:chExt cx="1338886" cy="792195"/>
          </a:xfrm>
        </p:grpSpPr>
        <p:sp>
          <p:nvSpPr>
            <p:cNvPr id="27" name="Freeform 27"/>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28" name="TextBox 28"/>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609170" y="585039"/>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SOLUTION</a:t>
            </a:r>
          </a:p>
        </p:txBody>
      </p:sp>
      <p:grpSp>
        <p:nvGrpSpPr>
          <p:cNvPr id="30" name="Group 30"/>
          <p:cNvGrpSpPr/>
          <p:nvPr/>
        </p:nvGrpSpPr>
        <p:grpSpPr>
          <a:xfrm rot="5400000">
            <a:off x="67970" y="479001"/>
            <a:ext cx="5348549" cy="10528576"/>
            <a:chOff x="0" y="0"/>
            <a:chExt cx="1408671" cy="2772958"/>
          </a:xfrm>
        </p:grpSpPr>
        <p:sp>
          <p:nvSpPr>
            <p:cNvPr id="31" name="Freeform 31"/>
            <p:cNvSpPr/>
            <p:nvPr/>
          </p:nvSpPr>
          <p:spPr>
            <a:xfrm>
              <a:off x="0" y="0"/>
              <a:ext cx="1408671" cy="2772958"/>
            </a:xfrm>
            <a:custGeom>
              <a:avLst/>
              <a:gdLst/>
              <a:ahLst/>
              <a:cxnLst/>
              <a:rect l="l" t="t" r="r" b="b"/>
              <a:pathLst>
                <a:path w="1408671" h="2772958">
                  <a:moveTo>
                    <a:pt x="89744" y="0"/>
                  </a:moveTo>
                  <a:lnTo>
                    <a:pt x="1318928" y="0"/>
                  </a:lnTo>
                  <a:cubicBezTo>
                    <a:pt x="1368492" y="0"/>
                    <a:pt x="1408671" y="40180"/>
                    <a:pt x="1408671" y="89744"/>
                  </a:cubicBezTo>
                  <a:lnTo>
                    <a:pt x="1408671" y="2683215"/>
                  </a:lnTo>
                  <a:cubicBezTo>
                    <a:pt x="1408671" y="2732779"/>
                    <a:pt x="1368492" y="2772958"/>
                    <a:pt x="1318928" y="2772958"/>
                  </a:cubicBezTo>
                  <a:lnTo>
                    <a:pt x="89744" y="2772958"/>
                  </a:lnTo>
                  <a:cubicBezTo>
                    <a:pt x="40180" y="2772958"/>
                    <a:pt x="0" y="2732779"/>
                    <a:pt x="0" y="2683215"/>
                  </a:cubicBezTo>
                  <a:lnTo>
                    <a:pt x="0" y="89744"/>
                  </a:lnTo>
                  <a:cubicBezTo>
                    <a:pt x="0" y="40180"/>
                    <a:pt x="40180" y="0"/>
                    <a:pt x="89744" y="0"/>
                  </a:cubicBezTo>
                  <a:close/>
                </a:path>
              </a:pathLst>
            </a:custGeom>
            <a:solidFill>
              <a:srgbClr val="810992"/>
            </a:solidFill>
          </p:spPr>
        </p:sp>
        <p:sp>
          <p:nvSpPr>
            <p:cNvPr id="32" name="TextBox 32"/>
            <p:cNvSpPr txBox="1"/>
            <p:nvPr/>
          </p:nvSpPr>
          <p:spPr>
            <a:xfrm>
              <a:off x="0" y="-57150"/>
              <a:ext cx="1408671" cy="2830108"/>
            </a:xfrm>
            <a:prstGeom prst="rect">
              <a:avLst/>
            </a:prstGeom>
          </p:spPr>
          <p:txBody>
            <a:bodyPr lIns="50800" tIns="50800" rIns="50800" bIns="50800" rtlCol="0" anchor="ctr"/>
            <a:lstStyle/>
            <a:p>
              <a:pPr algn="ctr">
                <a:lnSpc>
                  <a:spcPts val="2660"/>
                </a:lnSpc>
              </a:pPr>
              <a:endParaRPr/>
            </a:p>
          </p:txBody>
        </p:sp>
      </p:grpSp>
      <p:sp>
        <p:nvSpPr>
          <p:cNvPr id="33" name="TextBox 33"/>
          <p:cNvSpPr txBox="1"/>
          <p:nvPr/>
        </p:nvSpPr>
        <p:spPr>
          <a:xfrm>
            <a:off x="752859" y="3675715"/>
            <a:ext cx="6445817" cy="3157916"/>
          </a:xfrm>
          <a:prstGeom prst="rect">
            <a:avLst/>
          </a:prstGeom>
        </p:spPr>
        <p:txBody>
          <a:bodyPr lIns="0" tIns="0" rIns="0" bIns="0" rtlCol="0" anchor="t">
            <a:spAutoFit/>
          </a:bodyPr>
          <a:lstStyle/>
          <a:p>
            <a:pPr marL="863599" lvl="1" indent="-431800" algn="l">
              <a:lnSpc>
                <a:spcPts val="6319"/>
              </a:lnSpc>
              <a:buFont typeface="Arial"/>
              <a:buChar char="•"/>
            </a:pPr>
            <a:r>
              <a:rPr lang="en-US" sz="3999" dirty="0">
                <a:solidFill>
                  <a:srgbClr val="FFFFFF"/>
                </a:solidFill>
                <a:latin typeface="Roboto"/>
                <a:ea typeface="Roboto"/>
                <a:cs typeface="Roboto"/>
                <a:sym typeface="Roboto"/>
              </a:rPr>
              <a:t>Choose a service</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Book an appointment</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Go to the facility at a set time and date</a:t>
            </a:r>
          </a:p>
        </p:txBody>
      </p:sp>
      <p:sp>
        <p:nvSpPr>
          <p:cNvPr id="34" name="Freeform 34"/>
          <p:cNvSpPr/>
          <p:nvPr/>
        </p:nvSpPr>
        <p:spPr>
          <a:xfrm rot="5400000">
            <a:off x="12641654" y="-801534"/>
            <a:ext cx="910021" cy="1901226"/>
          </a:xfrm>
          <a:custGeom>
            <a:avLst/>
            <a:gdLst/>
            <a:ahLst/>
            <a:cxnLst/>
            <a:rect l="l" t="t" r="r" b="b"/>
            <a:pathLst>
              <a:path w="910021" h="1901226">
                <a:moveTo>
                  <a:pt x="0" y="0"/>
                </a:moveTo>
                <a:lnTo>
                  <a:pt x="910021" y="0"/>
                </a:lnTo>
                <a:lnTo>
                  <a:pt x="910021" y="1901226"/>
                </a:lnTo>
                <a:lnTo>
                  <a:pt x="0" y="1901226"/>
                </a:lnTo>
                <a:lnTo>
                  <a:pt x="0" y="0"/>
                </a:lnTo>
                <a:close/>
              </a:path>
            </a:pathLst>
          </a:custGeom>
          <a:blipFill>
            <a:blip r:embed="rId5">
              <a:extLst>
                <a:ext uri="{96DAC541-7B7A-43D3-8B79-37D633B846F1}">
                  <asvg:svgBlip xmlns:asvg="http://schemas.microsoft.com/office/drawing/2016/SVG/main" r:embed="rId6"/>
                </a:ext>
              </a:extLst>
            </a:blip>
            <a:stretch>
              <a:fillRect r="-107354"/>
            </a:stretch>
          </a:blipFill>
        </p:spPr>
      </p:sp>
    </p:spTree>
    <p:extLst>
      <p:ext uri="{BB962C8B-B14F-4D97-AF65-F5344CB8AC3E}">
        <p14:creationId xmlns:p14="http://schemas.microsoft.com/office/powerpoint/2010/main" val="292671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2">
            <a:extLst>
              <a:ext uri="{FF2B5EF4-FFF2-40B4-BE49-F238E27FC236}">
                <a16:creationId xmlns:a16="http://schemas.microsoft.com/office/drawing/2014/main" id="{AD4E264C-3D97-C7B8-AEF4-70C2EA7D8532}"/>
              </a:ext>
            </a:extLst>
          </p:cNvPr>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7573142" y="5797632"/>
            <a:ext cx="8887018" cy="88870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0992"/>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9063604" y="1860297"/>
            <a:ext cx="4627172" cy="9155655"/>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244" b="-244"/>
              </a:stretch>
            </a:blipFill>
          </p:spPr>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16" name="Group 16"/>
          <p:cNvGrpSpPr>
            <a:grpSpLocks noChangeAspect="1"/>
          </p:cNvGrpSpPr>
          <p:nvPr/>
        </p:nvGrpSpPr>
        <p:grpSpPr>
          <a:xfrm rot="1427266">
            <a:off x="12967843" y="2278681"/>
            <a:ext cx="3556881" cy="7037901"/>
            <a:chOff x="0" y="0"/>
            <a:chExt cx="2620010" cy="5184140"/>
          </a:xfrm>
        </p:grpSpPr>
        <p:sp>
          <p:nvSpPr>
            <p:cNvPr id="17" name="Freeform 1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18" name="Freeform 1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0947" r="-10947"/>
              </a:stretch>
            </a:blipFill>
          </p:spPr>
        </p:sp>
        <p:sp>
          <p:nvSpPr>
            <p:cNvPr id="19" name="Freeform 1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0" name="Freeform 2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21" name="Freeform 2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22" name="Freeform 2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23" name="Freeform 2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24" name="Freeform 2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25" name="Freeform 2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grpSp>
        <p:nvGrpSpPr>
          <p:cNvPr id="26" name="Group 26"/>
          <p:cNvGrpSpPr/>
          <p:nvPr/>
        </p:nvGrpSpPr>
        <p:grpSpPr>
          <a:xfrm>
            <a:off x="1118782" y="-899843"/>
            <a:ext cx="5083584" cy="3007864"/>
            <a:chOff x="0" y="0"/>
            <a:chExt cx="1338886" cy="792195"/>
          </a:xfrm>
        </p:grpSpPr>
        <p:sp>
          <p:nvSpPr>
            <p:cNvPr id="27" name="Freeform 27"/>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28" name="TextBox 28"/>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29" name="TextBox 29"/>
          <p:cNvSpPr txBox="1"/>
          <p:nvPr/>
        </p:nvSpPr>
        <p:spPr>
          <a:xfrm>
            <a:off x="609170" y="585039"/>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SOLUTION</a:t>
            </a:r>
          </a:p>
        </p:txBody>
      </p:sp>
      <p:grpSp>
        <p:nvGrpSpPr>
          <p:cNvPr id="30" name="Group 30"/>
          <p:cNvGrpSpPr/>
          <p:nvPr/>
        </p:nvGrpSpPr>
        <p:grpSpPr>
          <a:xfrm rot="5400000">
            <a:off x="67970" y="479001"/>
            <a:ext cx="5348549" cy="10528576"/>
            <a:chOff x="0" y="0"/>
            <a:chExt cx="1408671" cy="2772958"/>
          </a:xfrm>
        </p:grpSpPr>
        <p:sp>
          <p:nvSpPr>
            <p:cNvPr id="31" name="Freeform 31"/>
            <p:cNvSpPr/>
            <p:nvPr/>
          </p:nvSpPr>
          <p:spPr>
            <a:xfrm>
              <a:off x="0" y="0"/>
              <a:ext cx="1408671" cy="2772958"/>
            </a:xfrm>
            <a:custGeom>
              <a:avLst/>
              <a:gdLst/>
              <a:ahLst/>
              <a:cxnLst/>
              <a:rect l="l" t="t" r="r" b="b"/>
              <a:pathLst>
                <a:path w="1408671" h="2772958">
                  <a:moveTo>
                    <a:pt x="89744" y="0"/>
                  </a:moveTo>
                  <a:lnTo>
                    <a:pt x="1318928" y="0"/>
                  </a:lnTo>
                  <a:cubicBezTo>
                    <a:pt x="1368492" y="0"/>
                    <a:pt x="1408671" y="40180"/>
                    <a:pt x="1408671" y="89744"/>
                  </a:cubicBezTo>
                  <a:lnTo>
                    <a:pt x="1408671" y="2683215"/>
                  </a:lnTo>
                  <a:cubicBezTo>
                    <a:pt x="1408671" y="2732779"/>
                    <a:pt x="1368492" y="2772958"/>
                    <a:pt x="1318928" y="2772958"/>
                  </a:cubicBezTo>
                  <a:lnTo>
                    <a:pt x="89744" y="2772958"/>
                  </a:lnTo>
                  <a:cubicBezTo>
                    <a:pt x="40180" y="2772958"/>
                    <a:pt x="0" y="2732779"/>
                    <a:pt x="0" y="2683215"/>
                  </a:cubicBezTo>
                  <a:lnTo>
                    <a:pt x="0" y="89744"/>
                  </a:lnTo>
                  <a:cubicBezTo>
                    <a:pt x="0" y="40180"/>
                    <a:pt x="40180" y="0"/>
                    <a:pt x="89744" y="0"/>
                  </a:cubicBezTo>
                  <a:close/>
                </a:path>
              </a:pathLst>
            </a:custGeom>
            <a:solidFill>
              <a:srgbClr val="810992"/>
            </a:solidFill>
          </p:spPr>
        </p:sp>
        <p:sp>
          <p:nvSpPr>
            <p:cNvPr id="32" name="TextBox 32"/>
            <p:cNvSpPr txBox="1"/>
            <p:nvPr/>
          </p:nvSpPr>
          <p:spPr>
            <a:xfrm>
              <a:off x="0" y="-57150"/>
              <a:ext cx="1408671" cy="2830108"/>
            </a:xfrm>
            <a:prstGeom prst="rect">
              <a:avLst/>
            </a:prstGeom>
          </p:spPr>
          <p:txBody>
            <a:bodyPr lIns="50800" tIns="50800" rIns="50800" bIns="50800" rtlCol="0" anchor="ctr"/>
            <a:lstStyle/>
            <a:p>
              <a:pPr algn="ctr">
                <a:lnSpc>
                  <a:spcPts val="2660"/>
                </a:lnSpc>
              </a:pPr>
              <a:endParaRPr/>
            </a:p>
          </p:txBody>
        </p:sp>
      </p:grpSp>
      <p:sp>
        <p:nvSpPr>
          <p:cNvPr id="33" name="TextBox 33"/>
          <p:cNvSpPr txBox="1"/>
          <p:nvPr/>
        </p:nvSpPr>
        <p:spPr>
          <a:xfrm>
            <a:off x="752859" y="3675715"/>
            <a:ext cx="6445817" cy="3959860"/>
          </a:xfrm>
          <a:prstGeom prst="rect">
            <a:avLst/>
          </a:prstGeom>
        </p:spPr>
        <p:txBody>
          <a:bodyPr lIns="0" tIns="0" rIns="0" bIns="0" rtlCol="0" anchor="t">
            <a:spAutoFit/>
          </a:bodyPr>
          <a:lstStyle/>
          <a:p>
            <a:pPr marL="863599" lvl="1" indent="-431800" algn="l">
              <a:lnSpc>
                <a:spcPts val="6319"/>
              </a:lnSpc>
              <a:buFont typeface="Arial"/>
              <a:buChar char="•"/>
            </a:pPr>
            <a:r>
              <a:rPr lang="en-US" sz="3999" dirty="0">
                <a:solidFill>
                  <a:srgbClr val="FFFFFF"/>
                </a:solidFill>
                <a:latin typeface="Roboto"/>
                <a:ea typeface="Roboto"/>
                <a:cs typeface="Roboto"/>
                <a:sym typeface="Roboto"/>
              </a:rPr>
              <a:t>Choose a service</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Book an appointment</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Go to the facility at a set time and date</a:t>
            </a:r>
          </a:p>
          <a:p>
            <a:pPr marL="863599" lvl="1" indent="-431800" algn="l">
              <a:lnSpc>
                <a:spcPts val="6319"/>
              </a:lnSpc>
              <a:buFont typeface="Arial"/>
              <a:buChar char="•"/>
            </a:pPr>
            <a:r>
              <a:rPr lang="en-US" sz="3999" dirty="0">
                <a:solidFill>
                  <a:srgbClr val="FFFFFF"/>
                </a:solidFill>
                <a:latin typeface="Roboto"/>
                <a:ea typeface="Roboto"/>
                <a:cs typeface="Roboto"/>
                <a:sym typeface="Roboto"/>
              </a:rPr>
              <a:t>Avail the needed service</a:t>
            </a:r>
          </a:p>
        </p:txBody>
      </p:sp>
      <p:sp>
        <p:nvSpPr>
          <p:cNvPr id="34" name="Freeform 34"/>
          <p:cNvSpPr/>
          <p:nvPr/>
        </p:nvSpPr>
        <p:spPr>
          <a:xfrm rot="5400000">
            <a:off x="12641654" y="-801534"/>
            <a:ext cx="910021" cy="1901226"/>
          </a:xfrm>
          <a:custGeom>
            <a:avLst/>
            <a:gdLst/>
            <a:ahLst/>
            <a:cxnLst/>
            <a:rect l="l" t="t" r="r" b="b"/>
            <a:pathLst>
              <a:path w="910021" h="1901226">
                <a:moveTo>
                  <a:pt x="0" y="0"/>
                </a:moveTo>
                <a:lnTo>
                  <a:pt x="910021" y="0"/>
                </a:lnTo>
                <a:lnTo>
                  <a:pt x="910021" y="1901226"/>
                </a:lnTo>
                <a:lnTo>
                  <a:pt x="0" y="1901226"/>
                </a:lnTo>
                <a:lnTo>
                  <a:pt x="0" y="0"/>
                </a:lnTo>
                <a:close/>
              </a:path>
            </a:pathLst>
          </a:custGeom>
          <a:blipFill>
            <a:blip r:embed="rId5">
              <a:extLst>
                <a:ext uri="{96DAC541-7B7A-43D3-8B79-37D633B846F1}">
                  <asvg:svgBlip xmlns:asvg="http://schemas.microsoft.com/office/drawing/2016/SVG/main" r:embed="rId6"/>
                </a:ext>
              </a:extLst>
            </a:blip>
            <a:stretch>
              <a:fillRect r="-107354"/>
            </a:stretch>
          </a:blipFill>
        </p:spPr>
      </p:sp>
    </p:spTree>
    <p:extLst>
      <p:ext uri="{BB962C8B-B14F-4D97-AF65-F5344CB8AC3E}">
        <p14:creationId xmlns:p14="http://schemas.microsoft.com/office/powerpoint/2010/main" val="4125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1684597" y="-871259"/>
            <a:ext cx="8210028" cy="2553372"/>
            <a:chOff x="0" y="0"/>
            <a:chExt cx="2162312" cy="672493"/>
          </a:xfrm>
        </p:grpSpPr>
        <p:sp>
          <p:nvSpPr>
            <p:cNvPr id="4" name="Freeform 4"/>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5" name="TextBox 5"/>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677040" y="3803805"/>
            <a:ext cx="14911706" cy="1994441"/>
          </a:xfrm>
          <a:custGeom>
            <a:avLst/>
            <a:gdLst/>
            <a:ahLst/>
            <a:cxnLst/>
            <a:rect l="l" t="t" r="r" b="b"/>
            <a:pathLst>
              <a:path w="14911706" h="1994441">
                <a:moveTo>
                  <a:pt x="0" y="0"/>
                </a:moveTo>
                <a:lnTo>
                  <a:pt x="14911706" y="0"/>
                </a:lnTo>
                <a:lnTo>
                  <a:pt x="14911706" y="1994441"/>
                </a:lnTo>
                <a:lnTo>
                  <a:pt x="0" y="1994441"/>
                </a:lnTo>
                <a:lnTo>
                  <a:pt x="0" y="0"/>
                </a:lnTo>
                <a:close/>
              </a:path>
            </a:pathLst>
          </a:custGeom>
          <a:blipFill>
            <a:blip r:embed="rId3"/>
            <a:stretch>
              <a:fillRect/>
            </a:stretch>
          </a:blipFill>
        </p:spPr>
      </p:sp>
      <p:grpSp>
        <p:nvGrpSpPr>
          <p:cNvPr id="7" name="Group 7"/>
          <p:cNvGrpSpPr/>
          <p:nvPr/>
        </p:nvGrpSpPr>
        <p:grpSpPr>
          <a:xfrm>
            <a:off x="1684597" y="1927363"/>
            <a:ext cx="3565876" cy="1297057"/>
            <a:chOff x="0" y="0"/>
            <a:chExt cx="939161" cy="341612"/>
          </a:xfrm>
        </p:grpSpPr>
        <p:sp>
          <p:nvSpPr>
            <p:cNvPr id="8" name="Freeform 8"/>
            <p:cNvSpPr/>
            <p:nvPr/>
          </p:nvSpPr>
          <p:spPr>
            <a:xfrm>
              <a:off x="0" y="0"/>
              <a:ext cx="939161" cy="341612"/>
            </a:xfrm>
            <a:custGeom>
              <a:avLst/>
              <a:gdLst/>
              <a:ahLst/>
              <a:cxnLst/>
              <a:rect l="l" t="t" r="r" b="b"/>
              <a:pathLst>
                <a:path w="939161" h="341612">
                  <a:moveTo>
                    <a:pt x="0" y="0"/>
                  </a:moveTo>
                  <a:lnTo>
                    <a:pt x="939161" y="0"/>
                  </a:lnTo>
                  <a:lnTo>
                    <a:pt x="939161" y="341612"/>
                  </a:lnTo>
                  <a:lnTo>
                    <a:pt x="0" y="341612"/>
                  </a:lnTo>
                  <a:close/>
                </a:path>
              </a:pathLst>
            </a:custGeom>
            <a:solidFill>
              <a:srgbClr val="FACA41"/>
            </a:solidFill>
          </p:spPr>
        </p:sp>
        <p:sp>
          <p:nvSpPr>
            <p:cNvPr id="9" name="TextBox 9"/>
            <p:cNvSpPr txBox="1"/>
            <p:nvPr/>
          </p:nvSpPr>
          <p:spPr>
            <a:xfrm>
              <a:off x="0" y="-47625"/>
              <a:ext cx="939161" cy="389237"/>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1684597" y="7118139"/>
            <a:ext cx="3565876" cy="1297057"/>
            <a:chOff x="0" y="0"/>
            <a:chExt cx="939161" cy="341612"/>
          </a:xfrm>
        </p:grpSpPr>
        <p:sp>
          <p:nvSpPr>
            <p:cNvPr id="11" name="Freeform 11"/>
            <p:cNvSpPr/>
            <p:nvPr/>
          </p:nvSpPr>
          <p:spPr>
            <a:xfrm>
              <a:off x="0" y="0"/>
              <a:ext cx="939161" cy="341612"/>
            </a:xfrm>
            <a:custGeom>
              <a:avLst/>
              <a:gdLst/>
              <a:ahLst/>
              <a:cxnLst/>
              <a:rect l="l" t="t" r="r" b="b"/>
              <a:pathLst>
                <a:path w="939161" h="341612">
                  <a:moveTo>
                    <a:pt x="0" y="0"/>
                  </a:moveTo>
                  <a:lnTo>
                    <a:pt x="939161" y="0"/>
                  </a:lnTo>
                  <a:lnTo>
                    <a:pt x="939161" y="341612"/>
                  </a:lnTo>
                  <a:lnTo>
                    <a:pt x="0" y="341612"/>
                  </a:lnTo>
                  <a:close/>
                </a:path>
              </a:pathLst>
            </a:custGeom>
            <a:solidFill>
              <a:srgbClr val="FACA41"/>
            </a:solidFill>
          </p:spPr>
        </p:sp>
        <p:sp>
          <p:nvSpPr>
            <p:cNvPr id="12" name="TextBox 12"/>
            <p:cNvSpPr txBox="1"/>
            <p:nvPr/>
          </p:nvSpPr>
          <p:spPr>
            <a:xfrm>
              <a:off x="0" y="-47625"/>
              <a:ext cx="939161" cy="389237"/>
            </a:xfrm>
            <a:prstGeom prst="rect">
              <a:avLst/>
            </a:prstGeom>
          </p:spPr>
          <p:txBody>
            <a:bodyPr lIns="50800" tIns="50800" rIns="50800" bIns="50800" rtlCol="0" anchor="ctr"/>
            <a:lstStyle/>
            <a:p>
              <a:pPr algn="ctr">
                <a:lnSpc>
                  <a:spcPts val="3499"/>
                </a:lnSpc>
              </a:pPr>
              <a:endParaRPr/>
            </a:p>
          </p:txBody>
        </p:sp>
      </p:grpSp>
      <p:sp>
        <p:nvSpPr>
          <p:cNvPr id="13" name="Freeform 13"/>
          <p:cNvSpPr/>
          <p:nvPr/>
        </p:nvSpPr>
        <p:spPr>
          <a:xfrm>
            <a:off x="6638740" y="7446834"/>
            <a:ext cx="2209962" cy="2071050"/>
          </a:xfrm>
          <a:custGeom>
            <a:avLst/>
            <a:gdLst/>
            <a:ahLst/>
            <a:cxnLst/>
            <a:rect l="l" t="t" r="r" b="b"/>
            <a:pathLst>
              <a:path w="2209962" h="2071050">
                <a:moveTo>
                  <a:pt x="0" y="0"/>
                </a:moveTo>
                <a:lnTo>
                  <a:pt x="2209962" y="0"/>
                </a:lnTo>
                <a:lnTo>
                  <a:pt x="2209962" y="2071050"/>
                </a:lnTo>
                <a:lnTo>
                  <a:pt x="0" y="2071050"/>
                </a:lnTo>
                <a:lnTo>
                  <a:pt x="0" y="0"/>
                </a:lnTo>
                <a:close/>
              </a:path>
            </a:pathLst>
          </a:custGeom>
          <a:blipFill>
            <a:blip r:embed="rId4"/>
            <a:stretch>
              <a:fillRect/>
            </a:stretch>
          </a:blipFill>
        </p:spPr>
      </p:sp>
      <p:sp>
        <p:nvSpPr>
          <p:cNvPr id="14" name="TextBox 14"/>
          <p:cNvSpPr txBox="1"/>
          <p:nvPr/>
        </p:nvSpPr>
        <p:spPr>
          <a:xfrm>
            <a:off x="2151694" y="2246533"/>
            <a:ext cx="2601822" cy="771525"/>
          </a:xfrm>
          <a:prstGeom prst="rect">
            <a:avLst/>
          </a:prstGeom>
        </p:spPr>
        <p:txBody>
          <a:bodyPr lIns="0" tIns="0" rIns="0" bIns="0" rtlCol="0" anchor="t">
            <a:spAutoFit/>
          </a:bodyPr>
          <a:lstStyle/>
          <a:p>
            <a:pPr algn="l">
              <a:lnSpc>
                <a:spcPts val="6000"/>
              </a:lnSpc>
            </a:pPr>
            <a:r>
              <a:rPr lang="en-US" sz="5000" b="1">
                <a:solidFill>
                  <a:srgbClr val="000000"/>
                </a:solidFill>
                <a:latin typeface="Roboto Bold"/>
                <a:ea typeface="Roboto Bold"/>
                <a:cs typeface="Roboto Bold"/>
                <a:sym typeface="Roboto Bold"/>
              </a:rPr>
              <a:t>LAGUNA</a:t>
            </a:r>
          </a:p>
        </p:txBody>
      </p:sp>
      <p:sp>
        <p:nvSpPr>
          <p:cNvPr id="15" name="TextBox 15"/>
          <p:cNvSpPr txBox="1"/>
          <p:nvPr/>
        </p:nvSpPr>
        <p:spPr>
          <a:xfrm>
            <a:off x="2151694" y="7437309"/>
            <a:ext cx="2601822" cy="771525"/>
          </a:xfrm>
          <a:prstGeom prst="rect">
            <a:avLst/>
          </a:prstGeom>
        </p:spPr>
        <p:txBody>
          <a:bodyPr lIns="0" tIns="0" rIns="0" bIns="0" rtlCol="0" anchor="t">
            <a:spAutoFit/>
          </a:bodyPr>
          <a:lstStyle/>
          <a:p>
            <a:pPr algn="l">
              <a:lnSpc>
                <a:spcPts val="6000"/>
              </a:lnSpc>
            </a:pPr>
            <a:r>
              <a:rPr lang="en-US" sz="5000" b="1">
                <a:solidFill>
                  <a:srgbClr val="000000"/>
                </a:solidFill>
                <a:latin typeface="Roboto Bold"/>
                <a:ea typeface="Roboto Bold"/>
                <a:cs typeface="Roboto Bold"/>
                <a:sym typeface="Roboto Bold"/>
              </a:rPr>
              <a:t>MANILA</a:t>
            </a:r>
          </a:p>
        </p:txBody>
      </p:sp>
      <p:sp>
        <p:nvSpPr>
          <p:cNvPr id="16" name="TextBox 16"/>
          <p:cNvSpPr txBox="1"/>
          <p:nvPr/>
        </p:nvSpPr>
        <p:spPr>
          <a:xfrm>
            <a:off x="604358" y="395901"/>
            <a:ext cx="10370505" cy="771525"/>
          </a:xfrm>
          <a:prstGeom prst="rect">
            <a:avLst/>
          </a:prstGeom>
        </p:spPr>
        <p:txBody>
          <a:bodyPr lIns="0" tIns="0" rIns="0" bIns="0" rtlCol="0" anchor="t">
            <a:spAutoFit/>
          </a:bodyPr>
          <a:lstStyle/>
          <a:p>
            <a:pPr algn="ctr">
              <a:lnSpc>
                <a:spcPts val="6000"/>
              </a:lnSpc>
            </a:pPr>
            <a:r>
              <a:rPr lang="en-US" sz="5000" b="1">
                <a:solidFill>
                  <a:srgbClr val="FFFFFF"/>
                </a:solidFill>
                <a:latin typeface="Roboto Bold"/>
                <a:ea typeface="Roboto Bold"/>
                <a:cs typeface="Roboto Bold"/>
                <a:sym typeface="Roboto Bold"/>
              </a:rPr>
              <a:t>e-PLANO PILOT SITES</a:t>
            </a:r>
          </a:p>
        </p:txBody>
      </p:sp>
      <p:sp>
        <p:nvSpPr>
          <p:cNvPr id="17" name="TextBox 17"/>
          <p:cNvSpPr txBox="1"/>
          <p:nvPr/>
        </p:nvSpPr>
        <p:spPr>
          <a:xfrm>
            <a:off x="2151694" y="6074007"/>
            <a:ext cx="980033" cy="679450"/>
          </a:xfrm>
          <a:prstGeom prst="rect">
            <a:avLst/>
          </a:prstGeom>
        </p:spPr>
        <p:txBody>
          <a:bodyPr lIns="0" tIns="0" rIns="0" bIns="0" rtlCol="0" anchor="t">
            <a:spAutoFit/>
          </a:bodyPr>
          <a:lstStyle/>
          <a:p>
            <a:pPr algn="ctr">
              <a:lnSpc>
                <a:spcPts val="5599"/>
              </a:lnSpc>
            </a:pPr>
            <a:r>
              <a:rPr lang="en-US" sz="3999" b="1">
                <a:solidFill>
                  <a:srgbClr val="810992"/>
                </a:solidFill>
                <a:latin typeface="Roboto Bold"/>
                <a:ea typeface="Roboto Bold"/>
                <a:cs typeface="Roboto Bold"/>
                <a:sym typeface="Roboto Bold"/>
              </a:rPr>
              <a:t>BAY</a:t>
            </a:r>
          </a:p>
        </p:txBody>
      </p:sp>
      <p:sp>
        <p:nvSpPr>
          <p:cNvPr id="18" name="TextBox 18"/>
          <p:cNvSpPr txBox="1"/>
          <p:nvPr/>
        </p:nvSpPr>
        <p:spPr>
          <a:xfrm>
            <a:off x="4358139" y="6074471"/>
            <a:ext cx="1531441" cy="679450"/>
          </a:xfrm>
          <a:prstGeom prst="rect">
            <a:avLst/>
          </a:prstGeom>
        </p:spPr>
        <p:txBody>
          <a:bodyPr lIns="0" tIns="0" rIns="0" bIns="0" rtlCol="0" anchor="t">
            <a:spAutoFit/>
          </a:bodyPr>
          <a:lstStyle/>
          <a:p>
            <a:pPr algn="ctr">
              <a:lnSpc>
                <a:spcPts val="5599"/>
              </a:lnSpc>
            </a:pPr>
            <a:r>
              <a:rPr lang="en-US" sz="3999" b="1">
                <a:solidFill>
                  <a:srgbClr val="810992"/>
                </a:solidFill>
                <a:latin typeface="Roboto Bold"/>
                <a:ea typeface="Roboto Bold"/>
                <a:cs typeface="Roboto Bold"/>
                <a:sym typeface="Roboto Bold"/>
              </a:rPr>
              <a:t>BIÑAN</a:t>
            </a:r>
          </a:p>
        </p:txBody>
      </p:sp>
      <p:sp>
        <p:nvSpPr>
          <p:cNvPr id="19" name="TextBox 19"/>
          <p:cNvSpPr txBox="1"/>
          <p:nvPr/>
        </p:nvSpPr>
        <p:spPr>
          <a:xfrm>
            <a:off x="6505318" y="6074007"/>
            <a:ext cx="2339280" cy="679450"/>
          </a:xfrm>
          <a:prstGeom prst="rect">
            <a:avLst/>
          </a:prstGeom>
        </p:spPr>
        <p:txBody>
          <a:bodyPr lIns="0" tIns="0" rIns="0" bIns="0" rtlCol="0" anchor="t">
            <a:spAutoFit/>
          </a:bodyPr>
          <a:lstStyle/>
          <a:p>
            <a:pPr algn="ctr">
              <a:lnSpc>
                <a:spcPts val="5599"/>
              </a:lnSpc>
            </a:pPr>
            <a:r>
              <a:rPr lang="en-US" sz="3999" b="1">
                <a:solidFill>
                  <a:srgbClr val="810992"/>
                </a:solidFill>
                <a:latin typeface="Roboto Bold"/>
                <a:ea typeface="Roboto Bold"/>
                <a:cs typeface="Roboto Bold"/>
                <a:sym typeface="Roboto Bold"/>
              </a:rPr>
              <a:t>CABUYAO</a:t>
            </a:r>
          </a:p>
        </p:txBody>
      </p:sp>
      <p:sp>
        <p:nvSpPr>
          <p:cNvPr id="20" name="TextBox 20"/>
          <p:cNvSpPr txBox="1"/>
          <p:nvPr/>
        </p:nvSpPr>
        <p:spPr>
          <a:xfrm>
            <a:off x="9925835" y="6074007"/>
            <a:ext cx="1415058" cy="679450"/>
          </a:xfrm>
          <a:prstGeom prst="rect">
            <a:avLst/>
          </a:prstGeom>
        </p:spPr>
        <p:txBody>
          <a:bodyPr lIns="0" tIns="0" rIns="0" bIns="0" rtlCol="0" anchor="t">
            <a:spAutoFit/>
          </a:bodyPr>
          <a:lstStyle/>
          <a:p>
            <a:pPr algn="ctr">
              <a:lnSpc>
                <a:spcPts val="5599"/>
              </a:lnSpc>
            </a:pPr>
            <a:r>
              <a:rPr lang="en-US" sz="3999" b="1">
                <a:solidFill>
                  <a:srgbClr val="810992"/>
                </a:solidFill>
                <a:latin typeface="Roboto Bold"/>
                <a:ea typeface="Roboto Bold"/>
                <a:cs typeface="Roboto Bold"/>
                <a:sym typeface="Roboto Bold"/>
              </a:rPr>
              <a:t>PAKIL</a:t>
            </a:r>
          </a:p>
        </p:txBody>
      </p:sp>
      <p:sp>
        <p:nvSpPr>
          <p:cNvPr id="21" name="TextBox 21"/>
          <p:cNvSpPr txBox="1"/>
          <p:nvPr/>
        </p:nvSpPr>
        <p:spPr>
          <a:xfrm>
            <a:off x="12295696" y="6074007"/>
            <a:ext cx="1797248" cy="679450"/>
          </a:xfrm>
          <a:prstGeom prst="rect">
            <a:avLst/>
          </a:prstGeom>
        </p:spPr>
        <p:txBody>
          <a:bodyPr lIns="0" tIns="0" rIns="0" bIns="0" rtlCol="0" anchor="t">
            <a:spAutoFit/>
          </a:bodyPr>
          <a:lstStyle/>
          <a:p>
            <a:pPr algn="ctr">
              <a:lnSpc>
                <a:spcPts val="5599"/>
              </a:lnSpc>
            </a:pPr>
            <a:r>
              <a:rPr lang="en-US" sz="3999" b="1">
                <a:solidFill>
                  <a:srgbClr val="810992"/>
                </a:solidFill>
                <a:latin typeface="Roboto Bold"/>
                <a:ea typeface="Roboto Bold"/>
                <a:cs typeface="Roboto Bold"/>
                <a:sym typeface="Roboto Bold"/>
              </a:rPr>
              <a:t>PANGIL</a:t>
            </a:r>
          </a:p>
        </p:txBody>
      </p:sp>
      <p:sp>
        <p:nvSpPr>
          <p:cNvPr id="22" name="TextBox 22"/>
          <p:cNvSpPr txBox="1"/>
          <p:nvPr/>
        </p:nvSpPr>
        <p:spPr>
          <a:xfrm>
            <a:off x="14325600" y="6074007"/>
            <a:ext cx="2725424" cy="679450"/>
          </a:xfrm>
          <a:prstGeom prst="rect">
            <a:avLst/>
          </a:prstGeom>
        </p:spPr>
        <p:txBody>
          <a:bodyPr wrap="square" lIns="0" tIns="0" rIns="0" bIns="0" rtlCol="0" anchor="t">
            <a:spAutoFit/>
          </a:bodyPr>
          <a:lstStyle/>
          <a:p>
            <a:pPr algn="ctr">
              <a:lnSpc>
                <a:spcPts val="5599"/>
              </a:lnSpc>
            </a:pPr>
            <a:r>
              <a:rPr lang="en-US" sz="3999" b="1" dirty="0">
                <a:solidFill>
                  <a:srgbClr val="810992"/>
                </a:solidFill>
                <a:latin typeface="Roboto Bold"/>
                <a:ea typeface="Roboto Bold"/>
                <a:cs typeface="Roboto Bold"/>
                <a:sym typeface="Roboto Bold"/>
              </a:rPr>
              <a:t>STA. CRUZ</a:t>
            </a:r>
          </a:p>
        </p:txBody>
      </p:sp>
      <p:sp>
        <p:nvSpPr>
          <p:cNvPr id="23" name="TextBox 23"/>
          <p:cNvSpPr txBox="1"/>
          <p:nvPr/>
        </p:nvSpPr>
        <p:spPr>
          <a:xfrm>
            <a:off x="9601200" y="8094900"/>
            <a:ext cx="3242793" cy="679450"/>
          </a:xfrm>
          <a:prstGeom prst="rect">
            <a:avLst/>
          </a:prstGeom>
        </p:spPr>
        <p:txBody>
          <a:bodyPr wrap="square" lIns="0" tIns="0" rIns="0" bIns="0" rtlCol="0" anchor="t">
            <a:spAutoFit/>
          </a:bodyPr>
          <a:lstStyle/>
          <a:p>
            <a:pPr algn="ctr">
              <a:lnSpc>
                <a:spcPts val="5599"/>
              </a:lnSpc>
            </a:pPr>
            <a:r>
              <a:rPr lang="en-US" sz="3999" b="1" dirty="0">
                <a:solidFill>
                  <a:srgbClr val="810992"/>
                </a:solidFill>
                <a:latin typeface="Roboto Bold"/>
                <a:ea typeface="Roboto Bold"/>
                <a:cs typeface="Roboto Bold"/>
                <a:sym typeface="Roboto Bold"/>
              </a:rPr>
              <a:t>DISTRICT 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97721" y="-1306441"/>
            <a:ext cx="25900955" cy="11720182"/>
          </a:xfrm>
          <a:custGeom>
            <a:avLst/>
            <a:gdLst/>
            <a:ahLst/>
            <a:cxnLst/>
            <a:rect l="l" t="t" r="r" b="b"/>
            <a:pathLst>
              <a:path w="25900955" h="11720182">
                <a:moveTo>
                  <a:pt x="0" y="0"/>
                </a:moveTo>
                <a:lnTo>
                  <a:pt x="25900955" y="0"/>
                </a:lnTo>
                <a:lnTo>
                  <a:pt x="25900955" y="11720182"/>
                </a:lnTo>
                <a:lnTo>
                  <a:pt x="0" y="11720182"/>
                </a:lnTo>
                <a:lnTo>
                  <a:pt x="0"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1873969" y="-871259"/>
            <a:ext cx="8210028" cy="2553372"/>
            <a:chOff x="0" y="0"/>
            <a:chExt cx="2162312" cy="672493"/>
          </a:xfrm>
        </p:grpSpPr>
        <p:sp>
          <p:nvSpPr>
            <p:cNvPr id="4" name="Freeform 4"/>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5" name="TextBox 5"/>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793730" y="395901"/>
            <a:ext cx="10370505" cy="771525"/>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e-PLANO APP METRICS</a:t>
            </a:r>
          </a:p>
        </p:txBody>
      </p:sp>
      <p:sp>
        <p:nvSpPr>
          <p:cNvPr id="7" name="TextBox 7"/>
          <p:cNvSpPr txBox="1"/>
          <p:nvPr/>
        </p:nvSpPr>
        <p:spPr>
          <a:xfrm>
            <a:off x="1873968" y="1872362"/>
            <a:ext cx="3612431" cy="583493"/>
          </a:xfrm>
          <a:prstGeom prst="rect">
            <a:avLst/>
          </a:prstGeom>
        </p:spPr>
        <p:txBody>
          <a:bodyPr wrap="square" lIns="0" tIns="0" rIns="0" bIns="0" rtlCol="0" anchor="t">
            <a:spAutoFit/>
          </a:bodyPr>
          <a:lstStyle/>
          <a:p>
            <a:pPr>
              <a:lnSpc>
                <a:spcPts val="4900"/>
              </a:lnSpc>
            </a:pPr>
            <a:r>
              <a:rPr lang="en-US" sz="3500" b="1" dirty="0">
                <a:solidFill>
                  <a:srgbClr val="000000"/>
                </a:solidFill>
                <a:latin typeface="Roboto Bold"/>
                <a:ea typeface="Roboto Bold"/>
                <a:cs typeface="Roboto Bold"/>
                <a:sym typeface="Roboto Bold"/>
              </a:rPr>
              <a:t>APP VIEWS</a:t>
            </a:r>
          </a:p>
        </p:txBody>
      </p:sp>
      <p:sp>
        <p:nvSpPr>
          <p:cNvPr id="8" name="TextBox 8"/>
          <p:cNvSpPr txBox="1"/>
          <p:nvPr/>
        </p:nvSpPr>
        <p:spPr>
          <a:xfrm>
            <a:off x="9218260" y="1851066"/>
            <a:ext cx="5640739" cy="583493"/>
          </a:xfrm>
          <a:prstGeom prst="rect">
            <a:avLst/>
          </a:prstGeom>
        </p:spPr>
        <p:txBody>
          <a:bodyPr wrap="square" lIns="0" tIns="0" rIns="0" bIns="0" rtlCol="0" anchor="t">
            <a:spAutoFit/>
          </a:bodyPr>
          <a:lstStyle/>
          <a:p>
            <a:pPr algn="ctr">
              <a:lnSpc>
                <a:spcPts val="4900"/>
              </a:lnSpc>
            </a:pPr>
            <a:r>
              <a:rPr lang="en-US" sz="3500" b="1" dirty="0">
                <a:solidFill>
                  <a:srgbClr val="000000"/>
                </a:solidFill>
                <a:latin typeface="Roboto Bold"/>
                <a:ea typeface="Roboto Bold"/>
                <a:cs typeface="Roboto Bold"/>
                <a:sym typeface="Roboto Bold"/>
              </a:rPr>
              <a:t>AVAILED FP METHODS</a:t>
            </a:r>
          </a:p>
        </p:txBody>
      </p:sp>
      <p:sp>
        <p:nvSpPr>
          <p:cNvPr id="9" name="TextBox 9"/>
          <p:cNvSpPr txBox="1"/>
          <p:nvPr/>
        </p:nvSpPr>
        <p:spPr>
          <a:xfrm>
            <a:off x="1873969" y="3854542"/>
            <a:ext cx="3612430" cy="583493"/>
          </a:xfrm>
          <a:prstGeom prst="rect">
            <a:avLst/>
          </a:prstGeom>
        </p:spPr>
        <p:txBody>
          <a:bodyPr wrap="square" lIns="0" tIns="0" rIns="0" bIns="0" rtlCol="0" anchor="t">
            <a:spAutoFit/>
          </a:bodyPr>
          <a:lstStyle/>
          <a:p>
            <a:pPr>
              <a:lnSpc>
                <a:spcPts val="4900"/>
              </a:lnSpc>
            </a:pPr>
            <a:r>
              <a:rPr lang="en-US" sz="3500" b="1" dirty="0">
                <a:solidFill>
                  <a:srgbClr val="000000"/>
                </a:solidFill>
                <a:latin typeface="Roboto Bold"/>
                <a:ea typeface="Roboto Bold"/>
                <a:cs typeface="Roboto Bold"/>
                <a:sym typeface="Roboto Bold"/>
              </a:rPr>
              <a:t>REGISTRANTS</a:t>
            </a:r>
          </a:p>
        </p:txBody>
      </p:sp>
      <p:sp>
        <p:nvSpPr>
          <p:cNvPr id="10" name="TextBox 10"/>
          <p:cNvSpPr txBox="1"/>
          <p:nvPr/>
        </p:nvSpPr>
        <p:spPr>
          <a:xfrm>
            <a:off x="1873969" y="5863104"/>
            <a:ext cx="2706886" cy="615950"/>
          </a:xfrm>
          <a:prstGeom prst="rect">
            <a:avLst/>
          </a:prstGeom>
        </p:spPr>
        <p:txBody>
          <a:bodyPr lIns="0" tIns="0" rIns="0" bIns="0" rtlCol="0" anchor="t">
            <a:spAutoFit/>
          </a:bodyPr>
          <a:lstStyle/>
          <a:p>
            <a:pPr algn="ctr">
              <a:lnSpc>
                <a:spcPts val="4900"/>
              </a:lnSpc>
            </a:pPr>
            <a:r>
              <a:rPr lang="en-US" sz="3500" b="1">
                <a:solidFill>
                  <a:srgbClr val="000000"/>
                </a:solidFill>
                <a:latin typeface="Roboto Bold"/>
                <a:ea typeface="Roboto Bold"/>
                <a:cs typeface="Roboto Bold"/>
                <a:sym typeface="Roboto Bold"/>
              </a:rPr>
              <a:t>DOWNLOADS</a:t>
            </a:r>
          </a:p>
        </p:txBody>
      </p:sp>
      <p:sp>
        <p:nvSpPr>
          <p:cNvPr id="11" name="TextBox 11"/>
          <p:cNvSpPr txBox="1"/>
          <p:nvPr/>
        </p:nvSpPr>
        <p:spPr>
          <a:xfrm>
            <a:off x="1873968" y="7752769"/>
            <a:ext cx="5669831" cy="583493"/>
          </a:xfrm>
          <a:prstGeom prst="rect">
            <a:avLst/>
          </a:prstGeom>
        </p:spPr>
        <p:txBody>
          <a:bodyPr wrap="square" lIns="0" tIns="0" rIns="0" bIns="0" rtlCol="0" anchor="t">
            <a:spAutoFit/>
          </a:bodyPr>
          <a:lstStyle/>
          <a:p>
            <a:pPr>
              <a:lnSpc>
                <a:spcPts val="4900"/>
              </a:lnSpc>
            </a:pPr>
            <a:r>
              <a:rPr lang="en-US" sz="3500" b="1" dirty="0">
                <a:solidFill>
                  <a:srgbClr val="000000"/>
                </a:solidFill>
                <a:latin typeface="Roboto Bold"/>
                <a:ea typeface="Roboto Bold"/>
                <a:cs typeface="Roboto Bold"/>
                <a:sym typeface="Roboto Bold"/>
              </a:rPr>
              <a:t>SUCCESSFUL BOOKINGS</a:t>
            </a:r>
          </a:p>
        </p:txBody>
      </p:sp>
      <p:sp>
        <p:nvSpPr>
          <p:cNvPr id="12" name="TextBox 12"/>
          <p:cNvSpPr txBox="1"/>
          <p:nvPr/>
        </p:nvSpPr>
        <p:spPr>
          <a:xfrm>
            <a:off x="9218261" y="2494662"/>
            <a:ext cx="4895007" cy="3606800"/>
          </a:xfrm>
          <a:prstGeom prst="rect">
            <a:avLst/>
          </a:prstGeom>
        </p:spPr>
        <p:txBody>
          <a:bodyPr lIns="0" tIns="0" rIns="0" bIns="0" rtlCol="0" anchor="t">
            <a:spAutoFit/>
          </a:bodyPr>
          <a:lstStyle/>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PILLS </a:t>
            </a:r>
          </a:p>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IMPLANT </a:t>
            </a:r>
          </a:p>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IUD </a:t>
            </a:r>
          </a:p>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BTL </a:t>
            </a:r>
          </a:p>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CONDOM </a:t>
            </a:r>
          </a:p>
          <a:p>
            <a:pPr marL="539749" lvl="1" indent="-269875" algn="l">
              <a:lnSpc>
                <a:spcPts val="4824"/>
              </a:lnSpc>
              <a:buFont typeface="Arial"/>
              <a:buChar char="•"/>
            </a:pPr>
            <a:r>
              <a:rPr lang="en-US" sz="2499" b="1" dirty="0">
                <a:solidFill>
                  <a:srgbClr val="000000"/>
                </a:solidFill>
                <a:latin typeface="Roboto Bold"/>
                <a:ea typeface="Roboto Bold"/>
                <a:cs typeface="Roboto Bold"/>
                <a:sym typeface="Roboto Bold"/>
              </a:rPr>
              <a:t>INJECTABLES</a:t>
            </a:r>
          </a:p>
        </p:txBody>
      </p:sp>
      <p:grpSp>
        <p:nvGrpSpPr>
          <p:cNvPr id="13" name="Group 13"/>
          <p:cNvGrpSpPr/>
          <p:nvPr/>
        </p:nvGrpSpPr>
        <p:grpSpPr>
          <a:xfrm>
            <a:off x="1873969" y="2675637"/>
            <a:ext cx="3460031" cy="1074130"/>
            <a:chOff x="0" y="0"/>
            <a:chExt cx="1449175" cy="282898"/>
          </a:xfrm>
        </p:grpSpPr>
        <p:sp>
          <p:nvSpPr>
            <p:cNvPr id="14" name="Freeform 14"/>
            <p:cNvSpPr/>
            <p:nvPr/>
          </p:nvSpPr>
          <p:spPr>
            <a:xfrm>
              <a:off x="0" y="0"/>
              <a:ext cx="1449175" cy="282898"/>
            </a:xfrm>
            <a:custGeom>
              <a:avLst/>
              <a:gdLst/>
              <a:ahLst/>
              <a:cxnLst/>
              <a:rect l="l" t="t" r="r" b="b"/>
              <a:pathLst>
                <a:path w="1449175" h="282898">
                  <a:moveTo>
                    <a:pt x="0" y="0"/>
                  </a:moveTo>
                  <a:lnTo>
                    <a:pt x="1449175" y="0"/>
                  </a:lnTo>
                  <a:lnTo>
                    <a:pt x="1449175" y="282898"/>
                  </a:lnTo>
                  <a:lnTo>
                    <a:pt x="0" y="282898"/>
                  </a:lnTo>
                  <a:close/>
                </a:path>
              </a:pathLst>
            </a:custGeom>
            <a:solidFill>
              <a:srgbClr val="FACA41"/>
            </a:solidFill>
          </p:spPr>
        </p:sp>
        <p:sp>
          <p:nvSpPr>
            <p:cNvPr id="15" name="TextBox 15"/>
            <p:cNvSpPr txBox="1"/>
            <p:nvPr/>
          </p:nvSpPr>
          <p:spPr>
            <a:xfrm>
              <a:off x="0" y="-47625"/>
              <a:ext cx="1449175" cy="330523"/>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1873969" y="4598474"/>
            <a:ext cx="2469582" cy="1074130"/>
            <a:chOff x="0" y="0"/>
            <a:chExt cx="650425" cy="282898"/>
          </a:xfrm>
        </p:grpSpPr>
        <p:sp>
          <p:nvSpPr>
            <p:cNvPr id="17" name="Freeform 17"/>
            <p:cNvSpPr/>
            <p:nvPr/>
          </p:nvSpPr>
          <p:spPr>
            <a:xfrm>
              <a:off x="0" y="0"/>
              <a:ext cx="650425" cy="282898"/>
            </a:xfrm>
            <a:custGeom>
              <a:avLst/>
              <a:gdLst/>
              <a:ahLst/>
              <a:cxnLst/>
              <a:rect l="l" t="t" r="r" b="b"/>
              <a:pathLst>
                <a:path w="650425" h="282898">
                  <a:moveTo>
                    <a:pt x="0" y="0"/>
                  </a:moveTo>
                  <a:lnTo>
                    <a:pt x="650425" y="0"/>
                  </a:lnTo>
                  <a:lnTo>
                    <a:pt x="650425" y="282898"/>
                  </a:lnTo>
                  <a:lnTo>
                    <a:pt x="0" y="282898"/>
                  </a:lnTo>
                  <a:close/>
                </a:path>
              </a:pathLst>
            </a:custGeom>
            <a:solidFill>
              <a:srgbClr val="FACA41"/>
            </a:solidFill>
          </p:spPr>
        </p:sp>
        <p:sp>
          <p:nvSpPr>
            <p:cNvPr id="18" name="TextBox 18"/>
            <p:cNvSpPr txBox="1"/>
            <p:nvPr/>
          </p:nvSpPr>
          <p:spPr>
            <a:xfrm>
              <a:off x="0" y="-47625"/>
              <a:ext cx="650425" cy="330523"/>
            </a:xfrm>
            <a:prstGeom prst="rect">
              <a:avLst/>
            </a:prstGeom>
          </p:spPr>
          <p:txBody>
            <a:bodyPr lIns="50800" tIns="50800" rIns="50800" bIns="50800" rtlCol="0" anchor="ctr"/>
            <a:lstStyle/>
            <a:p>
              <a:pPr algn="ctr">
                <a:lnSpc>
                  <a:spcPts val="3499"/>
                </a:lnSpc>
              </a:pPr>
              <a:endParaRPr/>
            </a:p>
          </p:txBody>
        </p:sp>
      </p:grpSp>
      <p:grpSp>
        <p:nvGrpSpPr>
          <p:cNvPr id="19" name="Group 19"/>
          <p:cNvGrpSpPr/>
          <p:nvPr/>
        </p:nvGrpSpPr>
        <p:grpSpPr>
          <a:xfrm>
            <a:off x="9604231" y="6340336"/>
            <a:ext cx="5669830" cy="1931154"/>
            <a:chOff x="0" y="0"/>
            <a:chExt cx="1252499" cy="282898"/>
          </a:xfrm>
        </p:grpSpPr>
        <p:sp>
          <p:nvSpPr>
            <p:cNvPr id="20" name="Freeform 20"/>
            <p:cNvSpPr/>
            <p:nvPr/>
          </p:nvSpPr>
          <p:spPr>
            <a:xfrm>
              <a:off x="0" y="0"/>
              <a:ext cx="1252499" cy="282898"/>
            </a:xfrm>
            <a:custGeom>
              <a:avLst/>
              <a:gdLst/>
              <a:ahLst/>
              <a:cxnLst/>
              <a:rect l="l" t="t" r="r" b="b"/>
              <a:pathLst>
                <a:path w="1252499" h="282898">
                  <a:moveTo>
                    <a:pt x="0" y="0"/>
                  </a:moveTo>
                  <a:lnTo>
                    <a:pt x="1252499" y="0"/>
                  </a:lnTo>
                  <a:lnTo>
                    <a:pt x="1252499" y="282898"/>
                  </a:lnTo>
                  <a:lnTo>
                    <a:pt x="0" y="282898"/>
                  </a:lnTo>
                  <a:close/>
                </a:path>
              </a:pathLst>
            </a:custGeom>
            <a:solidFill>
              <a:srgbClr val="FACA41"/>
            </a:solidFill>
          </p:spPr>
        </p:sp>
        <p:sp>
          <p:nvSpPr>
            <p:cNvPr id="21" name="TextBox 21"/>
            <p:cNvSpPr txBox="1"/>
            <p:nvPr/>
          </p:nvSpPr>
          <p:spPr>
            <a:xfrm>
              <a:off x="0" y="-47625"/>
              <a:ext cx="1252499" cy="330523"/>
            </a:xfrm>
            <a:prstGeom prst="rect">
              <a:avLst/>
            </a:prstGeom>
          </p:spPr>
          <p:txBody>
            <a:bodyPr lIns="50800" tIns="50800" rIns="50800" bIns="50800" rtlCol="0" anchor="ctr"/>
            <a:lstStyle/>
            <a:p>
              <a:pPr algn="ctr">
                <a:lnSpc>
                  <a:spcPts val="3499"/>
                </a:lnSpc>
              </a:pPr>
              <a:endParaRPr/>
            </a:p>
          </p:txBody>
        </p:sp>
      </p:grpSp>
      <p:grpSp>
        <p:nvGrpSpPr>
          <p:cNvPr id="22" name="Group 22"/>
          <p:cNvGrpSpPr/>
          <p:nvPr/>
        </p:nvGrpSpPr>
        <p:grpSpPr>
          <a:xfrm>
            <a:off x="1873969" y="6553970"/>
            <a:ext cx="2469582" cy="1074130"/>
            <a:chOff x="0" y="0"/>
            <a:chExt cx="650425" cy="282898"/>
          </a:xfrm>
        </p:grpSpPr>
        <p:sp>
          <p:nvSpPr>
            <p:cNvPr id="23" name="Freeform 23"/>
            <p:cNvSpPr/>
            <p:nvPr/>
          </p:nvSpPr>
          <p:spPr>
            <a:xfrm>
              <a:off x="0" y="0"/>
              <a:ext cx="650425" cy="282898"/>
            </a:xfrm>
            <a:custGeom>
              <a:avLst/>
              <a:gdLst/>
              <a:ahLst/>
              <a:cxnLst/>
              <a:rect l="l" t="t" r="r" b="b"/>
              <a:pathLst>
                <a:path w="650425" h="282898">
                  <a:moveTo>
                    <a:pt x="0" y="0"/>
                  </a:moveTo>
                  <a:lnTo>
                    <a:pt x="650425" y="0"/>
                  </a:lnTo>
                  <a:lnTo>
                    <a:pt x="650425" y="282898"/>
                  </a:lnTo>
                  <a:lnTo>
                    <a:pt x="0" y="282898"/>
                  </a:lnTo>
                  <a:close/>
                </a:path>
              </a:pathLst>
            </a:custGeom>
            <a:solidFill>
              <a:srgbClr val="FACA41"/>
            </a:solidFill>
          </p:spPr>
        </p:sp>
        <p:sp>
          <p:nvSpPr>
            <p:cNvPr id="24" name="TextBox 24"/>
            <p:cNvSpPr txBox="1"/>
            <p:nvPr/>
          </p:nvSpPr>
          <p:spPr>
            <a:xfrm>
              <a:off x="0" y="-47625"/>
              <a:ext cx="650425" cy="330523"/>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873969" y="8452316"/>
            <a:ext cx="2469582" cy="1074130"/>
            <a:chOff x="0" y="0"/>
            <a:chExt cx="650425" cy="282898"/>
          </a:xfrm>
        </p:grpSpPr>
        <p:sp>
          <p:nvSpPr>
            <p:cNvPr id="26" name="Freeform 26"/>
            <p:cNvSpPr/>
            <p:nvPr/>
          </p:nvSpPr>
          <p:spPr>
            <a:xfrm>
              <a:off x="0" y="0"/>
              <a:ext cx="650425" cy="282898"/>
            </a:xfrm>
            <a:custGeom>
              <a:avLst/>
              <a:gdLst/>
              <a:ahLst/>
              <a:cxnLst/>
              <a:rect l="l" t="t" r="r" b="b"/>
              <a:pathLst>
                <a:path w="650425" h="282898">
                  <a:moveTo>
                    <a:pt x="0" y="0"/>
                  </a:moveTo>
                  <a:lnTo>
                    <a:pt x="650425" y="0"/>
                  </a:lnTo>
                  <a:lnTo>
                    <a:pt x="650425" y="282898"/>
                  </a:lnTo>
                  <a:lnTo>
                    <a:pt x="0" y="282898"/>
                  </a:lnTo>
                  <a:close/>
                </a:path>
              </a:pathLst>
            </a:custGeom>
            <a:solidFill>
              <a:srgbClr val="FACA41"/>
            </a:solidFill>
          </p:spPr>
        </p:sp>
        <p:sp>
          <p:nvSpPr>
            <p:cNvPr id="27" name="TextBox 27"/>
            <p:cNvSpPr txBox="1"/>
            <p:nvPr/>
          </p:nvSpPr>
          <p:spPr>
            <a:xfrm>
              <a:off x="0" y="-47625"/>
              <a:ext cx="650425" cy="330523"/>
            </a:xfrm>
            <a:prstGeom prst="rect">
              <a:avLst/>
            </a:prstGeom>
          </p:spPr>
          <p:txBody>
            <a:bodyPr lIns="50800" tIns="50800" rIns="50800" bIns="50800" rtlCol="0" anchor="ctr"/>
            <a:lstStyle/>
            <a:p>
              <a:pPr algn="ctr">
                <a:lnSpc>
                  <a:spcPts val="3499"/>
                </a:lnSpc>
              </a:pPr>
              <a:endParaRPr/>
            </a:p>
          </p:txBody>
        </p:sp>
      </p:grpSp>
      <p:sp>
        <p:nvSpPr>
          <p:cNvPr id="28" name="TextBox 28"/>
          <p:cNvSpPr txBox="1"/>
          <p:nvPr/>
        </p:nvSpPr>
        <p:spPr>
          <a:xfrm>
            <a:off x="2023337" y="2834272"/>
            <a:ext cx="5848605" cy="771525"/>
          </a:xfrm>
          <a:prstGeom prst="rect">
            <a:avLst/>
          </a:prstGeom>
        </p:spPr>
        <p:txBody>
          <a:bodyPr lIns="0" tIns="0" rIns="0" bIns="0" rtlCol="0" anchor="t">
            <a:spAutoFit/>
          </a:bodyPr>
          <a:lstStyle/>
          <a:p>
            <a:pPr algn="l">
              <a:lnSpc>
                <a:spcPts val="6000"/>
              </a:lnSpc>
            </a:pPr>
            <a:r>
              <a:rPr lang="en-US" sz="5000" b="1" dirty="0">
                <a:solidFill>
                  <a:srgbClr val="000000"/>
                </a:solidFill>
                <a:latin typeface="Roboto Bold"/>
                <a:ea typeface="Roboto Bold"/>
                <a:cs typeface="Roboto Bold"/>
                <a:sym typeface="Roboto Bold"/>
              </a:rPr>
              <a:t>4 MILLION </a:t>
            </a:r>
          </a:p>
        </p:txBody>
      </p:sp>
      <p:sp>
        <p:nvSpPr>
          <p:cNvPr id="29" name="TextBox 29"/>
          <p:cNvSpPr txBox="1"/>
          <p:nvPr/>
        </p:nvSpPr>
        <p:spPr>
          <a:xfrm>
            <a:off x="2023337" y="4737192"/>
            <a:ext cx="2320213" cy="771525"/>
          </a:xfrm>
          <a:prstGeom prst="rect">
            <a:avLst/>
          </a:prstGeom>
        </p:spPr>
        <p:txBody>
          <a:bodyPr lIns="0" tIns="0" rIns="0" bIns="0" rtlCol="0" anchor="t">
            <a:spAutoFit/>
          </a:bodyPr>
          <a:lstStyle/>
          <a:p>
            <a:pPr algn="l">
              <a:lnSpc>
                <a:spcPts val="6000"/>
              </a:lnSpc>
            </a:pPr>
            <a:r>
              <a:rPr lang="en-US" sz="5000" b="1">
                <a:solidFill>
                  <a:srgbClr val="000000"/>
                </a:solidFill>
                <a:latin typeface="Roboto Bold"/>
                <a:ea typeface="Roboto Bold"/>
                <a:cs typeface="Roboto Bold"/>
                <a:sym typeface="Roboto Bold"/>
              </a:rPr>
              <a:t>14,000</a:t>
            </a:r>
          </a:p>
        </p:txBody>
      </p:sp>
      <p:sp>
        <p:nvSpPr>
          <p:cNvPr id="30" name="TextBox 30"/>
          <p:cNvSpPr txBox="1"/>
          <p:nvPr/>
        </p:nvSpPr>
        <p:spPr>
          <a:xfrm>
            <a:off x="9753600" y="6479054"/>
            <a:ext cx="5486400" cy="1538883"/>
          </a:xfrm>
          <a:prstGeom prst="rect">
            <a:avLst/>
          </a:prstGeom>
        </p:spPr>
        <p:txBody>
          <a:bodyPr wrap="square" lIns="0" tIns="0" rIns="0" bIns="0" rtlCol="0" anchor="t">
            <a:spAutoFit/>
          </a:bodyPr>
          <a:lstStyle/>
          <a:p>
            <a:pPr algn="l">
              <a:lnSpc>
                <a:spcPts val="6000"/>
              </a:lnSpc>
            </a:pPr>
            <a:r>
              <a:rPr lang="en-US" sz="5000" b="1" dirty="0">
                <a:solidFill>
                  <a:srgbClr val="000000"/>
                </a:solidFill>
                <a:latin typeface="Roboto Bold"/>
                <a:ea typeface="Roboto Bold"/>
                <a:cs typeface="Roboto Bold"/>
                <a:sym typeface="Roboto Bold"/>
              </a:rPr>
              <a:t>TOTAL SERVICES: 12,250</a:t>
            </a:r>
          </a:p>
        </p:txBody>
      </p:sp>
      <p:sp>
        <p:nvSpPr>
          <p:cNvPr id="31" name="TextBox 31"/>
          <p:cNvSpPr txBox="1"/>
          <p:nvPr/>
        </p:nvSpPr>
        <p:spPr>
          <a:xfrm>
            <a:off x="2023337" y="6692687"/>
            <a:ext cx="2320213" cy="771525"/>
          </a:xfrm>
          <a:prstGeom prst="rect">
            <a:avLst/>
          </a:prstGeom>
        </p:spPr>
        <p:txBody>
          <a:bodyPr lIns="0" tIns="0" rIns="0" bIns="0" rtlCol="0" anchor="t">
            <a:spAutoFit/>
          </a:bodyPr>
          <a:lstStyle/>
          <a:p>
            <a:pPr algn="l">
              <a:lnSpc>
                <a:spcPts val="6000"/>
              </a:lnSpc>
            </a:pPr>
            <a:r>
              <a:rPr lang="en-US" sz="5000" b="1">
                <a:solidFill>
                  <a:srgbClr val="000000"/>
                </a:solidFill>
                <a:latin typeface="Roboto Bold"/>
                <a:ea typeface="Roboto Bold"/>
                <a:cs typeface="Roboto Bold"/>
                <a:sym typeface="Roboto Bold"/>
              </a:rPr>
              <a:t>8,000</a:t>
            </a:r>
          </a:p>
        </p:txBody>
      </p:sp>
      <p:sp>
        <p:nvSpPr>
          <p:cNvPr id="32" name="TextBox 32"/>
          <p:cNvSpPr txBox="1"/>
          <p:nvPr/>
        </p:nvSpPr>
        <p:spPr>
          <a:xfrm>
            <a:off x="2023337" y="8591033"/>
            <a:ext cx="2320213" cy="771525"/>
          </a:xfrm>
          <a:prstGeom prst="rect">
            <a:avLst/>
          </a:prstGeom>
        </p:spPr>
        <p:txBody>
          <a:bodyPr lIns="0" tIns="0" rIns="0" bIns="0" rtlCol="0" anchor="t">
            <a:spAutoFit/>
          </a:bodyPr>
          <a:lstStyle/>
          <a:p>
            <a:pPr algn="l">
              <a:lnSpc>
                <a:spcPts val="6000"/>
              </a:lnSpc>
            </a:pPr>
            <a:r>
              <a:rPr lang="en-US" sz="5000" b="1" dirty="0">
                <a:solidFill>
                  <a:srgbClr val="000000"/>
                </a:solidFill>
                <a:latin typeface="Roboto Bold"/>
                <a:ea typeface="Roboto Bold"/>
                <a:cs typeface="Roboto Bold"/>
                <a:sym typeface="Roboto Bold"/>
              </a:rPr>
              <a:t>12,250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p:cNvGrpSpPr/>
          <p:nvPr/>
        </p:nvGrpSpPr>
        <p:grpSpPr>
          <a:xfrm>
            <a:off x="7876331" y="563263"/>
            <a:ext cx="2641860" cy="1208325"/>
            <a:chOff x="0" y="0"/>
            <a:chExt cx="791847" cy="362172"/>
          </a:xfrm>
        </p:grpSpPr>
        <p:sp>
          <p:nvSpPr>
            <p:cNvPr id="4" name="Freeform 4"/>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p:cNvGrpSpPr/>
          <p:nvPr/>
        </p:nvGrpSpPr>
        <p:grpSpPr>
          <a:xfrm>
            <a:off x="12953129" y="563263"/>
            <a:ext cx="3086100" cy="1208325"/>
            <a:chOff x="0" y="0"/>
            <a:chExt cx="812800" cy="318242"/>
          </a:xfrm>
        </p:grpSpPr>
        <p:sp>
          <p:nvSpPr>
            <p:cNvPr id="39" name="Freeform 39"/>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1DD5DA19-4E2F-970E-7C35-A59A9C6E671D}"/>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64DFD64A-1723-1ADF-FEFD-C8CC7BCDBE80}"/>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8A87306E-4B10-9046-4902-0A37A0C48C00}"/>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3B9EE2E0-9D61-5926-FB0A-5D46DB5A80F8}"/>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B1B97BAC-682B-F7EF-5619-3FF73FDB11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0BBA39-0DC0-37C3-0F17-7B78DEC5C0B7}"/>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A6632302-F14E-2654-BA2D-8459A13D61A4}"/>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7183F355-C1C9-2FCB-4A80-DE3D1DC5630B}"/>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C9E52442-87CD-7CB7-A640-DBD69733C67A}"/>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C15C14CC-5F67-B9F6-384F-4D2C843593BC}"/>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403CB951-6346-31D4-CC38-A84B3E8CDEA8}"/>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a:extLst>
              <a:ext uri="{FF2B5EF4-FFF2-40B4-BE49-F238E27FC236}">
                <a16:creationId xmlns:a16="http://schemas.microsoft.com/office/drawing/2014/main" id="{021AC900-B984-9405-B9DA-AE1E3AFA6AE1}"/>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C8FCD891-3081-DD36-4500-F716C29F36BC}"/>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264BA3E3-0D20-3C30-AAE9-6A826B18BACB}"/>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45F6A02F-EAF8-4363-FF49-65D675E15FC2}"/>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B05C2246-3918-B1D9-953C-B20E2DC2413B}"/>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777A08AC-3F3E-52CA-7A9F-DA83210451F1}"/>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439706F3-9B8E-ADF9-EE0E-3B8257336D09}"/>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FDB504CF-A4C7-4C31-E76E-11A94C700A51}"/>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grpSp>
        <p:nvGrpSpPr>
          <p:cNvPr id="6" name="Group 6">
            <a:extLst>
              <a:ext uri="{FF2B5EF4-FFF2-40B4-BE49-F238E27FC236}">
                <a16:creationId xmlns:a16="http://schemas.microsoft.com/office/drawing/2014/main" id="{4BC57D2C-8683-3F2D-6130-C84A149ED279}"/>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385E3FCF-ED8F-05DB-47C7-FB5A85142663}"/>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0972402C-8B75-B71A-C76D-C19CF8CC1D7C}"/>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9" name="Freeform 25">
            <a:extLst>
              <a:ext uri="{FF2B5EF4-FFF2-40B4-BE49-F238E27FC236}">
                <a16:creationId xmlns:a16="http://schemas.microsoft.com/office/drawing/2014/main" id="{8F895594-E2C3-3385-F699-691BFCC45D0A}"/>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1">
            <a:extLst>
              <a:ext uri="{FF2B5EF4-FFF2-40B4-BE49-F238E27FC236}">
                <a16:creationId xmlns:a16="http://schemas.microsoft.com/office/drawing/2014/main" id="{4E409F3A-A628-B700-67C1-706F7EE440F4}"/>
              </a:ext>
            </a:extLst>
          </p:cNvPr>
          <p:cNvGrpSpPr/>
          <p:nvPr/>
        </p:nvGrpSpPr>
        <p:grpSpPr>
          <a:xfrm>
            <a:off x="12953129" y="1902914"/>
            <a:ext cx="3086100" cy="1208325"/>
            <a:chOff x="0" y="0"/>
            <a:chExt cx="812800" cy="318242"/>
          </a:xfrm>
        </p:grpSpPr>
        <p:sp>
          <p:nvSpPr>
            <p:cNvPr id="11" name="Freeform 42">
              <a:extLst>
                <a:ext uri="{FF2B5EF4-FFF2-40B4-BE49-F238E27FC236}">
                  <a16:creationId xmlns:a16="http://schemas.microsoft.com/office/drawing/2014/main" id="{BD502681-B76E-382A-E033-7134A1428EA3}"/>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12" name="TextBox 43">
              <a:extLst>
                <a:ext uri="{FF2B5EF4-FFF2-40B4-BE49-F238E27FC236}">
                  <a16:creationId xmlns:a16="http://schemas.microsoft.com/office/drawing/2014/main" id="{89AAF95B-9587-AB1E-4B35-30EA0850D766}"/>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13" name="TextBox 60">
            <a:extLst>
              <a:ext uri="{FF2B5EF4-FFF2-40B4-BE49-F238E27FC236}">
                <a16:creationId xmlns:a16="http://schemas.microsoft.com/office/drawing/2014/main" id="{C15051E8-5D54-A5D3-7E5C-A06A08BF43A1}"/>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14" name="TextBox 32">
            <a:extLst>
              <a:ext uri="{FF2B5EF4-FFF2-40B4-BE49-F238E27FC236}">
                <a16:creationId xmlns:a16="http://schemas.microsoft.com/office/drawing/2014/main" id="{259D67E9-B975-3877-5A6A-6EF9B51A3FA1}"/>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spTree>
    <p:extLst>
      <p:ext uri="{BB962C8B-B14F-4D97-AF65-F5344CB8AC3E}">
        <p14:creationId xmlns:p14="http://schemas.microsoft.com/office/powerpoint/2010/main" val="42322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5385210" y="3202026"/>
            <a:ext cx="707374" cy="576510"/>
          </a:xfrm>
          <a:custGeom>
            <a:avLst/>
            <a:gdLst/>
            <a:ahLst/>
            <a:cxnLst/>
            <a:rect l="l" t="t" r="r" b="b"/>
            <a:pathLst>
              <a:path w="707374" h="576510">
                <a:moveTo>
                  <a:pt x="0" y="0"/>
                </a:moveTo>
                <a:lnTo>
                  <a:pt x="707375" y="0"/>
                </a:lnTo>
                <a:lnTo>
                  <a:pt x="707375"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427643" y="5276566"/>
            <a:ext cx="741430" cy="529196"/>
          </a:xfrm>
          <a:custGeom>
            <a:avLst/>
            <a:gdLst/>
            <a:ahLst/>
            <a:cxnLst/>
            <a:rect l="l" t="t" r="r" b="b"/>
            <a:pathLst>
              <a:path w="741430" h="529196">
                <a:moveTo>
                  <a:pt x="0" y="0"/>
                </a:moveTo>
                <a:lnTo>
                  <a:pt x="741430" y="0"/>
                </a:lnTo>
                <a:lnTo>
                  <a:pt x="741430" y="529195"/>
                </a:lnTo>
                <a:lnTo>
                  <a:pt x="0" y="529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4977516" y="4970440"/>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0252211" y="1527671"/>
            <a:ext cx="5761824" cy="5783512"/>
          </a:xfrm>
          <a:custGeom>
            <a:avLst/>
            <a:gdLst/>
            <a:ahLst/>
            <a:cxnLst/>
            <a:rect l="l" t="t" r="r" b="b"/>
            <a:pathLst>
              <a:path w="5761824" h="5783512">
                <a:moveTo>
                  <a:pt x="0" y="0"/>
                </a:moveTo>
                <a:lnTo>
                  <a:pt x="5761825" y="0"/>
                </a:lnTo>
                <a:lnTo>
                  <a:pt x="5761825" y="5783512"/>
                </a:lnTo>
                <a:lnTo>
                  <a:pt x="0" y="57835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1679888" y="-1124872"/>
            <a:ext cx="5083584" cy="3007864"/>
            <a:chOff x="0" y="0"/>
            <a:chExt cx="1338886" cy="792195"/>
          </a:xfrm>
        </p:grpSpPr>
        <p:sp>
          <p:nvSpPr>
            <p:cNvPr id="8" name="Freeform 8"/>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9" name="TextBox 9"/>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grpSp>
        <p:nvGrpSpPr>
          <p:cNvPr id="10" name="Group 10"/>
          <p:cNvGrpSpPr/>
          <p:nvPr/>
        </p:nvGrpSpPr>
        <p:grpSpPr>
          <a:xfrm>
            <a:off x="8931282" y="3490281"/>
            <a:ext cx="2641860" cy="1655822"/>
            <a:chOff x="0" y="0"/>
            <a:chExt cx="3522480" cy="2207763"/>
          </a:xfrm>
        </p:grpSpPr>
        <p:grpSp>
          <p:nvGrpSpPr>
            <p:cNvPr id="11" name="Group 11"/>
            <p:cNvGrpSpPr/>
            <p:nvPr/>
          </p:nvGrpSpPr>
          <p:grpSpPr>
            <a:xfrm>
              <a:off x="0" y="0"/>
              <a:ext cx="3522480" cy="2207763"/>
              <a:chOff x="0" y="0"/>
              <a:chExt cx="791847" cy="496301"/>
            </a:xfrm>
          </p:grpSpPr>
          <p:sp>
            <p:nvSpPr>
              <p:cNvPr id="12" name="Freeform 12"/>
              <p:cNvSpPr/>
              <p:nvPr/>
            </p:nvSpPr>
            <p:spPr>
              <a:xfrm>
                <a:off x="0" y="0"/>
                <a:ext cx="791847" cy="496301"/>
              </a:xfrm>
              <a:custGeom>
                <a:avLst/>
                <a:gdLst/>
                <a:ahLst/>
                <a:cxnLst/>
                <a:rect l="l" t="t" r="r" b="b"/>
                <a:pathLst>
                  <a:path w="791847" h="496301">
                    <a:moveTo>
                      <a:pt x="100426" y="0"/>
                    </a:moveTo>
                    <a:lnTo>
                      <a:pt x="691421" y="0"/>
                    </a:lnTo>
                    <a:cubicBezTo>
                      <a:pt x="746885" y="0"/>
                      <a:pt x="791847" y="44962"/>
                      <a:pt x="791847" y="100426"/>
                    </a:cubicBezTo>
                    <a:lnTo>
                      <a:pt x="791847" y="395875"/>
                    </a:lnTo>
                    <a:cubicBezTo>
                      <a:pt x="791847" y="422510"/>
                      <a:pt x="781267" y="448054"/>
                      <a:pt x="762433" y="466887"/>
                    </a:cubicBezTo>
                    <a:cubicBezTo>
                      <a:pt x="743600" y="485721"/>
                      <a:pt x="718056" y="496301"/>
                      <a:pt x="691421" y="496301"/>
                    </a:cubicBezTo>
                    <a:lnTo>
                      <a:pt x="100426" y="496301"/>
                    </a:lnTo>
                    <a:cubicBezTo>
                      <a:pt x="44962" y="496301"/>
                      <a:pt x="0" y="451339"/>
                      <a:pt x="0" y="395875"/>
                    </a:cubicBezTo>
                    <a:lnTo>
                      <a:pt x="0" y="100426"/>
                    </a:lnTo>
                    <a:cubicBezTo>
                      <a:pt x="0" y="44962"/>
                      <a:pt x="44962" y="0"/>
                      <a:pt x="100426" y="0"/>
                    </a:cubicBezTo>
                    <a:close/>
                  </a:path>
                </a:pathLst>
              </a:custGeom>
              <a:solidFill>
                <a:srgbClr val="810992"/>
              </a:solidFill>
            </p:spPr>
          </p:sp>
          <p:sp>
            <p:nvSpPr>
              <p:cNvPr id="13" name="TextBox 13"/>
              <p:cNvSpPr txBox="1"/>
              <p:nvPr/>
            </p:nvSpPr>
            <p:spPr>
              <a:xfrm>
                <a:off x="0" y="-57150"/>
                <a:ext cx="791847" cy="553451"/>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3787" y="496496"/>
              <a:ext cx="3398693" cy="1188297"/>
            </a:xfrm>
            <a:prstGeom prst="rect">
              <a:avLst/>
            </a:prstGeom>
          </p:spPr>
          <p:txBody>
            <a:bodyPr lIns="0" tIns="0" rIns="0" bIns="0" rtlCol="0" anchor="t">
              <a:spAutoFit/>
            </a:bodyPr>
            <a:lstStyle/>
            <a:p>
              <a:pPr algn="ctr">
                <a:lnSpc>
                  <a:spcPts val="3640"/>
                </a:lnSpc>
              </a:pPr>
              <a:r>
                <a:rPr lang="en-US" sz="2600" b="1">
                  <a:solidFill>
                    <a:srgbClr val="FFFFFF"/>
                  </a:solidFill>
                  <a:latin typeface="Roboto Bold"/>
                  <a:ea typeface="Roboto Bold"/>
                  <a:cs typeface="Roboto Bold"/>
                  <a:sym typeface="Roboto Bold"/>
                </a:rPr>
                <a:t>Contraceptive Technology</a:t>
              </a:r>
            </a:p>
          </p:txBody>
        </p:sp>
      </p:grpSp>
      <p:grpSp>
        <p:nvGrpSpPr>
          <p:cNvPr id="15" name="Group 15"/>
          <p:cNvGrpSpPr/>
          <p:nvPr/>
        </p:nvGrpSpPr>
        <p:grpSpPr>
          <a:xfrm>
            <a:off x="11966711" y="6269948"/>
            <a:ext cx="2641860" cy="1676180"/>
            <a:chOff x="0" y="0"/>
            <a:chExt cx="3522480" cy="2234907"/>
          </a:xfrm>
        </p:grpSpPr>
        <p:grpSp>
          <p:nvGrpSpPr>
            <p:cNvPr id="16" name="Group 16"/>
            <p:cNvGrpSpPr/>
            <p:nvPr/>
          </p:nvGrpSpPr>
          <p:grpSpPr>
            <a:xfrm>
              <a:off x="0" y="0"/>
              <a:ext cx="3522480" cy="2234907"/>
              <a:chOff x="0" y="0"/>
              <a:chExt cx="791847" cy="502403"/>
            </a:xfrm>
          </p:grpSpPr>
          <p:sp>
            <p:nvSpPr>
              <p:cNvPr id="17" name="Freeform 17"/>
              <p:cNvSpPr/>
              <p:nvPr/>
            </p:nvSpPr>
            <p:spPr>
              <a:xfrm>
                <a:off x="0" y="0"/>
                <a:ext cx="791847" cy="502403"/>
              </a:xfrm>
              <a:custGeom>
                <a:avLst/>
                <a:gdLst/>
                <a:ahLst/>
                <a:cxnLst/>
                <a:rect l="l" t="t" r="r" b="b"/>
                <a:pathLst>
                  <a:path w="791847" h="502403">
                    <a:moveTo>
                      <a:pt x="100426" y="0"/>
                    </a:moveTo>
                    <a:lnTo>
                      <a:pt x="691421" y="0"/>
                    </a:lnTo>
                    <a:cubicBezTo>
                      <a:pt x="746885" y="0"/>
                      <a:pt x="791847" y="44962"/>
                      <a:pt x="791847" y="100426"/>
                    </a:cubicBezTo>
                    <a:lnTo>
                      <a:pt x="791847" y="401977"/>
                    </a:lnTo>
                    <a:cubicBezTo>
                      <a:pt x="791847" y="457441"/>
                      <a:pt x="746885" y="502403"/>
                      <a:pt x="691421" y="502403"/>
                    </a:cubicBezTo>
                    <a:lnTo>
                      <a:pt x="100426" y="502403"/>
                    </a:lnTo>
                    <a:cubicBezTo>
                      <a:pt x="44962" y="502403"/>
                      <a:pt x="0" y="457441"/>
                      <a:pt x="0" y="401977"/>
                    </a:cubicBezTo>
                    <a:lnTo>
                      <a:pt x="0" y="100426"/>
                    </a:lnTo>
                    <a:cubicBezTo>
                      <a:pt x="0" y="44962"/>
                      <a:pt x="44962" y="0"/>
                      <a:pt x="100426" y="0"/>
                    </a:cubicBezTo>
                    <a:close/>
                  </a:path>
                </a:pathLst>
              </a:custGeom>
              <a:solidFill>
                <a:srgbClr val="810992"/>
              </a:solidFill>
            </p:spPr>
          </p:sp>
          <p:sp>
            <p:nvSpPr>
              <p:cNvPr id="18" name="TextBox 18"/>
              <p:cNvSpPr txBox="1"/>
              <p:nvPr/>
            </p:nvSpPr>
            <p:spPr>
              <a:xfrm>
                <a:off x="0" y="-57150"/>
                <a:ext cx="791847" cy="559553"/>
              </a:xfrm>
              <a:prstGeom prst="rect">
                <a:avLst/>
              </a:prstGeom>
            </p:spPr>
            <p:txBody>
              <a:bodyPr lIns="50800" tIns="50800" rIns="50800" bIns="50800" rtlCol="0" anchor="ctr"/>
              <a:lstStyle/>
              <a:p>
                <a:pPr algn="ctr">
                  <a:lnSpc>
                    <a:spcPts val="2660"/>
                  </a:lnSpc>
                </a:pPr>
                <a:endParaRPr/>
              </a:p>
            </p:txBody>
          </p:sp>
        </p:grpSp>
        <p:sp>
          <p:nvSpPr>
            <p:cNvPr id="19" name="TextBox 19"/>
            <p:cNvSpPr txBox="1"/>
            <p:nvPr/>
          </p:nvSpPr>
          <p:spPr>
            <a:xfrm>
              <a:off x="123787" y="660092"/>
              <a:ext cx="3398693"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Policy</a:t>
              </a:r>
            </a:p>
          </p:txBody>
        </p:sp>
      </p:grpSp>
      <p:grpSp>
        <p:nvGrpSpPr>
          <p:cNvPr id="20" name="Group 20"/>
          <p:cNvGrpSpPr/>
          <p:nvPr/>
        </p:nvGrpSpPr>
        <p:grpSpPr>
          <a:xfrm>
            <a:off x="15130977" y="3476178"/>
            <a:ext cx="2641860" cy="1667322"/>
            <a:chOff x="0" y="0"/>
            <a:chExt cx="3522480" cy="2223097"/>
          </a:xfrm>
        </p:grpSpPr>
        <p:grpSp>
          <p:nvGrpSpPr>
            <p:cNvPr id="21" name="Group 21"/>
            <p:cNvGrpSpPr/>
            <p:nvPr/>
          </p:nvGrpSpPr>
          <p:grpSpPr>
            <a:xfrm>
              <a:off x="0" y="0"/>
              <a:ext cx="3522480" cy="2223097"/>
              <a:chOff x="0" y="0"/>
              <a:chExt cx="791847" cy="499748"/>
            </a:xfrm>
          </p:grpSpPr>
          <p:sp>
            <p:nvSpPr>
              <p:cNvPr id="22" name="Freeform 22"/>
              <p:cNvSpPr/>
              <p:nvPr/>
            </p:nvSpPr>
            <p:spPr>
              <a:xfrm>
                <a:off x="0" y="0"/>
                <a:ext cx="791847" cy="499748"/>
              </a:xfrm>
              <a:custGeom>
                <a:avLst/>
                <a:gdLst/>
                <a:ahLst/>
                <a:cxnLst/>
                <a:rect l="l" t="t" r="r" b="b"/>
                <a:pathLst>
                  <a:path w="791847" h="499748">
                    <a:moveTo>
                      <a:pt x="100426" y="0"/>
                    </a:moveTo>
                    <a:lnTo>
                      <a:pt x="691421" y="0"/>
                    </a:lnTo>
                    <a:cubicBezTo>
                      <a:pt x="746885" y="0"/>
                      <a:pt x="791847" y="44962"/>
                      <a:pt x="791847" y="100426"/>
                    </a:cubicBezTo>
                    <a:lnTo>
                      <a:pt x="791847" y="399322"/>
                    </a:lnTo>
                    <a:cubicBezTo>
                      <a:pt x="791847" y="454786"/>
                      <a:pt x="746885" y="499748"/>
                      <a:pt x="691421" y="499748"/>
                    </a:cubicBezTo>
                    <a:lnTo>
                      <a:pt x="100426" y="499748"/>
                    </a:lnTo>
                    <a:cubicBezTo>
                      <a:pt x="44962" y="499748"/>
                      <a:pt x="0" y="454786"/>
                      <a:pt x="0" y="399322"/>
                    </a:cubicBezTo>
                    <a:lnTo>
                      <a:pt x="0" y="100426"/>
                    </a:lnTo>
                    <a:cubicBezTo>
                      <a:pt x="0" y="44962"/>
                      <a:pt x="44962" y="0"/>
                      <a:pt x="100426" y="0"/>
                    </a:cubicBezTo>
                    <a:close/>
                  </a:path>
                </a:pathLst>
              </a:custGeom>
              <a:solidFill>
                <a:srgbClr val="810992"/>
              </a:solidFill>
            </p:spPr>
          </p:sp>
          <p:sp>
            <p:nvSpPr>
              <p:cNvPr id="23" name="TextBox 23"/>
              <p:cNvSpPr txBox="1"/>
              <p:nvPr/>
            </p:nvSpPr>
            <p:spPr>
              <a:xfrm>
                <a:off x="0" y="-57150"/>
                <a:ext cx="791847" cy="556898"/>
              </a:xfrm>
              <a:prstGeom prst="rect">
                <a:avLst/>
              </a:prstGeom>
            </p:spPr>
            <p:txBody>
              <a:bodyPr lIns="50800" tIns="50800" rIns="50800" bIns="50800" rtlCol="0" anchor="ctr"/>
              <a:lstStyle/>
              <a:p>
                <a:pPr algn="ctr">
                  <a:lnSpc>
                    <a:spcPts val="2660"/>
                  </a:lnSpc>
                </a:pPr>
                <a:endParaRPr/>
              </a:p>
            </p:txBody>
          </p:sp>
        </p:grpSp>
        <p:sp>
          <p:nvSpPr>
            <p:cNvPr id="24" name="TextBox 24"/>
            <p:cNvSpPr txBox="1"/>
            <p:nvPr/>
          </p:nvSpPr>
          <p:spPr>
            <a:xfrm>
              <a:off x="61894" y="793625"/>
              <a:ext cx="3398693" cy="578697"/>
            </a:xfrm>
            <a:prstGeom prst="rect">
              <a:avLst/>
            </a:prstGeom>
          </p:spPr>
          <p:txBody>
            <a:bodyPr lIns="0" tIns="0" rIns="0" bIns="0" rtlCol="0" anchor="t">
              <a:spAutoFit/>
            </a:bodyPr>
            <a:lstStyle/>
            <a:p>
              <a:pPr algn="ctr">
                <a:lnSpc>
                  <a:spcPts val="3640"/>
                </a:lnSpc>
              </a:pPr>
              <a:r>
                <a:rPr lang="en-US" sz="2600" b="1">
                  <a:solidFill>
                    <a:srgbClr val="FFFFFF"/>
                  </a:solidFill>
                  <a:latin typeface="Roboto Bold"/>
                  <a:ea typeface="Roboto Bold"/>
                  <a:cs typeface="Roboto Bold"/>
                  <a:sym typeface="Roboto Bold"/>
                </a:rPr>
                <a:t>Health Facility</a:t>
              </a:r>
            </a:p>
          </p:txBody>
        </p:sp>
      </p:grpSp>
      <p:grpSp>
        <p:nvGrpSpPr>
          <p:cNvPr id="25" name="Group 25"/>
          <p:cNvGrpSpPr/>
          <p:nvPr/>
        </p:nvGrpSpPr>
        <p:grpSpPr>
          <a:xfrm>
            <a:off x="11812194" y="920010"/>
            <a:ext cx="2641860" cy="1669195"/>
            <a:chOff x="0" y="0"/>
            <a:chExt cx="3522480" cy="2225594"/>
          </a:xfrm>
        </p:grpSpPr>
        <p:grpSp>
          <p:nvGrpSpPr>
            <p:cNvPr id="26" name="Group 26"/>
            <p:cNvGrpSpPr/>
            <p:nvPr/>
          </p:nvGrpSpPr>
          <p:grpSpPr>
            <a:xfrm>
              <a:off x="0" y="0"/>
              <a:ext cx="3522480" cy="2225594"/>
              <a:chOff x="0" y="0"/>
              <a:chExt cx="791847" cy="500310"/>
            </a:xfrm>
          </p:grpSpPr>
          <p:sp>
            <p:nvSpPr>
              <p:cNvPr id="27" name="Freeform 27"/>
              <p:cNvSpPr/>
              <p:nvPr/>
            </p:nvSpPr>
            <p:spPr>
              <a:xfrm>
                <a:off x="0" y="0"/>
                <a:ext cx="791847" cy="500310"/>
              </a:xfrm>
              <a:custGeom>
                <a:avLst/>
                <a:gdLst/>
                <a:ahLst/>
                <a:cxnLst/>
                <a:rect l="l" t="t" r="r" b="b"/>
                <a:pathLst>
                  <a:path w="791847" h="500310">
                    <a:moveTo>
                      <a:pt x="100426" y="0"/>
                    </a:moveTo>
                    <a:lnTo>
                      <a:pt x="691421" y="0"/>
                    </a:lnTo>
                    <a:cubicBezTo>
                      <a:pt x="746885" y="0"/>
                      <a:pt x="791847" y="44962"/>
                      <a:pt x="791847" y="100426"/>
                    </a:cubicBezTo>
                    <a:lnTo>
                      <a:pt x="791847" y="399884"/>
                    </a:lnTo>
                    <a:cubicBezTo>
                      <a:pt x="791847" y="455347"/>
                      <a:pt x="746885" y="500310"/>
                      <a:pt x="691421" y="500310"/>
                    </a:cubicBezTo>
                    <a:lnTo>
                      <a:pt x="100426" y="500310"/>
                    </a:lnTo>
                    <a:cubicBezTo>
                      <a:pt x="44962" y="500310"/>
                      <a:pt x="0" y="455347"/>
                      <a:pt x="0" y="399884"/>
                    </a:cubicBezTo>
                    <a:lnTo>
                      <a:pt x="0" y="100426"/>
                    </a:lnTo>
                    <a:cubicBezTo>
                      <a:pt x="0" y="44962"/>
                      <a:pt x="44962" y="0"/>
                      <a:pt x="100426" y="0"/>
                    </a:cubicBezTo>
                    <a:close/>
                  </a:path>
                </a:pathLst>
              </a:custGeom>
              <a:solidFill>
                <a:srgbClr val="810992"/>
              </a:solidFill>
            </p:spPr>
          </p:sp>
          <p:sp>
            <p:nvSpPr>
              <p:cNvPr id="28" name="TextBox 28"/>
              <p:cNvSpPr txBox="1"/>
              <p:nvPr/>
            </p:nvSpPr>
            <p:spPr>
              <a:xfrm>
                <a:off x="0" y="-57150"/>
                <a:ext cx="791847" cy="557460"/>
              </a:xfrm>
              <a:prstGeom prst="rect">
                <a:avLst/>
              </a:prstGeom>
            </p:spPr>
            <p:txBody>
              <a:bodyPr lIns="50800" tIns="50800" rIns="50800" bIns="50800" rtlCol="0" anchor="ctr"/>
              <a:lstStyle/>
              <a:p>
                <a:pPr algn="ctr">
                  <a:lnSpc>
                    <a:spcPts val="2660"/>
                  </a:lnSpc>
                </a:pPr>
                <a:endParaRPr/>
              </a:p>
            </p:txBody>
          </p:sp>
        </p:grpSp>
        <p:sp>
          <p:nvSpPr>
            <p:cNvPr id="29" name="TextBox 29"/>
            <p:cNvSpPr txBox="1"/>
            <p:nvPr/>
          </p:nvSpPr>
          <p:spPr>
            <a:xfrm>
              <a:off x="61894" y="679215"/>
              <a:ext cx="3398693" cy="676275"/>
            </a:xfrm>
            <a:prstGeom prst="rect">
              <a:avLst/>
            </a:prstGeom>
          </p:spPr>
          <p:txBody>
            <a:bodyPr lIns="0" tIns="0" rIns="0" bIns="0" rtlCol="0" anchor="t">
              <a:spAutoFit/>
            </a:bodyPr>
            <a:lstStyle/>
            <a:p>
              <a:pPr algn="ctr">
                <a:lnSpc>
                  <a:spcPts val="4199"/>
                </a:lnSpc>
              </a:pPr>
              <a:r>
                <a:rPr lang="en-US" sz="2999" b="1">
                  <a:solidFill>
                    <a:srgbClr val="FFFFFF"/>
                  </a:solidFill>
                  <a:latin typeface="Roboto Bold"/>
                  <a:ea typeface="Roboto Bold"/>
                  <a:cs typeface="Roboto Bold"/>
                  <a:sym typeface="Roboto Bold"/>
                </a:rPr>
                <a:t>Financing</a:t>
              </a:r>
            </a:p>
          </p:txBody>
        </p:sp>
      </p:grpSp>
      <p:sp>
        <p:nvSpPr>
          <p:cNvPr id="30" name="Freeform 30"/>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11">
              <a:alphaModFix amt="23000"/>
            </a:blip>
            <a:stretch>
              <a:fillRect l="-28049" r="-28049"/>
            </a:stretch>
          </a:blipFill>
        </p:spPr>
      </p:sp>
      <p:grpSp>
        <p:nvGrpSpPr>
          <p:cNvPr id="31" name="Group 31"/>
          <p:cNvGrpSpPr/>
          <p:nvPr/>
        </p:nvGrpSpPr>
        <p:grpSpPr>
          <a:xfrm>
            <a:off x="1107791" y="2535518"/>
            <a:ext cx="2410969" cy="1883909"/>
            <a:chOff x="0" y="0"/>
            <a:chExt cx="3214626" cy="2511878"/>
          </a:xfrm>
        </p:grpSpPr>
        <p:sp>
          <p:nvSpPr>
            <p:cNvPr id="32" name="Freeform 32"/>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12"/>
              <a:stretch>
                <a:fillRect r="-69551"/>
              </a:stretch>
            </a:blipFill>
          </p:spPr>
        </p:sp>
        <p:sp>
          <p:nvSpPr>
            <p:cNvPr id="33" name="Freeform 33"/>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4" name="Freeform 34"/>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Freeform 35"/>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5"/>
              <a:stretch>
                <a:fillRect/>
              </a:stretch>
            </a:blipFill>
          </p:spPr>
        </p:sp>
        <p:sp>
          <p:nvSpPr>
            <p:cNvPr id="36" name="TextBox 36"/>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37" name="Group 37"/>
          <p:cNvGrpSpPr/>
          <p:nvPr/>
        </p:nvGrpSpPr>
        <p:grpSpPr>
          <a:xfrm rot="1986780">
            <a:off x="4832510" y="2411834"/>
            <a:ext cx="2384405" cy="2007593"/>
            <a:chOff x="0" y="0"/>
            <a:chExt cx="3179206" cy="2676790"/>
          </a:xfrm>
        </p:grpSpPr>
        <p:sp>
          <p:nvSpPr>
            <p:cNvPr id="38" name="Freeform 38"/>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12"/>
              <a:stretch>
                <a:fillRect r="-69551"/>
              </a:stretch>
            </a:blipFill>
          </p:spPr>
        </p:sp>
        <p:sp>
          <p:nvSpPr>
            <p:cNvPr id="39" name="Freeform 39"/>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0" name="Freeform 40"/>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TextBox 41"/>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42" name="Group 42"/>
          <p:cNvGrpSpPr/>
          <p:nvPr/>
        </p:nvGrpSpPr>
        <p:grpSpPr>
          <a:xfrm rot="-1176570">
            <a:off x="871977" y="5770804"/>
            <a:ext cx="2410668" cy="1823690"/>
            <a:chOff x="0" y="0"/>
            <a:chExt cx="3214225" cy="2431587"/>
          </a:xfrm>
        </p:grpSpPr>
        <p:sp>
          <p:nvSpPr>
            <p:cNvPr id="43" name="Freeform 43"/>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12"/>
              <a:stretch>
                <a:fillRect r="-69551"/>
              </a:stretch>
            </a:blipFill>
          </p:spPr>
        </p:sp>
        <p:sp>
          <p:nvSpPr>
            <p:cNvPr id="44" name="Freeform 44"/>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5" name="TextBox 45"/>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46" name="Group 46"/>
          <p:cNvGrpSpPr/>
          <p:nvPr/>
        </p:nvGrpSpPr>
        <p:grpSpPr>
          <a:xfrm rot="561090">
            <a:off x="3566899" y="7878600"/>
            <a:ext cx="2384405" cy="1933955"/>
            <a:chOff x="0" y="0"/>
            <a:chExt cx="3179206" cy="2578607"/>
          </a:xfrm>
        </p:grpSpPr>
        <p:sp>
          <p:nvSpPr>
            <p:cNvPr id="47" name="Freeform 47"/>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12"/>
              <a:stretch>
                <a:fillRect r="-69551"/>
              </a:stretch>
            </a:blipFill>
          </p:spPr>
        </p:sp>
        <p:sp>
          <p:nvSpPr>
            <p:cNvPr id="48" name="Freeform 48"/>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9" name="Freeform 49"/>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50" name="TextBox 50"/>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51" name="Freeform 51"/>
          <p:cNvSpPr/>
          <p:nvPr/>
        </p:nvSpPr>
        <p:spPr>
          <a:xfrm rot="4252297">
            <a:off x="6231035" y="4418784"/>
            <a:ext cx="2686006" cy="1265780"/>
          </a:xfrm>
          <a:custGeom>
            <a:avLst/>
            <a:gdLst/>
            <a:ahLst/>
            <a:cxnLst/>
            <a:rect l="l" t="t" r="r" b="b"/>
            <a:pathLst>
              <a:path w="2686006" h="1265780">
                <a:moveTo>
                  <a:pt x="0" y="0"/>
                </a:moveTo>
                <a:lnTo>
                  <a:pt x="2686007" y="0"/>
                </a:lnTo>
                <a:lnTo>
                  <a:pt x="2686007" y="1265780"/>
                </a:lnTo>
                <a:lnTo>
                  <a:pt x="0" y="126578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rot="-6015278">
            <a:off x="-27729" y="4603501"/>
            <a:ext cx="2512805" cy="851213"/>
          </a:xfrm>
          <a:custGeom>
            <a:avLst/>
            <a:gdLst/>
            <a:ahLst/>
            <a:cxnLst/>
            <a:rect l="l" t="t" r="r" b="b"/>
            <a:pathLst>
              <a:path w="2512805" h="851213">
                <a:moveTo>
                  <a:pt x="0" y="0"/>
                </a:moveTo>
                <a:lnTo>
                  <a:pt x="2512805" y="0"/>
                </a:lnTo>
                <a:lnTo>
                  <a:pt x="2512805" y="851213"/>
                </a:lnTo>
                <a:lnTo>
                  <a:pt x="0" y="85121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3" name="Freeform 53"/>
          <p:cNvSpPr/>
          <p:nvPr/>
        </p:nvSpPr>
        <p:spPr>
          <a:xfrm rot="-6015278" flipV="1">
            <a:off x="4547784" y="6207378"/>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4" name="Freeform 54"/>
          <p:cNvSpPr/>
          <p:nvPr/>
        </p:nvSpPr>
        <p:spPr>
          <a:xfrm rot="-1388857">
            <a:off x="6762717" y="7766944"/>
            <a:ext cx="1020734" cy="914833"/>
          </a:xfrm>
          <a:custGeom>
            <a:avLst/>
            <a:gdLst/>
            <a:ahLst/>
            <a:cxnLst/>
            <a:rect l="l" t="t" r="r" b="b"/>
            <a:pathLst>
              <a:path w="1020734" h="914833">
                <a:moveTo>
                  <a:pt x="0" y="0"/>
                </a:moveTo>
                <a:lnTo>
                  <a:pt x="1020734" y="0"/>
                </a:lnTo>
                <a:lnTo>
                  <a:pt x="1020734" y="914832"/>
                </a:lnTo>
                <a:lnTo>
                  <a:pt x="0" y="9148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5" name="Freeform 55"/>
          <p:cNvSpPr/>
          <p:nvPr/>
        </p:nvSpPr>
        <p:spPr>
          <a:xfrm rot="-377296">
            <a:off x="3236252" y="2700718"/>
            <a:ext cx="753873" cy="675659"/>
          </a:xfrm>
          <a:custGeom>
            <a:avLst/>
            <a:gdLst/>
            <a:ahLst/>
            <a:cxnLst/>
            <a:rect l="l" t="t" r="r" b="b"/>
            <a:pathLst>
              <a:path w="753873" h="675659">
                <a:moveTo>
                  <a:pt x="0" y="0"/>
                </a:moveTo>
                <a:lnTo>
                  <a:pt x="753873" y="0"/>
                </a:lnTo>
                <a:lnTo>
                  <a:pt x="753873" y="675659"/>
                </a:lnTo>
                <a:lnTo>
                  <a:pt x="0" y="6756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6" name="Freeform 56"/>
          <p:cNvSpPr/>
          <p:nvPr/>
        </p:nvSpPr>
        <p:spPr>
          <a:xfrm rot="-3227628">
            <a:off x="2020035" y="7104597"/>
            <a:ext cx="753873" cy="675659"/>
          </a:xfrm>
          <a:custGeom>
            <a:avLst/>
            <a:gdLst/>
            <a:ahLst/>
            <a:cxnLst/>
            <a:rect l="l" t="t" r="r" b="b"/>
            <a:pathLst>
              <a:path w="753873" h="675659">
                <a:moveTo>
                  <a:pt x="0" y="0"/>
                </a:moveTo>
                <a:lnTo>
                  <a:pt x="753873" y="0"/>
                </a:lnTo>
                <a:lnTo>
                  <a:pt x="753873" y="675658"/>
                </a:lnTo>
                <a:lnTo>
                  <a:pt x="0" y="6756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7" name="Freeform 57"/>
          <p:cNvSpPr/>
          <p:nvPr/>
        </p:nvSpPr>
        <p:spPr>
          <a:xfrm rot="-3601350">
            <a:off x="3927711" y="3657267"/>
            <a:ext cx="799375" cy="716440"/>
          </a:xfrm>
          <a:custGeom>
            <a:avLst/>
            <a:gdLst/>
            <a:ahLst/>
            <a:cxnLst/>
            <a:rect l="l" t="t" r="r" b="b"/>
            <a:pathLst>
              <a:path w="799375" h="716440">
                <a:moveTo>
                  <a:pt x="0" y="0"/>
                </a:moveTo>
                <a:lnTo>
                  <a:pt x="799374" y="0"/>
                </a:lnTo>
                <a:lnTo>
                  <a:pt x="799374" y="716440"/>
                </a:lnTo>
                <a:lnTo>
                  <a:pt x="0" y="7164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8" name="Freeform 58"/>
          <p:cNvSpPr/>
          <p:nvPr/>
        </p:nvSpPr>
        <p:spPr>
          <a:xfrm rot="1944603">
            <a:off x="4371472" y="2472544"/>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9" name="Freeform 59"/>
          <p:cNvSpPr/>
          <p:nvPr/>
        </p:nvSpPr>
        <p:spPr>
          <a:xfrm rot="4011205">
            <a:off x="5706590" y="8845727"/>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60" name="Freeform 60"/>
          <p:cNvSpPr/>
          <p:nvPr/>
        </p:nvSpPr>
        <p:spPr>
          <a:xfrm rot="2178523">
            <a:off x="2999751" y="8316869"/>
            <a:ext cx="851735" cy="763368"/>
          </a:xfrm>
          <a:custGeom>
            <a:avLst/>
            <a:gdLst/>
            <a:ahLst/>
            <a:cxnLst/>
            <a:rect l="l" t="t" r="r" b="b"/>
            <a:pathLst>
              <a:path w="851735" h="763368">
                <a:moveTo>
                  <a:pt x="0" y="0"/>
                </a:moveTo>
                <a:lnTo>
                  <a:pt x="851735" y="0"/>
                </a:lnTo>
                <a:lnTo>
                  <a:pt x="851735" y="763368"/>
                </a:lnTo>
                <a:lnTo>
                  <a:pt x="0" y="7633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61" name="TextBox 61"/>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grpSp>
        <p:nvGrpSpPr>
          <p:cNvPr id="62" name="Group 62"/>
          <p:cNvGrpSpPr/>
          <p:nvPr/>
        </p:nvGrpSpPr>
        <p:grpSpPr>
          <a:xfrm rot="-309306">
            <a:off x="3240604" y="4075114"/>
            <a:ext cx="2384405" cy="1844365"/>
            <a:chOff x="0" y="0"/>
            <a:chExt cx="3179206" cy="2459154"/>
          </a:xfrm>
        </p:grpSpPr>
        <p:sp>
          <p:nvSpPr>
            <p:cNvPr id="63" name="Freeform 6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12"/>
              <a:stretch>
                <a:fillRect r="-69551"/>
              </a:stretch>
            </a:blipFill>
          </p:spPr>
        </p:sp>
        <p:sp>
          <p:nvSpPr>
            <p:cNvPr id="64" name="Freeform 6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5" name="TextBox 6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66" name="Group 66"/>
          <p:cNvGrpSpPr/>
          <p:nvPr/>
        </p:nvGrpSpPr>
        <p:grpSpPr>
          <a:xfrm rot="574266">
            <a:off x="6404265" y="5771896"/>
            <a:ext cx="2384405" cy="2270034"/>
            <a:chOff x="0" y="0"/>
            <a:chExt cx="3179206" cy="3026712"/>
          </a:xfrm>
        </p:grpSpPr>
        <p:sp>
          <p:nvSpPr>
            <p:cNvPr id="67" name="Freeform 6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12"/>
              <a:stretch>
                <a:fillRect r="-69551"/>
              </a:stretch>
            </a:blipFill>
          </p:spPr>
        </p:sp>
        <p:sp>
          <p:nvSpPr>
            <p:cNvPr id="68" name="Freeform 6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9" name="Freeform 6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0" name="TextBox 7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180CF4F0-AB72-977B-9112-3E5688C8B5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66B377-F0E9-AE92-3FE8-A249408516E2}"/>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70C5549B-B947-9F02-44E0-74F883DAC4B3}"/>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DDEA491A-8470-4812-BA23-7D90130DAACF}"/>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934F7F32-1D92-D26C-328F-A591FD147650}"/>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DB68B29E-A7D3-5B1A-4047-A81097BCB6B3}"/>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B00FFF5D-2407-8ED0-DC90-3BD4D183779D}"/>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a:extLst>
              <a:ext uri="{FF2B5EF4-FFF2-40B4-BE49-F238E27FC236}">
                <a16:creationId xmlns:a16="http://schemas.microsoft.com/office/drawing/2014/main" id="{598944EB-37B5-EC5C-60EC-EA4AA1AFF968}"/>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4D115387-8772-6AFB-A528-C869FFCEEE11}"/>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3F6BB829-D835-B43E-7A80-0AB638DFC0D2}"/>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F0AF483C-C8C3-92C0-FCE2-FB696CD875D3}"/>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D8C8F069-645D-AC24-FFD4-2BCB43CA5D58}"/>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EBC534CD-E687-EC58-628E-9263B37EB953}"/>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54302EEA-8678-0F24-B63D-5E7FDE88435B}"/>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9BF96EF3-3222-5F8A-EFF2-06318B99C2EF}"/>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grpSp>
        <p:nvGrpSpPr>
          <p:cNvPr id="6" name="Group 6">
            <a:extLst>
              <a:ext uri="{FF2B5EF4-FFF2-40B4-BE49-F238E27FC236}">
                <a16:creationId xmlns:a16="http://schemas.microsoft.com/office/drawing/2014/main" id="{3D0385A5-7E5E-6C3C-5E5F-04B2F5C3E691}"/>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0D245260-E6A3-53B6-8274-2E225E6F5B42}"/>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703F14CE-DF63-E1E5-F1E2-50C64439A1F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9" name="Freeform 25">
            <a:extLst>
              <a:ext uri="{FF2B5EF4-FFF2-40B4-BE49-F238E27FC236}">
                <a16:creationId xmlns:a16="http://schemas.microsoft.com/office/drawing/2014/main" id="{86BD01BE-4E45-086F-A004-31F3517747E8}"/>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1">
            <a:extLst>
              <a:ext uri="{FF2B5EF4-FFF2-40B4-BE49-F238E27FC236}">
                <a16:creationId xmlns:a16="http://schemas.microsoft.com/office/drawing/2014/main" id="{5807011B-B882-0C42-307F-987BF1D07A6B}"/>
              </a:ext>
            </a:extLst>
          </p:cNvPr>
          <p:cNvGrpSpPr/>
          <p:nvPr/>
        </p:nvGrpSpPr>
        <p:grpSpPr>
          <a:xfrm>
            <a:off x="12953129" y="1902914"/>
            <a:ext cx="3086100" cy="1208325"/>
            <a:chOff x="0" y="0"/>
            <a:chExt cx="812800" cy="318242"/>
          </a:xfrm>
        </p:grpSpPr>
        <p:sp>
          <p:nvSpPr>
            <p:cNvPr id="11" name="Freeform 42">
              <a:extLst>
                <a:ext uri="{FF2B5EF4-FFF2-40B4-BE49-F238E27FC236}">
                  <a16:creationId xmlns:a16="http://schemas.microsoft.com/office/drawing/2014/main" id="{63CC7638-100D-C758-9E31-80DF9425F148}"/>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12" name="TextBox 43">
              <a:extLst>
                <a:ext uri="{FF2B5EF4-FFF2-40B4-BE49-F238E27FC236}">
                  <a16:creationId xmlns:a16="http://schemas.microsoft.com/office/drawing/2014/main" id="{57CC0AE2-5759-0CFB-356E-21D0AEAF8D03}"/>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13" name="TextBox 60">
            <a:extLst>
              <a:ext uri="{FF2B5EF4-FFF2-40B4-BE49-F238E27FC236}">
                <a16:creationId xmlns:a16="http://schemas.microsoft.com/office/drawing/2014/main" id="{0085305C-0D7A-2A9E-D363-FB54FDA1DF62}"/>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14" name="TextBox 32">
            <a:extLst>
              <a:ext uri="{FF2B5EF4-FFF2-40B4-BE49-F238E27FC236}">
                <a16:creationId xmlns:a16="http://schemas.microsoft.com/office/drawing/2014/main" id="{CF35A4E9-8464-A72A-7CE8-003D55505B9E}"/>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grpSp>
        <p:nvGrpSpPr>
          <p:cNvPr id="15" name="Group 9">
            <a:extLst>
              <a:ext uri="{FF2B5EF4-FFF2-40B4-BE49-F238E27FC236}">
                <a16:creationId xmlns:a16="http://schemas.microsoft.com/office/drawing/2014/main" id="{A28E099C-1FD8-51B7-A29E-E5A1612F87B5}"/>
              </a:ext>
            </a:extLst>
          </p:cNvPr>
          <p:cNvGrpSpPr/>
          <p:nvPr/>
        </p:nvGrpSpPr>
        <p:grpSpPr>
          <a:xfrm>
            <a:off x="7876331" y="3244589"/>
            <a:ext cx="2641860" cy="1208325"/>
            <a:chOff x="0" y="0"/>
            <a:chExt cx="791847" cy="362172"/>
          </a:xfrm>
        </p:grpSpPr>
        <p:sp>
          <p:nvSpPr>
            <p:cNvPr id="16" name="Freeform 10">
              <a:extLst>
                <a:ext uri="{FF2B5EF4-FFF2-40B4-BE49-F238E27FC236}">
                  <a16:creationId xmlns:a16="http://schemas.microsoft.com/office/drawing/2014/main" id="{6C17DD56-DF2E-DBC6-CCA5-7564B9629223}"/>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7" name="TextBox 11">
              <a:extLst>
                <a:ext uri="{FF2B5EF4-FFF2-40B4-BE49-F238E27FC236}">
                  <a16:creationId xmlns:a16="http://schemas.microsoft.com/office/drawing/2014/main" id="{D1F84A91-6343-F9EC-B653-3DA8D59978BE}"/>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18" name="Freeform 26">
            <a:extLst>
              <a:ext uri="{FF2B5EF4-FFF2-40B4-BE49-F238E27FC236}">
                <a16:creationId xmlns:a16="http://schemas.microsoft.com/office/drawing/2014/main" id="{AC9E675F-00A3-71BA-E16B-E7355A677C6C}"/>
              </a:ext>
            </a:extLst>
          </p:cNvPr>
          <p:cNvSpPr/>
          <p:nvPr/>
        </p:nvSpPr>
        <p:spPr>
          <a:xfrm>
            <a:off x="10873958" y="351233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33">
            <a:extLst>
              <a:ext uri="{FF2B5EF4-FFF2-40B4-BE49-F238E27FC236}">
                <a16:creationId xmlns:a16="http://schemas.microsoft.com/office/drawing/2014/main" id="{2AAD0F54-A432-75EF-C0ED-B0B45BA37550}"/>
              </a:ext>
            </a:extLst>
          </p:cNvPr>
          <p:cNvSpPr txBox="1"/>
          <p:nvPr/>
        </p:nvSpPr>
        <p:spPr>
          <a:xfrm>
            <a:off x="8005058" y="3633092"/>
            <a:ext cx="2384405" cy="39878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Demand</a:t>
            </a:r>
          </a:p>
        </p:txBody>
      </p:sp>
      <p:grpSp>
        <p:nvGrpSpPr>
          <p:cNvPr id="20" name="Group 44">
            <a:extLst>
              <a:ext uri="{FF2B5EF4-FFF2-40B4-BE49-F238E27FC236}">
                <a16:creationId xmlns:a16="http://schemas.microsoft.com/office/drawing/2014/main" id="{612BE1D1-BADD-C5DB-A284-E088A29C5668}"/>
              </a:ext>
            </a:extLst>
          </p:cNvPr>
          <p:cNvGrpSpPr/>
          <p:nvPr/>
        </p:nvGrpSpPr>
        <p:grpSpPr>
          <a:xfrm>
            <a:off x="12953129" y="3256895"/>
            <a:ext cx="3086100" cy="1208325"/>
            <a:chOff x="0" y="0"/>
            <a:chExt cx="812800" cy="318242"/>
          </a:xfrm>
        </p:grpSpPr>
        <p:sp>
          <p:nvSpPr>
            <p:cNvPr id="21" name="Freeform 45">
              <a:extLst>
                <a:ext uri="{FF2B5EF4-FFF2-40B4-BE49-F238E27FC236}">
                  <a16:creationId xmlns:a16="http://schemas.microsoft.com/office/drawing/2014/main" id="{6FA45311-E974-ED06-7537-A2DA40AB68B5}"/>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22" name="TextBox 46">
              <a:extLst>
                <a:ext uri="{FF2B5EF4-FFF2-40B4-BE49-F238E27FC236}">
                  <a16:creationId xmlns:a16="http://schemas.microsoft.com/office/drawing/2014/main" id="{E805233F-72A2-A0D4-FAF5-43D820751CD1}"/>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23" name="TextBox 61">
            <a:extLst>
              <a:ext uri="{FF2B5EF4-FFF2-40B4-BE49-F238E27FC236}">
                <a16:creationId xmlns:a16="http://schemas.microsoft.com/office/drawing/2014/main" id="{E4A8BE6F-04F2-585A-6C77-22B716D7EE40}"/>
              </a:ext>
            </a:extLst>
          </p:cNvPr>
          <p:cNvSpPr txBox="1"/>
          <p:nvPr/>
        </p:nvSpPr>
        <p:spPr>
          <a:xfrm>
            <a:off x="13045735" y="35874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Awareness</a:t>
            </a:r>
          </a:p>
        </p:txBody>
      </p:sp>
    </p:spTree>
    <p:extLst>
      <p:ext uri="{BB962C8B-B14F-4D97-AF65-F5344CB8AC3E}">
        <p14:creationId xmlns:p14="http://schemas.microsoft.com/office/powerpoint/2010/main" val="312989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FD7576FB-4AA9-2462-2A27-1F579BE1A7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CAD731-8642-1EA9-8C21-4881DD545275}"/>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9A25715F-13C9-9644-2CBB-4334803CF9C4}"/>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428064D6-6CEF-B92F-3FF4-00442451F13C}"/>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26117355-0E78-4575-6BD6-3332BF693148}"/>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7A97E473-2658-FECE-0147-4AAB4EBD65F8}"/>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6A04275D-99CE-3324-44C9-5B8074F8F3CB}"/>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a:extLst>
              <a:ext uri="{FF2B5EF4-FFF2-40B4-BE49-F238E27FC236}">
                <a16:creationId xmlns:a16="http://schemas.microsoft.com/office/drawing/2014/main" id="{30F23D7D-FF93-D1FE-8839-F137FE9B2264}"/>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21916804-F9CC-6EB9-F637-F56188E1E063}"/>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4273EC17-E036-431C-78E0-0F9846541F6F}"/>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9B61E287-B805-45F4-13FD-A6A81D5DAAE8}"/>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434CD745-3874-52E0-48E9-1A429D843563}"/>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D9BB08E1-C20B-6AEB-7EFA-A9024288FD35}"/>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B0BC904E-5981-6639-FE79-5B99074819A6}"/>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7E6252AC-7299-460A-EB7A-D26467A86FCA}"/>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grpSp>
        <p:nvGrpSpPr>
          <p:cNvPr id="6" name="Group 6">
            <a:extLst>
              <a:ext uri="{FF2B5EF4-FFF2-40B4-BE49-F238E27FC236}">
                <a16:creationId xmlns:a16="http://schemas.microsoft.com/office/drawing/2014/main" id="{28C4FACB-4F06-B35F-4B05-56A858269521}"/>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F2492FE9-C771-27E3-42D6-E404213785CA}"/>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8B345C82-E3AB-85AC-C50B-87F4F013650F}"/>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9" name="Freeform 25">
            <a:extLst>
              <a:ext uri="{FF2B5EF4-FFF2-40B4-BE49-F238E27FC236}">
                <a16:creationId xmlns:a16="http://schemas.microsoft.com/office/drawing/2014/main" id="{726807A4-3287-7A3D-6017-063CF90554F9}"/>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1">
            <a:extLst>
              <a:ext uri="{FF2B5EF4-FFF2-40B4-BE49-F238E27FC236}">
                <a16:creationId xmlns:a16="http://schemas.microsoft.com/office/drawing/2014/main" id="{B35DF873-30B5-8822-7EE9-B0E62BA19E1F}"/>
              </a:ext>
            </a:extLst>
          </p:cNvPr>
          <p:cNvGrpSpPr/>
          <p:nvPr/>
        </p:nvGrpSpPr>
        <p:grpSpPr>
          <a:xfrm>
            <a:off x="12953129" y="1902914"/>
            <a:ext cx="3086100" cy="1208325"/>
            <a:chOff x="0" y="0"/>
            <a:chExt cx="812800" cy="318242"/>
          </a:xfrm>
        </p:grpSpPr>
        <p:sp>
          <p:nvSpPr>
            <p:cNvPr id="11" name="Freeform 42">
              <a:extLst>
                <a:ext uri="{FF2B5EF4-FFF2-40B4-BE49-F238E27FC236}">
                  <a16:creationId xmlns:a16="http://schemas.microsoft.com/office/drawing/2014/main" id="{CA05C471-A713-2EB5-0D50-C675C087E817}"/>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12" name="TextBox 43">
              <a:extLst>
                <a:ext uri="{FF2B5EF4-FFF2-40B4-BE49-F238E27FC236}">
                  <a16:creationId xmlns:a16="http://schemas.microsoft.com/office/drawing/2014/main" id="{3E9336D4-3F2C-EC91-C7F0-1B2D8BCEDECB}"/>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13" name="TextBox 60">
            <a:extLst>
              <a:ext uri="{FF2B5EF4-FFF2-40B4-BE49-F238E27FC236}">
                <a16:creationId xmlns:a16="http://schemas.microsoft.com/office/drawing/2014/main" id="{039AFEE0-F6C2-D3A5-4D8B-04124DA2ADB3}"/>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14" name="TextBox 32">
            <a:extLst>
              <a:ext uri="{FF2B5EF4-FFF2-40B4-BE49-F238E27FC236}">
                <a16:creationId xmlns:a16="http://schemas.microsoft.com/office/drawing/2014/main" id="{A81193DB-EF44-905E-C1BA-558FBD627894}"/>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grpSp>
        <p:nvGrpSpPr>
          <p:cNvPr id="15" name="Group 9">
            <a:extLst>
              <a:ext uri="{FF2B5EF4-FFF2-40B4-BE49-F238E27FC236}">
                <a16:creationId xmlns:a16="http://schemas.microsoft.com/office/drawing/2014/main" id="{94210A6A-4E65-10C5-A30D-54A62CB24811}"/>
              </a:ext>
            </a:extLst>
          </p:cNvPr>
          <p:cNvGrpSpPr/>
          <p:nvPr/>
        </p:nvGrpSpPr>
        <p:grpSpPr>
          <a:xfrm>
            <a:off x="7876331" y="3244589"/>
            <a:ext cx="2641860" cy="1208325"/>
            <a:chOff x="0" y="0"/>
            <a:chExt cx="791847" cy="362172"/>
          </a:xfrm>
        </p:grpSpPr>
        <p:sp>
          <p:nvSpPr>
            <p:cNvPr id="16" name="Freeform 10">
              <a:extLst>
                <a:ext uri="{FF2B5EF4-FFF2-40B4-BE49-F238E27FC236}">
                  <a16:creationId xmlns:a16="http://schemas.microsoft.com/office/drawing/2014/main" id="{27B0B885-C885-2802-A86E-04D2FD50196A}"/>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7" name="TextBox 11">
              <a:extLst>
                <a:ext uri="{FF2B5EF4-FFF2-40B4-BE49-F238E27FC236}">
                  <a16:creationId xmlns:a16="http://schemas.microsoft.com/office/drawing/2014/main" id="{7C113385-A855-81A6-C98A-562FF4D8608E}"/>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18" name="Freeform 26">
            <a:extLst>
              <a:ext uri="{FF2B5EF4-FFF2-40B4-BE49-F238E27FC236}">
                <a16:creationId xmlns:a16="http://schemas.microsoft.com/office/drawing/2014/main" id="{B55FF65F-725E-7894-8467-6C41E9AF36DD}"/>
              </a:ext>
            </a:extLst>
          </p:cNvPr>
          <p:cNvSpPr/>
          <p:nvPr/>
        </p:nvSpPr>
        <p:spPr>
          <a:xfrm>
            <a:off x="10873958" y="351233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33">
            <a:extLst>
              <a:ext uri="{FF2B5EF4-FFF2-40B4-BE49-F238E27FC236}">
                <a16:creationId xmlns:a16="http://schemas.microsoft.com/office/drawing/2014/main" id="{60D09C23-AFF1-4F2A-280D-4A57E73AAF66}"/>
              </a:ext>
            </a:extLst>
          </p:cNvPr>
          <p:cNvSpPr txBox="1"/>
          <p:nvPr/>
        </p:nvSpPr>
        <p:spPr>
          <a:xfrm>
            <a:off x="8005058" y="3633092"/>
            <a:ext cx="2384405" cy="39878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Demand</a:t>
            </a:r>
          </a:p>
        </p:txBody>
      </p:sp>
      <p:grpSp>
        <p:nvGrpSpPr>
          <p:cNvPr id="20" name="Group 44">
            <a:extLst>
              <a:ext uri="{FF2B5EF4-FFF2-40B4-BE49-F238E27FC236}">
                <a16:creationId xmlns:a16="http://schemas.microsoft.com/office/drawing/2014/main" id="{42824402-9457-3FB9-A49C-F0985BC63BEE}"/>
              </a:ext>
            </a:extLst>
          </p:cNvPr>
          <p:cNvGrpSpPr/>
          <p:nvPr/>
        </p:nvGrpSpPr>
        <p:grpSpPr>
          <a:xfrm>
            <a:off x="12953129" y="3256895"/>
            <a:ext cx="3086100" cy="1208325"/>
            <a:chOff x="0" y="0"/>
            <a:chExt cx="812800" cy="318242"/>
          </a:xfrm>
        </p:grpSpPr>
        <p:sp>
          <p:nvSpPr>
            <p:cNvPr id="21" name="Freeform 45">
              <a:extLst>
                <a:ext uri="{FF2B5EF4-FFF2-40B4-BE49-F238E27FC236}">
                  <a16:creationId xmlns:a16="http://schemas.microsoft.com/office/drawing/2014/main" id="{2847D937-1786-A936-D719-9D19A91DAE57}"/>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22" name="TextBox 46">
              <a:extLst>
                <a:ext uri="{FF2B5EF4-FFF2-40B4-BE49-F238E27FC236}">
                  <a16:creationId xmlns:a16="http://schemas.microsoft.com/office/drawing/2014/main" id="{EA03CB43-7FEC-507B-54EF-13310C1FB5AC}"/>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23" name="TextBox 61">
            <a:extLst>
              <a:ext uri="{FF2B5EF4-FFF2-40B4-BE49-F238E27FC236}">
                <a16:creationId xmlns:a16="http://schemas.microsoft.com/office/drawing/2014/main" id="{47BCE4D6-4FF3-A18A-0E65-73EA998A3571}"/>
              </a:ext>
            </a:extLst>
          </p:cNvPr>
          <p:cNvSpPr txBox="1"/>
          <p:nvPr/>
        </p:nvSpPr>
        <p:spPr>
          <a:xfrm>
            <a:off x="13045735" y="35874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Awareness</a:t>
            </a:r>
          </a:p>
        </p:txBody>
      </p:sp>
      <p:grpSp>
        <p:nvGrpSpPr>
          <p:cNvPr id="25" name="Group 12">
            <a:extLst>
              <a:ext uri="{FF2B5EF4-FFF2-40B4-BE49-F238E27FC236}">
                <a16:creationId xmlns:a16="http://schemas.microsoft.com/office/drawing/2014/main" id="{BE1D8930-19D8-FAA9-37E0-C6EC4AC6ECFE}"/>
              </a:ext>
            </a:extLst>
          </p:cNvPr>
          <p:cNvGrpSpPr/>
          <p:nvPr/>
        </p:nvGrpSpPr>
        <p:grpSpPr>
          <a:xfrm>
            <a:off x="7876331" y="4540501"/>
            <a:ext cx="2641860" cy="1208325"/>
            <a:chOff x="0" y="0"/>
            <a:chExt cx="791847" cy="362172"/>
          </a:xfrm>
        </p:grpSpPr>
        <p:sp>
          <p:nvSpPr>
            <p:cNvPr id="26" name="Freeform 13">
              <a:extLst>
                <a:ext uri="{FF2B5EF4-FFF2-40B4-BE49-F238E27FC236}">
                  <a16:creationId xmlns:a16="http://schemas.microsoft.com/office/drawing/2014/main" id="{931A10F5-0BD5-87C4-7237-20E46AD83E4D}"/>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27" name="TextBox 14">
              <a:extLst>
                <a:ext uri="{FF2B5EF4-FFF2-40B4-BE49-F238E27FC236}">
                  <a16:creationId xmlns:a16="http://schemas.microsoft.com/office/drawing/2014/main" id="{21D9856A-D05B-6DEB-5416-17D2645755E8}"/>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8" name="Freeform 27">
            <a:extLst>
              <a:ext uri="{FF2B5EF4-FFF2-40B4-BE49-F238E27FC236}">
                <a16:creationId xmlns:a16="http://schemas.microsoft.com/office/drawing/2014/main" id="{49E5D5F3-C845-5D6A-EB38-0923E2316EFD}"/>
              </a:ext>
            </a:extLst>
          </p:cNvPr>
          <p:cNvSpPr/>
          <p:nvPr/>
        </p:nvSpPr>
        <p:spPr>
          <a:xfrm>
            <a:off x="10873958" y="477382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TextBox 34">
            <a:extLst>
              <a:ext uri="{FF2B5EF4-FFF2-40B4-BE49-F238E27FC236}">
                <a16:creationId xmlns:a16="http://schemas.microsoft.com/office/drawing/2014/main" id="{2A545BDE-FDEB-D783-A462-547508FC4736}"/>
              </a:ext>
            </a:extLst>
          </p:cNvPr>
          <p:cNvSpPr txBox="1"/>
          <p:nvPr/>
        </p:nvSpPr>
        <p:spPr>
          <a:xfrm>
            <a:off x="8005058" y="4716674"/>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Health Facility:</a:t>
            </a:r>
          </a:p>
          <a:p>
            <a:pPr algn="ctr">
              <a:lnSpc>
                <a:spcPts val="3220"/>
              </a:lnSpc>
            </a:pPr>
            <a:r>
              <a:rPr lang="en-US" sz="2300" b="1" dirty="0">
                <a:solidFill>
                  <a:srgbClr val="FFFFFF"/>
                </a:solidFill>
                <a:latin typeface="Roboto Bold"/>
                <a:ea typeface="Roboto Bold"/>
                <a:cs typeface="Roboto Bold"/>
                <a:sym typeface="Roboto Bold"/>
              </a:rPr>
              <a:t>Access &amp; Quality</a:t>
            </a:r>
          </a:p>
        </p:txBody>
      </p:sp>
      <p:grpSp>
        <p:nvGrpSpPr>
          <p:cNvPr id="30" name="Group 47">
            <a:extLst>
              <a:ext uri="{FF2B5EF4-FFF2-40B4-BE49-F238E27FC236}">
                <a16:creationId xmlns:a16="http://schemas.microsoft.com/office/drawing/2014/main" id="{90D0C219-7E2F-8EE0-381F-3680CD5D5E8B}"/>
              </a:ext>
            </a:extLst>
          </p:cNvPr>
          <p:cNvGrpSpPr/>
          <p:nvPr/>
        </p:nvGrpSpPr>
        <p:grpSpPr>
          <a:xfrm>
            <a:off x="12953129" y="4608095"/>
            <a:ext cx="3086100" cy="1140732"/>
            <a:chOff x="0" y="0"/>
            <a:chExt cx="812800" cy="300440"/>
          </a:xfrm>
        </p:grpSpPr>
        <p:sp>
          <p:nvSpPr>
            <p:cNvPr id="32" name="Freeform 48">
              <a:extLst>
                <a:ext uri="{FF2B5EF4-FFF2-40B4-BE49-F238E27FC236}">
                  <a16:creationId xmlns:a16="http://schemas.microsoft.com/office/drawing/2014/main" id="{23214421-B477-A0D0-386C-F397E96E0683}"/>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33" name="TextBox 49">
              <a:extLst>
                <a:ext uri="{FF2B5EF4-FFF2-40B4-BE49-F238E27FC236}">
                  <a16:creationId xmlns:a16="http://schemas.microsoft.com/office/drawing/2014/main" id="{BE0656F8-7169-2F05-BF1A-4E806CFEC248}"/>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34" name="TextBox 62">
            <a:extLst>
              <a:ext uri="{FF2B5EF4-FFF2-40B4-BE49-F238E27FC236}">
                <a16:creationId xmlns:a16="http://schemas.microsoft.com/office/drawing/2014/main" id="{9B56A0DF-1862-0330-A30D-65CAABEC0754}"/>
              </a:ext>
            </a:extLst>
          </p:cNvPr>
          <p:cNvSpPr txBox="1"/>
          <p:nvPr/>
        </p:nvSpPr>
        <p:spPr>
          <a:xfrm>
            <a:off x="13045735" y="49386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Access</a:t>
            </a:r>
          </a:p>
        </p:txBody>
      </p:sp>
    </p:spTree>
    <p:extLst>
      <p:ext uri="{BB962C8B-B14F-4D97-AF65-F5344CB8AC3E}">
        <p14:creationId xmlns:p14="http://schemas.microsoft.com/office/powerpoint/2010/main" val="1741278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8E469BE1-9D92-43C5-9666-CC521E1B65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3F64B7-C33A-D2F1-CCBF-0D90D169739C}"/>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BB441EAB-24F5-345C-4F26-46AD56F394C2}"/>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E893157D-58AC-1DED-CBFC-3AB29D645B91}"/>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5F154A40-39E7-6133-C4F4-14722C3B2280}"/>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9655F413-D375-2FDD-C7EC-442D746017E7}"/>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407442C4-9504-365B-100C-EC8F8A60ABB5}"/>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a:extLst>
              <a:ext uri="{FF2B5EF4-FFF2-40B4-BE49-F238E27FC236}">
                <a16:creationId xmlns:a16="http://schemas.microsoft.com/office/drawing/2014/main" id="{EB1F5F6F-D423-1F8C-748C-467105A7CBA4}"/>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5620AED2-AE49-BF8A-2FAD-337048C78DF7}"/>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E7A44CCE-17A0-4BCF-2026-21B92CA3A117}"/>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DE087E71-B757-26FD-7ABE-8D79A603ED03}"/>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6CEABCDA-57E4-5877-B7F0-74B90D3CA32C}"/>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29A03B79-F67E-BF52-B19B-45C9DA7D5C80}"/>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17E7BA0B-7E44-EB58-9D1E-3036EBE0F107}"/>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CA816EBE-C125-44F2-94C0-00A8499410BB}"/>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grpSp>
        <p:nvGrpSpPr>
          <p:cNvPr id="6" name="Group 6">
            <a:extLst>
              <a:ext uri="{FF2B5EF4-FFF2-40B4-BE49-F238E27FC236}">
                <a16:creationId xmlns:a16="http://schemas.microsoft.com/office/drawing/2014/main" id="{07BC0396-9CCE-79CA-0DC9-E50CD5766A5C}"/>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665B98EA-7B71-1BC4-E6D8-4BF1C9B71B87}"/>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5B12A0B0-E479-5C6F-AFA6-D0D2D4CF105C}"/>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9" name="Freeform 25">
            <a:extLst>
              <a:ext uri="{FF2B5EF4-FFF2-40B4-BE49-F238E27FC236}">
                <a16:creationId xmlns:a16="http://schemas.microsoft.com/office/drawing/2014/main" id="{58AB4947-33A8-2743-A0E1-F14A09315E05}"/>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1">
            <a:extLst>
              <a:ext uri="{FF2B5EF4-FFF2-40B4-BE49-F238E27FC236}">
                <a16:creationId xmlns:a16="http://schemas.microsoft.com/office/drawing/2014/main" id="{3A55B085-E1D8-982F-388D-3350856CF253}"/>
              </a:ext>
            </a:extLst>
          </p:cNvPr>
          <p:cNvGrpSpPr/>
          <p:nvPr/>
        </p:nvGrpSpPr>
        <p:grpSpPr>
          <a:xfrm>
            <a:off x="12953129" y="1902914"/>
            <a:ext cx="3086100" cy="1208325"/>
            <a:chOff x="0" y="0"/>
            <a:chExt cx="812800" cy="318242"/>
          </a:xfrm>
        </p:grpSpPr>
        <p:sp>
          <p:nvSpPr>
            <p:cNvPr id="11" name="Freeform 42">
              <a:extLst>
                <a:ext uri="{FF2B5EF4-FFF2-40B4-BE49-F238E27FC236}">
                  <a16:creationId xmlns:a16="http://schemas.microsoft.com/office/drawing/2014/main" id="{1EA31DA0-B3BA-61C6-3C7B-0C76529580A1}"/>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12" name="TextBox 43">
              <a:extLst>
                <a:ext uri="{FF2B5EF4-FFF2-40B4-BE49-F238E27FC236}">
                  <a16:creationId xmlns:a16="http://schemas.microsoft.com/office/drawing/2014/main" id="{873DF588-07E7-D518-8D64-12D24F0574BF}"/>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13" name="TextBox 60">
            <a:extLst>
              <a:ext uri="{FF2B5EF4-FFF2-40B4-BE49-F238E27FC236}">
                <a16:creationId xmlns:a16="http://schemas.microsoft.com/office/drawing/2014/main" id="{59547C13-6F56-40D5-CCB0-4BD71CD4C3D5}"/>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14" name="TextBox 32">
            <a:extLst>
              <a:ext uri="{FF2B5EF4-FFF2-40B4-BE49-F238E27FC236}">
                <a16:creationId xmlns:a16="http://schemas.microsoft.com/office/drawing/2014/main" id="{85BFB1F2-04F4-D09E-E1B1-0D157052CC96}"/>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grpSp>
        <p:nvGrpSpPr>
          <p:cNvPr id="15" name="Group 9">
            <a:extLst>
              <a:ext uri="{FF2B5EF4-FFF2-40B4-BE49-F238E27FC236}">
                <a16:creationId xmlns:a16="http://schemas.microsoft.com/office/drawing/2014/main" id="{DBB892E7-77E0-2925-7274-1322861154F2}"/>
              </a:ext>
            </a:extLst>
          </p:cNvPr>
          <p:cNvGrpSpPr/>
          <p:nvPr/>
        </p:nvGrpSpPr>
        <p:grpSpPr>
          <a:xfrm>
            <a:off x="7876331" y="3244589"/>
            <a:ext cx="2641860" cy="1208325"/>
            <a:chOff x="0" y="0"/>
            <a:chExt cx="791847" cy="362172"/>
          </a:xfrm>
        </p:grpSpPr>
        <p:sp>
          <p:nvSpPr>
            <p:cNvPr id="16" name="Freeform 10">
              <a:extLst>
                <a:ext uri="{FF2B5EF4-FFF2-40B4-BE49-F238E27FC236}">
                  <a16:creationId xmlns:a16="http://schemas.microsoft.com/office/drawing/2014/main" id="{CFC2BBC0-5381-9450-449D-E0C3EF6E3EFE}"/>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7" name="TextBox 11">
              <a:extLst>
                <a:ext uri="{FF2B5EF4-FFF2-40B4-BE49-F238E27FC236}">
                  <a16:creationId xmlns:a16="http://schemas.microsoft.com/office/drawing/2014/main" id="{8A7138CB-E1B2-D19C-A894-F29E527B4BC6}"/>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18" name="Freeform 26">
            <a:extLst>
              <a:ext uri="{FF2B5EF4-FFF2-40B4-BE49-F238E27FC236}">
                <a16:creationId xmlns:a16="http://schemas.microsoft.com/office/drawing/2014/main" id="{40855C6E-347A-D228-19B1-98B7C6CE6AC0}"/>
              </a:ext>
            </a:extLst>
          </p:cNvPr>
          <p:cNvSpPr/>
          <p:nvPr/>
        </p:nvSpPr>
        <p:spPr>
          <a:xfrm>
            <a:off x="10873958" y="351233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33">
            <a:extLst>
              <a:ext uri="{FF2B5EF4-FFF2-40B4-BE49-F238E27FC236}">
                <a16:creationId xmlns:a16="http://schemas.microsoft.com/office/drawing/2014/main" id="{F1BB4199-F73F-F4B6-EAAF-1FA3F0EF6090}"/>
              </a:ext>
            </a:extLst>
          </p:cNvPr>
          <p:cNvSpPr txBox="1"/>
          <p:nvPr/>
        </p:nvSpPr>
        <p:spPr>
          <a:xfrm>
            <a:off x="8005058" y="3633092"/>
            <a:ext cx="2384405" cy="39878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Demand</a:t>
            </a:r>
          </a:p>
        </p:txBody>
      </p:sp>
      <p:grpSp>
        <p:nvGrpSpPr>
          <p:cNvPr id="20" name="Group 44">
            <a:extLst>
              <a:ext uri="{FF2B5EF4-FFF2-40B4-BE49-F238E27FC236}">
                <a16:creationId xmlns:a16="http://schemas.microsoft.com/office/drawing/2014/main" id="{992176D9-CBB2-ABB5-FC35-AB6CB208856A}"/>
              </a:ext>
            </a:extLst>
          </p:cNvPr>
          <p:cNvGrpSpPr/>
          <p:nvPr/>
        </p:nvGrpSpPr>
        <p:grpSpPr>
          <a:xfrm>
            <a:off x="12953129" y="3256895"/>
            <a:ext cx="3086100" cy="1208325"/>
            <a:chOff x="0" y="0"/>
            <a:chExt cx="812800" cy="318242"/>
          </a:xfrm>
        </p:grpSpPr>
        <p:sp>
          <p:nvSpPr>
            <p:cNvPr id="21" name="Freeform 45">
              <a:extLst>
                <a:ext uri="{FF2B5EF4-FFF2-40B4-BE49-F238E27FC236}">
                  <a16:creationId xmlns:a16="http://schemas.microsoft.com/office/drawing/2014/main" id="{EAE96E96-6400-8FC2-BC74-9B17ED933FDD}"/>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22" name="TextBox 46">
              <a:extLst>
                <a:ext uri="{FF2B5EF4-FFF2-40B4-BE49-F238E27FC236}">
                  <a16:creationId xmlns:a16="http://schemas.microsoft.com/office/drawing/2014/main" id="{20D38232-F5CF-DB5D-755F-7EAA26B4EC6F}"/>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23" name="TextBox 61">
            <a:extLst>
              <a:ext uri="{FF2B5EF4-FFF2-40B4-BE49-F238E27FC236}">
                <a16:creationId xmlns:a16="http://schemas.microsoft.com/office/drawing/2014/main" id="{4B0C6A09-D2DC-0CFC-AA8D-BE91798A3566}"/>
              </a:ext>
            </a:extLst>
          </p:cNvPr>
          <p:cNvSpPr txBox="1"/>
          <p:nvPr/>
        </p:nvSpPr>
        <p:spPr>
          <a:xfrm>
            <a:off x="13045735" y="35874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Awareness</a:t>
            </a:r>
          </a:p>
        </p:txBody>
      </p:sp>
      <p:grpSp>
        <p:nvGrpSpPr>
          <p:cNvPr id="25" name="Group 12">
            <a:extLst>
              <a:ext uri="{FF2B5EF4-FFF2-40B4-BE49-F238E27FC236}">
                <a16:creationId xmlns:a16="http://schemas.microsoft.com/office/drawing/2014/main" id="{A7DF5DDE-F4A8-372C-74E4-39259CDF9A93}"/>
              </a:ext>
            </a:extLst>
          </p:cNvPr>
          <p:cNvGrpSpPr/>
          <p:nvPr/>
        </p:nvGrpSpPr>
        <p:grpSpPr>
          <a:xfrm>
            <a:off x="7876331" y="4540501"/>
            <a:ext cx="2641860" cy="1208325"/>
            <a:chOff x="0" y="0"/>
            <a:chExt cx="791847" cy="362172"/>
          </a:xfrm>
        </p:grpSpPr>
        <p:sp>
          <p:nvSpPr>
            <p:cNvPr id="26" name="Freeform 13">
              <a:extLst>
                <a:ext uri="{FF2B5EF4-FFF2-40B4-BE49-F238E27FC236}">
                  <a16:creationId xmlns:a16="http://schemas.microsoft.com/office/drawing/2014/main" id="{10C67BA1-B555-D1E0-B11E-421977A76B26}"/>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27" name="TextBox 14">
              <a:extLst>
                <a:ext uri="{FF2B5EF4-FFF2-40B4-BE49-F238E27FC236}">
                  <a16:creationId xmlns:a16="http://schemas.microsoft.com/office/drawing/2014/main" id="{718DD5C8-8163-016D-BA68-00A3C2F2CEAE}"/>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8" name="Freeform 27">
            <a:extLst>
              <a:ext uri="{FF2B5EF4-FFF2-40B4-BE49-F238E27FC236}">
                <a16:creationId xmlns:a16="http://schemas.microsoft.com/office/drawing/2014/main" id="{CC90117E-37FE-4261-E27C-AE6E9F85A182}"/>
              </a:ext>
            </a:extLst>
          </p:cNvPr>
          <p:cNvSpPr/>
          <p:nvPr/>
        </p:nvSpPr>
        <p:spPr>
          <a:xfrm>
            <a:off x="10873958" y="477382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TextBox 34">
            <a:extLst>
              <a:ext uri="{FF2B5EF4-FFF2-40B4-BE49-F238E27FC236}">
                <a16:creationId xmlns:a16="http://schemas.microsoft.com/office/drawing/2014/main" id="{FDAFD938-CE3E-B69D-E39E-FFF97D035DC0}"/>
              </a:ext>
            </a:extLst>
          </p:cNvPr>
          <p:cNvSpPr txBox="1"/>
          <p:nvPr/>
        </p:nvSpPr>
        <p:spPr>
          <a:xfrm>
            <a:off x="8005058" y="4716674"/>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Health Facility:</a:t>
            </a:r>
          </a:p>
          <a:p>
            <a:pPr algn="ctr">
              <a:lnSpc>
                <a:spcPts val="3220"/>
              </a:lnSpc>
            </a:pPr>
            <a:r>
              <a:rPr lang="en-US" sz="2300" b="1" dirty="0">
                <a:solidFill>
                  <a:srgbClr val="FFFFFF"/>
                </a:solidFill>
                <a:latin typeface="Roboto Bold"/>
                <a:ea typeface="Roboto Bold"/>
                <a:cs typeface="Roboto Bold"/>
                <a:sym typeface="Roboto Bold"/>
              </a:rPr>
              <a:t>Access &amp; Quality</a:t>
            </a:r>
          </a:p>
        </p:txBody>
      </p:sp>
      <p:grpSp>
        <p:nvGrpSpPr>
          <p:cNvPr id="30" name="Group 47">
            <a:extLst>
              <a:ext uri="{FF2B5EF4-FFF2-40B4-BE49-F238E27FC236}">
                <a16:creationId xmlns:a16="http://schemas.microsoft.com/office/drawing/2014/main" id="{4FD54155-55A4-0756-D616-F8B6454EC90C}"/>
              </a:ext>
            </a:extLst>
          </p:cNvPr>
          <p:cNvGrpSpPr/>
          <p:nvPr/>
        </p:nvGrpSpPr>
        <p:grpSpPr>
          <a:xfrm>
            <a:off x="12953129" y="4608095"/>
            <a:ext cx="3086100" cy="1140732"/>
            <a:chOff x="0" y="0"/>
            <a:chExt cx="812800" cy="300440"/>
          </a:xfrm>
        </p:grpSpPr>
        <p:sp>
          <p:nvSpPr>
            <p:cNvPr id="32" name="Freeform 48">
              <a:extLst>
                <a:ext uri="{FF2B5EF4-FFF2-40B4-BE49-F238E27FC236}">
                  <a16:creationId xmlns:a16="http://schemas.microsoft.com/office/drawing/2014/main" id="{83501680-C342-D67A-C71C-3273660A6508}"/>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33" name="TextBox 49">
              <a:extLst>
                <a:ext uri="{FF2B5EF4-FFF2-40B4-BE49-F238E27FC236}">
                  <a16:creationId xmlns:a16="http://schemas.microsoft.com/office/drawing/2014/main" id="{FF353F58-176B-9CDD-A72E-66A19AB11106}"/>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34" name="TextBox 62">
            <a:extLst>
              <a:ext uri="{FF2B5EF4-FFF2-40B4-BE49-F238E27FC236}">
                <a16:creationId xmlns:a16="http://schemas.microsoft.com/office/drawing/2014/main" id="{8CFC1230-C9EB-F812-D993-AAD29CE98850}"/>
              </a:ext>
            </a:extLst>
          </p:cNvPr>
          <p:cNvSpPr txBox="1"/>
          <p:nvPr/>
        </p:nvSpPr>
        <p:spPr>
          <a:xfrm>
            <a:off x="13045735" y="49386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Access</a:t>
            </a:r>
          </a:p>
        </p:txBody>
      </p:sp>
      <p:grpSp>
        <p:nvGrpSpPr>
          <p:cNvPr id="36" name="Group 15">
            <a:extLst>
              <a:ext uri="{FF2B5EF4-FFF2-40B4-BE49-F238E27FC236}">
                <a16:creationId xmlns:a16="http://schemas.microsoft.com/office/drawing/2014/main" id="{2D5FF33E-BD4A-DE4D-A059-BFAB69CA76E8}"/>
              </a:ext>
            </a:extLst>
          </p:cNvPr>
          <p:cNvGrpSpPr/>
          <p:nvPr/>
        </p:nvGrpSpPr>
        <p:grpSpPr>
          <a:xfrm>
            <a:off x="7876331" y="5882176"/>
            <a:ext cx="2641860" cy="1208325"/>
            <a:chOff x="0" y="0"/>
            <a:chExt cx="791847" cy="362172"/>
          </a:xfrm>
        </p:grpSpPr>
        <p:sp>
          <p:nvSpPr>
            <p:cNvPr id="37" name="Freeform 16">
              <a:extLst>
                <a:ext uri="{FF2B5EF4-FFF2-40B4-BE49-F238E27FC236}">
                  <a16:creationId xmlns:a16="http://schemas.microsoft.com/office/drawing/2014/main" id="{B8855866-2D95-0C0A-C454-2ABD40E6AF84}"/>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41" name="TextBox 17">
              <a:extLst>
                <a:ext uri="{FF2B5EF4-FFF2-40B4-BE49-F238E27FC236}">
                  <a16:creationId xmlns:a16="http://schemas.microsoft.com/office/drawing/2014/main" id="{45112D37-85C0-D733-33FB-B51F9E2AABC8}"/>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42" name="Freeform 28">
            <a:extLst>
              <a:ext uri="{FF2B5EF4-FFF2-40B4-BE49-F238E27FC236}">
                <a16:creationId xmlns:a16="http://schemas.microsoft.com/office/drawing/2014/main" id="{45B013B2-20CB-68CF-8BB9-DCA2CD950B73}"/>
              </a:ext>
            </a:extLst>
          </p:cNvPr>
          <p:cNvSpPr/>
          <p:nvPr/>
        </p:nvSpPr>
        <p:spPr>
          <a:xfrm>
            <a:off x="10873958" y="6037210"/>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TextBox 35">
            <a:extLst>
              <a:ext uri="{FF2B5EF4-FFF2-40B4-BE49-F238E27FC236}">
                <a16:creationId xmlns:a16="http://schemas.microsoft.com/office/drawing/2014/main" id="{54C9B51C-1B6A-7A2F-63A0-CA9F2C2CC1DE}"/>
              </a:ext>
            </a:extLst>
          </p:cNvPr>
          <p:cNvSpPr txBox="1"/>
          <p:nvPr/>
        </p:nvSpPr>
        <p:spPr>
          <a:xfrm>
            <a:off x="8005058" y="6058349"/>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Adherence &amp; Support</a:t>
            </a:r>
          </a:p>
        </p:txBody>
      </p:sp>
      <p:grpSp>
        <p:nvGrpSpPr>
          <p:cNvPr id="44" name="Group 50">
            <a:extLst>
              <a:ext uri="{FF2B5EF4-FFF2-40B4-BE49-F238E27FC236}">
                <a16:creationId xmlns:a16="http://schemas.microsoft.com/office/drawing/2014/main" id="{67206F4B-349C-C504-2E04-7679180BEC43}"/>
              </a:ext>
            </a:extLst>
          </p:cNvPr>
          <p:cNvGrpSpPr/>
          <p:nvPr/>
        </p:nvGrpSpPr>
        <p:grpSpPr>
          <a:xfrm>
            <a:off x="12953129" y="5915973"/>
            <a:ext cx="3086100" cy="1140732"/>
            <a:chOff x="0" y="0"/>
            <a:chExt cx="812800" cy="300440"/>
          </a:xfrm>
        </p:grpSpPr>
        <p:sp>
          <p:nvSpPr>
            <p:cNvPr id="45" name="Freeform 51">
              <a:extLst>
                <a:ext uri="{FF2B5EF4-FFF2-40B4-BE49-F238E27FC236}">
                  <a16:creationId xmlns:a16="http://schemas.microsoft.com/office/drawing/2014/main" id="{4B30906C-4E0B-6462-998A-4A990F65A81F}"/>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46" name="TextBox 52">
              <a:extLst>
                <a:ext uri="{FF2B5EF4-FFF2-40B4-BE49-F238E27FC236}">
                  <a16:creationId xmlns:a16="http://schemas.microsoft.com/office/drawing/2014/main" id="{29474354-1BCA-F974-DE69-905FC2B4636A}"/>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47" name="TextBox 63">
            <a:extLst>
              <a:ext uri="{FF2B5EF4-FFF2-40B4-BE49-F238E27FC236}">
                <a16:creationId xmlns:a16="http://schemas.microsoft.com/office/drawing/2014/main" id="{6C0C3FB8-A394-3A47-BB74-5293E3D0ACC1}"/>
              </a:ext>
            </a:extLst>
          </p:cNvPr>
          <p:cNvSpPr txBox="1"/>
          <p:nvPr/>
        </p:nvSpPr>
        <p:spPr>
          <a:xfrm>
            <a:off x="13045735" y="6246567"/>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LGU Backing</a:t>
            </a:r>
          </a:p>
        </p:txBody>
      </p:sp>
    </p:spTree>
    <p:extLst>
      <p:ext uri="{BB962C8B-B14F-4D97-AF65-F5344CB8AC3E}">
        <p14:creationId xmlns:p14="http://schemas.microsoft.com/office/powerpoint/2010/main" val="905642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3C6D8C9E-EF37-4451-44B9-4C0B0F4B00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8316134-34E3-A39A-CA36-32FCD297ACA1}"/>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A5EAB7EF-6659-0685-5B07-82C07B7C472F}"/>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23D7507C-0365-0F40-41EE-AF419DE37B76}"/>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3F97A255-66D4-F7BE-EC43-CAAE620D8C2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193052B0-A3CA-EFD9-12AE-3F7DFE8EE0E5}"/>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DE8EA81D-FF13-18CA-AB74-B500142D2056}"/>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grpSp>
        <p:nvGrpSpPr>
          <p:cNvPr id="38" name="Group 38">
            <a:extLst>
              <a:ext uri="{FF2B5EF4-FFF2-40B4-BE49-F238E27FC236}">
                <a16:creationId xmlns:a16="http://schemas.microsoft.com/office/drawing/2014/main" id="{AA92482A-B9FF-D74A-5DD9-E4AAEBA93B4A}"/>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3AAB790D-8480-DD1B-2C25-7AED9146FB75}"/>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259E04C9-9C56-EB61-115E-CD7BD5C0309B}"/>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B8ECA22F-6EDF-4C97-60B9-C41DC9F446C5}"/>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grpSp>
        <p:nvGrpSpPr>
          <p:cNvPr id="68" name="Group 3">
            <a:extLst>
              <a:ext uri="{FF2B5EF4-FFF2-40B4-BE49-F238E27FC236}">
                <a16:creationId xmlns:a16="http://schemas.microsoft.com/office/drawing/2014/main" id="{5F2C24AC-8F0B-DB61-D4F0-551FBE10E07A}"/>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9DD17F36-E9FC-4788-91A0-F50ABA9477EA}"/>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8BAB4E62-40A9-7271-C8E7-89EB94A70C8B}"/>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A30ECA8D-C16E-ACEA-AFAD-DBFF86A02568}"/>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grpSp>
        <p:nvGrpSpPr>
          <p:cNvPr id="6" name="Group 6">
            <a:extLst>
              <a:ext uri="{FF2B5EF4-FFF2-40B4-BE49-F238E27FC236}">
                <a16:creationId xmlns:a16="http://schemas.microsoft.com/office/drawing/2014/main" id="{85074794-C4DA-D02B-55EB-4E7C36182506}"/>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7AD8B81D-33CC-A444-EE08-95AA7A5A2644}"/>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6EE57DA1-2FCC-63B0-B9B0-4546647D79B1}"/>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9" name="Freeform 25">
            <a:extLst>
              <a:ext uri="{FF2B5EF4-FFF2-40B4-BE49-F238E27FC236}">
                <a16:creationId xmlns:a16="http://schemas.microsoft.com/office/drawing/2014/main" id="{22F32B65-4CE4-F7A6-845E-8812D4BD68C1}"/>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41">
            <a:extLst>
              <a:ext uri="{FF2B5EF4-FFF2-40B4-BE49-F238E27FC236}">
                <a16:creationId xmlns:a16="http://schemas.microsoft.com/office/drawing/2014/main" id="{A0B69234-CD31-C23A-7C16-6ACCAE461815}"/>
              </a:ext>
            </a:extLst>
          </p:cNvPr>
          <p:cNvGrpSpPr/>
          <p:nvPr/>
        </p:nvGrpSpPr>
        <p:grpSpPr>
          <a:xfrm>
            <a:off x="12953129" y="1902914"/>
            <a:ext cx="3086100" cy="1208325"/>
            <a:chOff x="0" y="0"/>
            <a:chExt cx="812800" cy="318242"/>
          </a:xfrm>
        </p:grpSpPr>
        <p:sp>
          <p:nvSpPr>
            <p:cNvPr id="11" name="Freeform 42">
              <a:extLst>
                <a:ext uri="{FF2B5EF4-FFF2-40B4-BE49-F238E27FC236}">
                  <a16:creationId xmlns:a16="http://schemas.microsoft.com/office/drawing/2014/main" id="{54E740C1-75A0-EB12-9548-CBDFC35733F1}"/>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12" name="TextBox 43">
              <a:extLst>
                <a:ext uri="{FF2B5EF4-FFF2-40B4-BE49-F238E27FC236}">
                  <a16:creationId xmlns:a16="http://schemas.microsoft.com/office/drawing/2014/main" id="{9D176B04-7A5E-51E9-884D-7DA27B928063}"/>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13" name="TextBox 60">
            <a:extLst>
              <a:ext uri="{FF2B5EF4-FFF2-40B4-BE49-F238E27FC236}">
                <a16:creationId xmlns:a16="http://schemas.microsoft.com/office/drawing/2014/main" id="{3D816F65-72C8-0DCC-C488-EC418D7C65D4}"/>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14" name="TextBox 32">
            <a:extLst>
              <a:ext uri="{FF2B5EF4-FFF2-40B4-BE49-F238E27FC236}">
                <a16:creationId xmlns:a16="http://schemas.microsoft.com/office/drawing/2014/main" id="{0B2DF5A4-BCB4-2E73-1B14-DE71AC68710E}"/>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grpSp>
        <p:nvGrpSpPr>
          <p:cNvPr id="15" name="Group 9">
            <a:extLst>
              <a:ext uri="{FF2B5EF4-FFF2-40B4-BE49-F238E27FC236}">
                <a16:creationId xmlns:a16="http://schemas.microsoft.com/office/drawing/2014/main" id="{8BB7E038-E987-FA4B-BBDA-A7EF763D55EA}"/>
              </a:ext>
            </a:extLst>
          </p:cNvPr>
          <p:cNvGrpSpPr/>
          <p:nvPr/>
        </p:nvGrpSpPr>
        <p:grpSpPr>
          <a:xfrm>
            <a:off x="7876331" y="3244589"/>
            <a:ext cx="2641860" cy="1208325"/>
            <a:chOff x="0" y="0"/>
            <a:chExt cx="791847" cy="362172"/>
          </a:xfrm>
        </p:grpSpPr>
        <p:sp>
          <p:nvSpPr>
            <p:cNvPr id="16" name="Freeform 10">
              <a:extLst>
                <a:ext uri="{FF2B5EF4-FFF2-40B4-BE49-F238E27FC236}">
                  <a16:creationId xmlns:a16="http://schemas.microsoft.com/office/drawing/2014/main" id="{F44327BF-9231-7824-2EAE-00E8B320977D}"/>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7" name="TextBox 11">
              <a:extLst>
                <a:ext uri="{FF2B5EF4-FFF2-40B4-BE49-F238E27FC236}">
                  <a16:creationId xmlns:a16="http://schemas.microsoft.com/office/drawing/2014/main" id="{A2F6B2FF-B244-A819-A751-5DD1AC0D75C8}"/>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18" name="Freeform 26">
            <a:extLst>
              <a:ext uri="{FF2B5EF4-FFF2-40B4-BE49-F238E27FC236}">
                <a16:creationId xmlns:a16="http://schemas.microsoft.com/office/drawing/2014/main" id="{E8BF35A6-FADA-4576-5B0A-2DAB11C8E3FC}"/>
              </a:ext>
            </a:extLst>
          </p:cNvPr>
          <p:cNvSpPr/>
          <p:nvPr/>
        </p:nvSpPr>
        <p:spPr>
          <a:xfrm>
            <a:off x="10873958" y="351233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33">
            <a:extLst>
              <a:ext uri="{FF2B5EF4-FFF2-40B4-BE49-F238E27FC236}">
                <a16:creationId xmlns:a16="http://schemas.microsoft.com/office/drawing/2014/main" id="{31778945-4E8F-5E3F-DB61-87CDF135A55A}"/>
              </a:ext>
            </a:extLst>
          </p:cNvPr>
          <p:cNvSpPr txBox="1"/>
          <p:nvPr/>
        </p:nvSpPr>
        <p:spPr>
          <a:xfrm>
            <a:off x="8005058" y="3633092"/>
            <a:ext cx="2384405" cy="39878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Demand</a:t>
            </a:r>
          </a:p>
        </p:txBody>
      </p:sp>
      <p:grpSp>
        <p:nvGrpSpPr>
          <p:cNvPr id="20" name="Group 44">
            <a:extLst>
              <a:ext uri="{FF2B5EF4-FFF2-40B4-BE49-F238E27FC236}">
                <a16:creationId xmlns:a16="http://schemas.microsoft.com/office/drawing/2014/main" id="{2BF44C2B-A4E2-5F4E-52C6-075D6A3F2221}"/>
              </a:ext>
            </a:extLst>
          </p:cNvPr>
          <p:cNvGrpSpPr/>
          <p:nvPr/>
        </p:nvGrpSpPr>
        <p:grpSpPr>
          <a:xfrm>
            <a:off x="12953129" y="3256895"/>
            <a:ext cx="3086100" cy="1208325"/>
            <a:chOff x="0" y="0"/>
            <a:chExt cx="812800" cy="318242"/>
          </a:xfrm>
        </p:grpSpPr>
        <p:sp>
          <p:nvSpPr>
            <p:cNvPr id="21" name="Freeform 45">
              <a:extLst>
                <a:ext uri="{FF2B5EF4-FFF2-40B4-BE49-F238E27FC236}">
                  <a16:creationId xmlns:a16="http://schemas.microsoft.com/office/drawing/2014/main" id="{CFF06AEB-7A33-6D97-A52D-89BDD598F65B}"/>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22" name="TextBox 46">
              <a:extLst>
                <a:ext uri="{FF2B5EF4-FFF2-40B4-BE49-F238E27FC236}">
                  <a16:creationId xmlns:a16="http://schemas.microsoft.com/office/drawing/2014/main" id="{45339893-AEB4-F50B-683A-EF068A04D82C}"/>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sp>
        <p:nvSpPr>
          <p:cNvPr id="23" name="TextBox 61">
            <a:extLst>
              <a:ext uri="{FF2B5EF4-FFF2-40B4-BE49-F238E27FC236}">
                <a16:creationId xmlns:a16="http://schemas.microsoft.com/office/drawing/2014/main" id="{694ECC7F-6694-6F52-A3B3-5BDE7275CFA4}"/>
              </a:ext>
            </a:extLst>
          </p:cNvPr>
          <p:cNvSpPr txBox="1"/>
          <p:nvPr/>
        </p:nvSpPr>
        <p:spPr>
          <a:xfrm>
            <a:off x="13045735" y="35874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Awareness</a:t>
            </a:r>
          </a:p>
        </p:txBody>
      </p:sp>
      <p:grpSp>
        <p:nvGrpSpPr>
          <p:cNvPr id="25" name="Group 12">
            <a:extLst>
              <a:ext uri="{FF2B5EF4-FFF2-40B4-BE49-F238E27FC236}">
                <a16:creationId xmlns:a16="http://schemas.microsoft.com/office/drawing/2014/main" id="{3AAD3D7D-7010-BF95-3BCD-89A731D876CC}"/>
              </a:ext>
            </a:extLst>
          </p:cNvPr>
          <p:cNvGrpSpPr/>
          <p:nvPr/>
        </p:nvGrpSpPr>
        <p:grpSpPr>
          <a:xfrm>
            <a:off x="7876331" y="4540501"/>
            <a:ext cx="2641860" cy="1208325"/>
            <a:chOff x="0" y="0"/>
            <a:chExt cx="791847" cy="362172"/>
          </a:xfrm>
        </p:grpSpPr>
        <p:sp>
          <p:nvSpPr>
            <p:cNvPr id="26" name="Freeform 13">
              <a:extLst>
                <a:ext uri="{FF2B5EF4-FFF2-40B4-BE49-F238E27FC236}">
                  <a16:creationId xmlns:a16="http://schemas.microsoft.com/office/drawing/2014/main" id="{F4AF191C-3193-B904-698E-B74C36EA528B}"/>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27" name="TextBox 14">
              <a:extLst>
                <a:ext uri="{FF2B5EF4-FFF2-40B4-BE49-F238E27FC236}">
                  <a16:creationId xmlns:a16="http://schemas.microsoft.com/office/drawing/2014/main" id="{4F2609FD-5E1F-00F4-EB69-5FAA9797AFA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8" name="Freeform 27">
            <a:extLst>
              <a:ext uri="{FF2B5EF4-FFF2-40B4-BE49-F238E27FC236}">
                <a16:creationId xmlns:a16="http://schemas.microsoft.com/office/drawing/2014/main" id="{1D9A9085-D6A0-D177-C54B-9D2C913FA948}"/>
              </a:ext>
            </a:extLst>
          </p:cNvPr>
          <p:cNvSpPr/>
          <p:nvPr/>
        </p:nvSpPr>
        <p:spPr>
          <a:xfrm>
            <a:off x="10873958" y="477382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TextBox 34">
            <a:extLst>
              <a:ext uri="{FF2B5EF4-FFF2-40B4-BE49-F238E27FC236}">
                <a16:creationId xmlns:a16="http://schemas.microsoft.com/office/drawing/2014/main" id="{ED5F26D6-927F-4C09-FA7A-2BC8CF6CE823}"/>
              </a:ext>
            </a:extLst>
          </p:cNvPr>
          <p:cNvSpPr txBox="1"/>
          <p:nvPr/>
        </p:nvSpPr>
        <p:spPr>
          <a:xfrm>
            <a:off x="8005058" y="4716674"/>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Health Facility:</a:t>
            </a:r>
          </a:p>
          <a:p>
            <a:pPr algn="ctr">
              <a:lnSpc>
                <a:spcPts val="3220"/>
              </a:lnSpc>
            </a:pPr>
            <a:r>
              <a:rPr lang="en-US" sz="2300" b="1" dirty="0">
                <a:solidFill>
                  <a:srgbClr val="FFFFFF"/>
                </a:solidFill>
                <a:latin typeface="Roboto Bold"/>
                <a:ea typeface="Roboto Bold"/>
                <a:cs typeface="Roboto Bold"/>
                <a:sym typeface="Roboto Bold"/>
              </a:rPr>
              <a:t>Access &amp; Quality</a:t>
            </a:r>
          </a:p>
        </p:txBody>
      </p:sp>
      <p:grpSp>
        <p:nvGrpSpPr>
          <p:cNvPr id="30" name="Group 47">
            <a:extLst>
              <a:ext uri="{FF2B5EF4-FFF2-40B4-BE49-F238E27FC236}">
                <a16:creationId xmlns:a16="http://schemas.microsoft.com/office/drawing/2014/main" id="{831214EC-75C0-1505-E48B-BA2D6F5C7650}"/>
              </a:ext>
            </a:extLst>
          </p:cNvPr>
          <p:cNvGrpSpPr/>
          <p:nvPr/>
        </p:nvGrpSpPr>
        <p:grpSpPr>
          <a:xfrm>
            <a:off x="12953129" y="4608095"/>
            <a:ext cx="3086100" cy="1140732"/>
            <a:chOff x="0" y="0"/>
            <a:chExt cx="812800" cy="300440"/>
          </a:xfrm>
        </p:grpSpPr>
        <p:sp>
          <p:nvSpPr>
            <p:cNvPr id="32" name="Freeform 48">
              <a:extLst>
                <a:ext uri="{FF2B5EF4-FFF2-40B4-BE49-F238E27FC236}">
                  <a16:creationId xmlns:a16="http://schemas.microsoft.com/office/drawing/2014/main" id="{FE6F16FE-17FA-EEEC-0B05-373D791887A0}"/>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33" name="TextBox 49">
              <a:extLst>
                <a:ext uri="{FF2B5EF4-FFF2-40B4-BE49-F238E27FC236}">
                  <a16:creationId xmlns:a16="http://schemas.microsoft.com/office/drawing/2014/main" id="{33804C1E-3442-1CBA-E03C-EF9ABFA95FB7}"/>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34" name="TextBox 62">
            <a:extLst>
              <a:ext uri="{FF2B5EF4-FFF2-40B4-BE49-F238E27FC236}">
                <a16:creationId xmlns:a16="http://schemas.microsoft.com/office/drawing/2014/main" id="{DAAD3846-1B79-3B62-8FB6-FB6CA22E6B87}"/>
              </a:ext>
            </a:extLst>
          </p:cNvPr>
          <p:cNvSpPr txBox="1"/>
          <p:nvPr/>
        </p:nvSpPr>
        <p:spPr>
          <a:xfrm>
            <a:off x="13045735" y="49386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Access</a:t>
            </a:r>
          </a:p>
        </p:txBody>
      </p:sp>
      <p:grpSp>
        <p:nvGrpSpPr>
          <p:cNvPr id="36" name="Group 15">
            <a:extLst>
              <a:ext uri="{FF2B5EF4-FFF2-40B4-BE49-F238E27FC236}">
                <a16:creationId xmlns:a16="http://schemas.microsoft.com/office/drawing/2014/main" id="{FEBC6124-2E5D-6880-7F73-BD92747A6493}"/>
              </a:ext>
            </a:extLst>
          </p:cNvPr>
          <p:cNvGrpSpPr/>
          <p:nvPr/>
        </p:nvGrpSpPr>
        <p:grpSpPr>
          <a:xfrm>
            <a:off x="7876331" y="5882176"/>
            <a:ext cx="2641860" cy="1208325"/>
            <a:chOff x="0" y="0"/>
            <a:chExt cx="791847" cy="362172"/>
          </a:xfrm>
        </p:grpSpPr>
        <p:sp>
          <p:nvSpPr>
            <p:cNvPr id="37" name="Freeform 16">
              <a:extLst>
                <a:ext uri="{FF2B5EF4-FFF2-40B4-BE49-F238E27FC236}">
                  <a16:creationId xmlns:a16="http://schemas.microsoft.com/office/drawing/2014/main" id="{E307BDA5-91AF-C89B-EC9B-F6C15D3F35BE}"/>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41" name="TextBox 17">
              <a:extLst>
                <a:ext uri="{FF2B5EF4-FFF2-40B4-BE49-F238E27FC236}">
                  <a16:creationId xmlns:a16="http://schemas.microsoft.com/office/drawing/2014/main" id="{E58CA91A-047D-0158-0250-CB969551020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42" name="Freeform 28">
            <a:extLst>
              <a:ext uri="{FF2B5EF4-FFF2-40B4-BE49-F238E27FC236}">
                <a16:creationId xmlns:a16="http://schemas.microsoft.com/office/drawing/2014/main" id="{2378231E-A00D-8097-2F23-4C0911883BE4}"/>
              </a:ext>
            </a:extLst>
          </p:cNvPr>
          <p:cNvSpPr/>
          <p:nvPr/>
        </p:nvSpPr>
        <p:spPr>
          <a:xfrm>
            <a:off x="10873958" y="6037210"/>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TextBox 35">
            <a:extLst>
              <a:ext uri="{FF2B5EF4-FFF2-40B4-BE49-F238E27FC236}">
                <a16:creationId xmlns:a16="http://schemas.microsoft.com/office/drawing/2014/main" id="{C873D7BE-157D-1B75-3028-50DAD5AC2AD6}"/>
              </a:ext>
            </a:extLst>
          </p:cNvPr>
          <p:cNvSpPr txBox="1"/>
          <p:nvPr/>
        </p:nvSpPr>
        <p:spPr>
          <a:xfrm>
            <a:off x="8005058" y="6058349"/>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Adherence &amp; Support</a:t>
            </a:r>
          </a:p>
        </p:txBody>
      </p:sp>
      <p:grpSp>
        <p:nvGrpSpPr>
          <p:cNvPr id="44" name="Group 50">
            <a:extLst>
              <a:ext uri="{FF2B5EF4-FFF2-40B4-BE49-F238E27FC236}">
                <a16:creationId xmlns:a16="http://schemas.microsoft.com/office/drawing/2014/main" id="{90BFEAEC-BD6B-318B-18C4-219AEC18A98E}"/>
              </a:ext>
            </a:extLst>
          </p:cNvPr>
          <p:cNvGrpSpPr/>
          <p:nvPr/>
        </p:nvGrpSpPr>
        <p:grpSpPr>
          <a:xfrm>
            <a:off x="12953129" y="5915973"/>
            <a:ext cx="3086100" cy="1140732"/>
            <a:chOff x="0" y="0"/>
            <a:chExt cx="812800" cy="300440"/>
          </a:xfrm>
        </p:grpSpPr>
        <p:sp>
          <p:nvSpPr>
            <p:cNvPr id="45" name="Freeform 51">
              <a:extLst>
                <a:ext uri="{FF2B5EF4-FFF2-40B4-BE49-F238E27FC236}">
                  <a16:creationId xmlns:a16="http://schemas.microsoft.com/office/drawing/2014/main" id="{173DFE82-8780-B443-E23E-67694417A02D}"/>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46" name="TextBox 52">
              <a:extLst>
                <a:ext uri="{FF2B5EF4-FFF2-40B4-BE49-F238E27FC236}">
                  <a16:creationId xmlns:a16="http://schemas.microsoft.com/office/drawing/2014/main" id="{2AB8B7B7-34BE-8929-40F5-56C51F6ECE6F}"/>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47" name="TextBox 63">
            <a:extLst>
              <a:ext uri="{FF2B5EF4-FFF2-40B4-BE49-F238E27FC236}">
                <a16:creationId xmlns:a16="http://schemas.microsoft.com/office/drawing/2014/main" id="{79724874-C1C6-248C-689B-D4709046FF01}"/>
              </a:ext>
            </a:extLst>
          </p:cNvPr>
          <p:cNvSpPr txBox="1"/>
          <p:nvPr/>
        </p:nvSpPr>
        <p:spPr>
          <a:xfrm>
            <a:off x="13045735" y="6246567"/>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LGU Backing</a:t>
            </a:r>
          </a:p>
        </p:txBody>
      </p:sp>
      <p:grpSp>
        <p:nvGrpSpPr>
          <p:cNvPr id="49" name="Group 18">
            <a:extLst>
              <a:ext uri="{FF2B5EF4-FFF2-40B4-BE49-F238E27FC236}">
                <a16:creationId xmlns:a16="http://schemas.microsoft.com/office/drawing/2014/main" id="{B291B1C7-98CE-D5DA-E1B6-10AF0C4C9E2D}"/>
              </a:ext>
            </a:extLst>
          </p:cNvPr>
          <p:cNvGrpSpPr/>
          <p:nvPr/>
        </p:nvGrpSpPr>
        <p:grpSpPr>
          <a:xfrm>
            <a:off x="7876331" y="7223851"/>
            <a:ext cx="2641860" cy="1208325"/>
            <a:chOff x="0" y="0"/>
            <a:chExt cx="791847" cy="362172"/>
          </a:xfrm>
        </p:grpSpPr>
        <p:sp>
          <p:nvSpPr>
            <p:cNvPr id="50" name="Freeform 19">
              <a:extLst>
                <a:ext uri="{FF2B5EF4-FFF2-40B4-BE49-F238E27FC236}">
                  <a16:creationId xmlns:a16="http://schemas.microsoft.com/office/drawing/2014/main" id="{E86484CE-6F1C-A30F-2D99-A19D719DCAC8}"/>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1" name="TextBox 20">
              <a:extLst>
                <a:ext uri="{FF2B5EF4-FFF2-40B4-BE49-F238E27FC236}">
                  <a16:creationId xmlns:a16="http://schemas.microsoft.com/office/drawing/2014/main" id="{23351D03-43E6-9C3B-7654-62A8A264F49F}"/>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52" name="Freeform 29">
            <a:extLst>
              <a:ext uri="{FF2B5EF4-FFF2-40B4-BE49-F238E27FC236}">
                <a16:creationId xmlns:a16="http://schemas.microsoft.com/office/drawing/2014/main" id="{D727F71F-EABB-E5DD-59B7-6E94B318C1B4}"/>
              </a:ext>
            </a:extLst>
          </p:cNvPr>
          <p:cNvSpPr/>
          <p:nvPr/>
        </p:nvSpPr>
        <p:spPr>
          <a:xfrm>
            <a:off x="10873958" y="745717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3" name="TextBox 36">
            <a:extLst>
              <a:ext uri="{FF2B5EF4-FFF2-40B4-BE49-F238E27FC236}">
                <a16:creationId xmlns:a16="http://schemas.microsoft.com/office/drawing/2014/main" id="{8ECC1B4A-F085-62FC-5626-AC0D6473404A}"/>
              </a:ext>
            </a:extLst>
          </p:cNvPr>
          <p:cNvSpPr txBox="1"/>
          <p:nvPr/>
        </p:nvSpPr>
        <p:spPr>
          <a:xfrm>
            <a:off x="8005058" y="7400024"/>
            <a:ext cx="2384405" cy="1063625"/>
          </a:xfrm>
          <a:prstGeom prst="rect">
            <a:avLst/>
          </a:prstGeom>
        </p:spPr>
        <p:txBody>
          <a:bodyPr lIns="0" tIns="0" rIns="0" bIns="0" rtlCol="0" anchor="t">
            <a:spAutoFit/>
          </a:bodyPr>
          <a:lstStyle/>
          <a:p>
            <a:pPr algn="ctr">
              <a:lnSpc>
                <a:spcPts val="2800"/>
              </a:lnSpc>
            </a:pPr>
            <a:r>
              <a:rPr lang="en-US" sz="2000" b="1" dirty="0">
                <a:solidFill>
                  <a:srgbClr val="FFFFFF"/>
                </a:solidFill>
                <a:latin typeface="Roboto Bold"/>
                <a:ea typeface="Roboto Bold"/>
                <a:cs typeface="Roboto Bold"/>
                <a:sym typeface="Roboto Bold"/>
              </a:rPr>
              <a:t>Provider: </a:t>
            </a:r>
          </a:p>
          <a:p>
            <a:pPr algn="ctr">
              <a:lnSpc>
                <a:spcPts val="2800"/>
              </a:lnSpc>
            </a:pPr>
            <a:r>
              <a:rPr lang="en-US" sz="2000" b="1" dirty="0">
                <a:solidFill>
                  <a:srgbClr val="FFFFFF"/>
                </a:solidFill>
                <a:latin typeface="Roboto Bold"/>
                <a:ea typeface="Roboto Bold"/>
                <a:cs typeface="Roboto Bold"/>
                <a:sym typeface="Roboto Bold"/>
              </a:rPr>
              <a:t>Training, Skill, Bias</a:t>
            </a:r>
          </a:p>
          <a:p>
            <a:pPr algn="ctr">
              <a:lnSpc>
                <a:spcPts val="2800"/>
              </a:lnSpc>
            </a:pPr>
            <a:endParaRPr lang="en-US" sz="2000" b="1" dirty="0">
              <a:solidFill>
                <a:srgbClr val="FFFFFF"/>
              </a:solidFill>
              <a:latin typeface="Roboto Bold"/>
              <a:ea typeface="Roboto Bold"/>
              <a:cs typeface="Roboto Bold"/>
              <a:sym typeface="Roboto Bold"/>
            </a:endParaRPr>
          </a:p>
        </p:txBody>
      </p:sp>
      <p:grpSp>
        <p:nvGrpSpPr>
          <p:cNvPr id="54" name="Group 53">
            <a:extLst>
              <a:ext uri="{FF2B5EF4-FFF2-40B4-BE49-F238E27FC236}">
                <a16:creationId xmlns:a16="http://schemas.microsoft.com/office/drawing/2014/main" id="{05B59E4A-ADC6-F147-6903-34E0152087D9}"/>
              </a:ext>
            </a:extLst>
          </p:cNvPr>
          <p:cNvGrpSpPr/>
          <p:nvPr/>
        </p:nvGrpSpPr>
        <p:grpSpPr>
          <a:xfrm>
            <a:off x="12953129" y="7257648"/>
            <a:ext cx="3086100" cy="1140732"/>
            <a:chOff x="0" y="0"/>
            <a:chExt cx="812800" cy="300440"/>
          </a:xfrm>
        </p:grpSpPr>
        <p:sp>
          <p:nvSpPr>
            <p:cNvPr id="55" name="Freeform 54">
              <a:extLst>
                <a:ext uri="{FF2B5EF4-FFF2-40B4-BE49-F238E27FC236}">
                  <a16:creationId xmlns:a16="http://schemas.microsoft.com/office/drawing/2014/main" id="{B6A17E9E-3EAF-7769-09F6-59A287F92A75}"/>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56" name="TextBox 55">
              <a:extLst>
                <a:ext uri="{FF2B5EF4-FFF2-40B4-BE49-F238E27FC236}">
                  <a16:creationId xmlns:a16="http://schemas.microsoft.com/office/drawing/2014/main" id="{86C214A3-DFC3-543D-D886-861815C78B63}"/>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57" name="TextBox 64">
            <a:extLst>
              <a:ext uri="{FF2B5EF4-FFF2-40B4-BE49-F238E27FC236}">
                <a16:creationId xmlns:a16="http://schemas.microsoft.com/office/drawing/2014/main" id="{6988FB53-AA11-1D11-1DC1-C5C09D6D4103}"/>
              </a:ext>
            </a:extLst>
          </p:cNvPr>
          <p:cNvSpPr txBox="1"/>
          <p:nvPr/>
        </p:nvSpPr>
        <p:spPr>
          <a:xfrm>
            <a:off x="13045735" y="7373989"/>
            <a:ext cx="2900889"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Competence and Readiness</a:t>
            </a:r>
          </a:p>
        </p:txBody>
      </p:sp>
    </p:spTree>
    <p:extLst>
      <p:ext uri="{BB962C8B-B14F-4D97-AF65-F5344CB8AC3E}">
        <p14:creationId xmlns:p14="http://schemas.microsoft.com/office/powerpoint/2010/main" val="2088153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136529A2-01D1-7286-BEB3-69F1BC804D4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693CEC-6E40-86A5-CCC3-D45BDC6C4335}"/>
              </a:ext>
            </a:extLst>
          </p:cNvPr>
          <p:cNvSpPr/>
          <p:nvPr/>
        </p:nvSpPr>
        <p:spPr>
          <a:xfrm flipH="1">
            <a:off x="-5074147" y="850254"/>
            <a:ext cx="25900955" cy="11720182"/>
          </a:xfrm>
          <a:custGeom>
            <a:avLst/>
            <a:gdLst/>
            <a:ahLst/>
            <a:cxnLst/>
            <a:rect l="l" t="t" r="r" b="b"/>
            <a:pathLst>
              <a:path w="25900955" h="11720182">
                <a:moveTo>
                  <a:pt x="25900955" y="0"/>
                </a:moveTo>
                <a:lnTo>
                  <a:pt x="0" y="0"/>
                </a:lnTo>
                <a:lnTo>
                  <a:pt x="0" y="11720182"/>
                </a:lnTo>
                <a:lnTo>
                  <a:pt x="25900955" y="11720182"/>
                </a:lnTo>
                <a:lnTo>
                  <a:pt x="25900955" y="0"/>
                </a:lnTo>
                <a:close/>
              </a:path>
            </a:pathLst>
          </a:custGeom>
          <a:blipFill>
            <a:blip r:embed="rId2">
              <a:alphaModFix amt="8999"/>
            </a:blip>
            <a:stretch>
              <a:fillRect/>
            </a:stretch>
          </a:blipFill>
        </p:spPr>
        <p:txBody>
          <a:bodyPr/>
          <a:lstStyle/>
          <a:p>
            <a:endParaRPr lang="en-PH" dirty="0"/>
          </a:p>
        </p:txBody>
      </p:sp>
      <p:grpSp>
        <p:nvGrpSpPr>
          <p:cNvPr id="3" name="Group 3">
            <a:extLst>
              <a:ext uri="{FF2B5EF4-FFF2-40B4-BE49-F238E27FC236}">
                <a16:creationId xmlns:a16="http://schemas.microsoft.com/office/drawing/2014/main" id="{6BA51035-0732-C5FD-E421-6DDD0FD01CA8}"/>
              </a:ext>
            </a:extLst>
          </p:cNvPr>
          <p:cNvGrpSpPr/>
          <p:nvPr/>
        </p:nvGrpSpPr>
        <p:grpSpPr>
          <a:xfrm>
            <a:off x="7876331" y="563263"/>
            <a:ext cx="2641860" cy="1208325"/>
            <a:chOff x="0" y="0"/>
            <a:chExt cx="791847" cy="362172"/>
          </a:xfrm>
        </p:grpSpPr>
        <p:sp>
          <p:nvSpPr>
            <p:cNvPr id="4" name="Freeform 4">
              <a:extLst>
                <a:ext uri="{FF2B5EF4-FFF2-40B4-BE49-F238E27FC236}">
                  <a16:creationId xmlns:a16="http://schemas.microsoft.com/office/drawing/2014/main" id="{B19096A1-FA8D-0344-3489-DE64A5A98F63}"/>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5" name="TextBox 5">
              <a:extLst>
                <a:ext uri="{FF2B5EF4-FFF2-40B4-BE49-F238E27FC236}">
                  <a16:creationId xmlns:a16="http://schemas.microsoft.com/office/drawing/2014/main" id="{2D35D382-81BB-09D7-FED2-8A2303A0725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6" name="Group 6">
            <a:extLst>
              <a:ext uri="{FF2B5EF4-FFF2-40B4-BE49-F238E27FC236}">
                <a16:creationId xmlns:a16="http://schemas.microsoft.com/office/drawing/2014/main" id="{28A895BA-CDFA-C36E-BC4C-8764AEB984F5}"/>
              </a:ext>
            </a:extLst>
          </p:cNvPr>
          <p:cNvGrpSpPr/>
          <p:nvPr/>
        </p:nvGrpSpPr>
        <p:grpSpPr>
          <a:xfrm>
            <a:off x="7876331" y="1902914"/>
            <a:ext cx="2641860" cy="1208325"/>
            <a:chOff x="0" y="0"/>
            <a:chExt cx="791847" cy="362172"/>
          </a:xfrm>
        </p:grpSpPr>
        <p:sp>
          <p:nvSpPr>
            <p:cNvPr id="7" name="Freeform 7">
              <a:extLst>
                <a:ext uri="{FF2B5EF4-FFF2-40B4-BE49-F238E27FC236}">
                  <a16:creationId xmlns:a16="http://schemas.microsoft.com/office/drawing/2014/main" id="{2E090A0D-EDE2-B93C-F596-2BEE2C9C201E}"/>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8" name="TextBox 8">
              <a:extLst>
                <a:ext uri="{FF2B5EF4-FFF2-40B4-BE49-F238E27FC236}">
                  <a16:creationId xmlns:a16="http://schemas.microsoft.com/office/drawing/2014/main" id="{ADDFAE60-7969-21A2-5DDC-EF7ED5EA3875}"/>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9" name="Group 9">
            <a:extLst>
              <a:ext uri="{FF2B5EF4-FFF2-40B4-BE49-F238E27FC236}">
                <a16:creationId xmlns:a16="http://schemas.microsoft.com/office/drawing/2014/main" id="{E5CB593E-9F7E-C11D-CDEF-F9B2A869988E}"/>
              </a:ext>
            </a:extLst>
          </p:cNvPr>
          <p:cNvGrpSpPr/>
          <p:nvPr/>
        </p:nvGrpSpPr>
        <p:grpSpPr>
          <a:xfrm>
            <a:off x="7876331" y="3244589"/>
            <a:ext cx="2641860" cy="1208325"/>
            <a:chOff x="0" y="0"/>
            <a:chExt cx="791847" cy="362172"/>
          </a:xfrm>
        </p:grpSpPr>
        <p:sp>
          <p:nvSpPr>
            <p:cNvPr id="10" name="Freeform 10">
              <a:extLst>
                <a:ext uri="{FF2B5EF4-FFF2-40B4-BE49-F238E27FC236}">
                  <a16:creationId xmlns:a16="http://schemas.microsoft.com/office/drawing/2014/main" id="{8508AA05-0632-BCE1-9AE2-32CA52E582E9}"/>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1" name="TextBox 11">
              <a:extLst>
                <a:ext uri="{FF2B5EF4-FFF2-40B4-BE49-F238E27FC236}">
                  <a16:creationId xmlns:a16="http://schemas.microsoft.com/office/drawing/2014/main" id="{456227C2-2599-EB43-EB4E-52DEA4F2A586}"/>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12" name="Group 12">
            <a:extLst>
              <a:ext uri="{FF2B5EF4-FFF2-40B4-BE49-F238E27FC236}">
                <a16:creationId xmlns:a16="http://schemas.microsoft.com/office/drawing/2014/main" id="{4986A6CB-346F-5697-A150-8CAE9BD0680F}"/>
              </a:ext>
            </a:extLst>
          </p:cNvPr>
          <p:cNvGrpSpPr/>
          <p:nvPr/>
        </p:nvGrpSpPr>
        <p:grpSpPr>
          <a:xfrm>
            <a:off x="7876331" y="4540501"/>
            <a:ext cx="2641860" cy="1208325"/>
            <a:chOff x="0" y="0"/>
            <a:chExt cx="791847" cy="362172"/>
          </a:xfrm>
        </p:grpSpPr>
        <p:sp>
          <p:nvSpPr>
            <p:cNvPr id="13" name="Freeform 13">
              <a:extLst>
                <a:ext uri="{FF2B5EF4-FFF2-40B4-BE49-F238E27FC236}">
                  <a16:creationId xmlns:a16="http://schemas.microsoft.com/office/drawing/2014/main" id="{542C38AF-50D3-C1E6-4DEB-13C6F5044927}"/>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4" name="TextBox 14">
              <a:extLst>
                <a:ext uri="{FF2B5EF4-FFF2-40B4-BE49-F238E27FC236}">
                  <a16:creationId xmlns:a16="http://schemas.microsoft.com/office/drawing/2014/main" id="{12DAB25F-9C60-CCD5-B42A-D43F79A7F0C8}"/>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15" name="Group 15">
            <a:extLst>
              <a:ext uri="{FF2B5EF4-FFF2-40B4-BE49-F238E27FC236}">
                <a16:creationId xmlns:a16="http://schemas.microsoft.com/office/drawing/2014/main" id="{A4C0CE34-71BF-62F3-AB61-9F9B054F0F4B}"/>
              </a:ext>
            </a:extLst>
          </p:cNvPr>
          <p:cNvGrpSpPr/>
          <p:nvPr/>
        </p:nvGrpSpPr>
        <p:grpSpPr>
          <a:xfrm>
            <a:off x="7876331" y="5882176"/>
            <a:ext cx="2641860" cy="1208325"/>
            <a:chOff x="0" y="0"/>
            <a:chExt cx="791847" cy="362172"/>
          </a:xfrm>
        </p:grpSpPr>
        <p:sp>
          <p:nvSpPr>
            <p:cNvPr id="16" name="Freeform 16">
              <a:extLst>
                <a:ext uri="{FF2B5EF4-FFF2-40B4-BE49-F238E27FC236}">
                  <a16:creationId xmlns:a16="http://schemas.microsoft.com/office/drawing/2014/main" id="{B6AE6895-A0C2-0F2A-9658-B50A9120DF03}"/>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17" name="TextBox 17">
              <a:extLst>
                <a:ext uri="{FF2B5EF4-FFF2-40B4-BE49-F238E27FC236}">
                  <a16:creationId xmlns:a16="http://schemas.microsoft.com/office/drawing/2014/main" id="{E113B8BD-1486-C110-EDBB-7C94DC92A0C2}"/>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18" name="Group 18">
            <a:extLst>
              <a:ext uri="{FF2B5EF4-FFF2-40B4-BE49-F238E27FC236}">
                <a16:creationId xmlns:a16="http://schemas.microsoft.com/office/drawing/2014/main" id="{B9E99B63-5B3F-EA2B-C7F7-C071ECD8E923}"/>
              </a:ext>
            </a:extLst>
          </p:cNvPr>
          <p:cNvGrpSpPr/>
          <p:nvPr/>
        </p:nvGrpSpPr>
        <p:grpSpPr>
          <a:xfrm>
            <a:off x="7876331" y="7223851"/>
            <a:ext cx="2641860" cy="1208325"/>
            <a:chOff x="0" y="0"/>
            <a:chExt cx="791847" cy="362172"/>
          </a:xfrm>
        </p:grpSpPr>
        <p:sp>
          <p:nvSpPr>
            <p:cNvPr id="19" name="Freeform 19">
              <a:extLst>
                <a:ext uri="{FF2B5EF4-FFF2-40B4-BE49-F238E27FC236}">
                  <a16:creationId xmlns:a16="http://schemas.microsoft.com/office/drawing/2014/main" id="{4C2D1568-070B-17E3-1C1C-B7DF9E5E0E3F}"/>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20" name="TextBox 20">
              <a:extLst>
                <a:ext uri="{FF2B5EF4-FFF2-40B4-BE49-F238E27FC236}">
                  <a16:creationId xmlns:a16="http://schemas.microsoft.com/office/drawing/2014/main" id="{E0239677-19BC-B292-2FB3-D2DC59DF2FD0}"/>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grpSp>
        <p:nvGrpSpPr>
          <p:cNvPr id="21" name="Group 21">
            <a:extLst>
              <a:ext uri="{FF2B5EF4-FFF2-40B4-BE49-F238E27FC236}">
                <a16:creationId xmlns:a16="http://schemas.microsoft.com/office/drawing/2014/main" id="{91382801-8BE2-577A-F2FD-986C082ED34D}"/>
              </a:ext>
            </a:extLst>
          </p:cNvPr>
          <p:cNvGrpSpPr/>
          <p:nvPr/>
        </p:nvGrpSpPr>
        <p:grpSpPr>
          <a:xfrm>
            <a:off x="7876331" y="8549374"/>
            <a:ext cx="2641860" cy="1208325"/>
            <a:chOff x="0" y="0"/>
            <a:chExt cx="791847" cy="362172"/>
          </a:xfrm>
        </p:grpSpPr>
        <p:sp>
          <p:nvSpPr>
            <p:cNvPr id="22" name="Freeform 22">
              <a:extLst>
                <a:ext uri="{FF2B5EF4-FFF2-40B4-BE49-F238E27FC236}">
                  <a16:creationId xmlns:a16="http://schemas.microsoft.com/office/drawing/2014/main" id="{8A31885D-C101-7904-3F0C-55722B1E71EB}"/>
                </a:ext>
              </a:extLst>
            </p:cNvPr>
            <p:cNvSpPr/>
            <p:nvPr/>
          </p:nvSpPr>
          <p:spPr>
            <a:xfrm>
              <a:off x="0" y="0"/>
              <a:ext cx="791847" cy="362172"/>
            </a:xfrm>
            <a:custGeom>
              <a:avLst/>
              <a:gdLst/>
              <a:ahLst/>
              <a:cxnLst/>
              <a:rect l="l" t="t" r="r" b="b"/>
              <a:pathLst>
                <a:path w="791847" h="362172">
                  <a:moveTo>
                    <a:pt x="114289" y="0"/>
                  </a:moveTo>
                  <a:lnTo>
                    <a:pt x="677558" y="0"/>
                  </a:lnTo>
                  <a:cubicBezTo>
                    <a:pt x="740678" y="0"/>
                    <a:pt x="791847" y="51169"/>
                    <a:pt x="791847" y="114289"/>
                  </a:cubicBezTo>
                  <a:lnTo>
                    <a:pt x="791847" y="247884"/>
                  </a:lnTo>
                  <a:cubicBezTo>
                    <a:pt x="791847" y="311004"/>
                    <a:pt x="740678" y="362172"/>
                    <a:pt x="677558" y="362172"/>
                  </a:cubicBezTo>
                  <a:lnTo>
                    <a:pt x="114289" y="362172"/>
                  </a:lnTo>
                  <a:cubicBezTo>
                    <a:pt x="83977" y="362172"/>
                    <a:pt x="54908" y="350131"/>
                    <a:pt x="33474" y="328698"/>
                  </a:cubicBezTo>
                  <a:cubicBezTo>
                    <a:pt x="12041" y="307265"/>
                    <a:pt x="0" y="278195"/>
                    <a:pt x="0" y="247884"/>
                  </a:cubicBezTo>
                  <a:lnTo>
                    <a:pt x="0" y="114289"/>
                  </a:lnTo>
                  <a:cubicBezTo>
                    <a:pt x="0" y="51169"/>
                    <a:pt x="51169" y="0"/>
                    <a:pt x="114289" y="0"/>
                  </a:cubicBezTo>
                  <a:close/>
                </a:path>
              </a:pathLst>
            </a:custGeom>
            <a:solidFill>
              <a:srgbClr val="B763C3"/>
            </a:solidFill>
          </p:spPr>
        </p:sp>
        <p:sp>
          <p:nvSpPr>
            <p:cNvPr id="23" name="TextBox 23">
              <a:extLst>
                <a:ext uri="{FF2B5EF4-FFF2-40B4-BE49-F238E27FC236}">
                  <a16:creationId xmlns:a16="http://schemas.microsoft.com/office/drawing/2014/main" id="{E5261E00-5924-6CF9-1F3D-9E151AFE4E86}"/>
                </a:ext>
              </a:extLst>
            </p:cNvPr>
            <p:cNvSpPr txBox="1"/>
            <p:nvPr/>
          </p:nvSpPr>
          <p:spPr>
            <a:xfrm>
              <a:off x="0" y="-57150"/>
              <a:ext cx="791847" cy="419322"/>
            </a:xfrm>
            <a:prstGeom prst="rect">
              <a:avLst/>
            </a:prstGeom>
          </p:spPr>
          <p:txBody>
            <a:bodyPr lIns="44638" tIns="44638" rIns="44638" bIns="44638" rtlCol="0" anchor="ctr"/>
            <a:lstStyle/>
            <a:p>
              <a:pPr algn="ctr">
                <a:lnSpc>
                  <a:spcPts val="2660"/>
                </a:lnSpc>
              </a:pPr>
              <a:endParaRPr/>
            </a:p>
          </p:txBody>
        </p:sp>
      </p:grpSp>
      <p:sp>
        <p:nvSpPr>
          <p:cNvPr id="24" name="Freeform 24">
            <a:extLst>
              <a:ext uri="{FF2B5EF4-FFF2-40B4-BE49-F238E27FC236}">
                <a16:creationId xmlns:a16="http://schemas.microsoft.com/office/drawing/2014/main" id="{28EE870C-A296-7E08-AAB8-EFA816665ADE}"/>
              </a:ext>
            </a:extLst>
          </p:cNvPr>
          <p:cNvSpPr/>
          <p:nvPr/>
        </p:nvSpPr>
        <p:spPr>
          <a:xfrm>
            <a:off x="10873958" y="796586"/>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a:extLst>
              <a:ext uri="{FF2B5EF4-FFF2-40B4-BE49-F238E27FC236}">
                <a16:creationId xmlns:a16="http://schemas.microsoft.com/office/drawing/2014/main" id="{5736B60D-B98C-BDA6-48E0-B117995BA7AE}"/>
              </a:ext>
            </a:extLst>
          </p:cNvPr>
          <p:cNvSpPr/>
          <p:nvPr/>
        </p:nvSpPr>
        <p:spPr>
          <a:xfrm>
            <a:off x="10873958" y="2170659"/>
            <a:ext cx="1908754" cy="672836"/>
          </a:xfrm>
          <a:custGeom>
            <a:avLst/>
            <a:gdLst/>
            <a:ahLst/>
            <a:cxnLst/>
            <a:rect l="l" t="t" r="r" b="b"/>
            <a:pathLst>
              <a:path w="1908754" h="672836">
                <a:moveTo>
                  <a:pt x="0" y="0"/>
                </a:moveTo>
                <a:lnTo>
                  <a:pt x="1908754" y="0"/>
                </a:lnTo>
                <a:lnTo>
                  <a:pt x="1908754" y="672835"/>
                </a:lnTo>
                <a:lnTo>
                  <a:pt x="0" y="672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a:extLst>
              <a:ext uri="{FF2B5EF4-FFF2-40B4-BE49-F238E27FC236}">
                <a16:creationId xmlns:a16="http://schemas.microsoft.com/office/drawing/2014/main" id="{B7A8E3E3-789B-E083-AC59-99BA4BDF09B2}"/>
              </a:ext>
            </a:extLst>
          </p:cNvPr>
          <p:cNvSpPr/>
          <p:nvPr/>
        </p:nvSpPr>
        <p:spPr>
          <a:xfrm>
            <a:off x="10873958" y="351233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a:extLst>
              <a:ext uri="{FF2B5EF4-FFF2-40B4-BE49-F238E27FC236}">
                <a16:creationId xmlns:a16="http://schemas.microsoft.com/office/drawing/2014/main" id="{50C78389-3118-D0D4-6836-12C7EAFB1E8A}"/>
              </a:ext>
            </a:extLst>
          </p:cNvPr>
          <p:cNvSpPr/>
          <p:nvPr/>
        </p:nvSpPr>
        <p:spPr>
          <a:xfrm>
            <a:off x="10873958" y="477382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a:extLst>
              <a:ext uri="{FF2B5EF4-FFF2-40B4-BE49-F238E27FC236}">
                <a16:creationId xmlns:a16="http://schemas.microsoft.com/office/drawing/2014/main" id="{BABDEC51-FEC9-E30C-CDF4-145B63B4A243}"/>
              </a:ext>
            </a:extLst>
          </p:cNvPr>
          <p:cNvSpPr/>
          <p:nvPr/>
        </p:nvSpPr>
        <p:spPr>
          <a:xfrm>
            <a:off x="10873958" y="6037210"/>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a:extLst>
              <a:ext uri="{FF2B5EF4-FFF2-40B4-BE49-F238E27FC236}">
                <a16:creationId xmlns:a16="http://schemas.microsoft.com/office/drawing/2014/main" id="{6ADD4C1C-81E9-DA7C-F6C1-B868DC4D042C}"/>
              </a:ext>
            </a:extLst>
          </p:cNvPr>
          <p:cNvSpPr/>
          <p:nvPr/>
        </p:nvSpPr>
        <p:spPr>
          <a:xfrm>
            <a:off x="10873958" y="7457174"/>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a:extLst>
              <a:ext uri="{FF2B5EF4-FFF2-40B4-BE49-F238E27FC236}">
                <a16:creationId xmlns:a16="http://schemas.microsoft.com/office/drawing/2014/main" id="{D5430C1A-1038-CA5C-7D6D-C66424A159CE}"/>
              </a:ext>
            </a:extLst>
          </p:cNvPr>
          <p:cNvSpPr/>
          <p:nvPr/>
        </p:nvSpPr>
        <p:spPr>
          <a:xfrm>
            <a:off x="10873958" y="8763910"/>
            <a:ext cx="1908754" cy="672836"/>
          </a:xfrm>
          <a:custGeom>
            <a:avLst/>
            <a:gdLst/>
            <a:ahLst/>
            <a:cxnLst/>
            <a:rect l="l" t="t" r="r" b="b"/>
            <a:pathLst>
              <a:path w="1908754" h="672836">
                <a:moveTo>
                  <a:pt x="0" y="0"/>
                </a:moveTo>
                <a:lnTo>
                  <a:pt x="1908754" y="0"/>
                </a:lnTo>
                <a:lnTo>
                  <a:pt x="1908754" y="672836"/>
                </a:lnTo>
                <a:lnTo>
                  <a:pt x="0" y="672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a:extLst>
              <a:ext uri="{FF2B5EF4-FFF2-40B4-BE49-F238E27FC236}">
                <a16:creationId xmlns:a16="http://schemas.microsoft.com/office/drawing/2014/main" id="{D17A3D71-69E6-6661-58FF-E0FE119E9A75}"/>
              </a:ext>
            </a:extLst>
          </p:cNvPr>
          <p:cNvSpPr txBox="1"/>
          <p:nvPr/>
        </p:nvSpPr>
        <p:spPr>
          <a:xfrm>
            <a:off x="8005058" y="739436"/>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Messaging/</a:t>
            </a:r>
          </a:p>
          <a:p>
            <a:pPr algn="ctr">
              <a:lnSpc>
                <a:spcPts val="3220"/>
              </a:lnSpc>
            </a:pPr>
            <a:r>
              <a:rPr lang="en-US" sz="2300" b="1" dirty="0">
                <a:solidFill>
                  <a:srgbClr val="FFFFFF"/>
                </a:solidFill>
                <a:latin typeface="Roboto Bold"/>
                <a:ea typeface="Roboto Bold"/>
                <a:cs typeface="Roboto Bold"/>
                <a:sym typeface="Roboto Bold"/>
              </a:rPr>
              <a:t>Education</a:t>
            </a:r>
          </a:p>
        </p:txBody>
      </p:sp>
      <p:sp>
        <p:nvSpPr>
          <p:cNvPr id="32" name="TextBox 32">
            <a:extLst>
              <a:ext uri="{FF2B5EF4-FFF2-40B4-BE49-F238E27FC236}">
                <a16:creationId xmlns:a16="http://schemas.microsoft.com/office/drawing/2014/main" id="{5E3D10D1-C6DF-B614-B8C1-6262A83E7EA7}"/>
              </a:ext>
            </a:extLst>
          </p:cNvPr>
          <p:cNvSpPr txBox="1"/>
          <p:nvPr/>
        </p:nvSpPr>
        <p:spPr>
          <a:xfrm>
            <a:off x="8005058" y="1961495"/>
            <a:ext cx="2384405" cy="1332865"/>
          </a:xfrm>
          <a:prstGeom prst="rect">
            <a:avLst/>
          </a:prstGeom>
        </p:spPr>
        <p:txBody>
          <a:bodyPr lIns="0" tIns="0" rIns="0" bIns="0" rtlCol="0" anchor="t">
            <a:spAutoFit/>
          </a:bodyPr>
          <a:lstStyle/>
          <a:p>
            <a:pPr algn="ctr">
              <a:lnSpc>
                <a:spcPts val="2659"/>
              </a:lnSpc>
            </a:pPr>
            <a:r>
              <a:rPr lang="en-US" sz="1899" b="1" dirty="0">
                <a:solidFill>
                  <a:srgbClr val="FFFFFF"/>
                </a:solidFill>
                <a:latin typeface="Roboto Bold"/>
                <a:ea typeface="Roboto Bold"/>
                <a:cs typeface="Roboto Bold"/>
                <a:sym typeface="Roboto Bold"/>
              </a:rPr>
              <a:t>Social/ Cultural Influences</a:t>
            </a:r>
          </a:p>
          <a:p>
            <a:pPr algn="ctr">
              <a:lnSpc>
                <a:spcPts val="2659"/>
              </a:lnSpc>
            </a:pPr>
            <a:r>
              <a:rPr lang="en-US" sz="1899" b="1" dirty="0">
                <a:solidFill>
                  <a:srgbClr val="FFFFFF"/>
                </a:solidFill>
                <a:latin typeface="Roboto Bold"/>
                <a:ea typeface="Roboto Bold"/>
                <a:cs typeface="Roboto Bold"/>
                <a:sym typeface="Roboto Bold"/>
              </a:rPr>
              <a:t>Family/Partner</a:t>
            </a:r>
          </a:p>
          <a:p>
            <a:pPr algn="ctr">
              <a:lnSpc>
                <a:spcPts val="2659"/>
              </a:lnSpc>
            </a:pPr>
            <a:endParaRPr lang="en-US" sz="1899" b="1" dirty="0">
              <a:solidFill>
                <a:srgbClr val="FFFFFF"/>
              </a:solidFill>
              <a:latin typeface="Roboto Bold"/>
              <a:ea typeface="Roboto Bold"/>
              <a:cs typeface="Roboto Bold"/>
              <a:sym typeface="Roboto Bold"/>
            </a:endParaRPr>
          </a:p>
        </p:txBody>
      </p:sp>
      <p:sp>
        <p:nvSpPr>
          <p:cNvPr id="33" name="TextBox 33">
            <a:extLst>
              <a:ext uri="{FF2B5EF4-FFF2-40B4-BE49-F238E27FC236}">
                <a16:creationId xmlns:a16="http://schemas.microsoft.com/office/drawing/2014/main" id="{F5DA9818-586E-169B-3518-D81F8399768E}"/>
              </a:ext>
            </a:extLst>
          </p:cNvPr>
          <p:cNvSpPr txBox="1"/>
          <p:nvPr/>
        </p:nvSpPr>
        <p:spPr>
          <a:xfrm>
            <a:off x="8005058" y="3633092"/>
            <a:ext cx="2384405" cy="39878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Demand</a:t>
            </a:r>
          </a:p>
        </p:txBody>
      </p:sp>
      <p:sp>
        <p:nvSpPr>
          <p:cNvPr id="34" name="TextBox 34">
            <a:extLst>
              <a:ext uri="{FF2B5EF4-FFF2-40B4-BE49-F238E27FC236}">
                <a16:creationId xmlns:a16="http://schemas.microsoft.com/office/drawing/2014/main" id="{FE23525A-76F2-FB61-783A-FBAED2105069}"/>
              </a:ext>
            </a:extLst>
          </p:cNvPr>
          <p:cNvSpPr txBox="1"/>
          <p:nvPr/>
        </p:nvSpPr>
        <p:spPr>
          <a:xfrm>
            <a:off x="8005058" y="4716674"/>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Health Facility:</a:t>
            </a:r>
          </a:p>
          <a:p>
            <a:pPr algn="ctr">
              <a:lnSpc>
                <a:spcPts val="3220"/>
              </a:lnSpc>
            </a:pPr>
            <a:r>
              <a:rPr lang="en-US" sz="2300" b="1" dirty="0">
                <a:solidFill>
                  <a:srgbClr val="FFFFFF"/>
                </a:solidFill>
                <a:latin typeface="Roboto Bold"/>
                <a:ea typeface="Roboto Bold"/>
                <a:cs typeface="Roboto Bold"/>
                <a:sym typeface="Roboto Bold"/>
              </a:rPr>
              <a:t>Access &amp; Quality</a:t>
            </a:r>
          </a:p>
        </p:txBody>
      </p:sp>
      <p:sp>
        <p:nvSpPr>
          <p:cNvPr id="35" name="TextBox 35">
            <a:extLst>
              <a:ext uri="{FF2B5EF4-FFF2-40B4-BE49-F238E27FC236}">
                <a16:creationId xmlns:a16="http://schemas.microsoft.com/office/drawing/2014/main" id="{2CF25048-746E-8B1B-C2E0-6488539517A2}"/>
              </a:ext>
            </a:extLst>
          </p:cNvPr>
          <p:cNvSpPr txBox="1"/>
          <p:nvPr/>
        </p:nvSpPr>
        <p:spPr>
          <a:xfrm>
            <a:off x="8005058" y="6058349"/>
            <a:ext cx="2384405" cy="798830"/>
          </a:xfrm>
          <a:prstGeom prst="rect">
            <a:avLst/>
          </a:prstGeom>
        </p:spPr>
        <p:txBody>
          <a:bodyPr lIns="0" tIns="0" rIns="0" bIns="0" rtlCol="0" anchor="t">
            <a:spAutoFit/>
          </a:bodyPr>
          <a:lstStyle/>
          <a:p>
            <a:pPr algn="ctr">
              <a:lnSpc>
                <a:spcPts val="3220"/>
              </a:lnSpc>
            </a:pPr>
            <a:r>
              <a:rPr lang="en-US" sz="2300" b="1" dirty="0">
                <a:solidFill>
                  <a:srgbClr val="FFFFFF"/>
                </a:solidFill>
                <a:latin typeface="Roboto Bold"/>
                <a:ea typeface="Roboto Bold"/>
                <a:cs typeface="Roboto Bold"/>
                <a:sym typeface="Roboto Bold"/>
              </a:rPr>
              <a:t>Adherence &amp; Support</a:t>
            </a:r>
          </a:p>
        </p:txBody>
      </p:sp>
      <p:sp>
        <p:nvSpPr>
          <p:cNvPr id="36" name="TextBox 36">
            <a:extLst>
              <a:ext uri="{FF2B5EF4-FFF2-40B4-BE49-F238E27FC236}">
                <a16:creationId xmlns:a16="http://schemas.microsoft.com/office/drawing/2014/main" id="{AA3D9EF9-625D-FABE-3F93-250227E3C1FA}"/>
              </a:ext>
            </a:extLst>
          </p:cNvPr>
          <p:cNvSpPr txBox="1"/>
          <p:nvPr/>
        </p:nvSpPr>
        <p:spPr>
          <a:xfrm>
            <a:off x="8005058" y="7400024"/>
            <a:ext cx="2384405" cy="1063625"/>
          </a:xfrm>
          <a:prstGeom prst="rect">
            <a:avLst/>
          </a:prstGeom>
        </p:spPr>
        <p:txBody>
          <a:bodyPr lIns="0" tIns="0" rIns="0" bIns="0" rtlCol="0" anchor="t">
            <a:spAutoFit/>
          </a:bodyPr>
          <a:lstStyle/>
          <a:p>
            <a:pPr algn="ctr">
              <a:lnSpc>
                <a:spcPts val="2800"/>
              </a:lnSpc>
            </a:pPr>
            <a:r>
              <a:rPr lang="en-US" sz="2000" b="1" dirty="0">
                <a:solidFill>
                  <a:srgbClr val="FFFFFF"/>
                </a:solidFill>
                <a:latin typeface="Roboto Bold"/>
                <a:ea typeface="Roboto Bold"/>
                <a:cs typeface="Roboto Bold"/>
                <a:sym typeface="Roboto Bold"/>
              </a:rPr>
              <a:t>Provider: </a:t>
            </a:r>
          </a:p>
          <a:p>
            <a:pPr algn="ctr">
              <a:lnSpc>
                <a:spcPts val="2800"/>
              </a:lnSpc>
            </a:pPr>
            <a:r>
              <a:rPr lang="en-US" sz="2000" b="1" dirty="0">
                <a:solidFill>
                  <a:srgbClr val="FFFFFF"/>
                </a:solidFill>
                <a:latin typeface="Roboto Bold"/>
                <a:ea typeface="Roboto Bold"/>
                <a:cs typeface="Roboto Bold"/>
                <a:sym typeface="Roboto Bold"/>
              </a:rPr>
              <a:t>Training, Skill, Bias</a:t>
            </a:r>
          </a:p>
          <a:p>
            <a:pPr algn="ctr">
              <a:lnSpc>
                <a:spcPts val="2800"/>
              </a:lnSpc>
            </a:pPr>
            <a:endParaRPr lang="en-US" sz="2000" b="1" dirty="0">
              <a:solidFill>
                <a:srgbClr val="FFFFFF"/>
              </a:solidFill>
              <a:latin typeface="Roboto Bold"/>
              <a:ea typeface="Roboto Bold"/>
              <a:cs typeface="Roboto Bold"/>
              <a:sym typeface="Roboto Bold"/>
            </a:endParaRPr>
          </a:p>
        </p:txBody>
      </p:sp>
      <p:sp>
        <p:nvSpPr>
          <p:cNvPr id="37" name="TextBox 37">
            <a:extLst>
              <a:ext uri="{FF2B5EF4-FFF2-40B4-BE49-F238E27FC236}">
                <a16:creationId xmlns:a16="http://schemas.microsoft.com/office/drawing/2014/main" id="{4ACA1593-EC5B-FD32-16BD-6D8E4B277CD5}"/>
              </a:ext>
            </a:extLst>
          </p:cNvPr>
          <p:cNvSpPr txBox="1"/>
          <p:nvPr/>
        </p:nvSpPr>
        <p:spPr>
          <a:xfrm>
            <a:off x="8005058" y="8725546"/>
            <a:ext cx="2384405" cy="71120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Supply Chain/</a:t>
            </a:r>
          </a:p>
          <a:p>
            <a:pPr algn="ctr">
              <a:lnSpc>
                <a:spcPts val="2800"/>
              </a:lnSpc>
            </a:pPr>
            <a:r>
              <a:rPr lang="en-US" sz="2000" b="1">
                <a:solidFill>
                  <a:srgbClr val="FFFFFF"/>
                </a:solidFill>
                <a:latin typeface="Roboto Bold"/>
                <a:ea typeface="Roboto Bold"/>
                <a:cs typeface="Roboto Bold"/>
                <a:sym typeface="Roboto Bold"/>
              </a:rPr>
              <a:t>Infrastructure</a:t>
            </a:r>
          </a:p>
        </p:txBody>
      </p:sp>
      <p:grpSp>
        <p:nvGrpSpPr>
          <p:cNvPr id="38" name="Group 38">
            <a:extLst>
              <a:ext uri="{FF2B5EF4-FFF2-40B4-BE49-F238E27FC236}">
                <a16:creationId xmlns:a16="http://schemas.microsoft.com/office/drawing/2014/main" id="{F2548919-761D-384A-57D9-41FD1F34C105}"/>
              </a:ext>
            </a:extLst>
          </p:cNvPr>
          <p:cNvGrpSpPr/>
          <p:nvPr/>
        </p:nvGrpSpPr>
        <p:grpSpPr>
          <a:xfrm>
            <a:off x="12953129" y="563263"/>
            <a:ext cx="3086100" cy="1208325"/>
            <a:chOff x="0" y="0"/>
            <a:chExt cx="812800" cy="318242"/>
          </a:xfrm>
        </p:grpSpPr>
        <p:sp>
          <p:nvSpPr>
            <p:cNvPr id="39" name="Freeform 39">
              <a:extLst>
                <a:ext uri="{FF2B5EF4-FFF2-40B4-BE49-F238E27FC236}">
                  <a16:creationId xmlns:a16="http://schemas.microsoft.com/office/drawing/2014/main" id="{A194FD28-FC10-91FA-4302-7AD5EC68A6E9}"/>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0" name="TextBox 40">
              <a:extLst>
                <a:ext uri="{FF2B5EF4-FFF2-40B4-BE49-F238E27FC236}">
                  <a16:creationId xmlns:a16="http://schemas.microsoft.com/office/drawing/2014/main" id="{01541608-448C-CD8E-47A2-2EFAB0FC99CB}"/>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grpSp>
        <p:nvGrpSpPr>
          <p:cNvPr id="41" name="Group 41">
            <a:extLst>
              <a:ext uri="{FF2B5EF4-FFF2-40B4-BE49-F238E27FC236}">
                <a16:creationId xmlns:a16="http://schemas.microsoft.com/office/drawing/2014/main" id="{D362E0CF-D347-2196-07AC-FBAE9FD2E40F}"/>
              </a:ext>
            </a:extLst>
          </p:cNvPr>
          <p:cNvGrpSpPr/>
          <p:nvPr/>
        </p:nvGrpSpPr>
        <p:grpSpPr>
          <a:xfrm>
            <a:off x="12953129" y="1902914"/>
            <a:ext cx="3086100" cy="1208325"/>
            <a:chOff x="0" y="0"/>
            <a:chExt cx="812800" cy="318242"/>
          </a:xfrm>
        </p:grpSpPr>
        <p:sp>
          <p:nvSpPr>
            <p:cNvPr id="42" name="Freeform 42">
              <a:extLst>
                <a:ext uri="{FF2B5EF4-FFF2-40B4-BE49-F238E27FC236}">
                  <a16:creationId xmlns:a16="http://schemas.microsoft.com/office/drawing/2014/main" id="{214D33D6-5578-8EE3-E539-17C7FA3B90FD}"/>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3" name="TextBox 43">
              <a:extLst>
                <a:ext uri="{FF2B5EF4-FFF2-40B4-BE49-F238E27FC236}">
                  <a16:creationId xmlns:a16="http://schemas.microsoft.com/office/drawing/2014/main" id="{4F49D8AA-8CAD-32DD-CF48-8AB345D6D64A}"/>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grpSp>
        <p:nvGrpSpPr>
          <p:cNvPr id="44" name="Group 44">
            <a:extLst>
              <a:ext uri="{FF2B5EF4-FFF2-40B4-BE49-F238E27FC236}">
                <a16:creationId xmlns:a16="http://schemas.microsoft.com/office/drawing/2014/main" id="{E2B670FC-D511-252C-45D9-881431DEF60D}"/>
              </a:ext>
            </a:extLst>
          </p:cNvPr>
          <p:cNvGrpSpPr/>
          <p:nvPr/>
        </p:nvGrpSpPr>
        <p:grpSpPr>
          <a:xfrm>
            <a:off x="12953129" y="3256895"/>
            <a:ext cx="3086100" cy="1208325"/>
            <a:chOff x="0" y="0"/>
            <a:chExt cx="812800" cy="318242"/>
          </a:xfrm>
        </p:grpSpPr>
        <p:sp>
          <p:nvSpPr>
            <p:cNvPr id="45" name="Freeform 45">
              <a:extLst>
                <a:ext uri="{FF2B5EF4-FFF2-40B4-BE49-F238E27FC236}">
                  <a16:creationId xmlns:a16="http://schemas.microsoft.com/office/drawing/2014/main" id="{9E9D53A4-FEC1-2E59-26EB-04005407FE6E}"/>
                </a:ext>
              </a:extLst>
            </p:cNvPr>
            <p:cNvSpPr/>
            <p:nvPr/>
          </p:nvSpPr>
          <p:spPr>
            <a:xfrm>
              <a:off x="0" y="0"/>
              <a:ext cx="812800" cy="318242"/>
            </a:xfrm>
            <a:custGeom>
              <a:avLst/>
              <a:gdLst/>
              <a:ahLst/>
              <a:cxnLst/>
              <a:rect l="l" t="t" r="r" b="b"/>
              <a:pathLst>
                <a:path w="812800" h="318242">
                  <a:moveTo>
                    <a:pt x="0" y="0"/>
                  </a:moveTo>
                  <a:lnTo>
                    <a:pt x="812800" y="0"/>
                  </a:lnTo>
                  <a:lnTo>
                    <a:pt x="812800" y="318242"/>
                  </a:lnTo>
                  <a:lnTo>
                    <a:pt x="0" y="318242"/>
                  </a:lnTo>
                  <a:close/>
                </a:path>
              </a:pathLst>
            </a:custGeom>
            <a:solidFill>
              <a:srgbClr val="06ACBB"/>
            </a:solidFill>
          </p:spPr>
        </p:sp>
        <p:sp>
          <p:nvSpPr>
            <p:cNvPr id="46" name="TextBox 46">
              <a:extLst>
                <a:ext uri="{FF2B5EF4-FFF2-40B4-BE49-F238E27FC236}">
                  <a16:creationId xmlns:a16="http://schemas.microsoft.com/office/drawing/2014/main" id="{B30AAB3D-CD2B-14FA-D77C-E6C1E786B733}"/>
                </a:ext>
              </a:extLst>
            </p:cNvPr>
            <p:cNvSpPr txBox="1"/>
            <p:nvPr/>
          </p:nvSpPr>
          <p:spPr>
            <a:xfrm>
              <a:off x="0" y="-47625"/>
              <a:ext cx="812800" cy="365867"/>
            </a:xfrm>
            <a:prstGeom prst="rect">
              <a:avLst/>
            </a:prstGeom>
          </p:spPr>
          <p:txBody>
            <a:bodyPr lIns="50800" tIns="50800" rIns="50800" bIns="50800" rtlCol="0" anchor="ctr"/>
            <a:lstStyle/>
            <a:p>
              <a:pPr algn="ctr">
                <a:lnSpc>
                  <a:spcPts val="2520"/>
                </a:lnSpc>
              </a:pPr>
              <a:endParaRPr/>
            </a:p>
          </p:txBody>
        </p:sp>
      </p:grpSp>
      <p:grpSp>
        <p:nvGrpSpPr>
          <p:cNvPr id="47" name="Group 47">
            <a:extLst>
              <a:ext uri="{FF2B5EF4-FFF2-40B4-BE49-F238E27FC236}">
                <a16:creationId xmlns:a16="http://schemas.microsoft.com/office/drawing/2014/main" id="{DA4612CB-95AA-D4EE-DB4D-C966B63D0643}"/>
              </a:ext>
            </a:extLst>
          </p:cNvPr>
          <p:cNvGrpSpPr/>
          <p:nvPr/>
        </p:nvGrpSpPr>
        <p:grpSpPr>
          <a:xfrm>
            <a:off x="12953129" y="4608095"/>
            <a:ext cx="3086100" cy="1140732"/>
            <a:chOff x="0" y="0"/>
            <a:chExt cx="812800" cy="300440"/>
          </a:xfrm>
        </p:grpSpPr>
        <p:sp>
          <p:nvSpPr>
            <p:cNvPr id="48" name="Freeform 48">
              <a:extLst>
                <a:ext uri="{FF2B5EF4-FFF2-40B4-BE49-F238E27FC236}">
                  <a16:creationId xmlns:a16="http://schemas.microsoft.com/office/drawing/2014/main" id="{E07182C1-BE8F-D1CA-814F-4DE03CFB6547}"/>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49" name="TextBox 49">
              <a:extLst>
                <a:ext uri="{FF2B5EF4-FFF2-40B4-BE49-F238E27FC236}">
                  <a16:creationId xmlns:a16="http://schemas.microsoft.com/office/drawing/2014/main" id="{CABB5C92-B87D-D3C8-7D2D-72CD56AF51DA}"/>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grpSp>
        <p:nvGrpSpPr>
          <p:cNvPr id="50" name="Group 50">
            <a:extLst>
              <a:ext uri="{FF2B5EF4-FFF2-40B4-BE49-F238E27FC236}">
                <a16:creationId xmlns:a16="http://schemas.microsoft.com/office/drawing/2014/main" id="{F24FECF3-5091-5E6A-6856-5525C86EAD74}"/>
              </a:ext>
            </a:extLst>
          </p:cNvPr>
          <p:cNvGrpSpPr/>
          <p:nvPr/>
        </p:nvGrpSpPr>
        <p:grpSpPr>
          <a:xfrm>
            <a:off x="12953129" y="5915973"/>
            <a:ext cx="3086100" cy="1140732"/>
            <a:chOff x="0" y="0"/>
            <a:chExt cx="812800" cy="300440"/>
          </a:xfrm>
        </p:grpSpPr>
        <p:sp>
          <p:nvSpPr>
            <p:cNvPr id="51" name="Freeform 51">
              <a:extLst>
                <a:ext uri="{FF2B5EF4-FFF2-40B4-BE49-F238E27FC236}">
                  <a16:creationId xmlns:a16="http://schemas.microsoft.com/office/drawing/2014/main" id="{E5CE08B9-02B4-F4C8-542E-CD2CA8B32E49}"/>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52" name="TextBox 52">
              <a:extLst>
                <a:ext uri="{FF2B5EF4-FFF2-40B4-BE49-F238E27FC236}">
                  <a16:creationId xmlns:a16="http://schemas.microsoft.com/office/drawing/2014/main" id="{8BB8B74F-4A88-6344-F24B-F6C94B7CB00C}"/>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grpSp>
        <p:nvGrpSpPr>
          <p:cNvPr id="53" name="Group 53">
            <a:extLst>
              <a:ext uri="{FF2B5EF4-FFF2-40B4-BE49-F238E27FC236}">
                <a16:creationId xmlns:a16="http://schemas.microsoft.com/office/drawing/2014/main" id="{6EDD1E1D-D091-9320-A2C8-2C3FF10B48C0}"/>
              </a:ext>
            </a:extLst>
          </p:cNvPr>
          <p:cNvGrpSpPr/>
          <p:nvPr/>
        </p:nvGrpSpPr>
        <p:grpSpPr>
          <a:xfrm>
            <a:off x="12953129" y="7257648"/>
            <a:ext cx="3086100" cy="1140732"/>
            <a:chOff x="0" y="0"/>
            <a:chExt cx="812800" cy="300440"/>
          </a:xfrm>
        </p:grpSpPr>
        <p:sp>
          <p:nvSpPr>
            <p:cNvPr id="54" name="Freeform 54">
              <a:extLst>
                <a:ext uri="{FF2B5EF4-FFF2-40B4-BE49-F238E27FC236}">
                  <a16:creationId xmlns:a16="http://schemas.microsoft.com/office/drawing/2014/main" id="{A6E10384-25BE-9942-82F0-B37DFAE9731C}"/>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55" name="TextBox 55">
              <a:extLst>
                <a:ext uri="{FF2B5EF4-FFF2-40B4-BE49-F238E27FC236}">
                  <a16:creationId xmlns:a16="http://schemas.microsoft.com/office/drawing/2014/main" id="{4D796AD5-5566-D906-631C-F402405DF517}"/>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grpSp>
        <p:nvGrpSpPr>
          <p:cNvPr id="56" name="Group 56">
            <a:extLst>
              <a:ext uri="{FF2B5EF4-FFF2-40B4-BE49-F238E27FC236}">
                <a16:creationId xmlns:a16="http://schemas.microsoft.com/office/drawing/2014/main" id="{F07CE415-816E-046E-17A5-A09D8A7ECBBA}"/>
              </a:ext>
            </a:extLst>
          </p:cNvPr>
          <p:cNvGrpSpPr/>
          <p:nvPr/>
        </p:nvGrpSpPr>
        <p:grpSpPr>
          <a:xfrm>
            <a:off x="12953129" y="8529963"/>
            <a:ext cx="3086100" cy="1140732"/>
            <a:chOff x="0" y="0"/>
            <a:chExt cx="812800" cy="300440"/>
          </a:xfrm>
        </p:grpSpPr>
        <p:sp>
          <p:nvSpPr>
            <p:cNvPr id="57" name="Freeform 57">
              <a:extLst>
                <a:ext uri="{FF2B5EF4-FFF2-40B4-BE49-F238E27FC236}">
                  <a16:creationId xmlns:a16="http://schemas.microsoft.com/office/drawing/2014/main" id="{439EDEE6-A0A7-10A9-38C2-39E6E6F22D7F}"/>
                </a:ext>
              </a:extLst>
            </p:cNvPr>
            <p:cNvSpPr/>
            <p:nvPr/>
          </p:nvSpPr>
          <p:spPr>
            <a:xfrm>
              <a:off x="0" y="0"/>
              <a:ext cx="812800" cy="300440"/>
            </a:xfrm>
            <a:custGeom>
              <a:avLst/>
              <a:gdLst/>
              <a:ahLst/>
              <a:cxnLst/>
              <a:rect l="l" t="t" r="r" b="b"/>
              <a:pathLst>
                <a:path w="812800" h="300440">
                  <a:moveTo>
                    <a:pt x="0" y="0"/>
                  </a:moveTo>
                  <a:lnTo>
                    <a:pt x="812800" y="0"/>
                  </a:lnTo>
                  <a:lnTo>
                    <a:pt x="812800" y="300440"/>
                  </a:lnTo>
                  <a:lnTo>
                    <a:pt x="0" y="300440"/>
                  </a:lnTo>
                  <a:close/>
                </a:path>
              </a:pathLst>
            </a:custGeom>
            <a:solidFill>
              <a:srgbClr val="06ACBB"/>
            </a:solidFill>
          </p:spPr>
        </p:sp>
        <p:sp>
          <p:nvSpPr>
            <p:cNvPr id="58" name="TextBox 58">
              <a:extLst>
                <a:ext uri="{FF2B5EF4-FFF2-40B4-BE49-F238E27FC236}">
                  <a16:creationId xmlns:a16="http://schemas.microsoft.com/office/drawing/2014/main" id="{50E301B9-8A5A-97BC-C26B-126C8CE55463}"/>
                </a:ext>
              </a:extLst>
            </p:cNvPr>
            <p:cNvSpPr txBox="1"/>
            <p:nvPr/>
          </p:nvSpPr>
          <p:spPr>
            <a:xfrm>
              <a:off x="0" y="-47625"/>
              <a:ext cx="812800" cy="348065"/>
            </a:xfrm>
            <a:prstGeom prst="rect">
              <a:avLst/>
            </a:prstGeom>
          </p:spPr>
          <p:txBody>
            <a:bodyPr lIns="50800" tIns="50800" rIns="50800" bIns="50800" rtlCol="0" anchor="ctr"/>
            <a:lstStyle/>
            <a:p>
              <a:pPr algn="ctr">
                <a:lnSpc>
                  <a:spcPts val="2520"/>
                </a:lnSpc>
              </a:pPr>
              <a:endParaRPr/>
            </a:p>
          </p:txBody>
        </p:sp>
      </p:grpSp>
      <p:sp>
        <p:nvSpPr>
          <p:cNvPr id="59" name="TextBox 59">
            <a:extLst>
              <a:ext uri="{FF2B5EF4-FFF2-40B4-BE49-F238E27FC236}">
                <a16:creationId xmlns:a16="http://schemas.microsoft.com/office/drawing/2014/main" id="{6EE50E2C-A77B-30C5-3567-2E534EC5AF52}"/>
              </a:ext>
            </a:extLst>
          </p:cNvPr>
          <p:cNvSpPr txBox="1"/>
          <p:nvPr/>
        </p:nvSpPr>
        <p:spPr>
          <a:xfrm>
            <a:off x="13045735" y="605074"/>
            <a:ext cx="2900889" cy="1063625"/>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Simple and comprehensible information</a:t>
            </a:r>
          </a:p>
        </p:txBody>
      </p:sp>
      <p:sp>
        <p:nvSpPr>
          <p:cNvPr id="60" name="TextBox 60">
            <a:extLst>
              <a:ext uri="{FF2B5EF4-FFF2-40B4-BE49-F238E27FC236}">
                <a16:creationId xmlns:a16="http://schemas.microsoft.com/office/drawing/2014/main" id="{35319B65-5528-56FF-E080-CF0E4B4292B4}"/>
              </a:ext>
            </a:extLst>
          </p:cNvPr>
          <p:cNvSpPr txBox="1"/>
          <p:nvPr/>
        </p:nvSpPr>
        <p:spPr>
          <a:xfrm>
            <a:off x="13045735" y="2132295"/>
            <a:ext cx="2900889" cy="711200"/>
          </a:xfrm>
          <a:prstGeom prst="rect">
            <a:avLst/>
          </a:prstGeom>
        </p:spPr>
        <p:txBody>
          <a:bodyPr lIns="0" tIns="0" rIns="0" bIns="0" rtlCol="0" anchor="t">
            <a:spAutoFit/>
          </a:bodyPr>
          <a:lstStyle/>
          <a:p>
            <a:pPr algn="ctr">
              <a:lnSpc>
                <a:spcPts val="2800"/>
              </a:lnSpc>
            </a:pPr>
            <a:r>
              <a:rPr lang="en-US" sz="2000">
                <a:solidFill>
                  <a:srgbClr val="FFFFFF"/>
                </a:solidFill>
                <a:latin typeface="Roboto"/>
                <a:ea typeface="Roboto"/>
                <a:cs typeface="Roboto"/>
                <a:sym typeface="Roboto"/>
              </a:rPr>
              <a:t>Generate support Family and Community</a:t>
            </a:r>
          </a:p>
        </p:txBody>
      </p:sp>
      <p:sp>
        <p:nvSpPr>
          <p:cNvPr id="61" name="TextBox 61">
            <a:extLst>
              <a:ext uri="{FF2B5EF4-FFF2-40B4-BE49-F238E27FC236}">
                <a16:creationId xmlns:a16="http://schemas.microsoft.com/office/drawing/2014/main" id="{06B35777-5A02-511B-7324-2565E5649C62}"/>
              </a:ext>
            </a:extLst>
          </p:cNvPr>
          <p:cNvSpPr txBox="1"/>
          <p:nvPr/>
        </p:nvSpPr>
        <p:spPr>
          <a:xfrm>
            <a:off x="13045735" y="35874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Awareness</a:t>
            </a:r>
          </a:p>
        </p:txBody>
      </p:sp>
      <p:sp>
        <p:nvSpPr>
          <p:cNvPr id="62" name="TextBox 62">
            <a:extLst>
              <a:ext uri="{FF2B5EF4-FFF2-40B4-BE49-F238E27FC236}">
                <a16:creationId xmlns:a16="http://schemas.microsoft.com/office/drawing/2014/main" id="{E22D3128-B62C-0ECF-79C3-76D8167B3355}"/>
              </a:ext>
            </a:extLst>
          </p:cNvPr>
          <p:cNvSpPr txBox="1"/>
          <p:nvPr/>
        </p:nvSpPr>
        <p:spPr>
          <a:xfrm>
            <a:off x="13045735" y="4938689"/>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Access</a:t>
            </a:r>
          </a:p>
        </p:txBody>
      </p:sp>
      <p:sp>
        <p:nvSpPr>
          <p:cNvPr id="63" name="TextBox 63">
            <a:extLst>
              <a:ext uri="{FF2B5EF4-FFF2-40B4-BE49-F238E27FC236}">
                <a16:creationId xmlns:a16="http://schemas.microsoft.com/office/drawing/2014/main" id="{2A6E2BAD-0854-BB1E-FDBA-F0C9F1E88CF6}"/>
              </a:ext>
            </a:extLst>
          </p:cNvPr>
          <p:cNvSpPr txBox="1"/>
          <p:nvPr/>
        </p:nvSpPr>
        <p:spPr>
          <a:xfrm>
            <a:off x="13045735" y="6246567"/>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LGU Backing</a:t>
            </a:r>
          </a:p>
        </p:txBody>
      </p:sp>
      <p:sp>
        <p:nvSpPr>
          <p:cNvPr id="64" name="TextBox 64">
            <a:extLst>
              <a:ext uri="{FF2B5EF4-FFF2-40B4-BE49-F238E27FC236}">
                <a16:creationId xmlns:a16="http://schemas.microsoft.com/office/drawing/2014/main" id="{0732B7E6-C0E9-2519-201B-DB4ED5CEDDEF}"/>
              </a:ext>
            </a:extLst>
          </p:cNvPr>
          <p:cNvSpPr txBox="1"/>
          <p:nvPr/>
        </p:nvSpPr>
        <p:spPr>
          <a:xfrm>
            <a:off x="13045735" y="7373989"/>
            <a:ext cx="2900889"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Competence and Readiness</a:t>
            </a:r>
          </a:p>
        </p:txBody>
      </p:sp>
      <p:sp>
        <p:nvSpPr>
          <p:cNvPr id="65" name="TextBox 65">
            <a:extLst>
              <a:ext uri="{FF2B5EF4-FFF2-40B4-BE49-F238E27FC236}">
                <a16:creationId xmlns:a16="http://schemas.microsoft.com/office/drawing/2014/main" id="{1A1A49E9-770E-677B-083C-42C3445F6F8C}"/>
              </a:ext>
            </a:extLst>
          </p:cNvPr>
          <p:cNvSpPr txBox="1"/>
          <p:nvPr/>
        </p:nvSpPr>
        <p:spPr>
          <a:xfrm>
            <a:off x="13045735" y="8853006"/>
            <a:ext cx="2900889"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Availability</a:t>
            </a:r>
          </a:p>
        </p:txBody>
      </p:sp>
      <p:grpSp>
        <p:nvGrpSpPr>
          <p:cNvPr id="68" name="Group 3">
            <a:extLst>
              <a:ext uri="{FF2B5EF4-FFF2-40B4-BE49-F238E27FC236}">
                <a16:creationId xmlns:a16="http://schemas.microsoft.com/office/drawing/2014/main" id="{1EC15FB2-FB2F-CAAE-1A11-623C0391C1BA}"/>
              </a:ext>
            </a:extLst>
          </p:cNvPr>
          <p:cNvGrpSpPr/>
          <p:nvPr/>
        </p:nvGrpSpPr>
        <p:grpSpPr>
          <a:xfrm>
            <a:off x="-1004631" y="986529"/>
            <a:ext cx="8210028" cy="2553372"/>
            <a:chOff x="0" y="0"/>
            <a:chExt cx="2162312" cy="672493"/>
          </a:xfrm>
        </p:grpSpPr>
        <p:sp>
          <p:nvSpPr>
            <p:cNvPr id="69" name="Freeform 4">
              <a:extLst>
                <a:ext uri="{FF2B5EF4-FFF2-40B4-BE49-F238E27FC236}">
                  <a16:creationId xmlns:a16="http://schemas.microsoft.com/office/drawing/2014/main" id="{0B489F74-F552-C3E9-622D-D236388B0A55}"/>
                </a:ext>
              </a:extLst>
            </p:cNvPr>
            <p:cNvSpPr/>
            <p:nvPr/>
          </p:nvSpPr>
          <p:spPr>
            <a:xfrm>
              <a:off x="0" y="0"/>
              <a:ext cx="2162312" cy="672493"/>
            </a:xfrm>
            <a:custGeom>
              <a:avLst/>
              <a:gdLst/>
              <a:ahLst/>
              <a:cxnLst/>
              <a:rect l="l" t="t" r="r" b="b"/>
              <a:pathLst>
                <a:path w="2162312" h="672493">
                  <a:moveTo>
                    <a:pt x="48092" y="0"/>
                  </a:moveTo>
                  <a:lnTo>
                    <a:pt x="2114220" y="0"/>
                  </a:lnTo>
                  <a:cubicBezTo>
                    <a:pt x="2140780" y="0"/>
                    <a:pt x="2162312" y="21532"/>
                    <a:pt x="2162312" y="48092"/>
                  </a:cubicBezTo>
                  <a:lnTo>
                    <a:pt x="2162312" y="624401"/>
                  </a:lnTo>
                  <a:cubicBezTo>
                    <a:pt x="2162312" y="650961"/>
                    <a:pt x="2140780" y="672493"/>
                    <a:pt x="2114220" y="672493"/>
                  </a:cubicBezTo>
                  <a:lnTo>
                    <a:pt x="48092" y="672493"/>
                  </a:lnTo>
                  <a:cubicBezTo>
                    <a:pt x="21532" y="672493"/>
                    <a:pt x="0" y="650961"/>
                    <a:pt x="0" y="624401"/>
                  </a:cubicBezTo>
                  <a:lnTo>
                    <a:pt x="0" y="48092"/>
                  </a:lnTo>
                  <a:cubicBezTo>
                    <a:pt x="0" y="21532"/>
                    <a:pt x="21532" y="0"/>
                    <a:pt x="48092" y="0"/>
                  </a:cubicBezTo>
                  <a:close/>
                </a:path>
              </a:pathLst>
            </a:custGeom>
            <a:solidFill>
              <a:srgbClr val="810992"/>
            </a:solidFill>
          </p:spPr>
        </p:sp>
        <p:sp>
          <p:nvSpPr>
            <p:cNvPr id="70" name="TextBox 5">
              <a:extLst>
                <a:ext uri="{FF2B5EF4-FFF2-40B4-BE49-F238E27FC236}">
                  <a16:creationId xmlns:a16="http://schemas.microsoft.com/office/drawing/2014/main" id="{0E259A40-4097-C50D-1A98-4FE3D6944E73}"/>
                </a:ext>
              </a:extLst>
            </p:cNvPr>
            <p:cNvSpPr txBox="1"/>
            <p:nvPr/>
          </p:nvSpPr>
          <p:spPr>
            <a:xfrm>
              <a:off x="0" y="-57150"/>
              <a:ext cx="2162312" cy="729643"/>
            </a:xfrm>
            <a:prstGeom prst="rect">
              <a:avLst/>
            </a:prstGeom>
          </p:spPr>
          <p:txBody>
            <a:bodyPr lIns="50800" tIns="50800" rIns="50800" bIns="50800" rtlCol="0" anchor="ctr"/>
            <a:lstStyle/>
            <a:p>
              <a:pPr algn="ctr">
                <a:lnSpc>
                  <a:spcPts val="2520"/>
                </a:lnSpc>
              </a:pPr>
              <a:endParaRPr/>
            </a:p>
          </p:txBody>
        </p:sp>
      </p:grpSp>
      <p:sp>
        <p:nvSpPr>
          <p:cNvPr id="71" name="TextBox 6">
            <a:extLst>
              <a:ext uri="{FF2B5EF4-FFF2-40B4-BE49-F238E27FC236}">
                <a16:creationId xmlns:a16="http://schemas.microsoft.com/office/drawing/2014/main" id="{BD5C7667-E643-8292-2825-B32E025D29E5}"/>
              </a:ext>
            </a:extLst>
          </p:cNvPr>
          <p:cNvSpPr txBox="1"/>
          <p:nvPr/>
        </p:nvSpPr>
        <p:spPr>
          <a:xfrm>
            <a:off x="-1752600" y="1507427"/>
            <a:ext cx="10370505" cy="1538883"/>
          </a:xfrm>
          <a:prstGeom prst="rect">
            <a:avLst/>
          </a:prstGeom>
        </p:spPr>
        <p:txBody>
          <a:bodyPr lIns="0" tIns="0" rIns="0" bIns="0" rtlCol="0" anchor="t">
            <a:spAutoFit/>
          </a:bodyPr>
          <a:lstStyle/>
          <a:p>
            <a:pPr algn="ctr">
              <a:lnSpc>
                <a:spcPts val="6000"/>
              </a:lnSpc>
            </a:pPr>
            <a:r>
              <a:rPr lang="en-US" sz="5000" b="1" dirty="0">
                <a:solidFill>
                  <a:srgbClr val="FFFFFF"/>
                </a:solidFill>
                <a:latin typeface="Roboto Bold"/>
                <a:ea typeface="Roboto Bold"/>
                <a:cs typeface="Roboto Bold"/>
                <a:sym typeface="Roboto Bold"/>
              </a:rPr>
              <a:t>IMPACT ON THE</a:t>
            </a:r>
          </a:p>
          <a:p>
            <a:pPr algn="ctr">
              <a:lnSpc>
                <a:spcPts val="6000"/>
              </a:lnSpc>
            </a:pPr>
            <a:r>
              <a:rPr lang="en-US" sz="5000" b="1" dirty="0">
                <a:solidFill>
                  <a:srgbClr val="FFFFFF"/>
                </a:solidFill>
                <a:latin typeface="Roboto Bold"/>
                <a:ea typeface="Roboto Bold"/>
                <a:cs typeface="Roboto Bold"/>
                <a:sym typeface="Roboto Bold"/>
              </a:rPr>
              <a:t>FP VALUE CHAIN</a:t>
            </a:r>
          </a:p>
        </p:txBody>
      </p:sp>
    </p:spTree>
    <p:extLst>
      <p:ext uri="{BB962C8B-B14F-4D97-AF65-F5344CB8AC3E}">
        <p14:creationId xmlns:p14="http://schemas.microsoft.com/office/powerpoint/2010/main" val="3558354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sp>
      <p:grpSp>
        <p:nvGrpSpPr>
          <p:cNvPr id="3" name="Group 3"/>
          <p:cNvGrpSpPr/>
          <p:nvPr/>
        </p:nvGrpSpPr>
        <p:grpSpPr>
          <a:xfrm>
            <a:off x="8026592" y="-199479"/>
            <a:ext cx="11793861" cy="11328579"/>
            <a:chOff x="0" y="0"/>
            <a:chExt cx="3106202" cy="2983659"/>
          </a:xfrm>
        </p:grpSpPr>
        <p:sp>
          <p:nvSpPr>
            <p:cNvPr id="4" name="Freeform 4"/>
            <p:cNvSpPr/>
            <p:nvPr/>
          </p:nvSpPr>
          <p:spPr>
            <a:xfrm>
              <a:off x="0" y="0"/>
              <a:ext cx="3106202" cy="2983659"/>
            </a:xfrm>
            <a:custGeom>
              <a:avLst/>
              <a:gdLst/>
              <a:ahLst/>
              <a:cxnLst/>
              <a:rect l="l" t="t" r="r" b="b"/>
              <a:pathLst>
                <a:path w="3106202" h="2983659">
                  <a:moveTo>
                    <a:pt x="0" y="0"/>
                  </a:moveTo>
                  <a:lnTo>
                    <a:pt x="3106202" y="0"/>
                  </a:lnTo>
                  <a:lnTo>
                    <a:pt x="3106202" y="2983659"/>
                  </a:lnTo>
                  <a:lnTo>
                    <a:pt x="0" y="2983659"/>
                  </a:lnTo>
                  <a:close/>
                </a:path>
              </a:pathLst>
            </a:custGeom>
            <a:solidFill>
              <a:srgbClr val="810992"/>
            </a:solidFill>
          </p:spPr>
        </p:sp>
        <p:sp>
          <p:nvSpPr>
            <p:cNvPr id="5" name="TextBox 5"/>
            <p:cNvSpPr txBox="1"/>
            <p:nvPr/>
          </p:nvSpPr>
          <p:spPr>
            <a:xfrm>
              <a:off x="0" y="-57150"/>
              <a:ext cx="3106202" cy="3040809"/>
            </a:xfrm>
            <a:prstGeom prst="rect">
              <a:avLst/>
            </a:prstGeom>
          </p:spPr>
          <p:txBody>
            <a:bodyPr lIns="50800" tIns="50800" rIns="50800" bIns="50800" rtlCol="0" anchor="ctr"/>
            <a:lstStyle/>
            <a:p>
              <a:pPr algn="ctr">
                <a:lnSpc>
                  <a:spcPts val="3779"/>
                </a:lnSpc>
              </a:pPr>
              <a:endParaRPr/>
            </a:p>
          </p:txBody>
        </p:sp>
      </p:grpSp>
      <p:grpSp>
        <p:nvGrpSpPr>
          <p:cNvPr id="18" name="Group 18"/>
          <p:cNvGrpSpPr/>
          <p:nvPr/>
        </p:nvGrpSpPr>
        <p:grpSpPr>
          <a:xfrm>
            <a:off x="1028700" y="7440097"/>
            <a:ext cx="5097869" cy="1934394"/>
            <a:chOff x="0" y="0"/>
            <a:chExt cx="3845906" cy="1459334"/>
          </a:xfrm>
        </p:grpSpPr>
        <p:sp>
          <p:nvSpPr>
            <p:cNvPr id="19" name="Freeform 19"/>
            <p:cNvSpPr/>
            <p:nvPr/>
          </p:nvSpPr>
          <p:spPr>
            <a:xfrm>
              <a:off x="0" y="0"/>
              <a:ext cx="3845906" cy="1459334"/>
            </a:xfrm>
            <a:custGeom>
              <a:avLst/>
              <a:gdLst/>
              <a:ahLst/>
              <a:cxnLst/>
              <a:rect l="l" t="t" r="r" b="b"/>
              <a:pathLst>
                <a:path w="3845906" h="1459334">
                  <a:moveTo>
                    <a:pt x="45560" y="0"/>
                  </a:moveTo>
                  <a:lnTo>
                    <a:pt x="3800346" y="0"/>
                  </a:lnTo>
                  <a:cubicBezTo>
                    <a:pt x="3825508" y="0"/>
                    <a:pt x="3845906" y="20398"/>
                    <a:pt x="3845906" y="45560"/>
                  </a:cubicBezTo>
                  <a:lnTo>
                    <a:pt x="3845906" y="1413775"/>
                  </a:lnTo>
                  <a:cubicBezTo>
                    <a:pt x="3845906" y="1438936"/>
                    <a:pt x="3825508" y="1459334"/>
                    <a:pt x="3800346" y="1459334"/>
                  </a:cubicBezTo>
                  <a:lnTo>
                    <a:pt x="45560" y="1459334"/>
                  </a:lnTo>
                  <a:cubicBezTo>
                    <a:pt x="20398" y="1459334"/>
                    <a:pt x="0" y="1438936"/>
                    <a:pt x="0" y="1413775"/>
                  </a:cubicBezTo>
                  <a:lnTo>
                    <a:pt x="0" y="45560"/>
                  </a:lnTo>
                  <a:cubicBezTo>
                    <a:pt x="0" y="20398"/>
                    <a:pt x="20398" y="0"/>
                    <a:pt x="45560" y="0"/>
                  </a:cubicBezTo>
                  <a:close/>
                </a:path>
              </a:pathLst>
            </a:custGeom>
            <a:solidFill>
              <a:srgbClr val="FFFFFF"/>
            </a:solidFill>
            <a:ln cap="rnd">
              <a:noFill/>
              <a:prstDash val="sysDot"/>
              <a:round/>
            </a:ln>
          </p:spPr>
        </p:sp>
        <p:sp>
          <p:nvSpPr>
            <p:cNvPr id="20" name="TextBox 20"/>
            <p:cNvSpPr txBox="1"/>
            <p:nvPr/>
          </p:nvSpPr>
          <p:spPr>
            <a:xfrm>
              <a:off x="0" y="-76200"/>
              <a:ext cx="3845906" cy="1535534"/>
            </a:xfrm>
            <a:prstGeom prst="rect">
              <a:avLst/>
            </a:prstGeom>
          </p:spPr>
          <p:txBody>
            <a:bodyPr lIns="190500" tIns="190500" rIns="190500" bIns="190500" rtlCol="0" anchor="ctr"/>
            <a:lstStyle/>
            <a:p>
              <a:pPr algn="ctr">
                <a:lnSpc>
                  <a:spcPts val="4200"/>
                </a:lnSpc>
              </a:pPr>
              <a:r>
                <a:rPr lang="en-US" sz="3000" b="1">
                  <a:solidFill>
                    <a:srgbClr val="2A2E3A"/>
                  </a:solidFill>
                  <a:latin typeface="Roboto Bold"/>
                  <a:ea typeface="Roboto Bold"/>
                  <a:cs typeface="Roboto Bold"/>
                  <a:sym typeface="Roboto Bold"/>
                </a:rPr>
                <a:t>Liza: Undecided Mother</a:t>
              </a:r>
            </a:p>
            <a:p>
              <a:pPr algn="ctr">
                <a:lnSpc>
                  <a:spcPts val="4200"/>
                </a:lnSpc>
              </a:pPr>
              <a:r>
                <a:rPr lang="en-US" sz="3000" b="1">
                  <a:solidFill>
                    <a:srgbClr val="2A2E3A"/>
                  </a:solidFill>
                  <a:latin typeface="Roboto Bold"/>
                  <a:ea typeface="Roboto Bold"/>
                  <a:cs typeface="Roboto Bold"/>
                  <a:sym typeface="Roboto Bold"/>
                </a:rPr>
                <a:t>with an Unmet Need for </a:t>
              </a:r>
            </a:p>
            <a:p>
              <a:pPr algn="ctr">
                <a:lnSpc>
                  <a:spcPts val="4200"/>
                </a:lnSpc>
              </a:pPr>
              <a:r>
                <a:rPr lang="en-US" sz="3000" b="1">
                  <a:solidFill>
                    <a:srgbClr val="2A2E3A"/>
                  </a:solidFill>
                  <a:latin typeface="Roboto Bold"/>
                  <a:ea typeface="Roboto Bold"/>
                  <a:cs typeface="Roboto Bold"/>
                  <a:sym typeface="Roboto Bold"/>
                </a:rPr>
                <a:t>Family Planning</a:t>
              </a:r>
            </a:p>
          </p:txBody>
        </p:sp>
      </p:grpSp>
      <p:grpSp>
        <p:nvGrpSpPr>
          <p:cNvPr id="21" name="Group 21"/>
          <p:cNvGrpSpPr/>
          <p:nvPr/>
        </p:nvGrpSpPr>
        <p:grpSpPr>
          <a:xfrm rot="5400000">
            <a:off x="-1885929" y="-1830456"/>
            <a:ext cx="11582769" cy="6700370"/>
            <a:chOff x="0" y="0"/>
            <a:chExt cx="812800" cy="470186"/>
          </a:xfrm>
        </p:grpSpPr>
        <p:sp>
          <p:nvSpPr>
            <p:cNvPr id="22" name="Freeform 22"/>
            <p:cNvSpPr/>
            <p:nvPr/>
          </p:nvSpPr>
          <p:spPr>
            <a:xfrm>
              <a:off x="0" y="0"/>
              <a:ext cx="812800" cy="470186"/>
            </a:xfrm>
            <a:custGeom>
              <a:avLst/>
              <a:gdLst/>
              <a:ahLst/>
              <a:cxnLst/>
              <a:rect l="l" t="t" r="r" b="b"/>
              <a:pathLst>
                <a:path w="812800" h="470186">
                  <a:moveTo>
                    <a:pt x="609600" y="0"/>
                  </a:moveTo>
                  <a:cubicBezTo>
                    <a:pt x="721824" y="0"/>
                    <a:pt x="812800" y="105255"/>
                    <a:pt x="812800" y="235093"/>
                  </a:cubicBezTo>
                  <a:cubicBezTo>
                    <a:pt x="812800" y="364932"/>
                    <a:pt x="721824" y="470186"/>
                    <a:pt x="609600" y="470186"/>
                  </a:cubicBezTo>
                  <a:lnTo>
                    <a:pt x="203200" y="470186"/>
                  </a:lnTo>
                  <a:cubicBezTo>
                    <a:pt x="90976" y="470186"/>
                    <a:pt x="0" y="364932"/>
                    <a:pt x="0" y="235093"/>
                  </a:cubicBezTo>
                  <a:cubicBezTo>
                    <a:pt x="0" y="105255"/>
                    <a:pt x="90976" y="0"/>
                    <a:pt x="203200" y="0"/>
                  </a:cubicBezTo>
                  <a:close/>
                </a:path>
              </a:pathLst>
            </a:custGeom>
            <a:solidFill>
              <a:srgbClr val="810992"/>
            </a:solidFill>
          </p:spPr>
        </p:sp>
        <p:sp>
          <p:nvSpPr>
            <p:cNvPr id="23" name="TextBox 23"/>
            <p:cNvSpPr txBox="1"/>
            <p:nvPr/>
          </p:nvSpPr>
          <p:spPr>
            <a:xfrm>
              <a:off x="0" y="-47625"/>
              <a:ext cx="812800" cy="51781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59881" y="821604"/>
            <a:ext cx="6091148" cy="6091124"/>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095" t="-3107" r="-1095"/>
              </a:stretch>
            </a:blipFill>
          </p:spPr>
        </p:sp>
      </p:grpSp>
      <p:grpSp>
        <p:nvGrpSpPr>
          <p:cNvPr id="26" name="Group 26"/>
          <p:cNvGrpSpPr/>
          <p:nvPr/>
        </p:nvGrpSpPr>
        <p:grpSpPr>
          <a:xfrm>
            <a:off x="8585543" y="1457635"/>
            <a:ext cx="3977537" cy="1391259"/>
            <a:chOff x="0" y="0"/>
            <a:chExt cx="1047582" cy="366422"/>
          </a:xfrm>
        </p:grpSpPr>
        <p:sp>
          <p:nvSpPr>
            <p:cNvPr id="27" name="Freeform 27"/>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28" name="TextBox 28"/>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sp>
        <p:nvSpPr>
          <p:cNvPr id="33" name="TextBox 33"/>
          <p:cNvSpPr txBox="1"/>
          <p:nvPr/>
        </p:nvSpPr>
        <p:spPr>
          <a:xfrm>
            <a:off x="8940815" y="1836764"/>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CHALLENGES</a:t>
            </a:r>
          </a:p>
        </p:txBody>
      </p:sp>
      <p:sp>
        <p:nvSpPr>
          <p:cNvPr id="38" name="TextBox 38"/>
          <p:cNvSpPr txBox="1"/>
          <p:nvPr/>
        </p:nvSpPr>
        <p:spPr>
          <a:xfrm>
            <a:off x="8495461" y="3855923"/>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Knowledge</a:t>
            </a:r>
          </a:p>
        </p:txBody>
      </p:sp>
      <p:sp>
        <p:nvSpPr>
          <p:cNvPr id="39" name="TextBox 39"/>
          <p:cNvSpPr txBox="1"/>
          <p:nvPr/>
        </p:nvSpPr>
        <p:spPr>
          <a:xfrm>
            <a:off x="8380561" y="5017214"/>
            <a:ext cx="4326783" cy="94107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Husband’s </a:t>
            </a:r>
          </a:p>
          <a:p>
            <a:pPr algn="ctr">
              <a:lnSpc>
                <a:spcPts val="3779"/>
              </a:lnSpc>
            </a:pPr>
            <a:r>
              <a:rPr lang="en-US" sz="2700">
                <a:solidFill>
                  <a:srgbClr val="FFFFFF"/>
                </a:solidFill>
                <a:latin typeface="Roboto"/>
                <a:ea typeface="Roboto"/>
                <a:cs typeface="Roboto"/>
                <a:sym typeface="Roboto"/>
              </a:rPr>
              <a:t>Hesitation</a:t>
            </a:r>
          </a:p>
        </p:txBody>
      </p:sp>
      <p:sp>
        <p:nvSpPr>
          <p:cNvPr id="40" name="TextBox 40"/>
          <p:cNvSpPr txBox="1"/>
          <p:nvPr/>
        </p:nvSpPr>
        <p:spPr>
          <a:xfrm>
            <a:off x="8380561" y="6425127"/>
            <a:ext cx="4326783" cy="94107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Access to </a:t>
            </a:r>
          </a:p>
          <a:p>
            <a:pPr algn="ctr">
              <a:lnSpc>
                <a:spcPts val="3779"/>
              </a:lnSpc>
            </a:pPr>
            <a:r>
              <a:rPr lang="en-US" sz="2700">
                <a:solidFill>
                  <a:srgbClr val="FFFFFF"/>
                </a:solidFill>
                <a:latin typeface="Roboto"/>
                <a:ea typeface="Roboto"/>
                <a:cs typeface="Roboto"/>
                <a:sym typeface="Roboto"/>
              </a:rPr>
              <a:t>Health Services</a:t>
            </a:r>
          </a:p>
        </p:txBody>
      </p:sp>
      <p:sp>
        <p:nvSpPr>
          <p:cNvPr id="41" name="TextBox 41"/>
          <p:cNvSpPr txBox="1"/>
          <p:nvPr/>
        </p:nvSpPr>
        <p:spPr>
          <a:xfrm>
            <a:off x="8380561" y="7979921"/>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Fear of Side Effects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A4C65-9F77-0E6A-9020-EE1B9800B89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239A9D-434A-87C0-4E19-70141388EAD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sp>
      <p:grpSp>
        <p:nvGrpSpPr>
          <p:cNvPr id="3" name="Group 3">
            <a:extLst>
              <a:ext uri="{FF2B5EF4-FFF2-40B4-BE49-F238E27FC236}">
                <a16:creationId xmlns:a16="http://schemas.microsoft.com/office/drawing/2014/main" id="{27D45D6C-6827-4113-E0BD-0561EB2F986D}"/>
              </a:ext>
            </a:extLst>
          </p:cNvPr>
          <p:cNvGrpSpPr/>
          <p:nvPr/>
        </p:nvGrpSpPr>
        <p:grpSpPr>
          <a:xfrm>
            <a:off x="8026592" y="-199479"/>
            <a:ext cx="11793861" cy="11328579"/>
            <a:chOff x="0" y="0"/>
            <a:chExt cx="3106202" cy="2983659"/>
          </a:xfrm>
        </p:grpSpPr>
        <p:sp>
          <p:nvSpPr>
            <p:cNvPr id="4" name="Freeform 4">
              <a:extLst>
                <a:ext uri="{FF2B5EF4-FFF2-40B4-BE49-F238E27FC236}">
                  <a16:creationId xmlns:a16="http://schemas.microsoft.com/office/drawing/2014/main" id="{7F2F5A5E-882C-7670-13F1-5F00E1884964}"/>
                </a:ext>
              </a:extLst>
            </p:cNvPr>
            <p:cNvSpPr/>
            <p:nvPr/>
          </p:nvSpPr>
          <p:spPr>
            <a:xfrm>
              <a:off x="0" y="0"/>
              <a:ext cx="3106202" cy="2983659"/>
            </a:xfrm>
            <a:custGeom>
              <a:avLst/>
              <a:gdLst/>
              <a:ahLst/>
              <a:cxnLst/>
              <a:rect l="l" t="t" r="r" b="b"/>
              <a:pathLst>
                <a:path w="3106202" h="2983659">
                  <a:moveTo>
                    <a:pt x="0" y="0"/>
                  </a:moveTo>
                  <a:lnTo>
                    <a:pt x="3106202" y="0"/>
                  </a:lnTo>
                  <a:lnTo>
                    <a:pt x="3106202" y="2983659"/>
                  </a:lnTo>
                  <a:lnTo>
                    <a:pt x="0" y="2983659"/>
                  </a:lnTo>
                  <a:close/>
                </a:path>
              </a:pathLst>
            </a:custGeom>
            <a:solidFill>
              <a:srgbClr val="810992"/>
            </a:solidFill>
          </p:spPr>
        </p:sp>
        <p:sp>
          <p:nvSpPr>
            <p:cNvPr id="5" name="TextBox 5">
              <a:extLst>
                <a:ext uri="{FF2B5EF4-FFF2-40B4-BE49-F238E27FC236}">
                  <a16:creationId xmlns:a16="http://schemas.microsoft.com/office/drawing/2014/main" id="{ECEBE755-F7ED-BC7D-C14D-9D84CCF558EE}"/>
                </a:ext>
              </a:extLst>
            </p:cNvPr>
            <p:cNvSpPr txBox="1"/>
            <p:nvPr/>
          </p:nvSpPr>
          <p:spPr>
            <a:xfrm>
              <a:off x="0" y="-57150"/>
              <a:ext cx="3106202" cy="3040809"/>
            </a:xfrm>
            <a:prstGeom prst="rect">
              <a:avLst/>
            </a:prstGeom>
          </p:spPr>
          <p:txBody>
            <a:bodyPr lIns="50800" tIns="50800" rIns="50800" bIns="50800" rtlCol="0" anchor="ctr"/>
            <a:lstStyle/>
            <a:p>
              <a:pPr algn="ctr">
                <a:lnSpc>
                  <a:spcPts val="3779"/>
                </a:lnSpc>
              </a:pPr>
              <a:endParaRPr/>
            </a:p>
          </p:txBody>
        </p:sp>
      </p:grpSp>
      <p:grpSp>
        <p:nvGrpSpPr>
          <p:cNvPr id="6" name="Group 6">
            <a:extLst>
              <a:ext uri="{FF2B5EF4-FFF2-40B4-BE49-F238E27FC236}">
                <a16:creationId xmlns:a16="http://schemas.microsoft.com/office/drawing/2014/main" id="{18AEB491-B3F3-E8AA-6BA0-D7B7E7AB3EAA}"/>
              </a:ext>
            </a:extLst>
          </p:cNvPr>
          <p:cNvGrpSpPr/>
          <p:nvPr/>
        </p:nvGrpSpPr>
        <p:grpSpPr>
          <a:xfrm rot="-10800000">
            <a:off x="12563079" y="7665621"/>
            <a:ext cx="4927377" cy="1150569"/>
            <a:chOff x="0" y="0"/>
            <a:chExt cx="1297745" cy="303031"/>
          </a:xfrm>
        </p:grpSpPr>
        <p:sp>
          <p:nvSpPr>
            <p:cNvPr id="7" name="Freeform 7">
              <a:extLst>
                <a:ext uri="{FF2B5EF4-FFF2-40B4-BE49-F238E27FC236}">
                  <a16:creationId xmlns:a16="http://schemas.microsoft.com/office/drawing/2014/main" id="{BAA15526-2967-D0C1-DD56-2D3D2384AA44}"/>
                </a:ext>
              </a:extLst>
            </p:cNvPr>
            <p:cNvSpPr/>
            <p:nvPr/>
          </p:nvSpPr>
          <p:spPr>
            <a:xfrm>
              <a:off x="0" y="0"/>
              <a:ext cx="1285132" cy="303031"/>
            </a:xfrm>
            <a:custGeom>
              <a:avLst/>
              <a:gdLst/>
              <a:ahLst/>
              <a:cxnLst/>
              <a:rect l="l" t="t" r="r" b="b"/>
              <a:pathLst>
                <a:path w="1285132" h="303031">
                  <a:moveTo>
                    <a:pt x="1069406" y="0"/>
                  </a:moveTo>
                  <a:lnTo>
                    <a:pt x="25139" y="0"/>
                  </a:lnTo>
                  <a:cubicBezTo>
                    <a:pt x="18472" y="0"/>
                    <a:pt x="12078" y="2649"/>
                    <a:pt x="7363" y="7363"/>
                  </a:cubicBezTo>
                  <a:cubicBezTo>
                    <a:pt x="2649" y="12078"/>
                    <a:pt x="0" y="18472"/>
                    <a:pt x="0" y="25139"/>
                  </a:cubicBezTo>
                  <a:lnTo>
                    <a:pt x="0" y="277891"/>
                  </a:lnTo>
                  <a:cubicBezTo>
                    <a:pt x="0" y="284559"/>
                    <a:pt x="2649" y="290953"/>
                    <a:pt x="7363" y="295667"/>
                  </a:cubicBezTo>
                  <a:cubicBezTo>
                    <a:pt x="12078" y="300382"/>
                    <a:pt x="18472" y="303031"/>
                    <a:pt x="25139" y="303031"/>
                  </a:cubicBezTo>
                  <a:lnTo>
                    <a:pt x="1069406" y="303031"/>
                  </a:lnTo>
                  <a:cubicBezTo>
                    <a:pt x="1085728" y="303031"/>
                    <a:pt x="1101614" y="297760"/>
                    <a:pt x="1114699" y="288003"/>
                  </a:cubicBezTo>
                  <a:lnTo>
                    <a:pt x="1277592" y="166543"/>
                  </a:lnTo>
                  <a:cubicBezTo>
                    <a:pt x="1282337" y="163005"/>
                    <a:pt x="1285132" y="157434"/>
                    <a:pt x="1285132" y="151515"/>
                  </a:cubicBezTo>
                  <a:cubicBezTo>
                    <a:pt x="1285132" y="145597"/>
                    <a:pt x="1282337" y="140026"/>
                    <a:pt x="1277592" y="136488"/>
                  </a:cubicBezTo>
                  <a:lnTo>
                    <a:pt x="1114699" y="15027"/>
                  </a:lnTo>
                  <a:cubicBezTo>
                    <a:pt x="1101614" y="5271"/>
                    <a:pt x="1085728" y="0"/>
                    <a:pt x="1069406" y="0"/>
                  </a:cubicBezTo>
                  <a:close/>
                </a:path>
              </a:pathLst>
            </a:custGeom>
            <a:solidFill>
              <a:srgbClr val="B6A7D4"/>
            </a:solidFill>
          </p:spPr>
        </p:sp>
        <p:sp>
          <p:nvSpPr>
            <p:cNvPr id="8" name="TextBox 8">
              <a:extLst>
                <a:ext uri="{FF2B5EF4-FFF2-40B4-BE49-F238E27FC236}">
                  <a16:creationId xmlns:a16="http://schemas.microsoft.com/office/drawing/2014/main" id="{C1423A09-BCE3-A071-A4F5-2B9AE015CDB5}"/>
                </a:ext>
              </a:extLst>
            </p:cNvPr>
            <p:cNvSpPr txBox="1"/>
            <p:nvPr/>
          </p:nvSpPr>
          <p:spPr>
            <a:xfrm>
              <a:off x="0" y="-47625"/>
              <a:ext cx="1183445" cy="350656"/>
            </a:xfrm>
            <a:prstGeom prst="rect">
              <a:avLst/>
            </a:prstGeom>
          </p:spPr>
          <p:txBody>
            <a:bodyPr lIns="50800" tIns="50800" rIns="50800" bIns="50800" rtlCol="0" anchor="ctr"/>
            <a:lstStyle/>
            <a:p>
              <a:pPr algn="ctr">
                <a:lnSpc>
                  <a:spcPts val="2520"/>
                </a:lnSpc>
              </a:pPr>
              <a:endParaRPr/>
            </a:p>
          </p:txBody>
        </p:sp>
      </p:grpSp>
      <p:grpSp>
        <p:nvGrpSpPr>
          <p:cNvPr id="9" name="Group 9">
            <a:extLst>
              <a:ext uri="{FF2B5EF4-FFF2-40B4-BE49-F238E27FC236}">
                <a16:creationId xmlns:a16="http://schemas.microsoft.com/office/drawing/2014/main" id="{524C5AFE-C1F4-BEEB-158F-76B82B474750}"/>
              </a:ext>
            </a:extLst>
          </p:cNvPr>
          <p:cNvGrpSpPr/>
          <p:nvPr/>
        </p:nvGrpSpPr>
        <p:grpSpPr>
          <a:xfrm rot="-10800000">
            <a:off x="12563079" y="6286452"/>
            <a:ext cx="4945663" cy="1150569"/>
            <a:chOff x="0" y="0"/>
            <a:chExt cx="1302561" cy="303031"/>
          </a:xfrm>
        </p:grpSpPr>
        <p:sp>
          <p:nvSpPr>
            <p:cNvPr id="10" name="Freeform 10">
              <a:extLst>
                <a:ext uri="{FF2B5EF4-FFF2-40B4-BE49-F238E27FC236}">
                  <a16:creationId xmlns:a16="http://schemas.microsoft.com/office/drawing/2014/main" id="{CC065DBF-5826-9014-B21D-3FE35ADC7AE8}"/>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1" name="TextBox 11">
              <a:extLst>
                <a:ext uri="{FF2B5EF4-FFF2-40B4-BE49-F238E27FC236}">
                  <a16:creationId xmlns:a16="http://schemas.microsoft.com/office/drawing/2014/main" id="{BF60CF91-5595-2A8A-1F2E-D8F1606D771B}"/>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2" name="Group 12">
            <a:extLst>
              <a:ext uri="{FF2B5EF4-FFF2-40B4-BE49-F238E27FC236}">
                <a16:creationId xmlns:a16="http://schemas.microsoft.com/office/drawing/2014/main" id="{87157A22-9059-2C35-6855-D22E642C1618}"/>
              </a:ext>
            </a:extLst>
          </p:cNvPr>
          <p:cNvGrpSpPr/>
          <p:nvPr/>
        </p:nvGrpSpPr>
        <p:grpSpPr>
          <a:xfrm rot="-10800000">
            <a:off x="12563079" y="3524508"/>
            <a:ext cx="4945663" cy="1150569"/>
            <a:chOff x="0" y="0"/>
            <a:chExt cx="1302561" cy="303031"/>
          </a:xfrm>
        </p:grpSpPr>
        <p:sp>
          <p:nvSpPr>
            <p:cNvPr id="13" name="Freeform 13">
              <a:extLst>
                <a:ext uri="{FF2B5EF4-FFF2-40B4-BE49-F238E27FC236}">
                  <a16:creationId xmlns:a16="http://schemas.microsoft.com/office/drawing/2014/main" id="{F7993AAC-BA93-F8B1-5F10-3E7249C87B4B}"/>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4" name="TextBox 14">
              <a:extLst>
                <a:ext uri="{FF2B5EF4-FFF2-40B4-BE49-F238E27FC236}">
                  <a16:creationId xmlns:a16="http://schemas.microsoft.com/office/drawing/2014/main" id="{C243FB1C-F0F3-728C-0C28-42EA166116A6}"/>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5" name="Group 15">
            <a:extLst>
              <a:ext uri="{FF2B5EF4-FFF2-40B4-BE49-F238E27FC236}">
                <a16:creationId xmlns:a16="http://schemas.microsoft.com/office/drawing/2014/main" id="{29296D44-D40B-65AE-6DF1-861C8E39DC63}"/>
              </a:ext>
            </a:extLst>
          </p:cNvPr>
          <p:cNvGrpSpPr/>
          <p:nvPr/>
        </p:nvGrpSpPr>
        <p:grpSpPr>
          <a:xfrm rot="-10800000">
            <a:off x="12563079" y="4906382"/>
            <a:ext cx="4945663" cy="1150569"/>
            <a:chOff x="0" y="0"/>
            <a:chExt cx="1302561" cy="303031"/>
          </a:xfrm>
        </p:grpSpPr>
        <p:sp>
          <p:nvSpPr>
            <p:cNvPr id="16" name="Freeform 16">
              <a:extLst>
                <a:ext uri="{FF2B5EF4-FFF2-40B4-BE49-F238E27FC236}">
                  <a16:creationId xmlns:a16="http://schemas.microsoft.com/office/drawing/2014/main" id="{22835E06-F735-2DE5-F0CC-B085D37F9B2B}"/>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7" name="TextBox 17">
              <a:extLst>
                <a:ext uri="{FF2B5EF4-FFF2-40B4-BE49-F238E27FC236}">
                  <a16:creationId xmlns:a16="http://schemas.microsoft.com/office/drawing/2014/main" id="{DBB66124-79EF-938F-A7AF-87292A03A3F4}"/>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8" name="Group 18">
            <a:extLst>
              <a:ext uri="{FF2B5EF4-FFF2-40B4-BE49-F238E27FC236}">
                <a16:creationId xmlns:a16="http://schemas.microsoft.com/office/drawing/2014/main" id="{52DA4B6B-FA40-3C62-5856-B263C7D91CFB}"/>
              </a:ext>
            </a:extLst>
          </p:cNvPr>
          <p:cNvGrpSpPr/>
          <p:nvPr/>
        </p:nvGrpSpPr>
        <p:grpSpPr>
          <a:xfrm>
            <a:off x="1028700" y="7440097"/>
            <a:ext cx="5097869" cy="1934394"/>
            <a:chOff x="0" y="0"/>
            <a:chExt cx="3845906" cy="1459334"/>
          </a:xfrm>
        </p:grpSpPr>
        <p:sp>
          <p:nvSpPr>
            <p:cNvPr id="19" name="Freeform 19">
              <a:extLst>
                <a:ext uri="{FF2B5EF4-FFF2-40B4-BE49-F238E27FC236}">
                  <a16:creationId xmlns:a16="http://schemas.microsoft.com/office/drawing/2014/main" id="{1D92CFB5-E5B4-97EB-DDCC-7C6718340F7E}"/>
                </a:ext>
              </a:extLst>
            </p:cNvPr>
            <p:cNvSpPr/>
            <p:nvPr/>
          </p:nvSpPr>
          <p:spPr>
            <a:xfrm>
              <a:off x="0" y="0"/>
              <a:ext cx="3845906" cy="1459334"/>
            </a:xfrm>
            <a:custGeom>
              <a:avLst/>
              <a:gdLst/>
              <a:ahLst/>
              <a:cxnLst/>
              <a:rect l="l" t="t" r="r" b="b"/>
              <a:pathLst>
                <a:path w="3845906" h="1459334">
                  <a:moveTo>
                    <a:pt x="45560" y="0"/>
                  </a:moveTo>
                  <a:lnTo>
                    <a:pt x="3800346" y="0"/>
                  </a:lnTo>
                  <a:cubicBezTo>
                    <a:pt x="3825508" y="0"/>
                    <a:pt x="3845906" y="20398"/>
                    <a:pt x="3845906" y="45560"/>
                  </a:cubicBezTo>
                  <a:lnTo>
                    <a:pt x="3845906" y="1413775"/>
                  </a:lnTo>
                  <a:cubicBezTo>
                    <a:pt x="3845906" y="1438936"/>
                    <a:pt x="3825508" y="1459334"/>
                    <a:pt x="3800346" y="1459334"/>
                  </a:cubicBezTo>
                  <a:lnTo>
                    <a:pt x="45560" y="1459334"/>
                  </a:lnTo>
                  <a:cubicBezTo>
                    <a:pt x="20398" y="1459334"/>
                    <a:pt x="0" y="1438936"/>
                    <a:pt x="0" y="1413775"/>
                  </a:cubicBezTo>
                  <a:lnTo>
                    <a:pt x="0" y="45560"/>
                  </a:lnTo>
                  <a:cubicBezTo>
                    <a:pt x="0" y="20398"/>
                    <a:pt x="20398" y="0"/>
                    <a:pt x="45560" y="0"/>
                  </a:cubicBezTo>
                  <a:close/>
                </a:path>
              </a:pathLst>
            </a:custGeom>
            <a:solidFill>
              <a:srgbClr val="FFFFFF"/>
            </a:solidFill>
            <a:ln cap="rnd">
              <a:noFill/>
              <a:prstDash val="sysDot"/>
              <a:round/>
            </a:ln>
          </p:spPr>
        </p:sp>
        <p:sp>
          <p:nvSpPr>
            <p:cNvPr id="20" name="TextBox 20">
              <a:extLst>
                <a:ext uri="{FF2B5EF4-FFF2-40B4-BE49-F238E27FC236}">
                  <a16:creationId xmlns:a16="http://schemas.microsoft.com/office/drawing/2014/main" id="{BE970F86-6121-EF9B-5809-1DB3BBA135FC}"/>
                </a:ext>
              </a:extLst>
            </p:cNvPr>
            <p:cNvSpPr txBox="1"/>
            <p:nvPr/>
          </p:nvSpPr>
          <p:spPr>
            <a:xfrm>
              <a:off x="0" y="-76200"/>
              <a:ext cx="3845906" cy="1535534"/>
            </a:xfrm>
            <a:prstGeom prst="rect">
              <a:avLst/>
            </a:prstGeom>
          </p:spPr>
          <p:txBody>
            <a:bodyPr lIns="190500" tIns="190500" rIns="190500" bIns="190500" rtlCol="0" anchor="ctr"/>
            <a:lstStyle/>
            <a:p>
              <a:pPr algn="ctr">
                <a:lnSpc>
                  <a:spcPts val="4200"/>
                </a:lnSpc>
              </a:pPr>
              <a:r>
                <a:rPr lang="en-US" sz="3000" b="1">
                  <a:solidFill>
                    <a:srgbClr val="2A2E3A"/>
                  </a:solidFill>
                  <a:latin typeface="Roboto Bold"/>
                  <a:ea typeface="Roboto Bold"/>
                  <a:cs typeface="Roboto Bold"/>
                  <a:sym typeface="Roboto Bold"/>
                </a:rPr>
                <a:t>Liza: Undecided Mother</a:t>
              </a:r>
            </a:p>
            <a:p>
              <a:pPr algn="ctr">
                <a:lnSpc>
                  <a:spcPts val="4200"/>
                </a:lnSpc>
              </a:pPr>
              <a:r>
                <a:rPr lang="en-US" sz="3000" b="1">
                  <a:solidFill>
                    <a:srgbClr val="2A2E3A"/>
                  </a:solidFill>
                  <a:latin typeface="Roboto Bold"/>
                  <a:ea typeface="Roboto Bold"/>
                  <a:cs typeface="Roboto Bold"/>
                  <a:sym typeface="Roboto Bold"/>
                </a:rPr>
                <a:t>with an Unmet Need for </a:t>
              </a:r>
            </a:p>
            <a:p>
              <a:pPr algn="ctr">
                <a:lnSpc>
                  <a:spcPts val="4200"/>
                </a:lnSpc>
              </a:pPr>
              <a:r>
                <a:rPr lang="en-US" sz="3000" b="1">
                  <a:solidFill>
                    <a:srgbClr val="2A2E3A"/>
                  </a:solidFill>
                  <a:latin typeface="Roboto Bold"/>
                  <a:ea typeface="Roboto Bold"/>
                  <a:cs typeface="Roboto Bold"/>
                  <a:sym typeface="Roboto Bold"/>
                </a:rPr>
                <a:t>Family Planning</a:t>
              </a:r>
            </a:p>
          </p:txBody>
        </p:sp>
      </p:grpSp>
      <p:grpSp>
        <p:nvGrpSpPr>
          <p:cNvPr id="21" name="Group 21">
            <a:extLst>
              <a:ext uri="{FF2B5EF4-FFF2-40B4-BE49-F238E27FC236}">
                <a16:creationId xmlns:a16="http://schemas.microsoft.com/office/drawing/2014/main" id="{181385BD-043E-DF28-7BBE-C3411D7B635C}"/>
              </a:ext>
            </a:extLst>
          </p:cNvPr>
          <p:cNvGrpSpPr/>
          <p:nvPr/>
        </p:nvGrpSpPr>
        <p:grpSpPr>
          <a:xfrm rot="5400000">
            <a:off x="-1885929" y="-1830456"/>
            <a:ext cx="11582769" cy="6700370"/>
            <a:chOff x="0" y="0"/>
            <a:chExt cx="812800" cy="470186"/>
          </a:xfrm>
        </p:grpSpPr>
        <p:sp>
          <p:nvSpPr>
            <p:cNvPr id="22" name="Freeform 22">
              <a:extLst>
                <a:ext uri="{FF2B5EF4-FFF2-40B4-BE49-F238E27FC236}">
                  <a16:creationId xmlns:a16="http://schemas.microsoft.com/office/drawing/2014/main" id="{A8AEF9C9-33B8-F03E-B98A-F1C64614B92B}"/>
                </a:ext>
              </a:extLst>
            </p:cNvPr>
            <p:cNvSpPr/>
            <p:nvPr/>
          </p:nvSpPr>
          <p:spPr>
            <a:xfrm>
              <a:off x="0" y="0"/>
              <a:ext cx="812800" cy="470186"/>
            </a:xfrm>
            <a:custGeom>
              <a:avLst/>
              <a:gdLst/>
              <a:ahLst/>
              <a:cxnLst/>
              <a:rect l="l" t="t" r="r" b="b"/>
              <a:pathLst>
                <a:path w="812800" h="470186">
                  <a:moveTo>
                    <a:pt x="609600" y="0"/>
                  </a:moveTo>
                  <a:cubicBezTo>
                    <a:pt x="721824" y="0"/>
                    <a:pt x="812800" y="105255"/>
                    <a:pt x="812800" y="235093"/>
                  </a:cubicBezTo>
                  <a:cubicBezTo>
                    <a:pt x="812800" y="364932"/>
                    <a:pt x="721824" y="470186"/>
                    <a:pt x="609600" y="470186"/>
                  </a:cubicBezTo>
                  <a:lnTo>
                    <a:pt x="203200" y="470186"/>
                  </a:lnTo>
                  <a:cubicBezTo>
                    <a:pt x="90976" y="470186"/>
                    <a:pt x="0" y="364932"/>
                    <a:pt x="0" y="235093"/>
                  </a:cubicBezTo>
                  <a:cubicBezTo>
                    <a:pt x="0" y="105255"/>
                    <a:pt x="90976" y="0"/>
                    <a:pt x="203200" y="0"/>
                  </a:cubicBezTo>
                  <a:close/>
                </a:path>
              </a:pathLst>
            </a:custGeom>
            <a:solidFill>
              <a:srgbClr val="810992"/>
            </a:solidFill>
          </p:spPr>
        </p:sp>
        <p:sp>
          <p:nvSpPr>
            <p:cNvPr id="23" name="TextBox 23">
              <a:extLst>
                <a:ext uri="{FF2B5EF4-FFF2-40B4-BE49-F238E27FC236}">
                  <a16:creationId xmlns:a16="http://schemas.microsoft.com/office/drawing/2014/main" id="{801A5CEF-E2F2-D8EF-EF7E-35682AAE1206}"/>
                </a:ext>
              </a:extLst>
            </p:cNvPr>
            <p:cNvSpPr txBox="1"/>
            <p:nvPr/>
          </p:nvSpPr>
          <p:spPr>
            <a:xfrm>
              <a:off x="0" y="-47625"/>
              <a:ext cx="812800" cy="517811"/>
            </a:xfrm>
            <a:prstGeom prst="rect">
              <a:avLst/>
            </a:prstGeom>
          </p:spPr>
          <p:txBody>
            <a:bodyPr lIns="50800" tIns="50800" rIns="50800" bIns="50800" rtlCol="0" anchor="ctr"/>
            <a:lstStyle/>
            <a:p>
              <a:pPr algn="ctr">
                <a:lnSpc>
                  <a:spcPts val="2659"/>
                </a:lnSpc>
              </a:pPr>
              <a:endParaRPr/>
            </a:p>
          </p:txBody>
        </p:sp>
      </p:grpSp>
      <p:grpSp>
        <p:nvGrpSpPr>
          <p:cNvPr id="24" name="Group 24">
            <a:extLst>
              <a:ext uri="{FF2B5EF4-FFF2-40B4-BE49-F238E27FC236}">
                <a16:creationId xmlns:a16="http://schemas.microsoft.com/office/drawing/2014/main" id="{6421BB42-48BD-6F0B-9733-76DB60F560A2}"/>
              </a:ext>
            </a:extLst>
          </p:cNvPr>
          <p:cNvGrpSpPr/>
          <p:nvPr/>
        </p:nvGrpSpPr>
        <p:grpSpPr>
          <a:xfrm>
            <a:off x="859881" y="821604"/>
            <a:ext cx="6091148" cy="6091124"/>
            <a:chOff x="0" y="0"/>
            <a:chExt cx="6350000" cy="6349975"/>
          </a:xfrm>
        </p:grpSpPr>
        <p:sp>
          <p:nvSpPr>
            <p:cNvPr id="25" name="Freeform 25">
              <a:extLst>
                <a:ext uri="{FF2B5EF4-FFF2-40B4-BE49-F238E27FC236}">
                  <a16:creationId xmlns:a16="http://schemas.microsoft.com/office/drawing/2014/main" id="{B832AD52-A80F-AC43-49DE-199A800C2D86}"/>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095" t="-3107" r="-1095"/>
              </a:stretch>
            </a:blipFill>
          </p:spPr>
        </p:sp>
      </p:grpSp>
      <p:grpSp>
        <p:nvGrpSpPr>
          <p:cNvPr id="26" name="Group 26">
            <a:extLst>
              <a:ext uri="{FF2B5EF4-FFF2-40B4-BE49-F238E27FC236}">
                <a16:creationId xmlns:a16="http://schemas.microsoft.com/office/drawing/2014/main" id="{001AD657-A8D2-6211-473E-81C54E1FF9DA}"/>
              </a:ext>
            </a:extLst>
          </p:cNvPr>
          <p:cNvGrpSpPr/>
          <p:nvPr/>
        </p:nvGrpSpPr>
        <p:grpSpPr>
          <a:xfrm>
            <a:off x="8585543" y="1457635"/>
            <a:ext cx="3977537" cy="1391259"/>
            <a:chOff x="0" y="0"/>
            <a:chExt cx="1047582" cy="366422"/>
          </a:xfrm>
        </p:grpSpPr>
        <p:sp>
          <p:nvSpPr>
            <p:cNvPr id="27" name="Freeform 27">
              <a:extLst>
                <a:ext uri="{FF2B5EF4-FFF2-40B4-BE49-F238E27FC236}">
                  <a16:creationId xmlns:a16="http://schemas.microsoft.com/office/drawing/2014/main" id="{189D32B4-422D-E5A3-CC78-C4CA56859F7C}"/>
                </a:ext>
              </a:extLst>
            </p:cNvPr>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28" name="TextBox 28">
              <a:extLst>
                <a:ext uri="{FF2B5EF4-FFF2-40B4-BE49-F238E27FC236}">
                  <a16:creationId xmlns:a16="http://schemas.microsoft.com/office/drawing/2014/main" id="{49FA9EBC-CAD6-0F95-3897-72A12F580B6E}"/>
                </a:ext>
              </a:extLst>
            </p:cNvPr>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grpSp>
        <p:nvGrpSpPr>
          <p:cNvPr id="29" name="Group 29">
            <a:extLst>
              <a:ext uri="{FF2B5EF4-FFF2-40B4-BE49-F238E27FC236}">
                <a16:creationId xmlns:a16="http://schemas.microsoft.com/office/drawing/2014/main" id="{2DAA72C5-1113-A077-2B4A-C56A80EC9BF4}"/>
              </a:ext>
            </a:extLst>
          </p:cNvPr>
          <p:cNvGrpSpPr/>
          <p:nvPr/>
        </p:nvGrpSpPr>
        <p:grpSpPr>
          <a:xfrm>
            <a:off x="13369024" y="1457635"/>
            <a:ext cx="3977537" cy="1391259"/>
            <a:chOff x="0" y="0"/>
            <a:chExt cx="1047582" cy="366422"/>
          </a:xfrm>
        </p:grpSpPr>
        <p:sp>
          <p:nvSpPr>
            <p:cNvPr id="30" name="Freeform 30">
              <a:extLst>
                <a:ext uri="{FF2B5EF4-FFF2-40B4-BE49-F238E27FC236}">
                  <a16:creationId xmlns:a16="http://schemas.microsoft.com/office/drawing/2014/main" id="{14490CB4-78F0-2153-C277-754D551554F8}"/>
                </a:ext>
              </a:extLst>
            </p:cNvPr>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31" name="TextBox 31">
              <a:extLst>
                <a:ext uri="{FF2B5EF4-FFF2-40B4-BE49-F238E27FC236}">
                  <a16:creationId xmlns:a16="http://schemas.microsoft.com/office/drawing/2014/main" id="{934DB208-A6F8-2EB2-0A02-DA8FF4D47ECA}"/>
                </a:ext>
              </a:extLst>
            </p:cNvPr>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sp>
        <p:nvSpPr>
          <p:cNvPr id="32" name="TextBox 32">
            <a:extLst>
              <a:ext uri="{FF2B5EF4-FFF2-40B4-BE49-F238E27FC236}">
                <a16:creationId xmlns:a16="http://schemas.microsoft.com/office/drawing/2014/main" id="{200AB8F5-96EB-1170-F5F6-9D73D383B71D}"/>
              </a:ext>
            </a:extLst>
          </p:cNvPr>
          <p:cNvSpPr txBox="1"/>
          <p:nvPr/>
        </p:nvSpPr>
        <p:spPr>
          <a:xfrm>
            <a:off x="13742214" y="1836070"/>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e-PLANO APP</a:t>
            </a:r>
          </a:p>
        </p:txBody>
      </p:sp>
      <p:sp>
        <p:nvSpPr>
          <p:cNvPr id="33" name="TextBox 33">
            <a:extLst>
              <a:ext uri="{FF2B5EF4-FFF2-40B4-BE49-F238E27FC236}">
                <a16:creationId xmlns:a16="http://schemas.microsoft.com/office/drawing/2014/main" id="{DDEF96E3-D2BB-475F-329B-A3C83747D213}"/>
              </a:ext>
            </a:extLst>
          </p:cNvPr>
          <p:cNvSpPr txBox="1"/>
          <p:nvPr/>
        </p:nvSpPr>
        <p:spPr>
          <a:xfrm>
            <a:off x="8940815" y="1836764"/>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CHALLENGES</a:t>
            </a:r>
          </a:p>
        </p:txBody>
      </p:sp>
      <p:sp>
        <p:nvSpPr>
          <p:cNvPr id="34" name="TextBox 34">
            <a:extLst>
              <a:ext uri="{FF2B5EF4-FFF2-40B4-BE49-F238E27FC236}">
                <a16:creationId xmlns:a16="http://schemas.microsoft.com/office/drawing/2014/main" id="{295DD041-B378-21F3-4CE7-ED792FC7CFBC}"/>
              </a:ext>
            </a:extLst>
          </p:cNvPr>
          <p:cNvSpPr txBox="1"/>
          <p:nvPr/>
        </p:nvSpPr>
        <p:spPr>
          <a:xfrm>
            <a:off x="12843431" y="3623561"/>
            <a:ext cx="4343049"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Accurate and Simple Information</a:t>
            </a:r>
          </a:p>
        </p:txBody>
      </p:sp>
      <p:sp>
        <p:nvSpPr>
          <p:cNvPr id="35" name="TextBox 35">
            <a:extLst>
              <a:ext uri="{FF2B5EF4-FFF2-40B4-BE49-F238E27FC236}">
                <a16:creationId xmlns:a16="http://schemas.microsoft.com/office/drawing/2014/main" id="{379CF151-B81E-CFDD-A3C6-4A439D809209}"/>
              </a:ext>
            </a:extLst>
          </p:cNvPr>
          <p:cNvSpPr txBox="1"/>
          <p:nvPr/>
        </p:nvSpPr>
        <p:spPr>
          <a:xfrm>
            <a:off x="13114493" y="5027642"/>
            <a:ext cx="4094791"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Generate Support from Husband</a:t>
            </a:r>
          </a:p>
        </p:txBody>
      </p:sp>
      <p:sp>
        <p:nvSpPr>
          <p:cNvPr id="36" name="TextBox 36">
            <a:extLst>
              <a:ext uri="{FF2B5EF4-FFF2-40B4-BE49-F238E27FC236}">
                <a16:creationId xmlns:a16="http://schemas.microsoft.com/office/drawing/2014/main" id="{049E18CF-15CC-4C66-A0C2-39615BF4B267}"/>
              </a:ext>
            </a:extLst>
          </p:cNvPr>
          <p:cNvSpPr txBox="1"/>
          <p:nvPr/>
        </p:nvSpPr>
        <p:spPr>
          <a:xfrm>
            <a:off x="13014025" y="6473421"/>
            <a:ext cx="4332536" cy="422275"/>
          </a:xfrm>
          <a:prstGeom prst="rect">
            <a:avLst/>
          </a:prstGeom>
        </p:spPr>
        <p:txBody>
          <a:bodyPr lIns="0" tIns="0" rIns="0" bIns="0" rtlCol="0" anchor="t">
            <a:spAutoFit/>
          </a:bodyPr>
          <a:lstStyle/>
          <a:p>
            <a:pPr algn="ctr">
              <a:lnSpc>
                <a:spcPts val="3499"/>
              </a:lnSpc>
            </a:pPr>
            <a:r>
              <a:rPr lang="en-US" sz="2499" dirty="0">
                <a:solidFill>
                  <a:srgbClr val="FFFFFF"/>
                </a:solidFill>
                <a:latin typeface="Roboto"/>
                <a:ea typeface="Roboto"/>
                <a:cs typeface="Roboto"/>
                <a:sym typeface="Roboto"/>
              </a:rPr>
              <a:t>Convenient Access to Services</a:t>
            </a:r>
          </a:p>
        </p:txBody>
      </p:sp>
      <p:sp>
        <p:nvSpPr>
          <p:cNvPr id="37" name="TextBox 37">
            <a:extLst>
              <a:ext uri="{FF2B5EF4-FFF2-40B4-BE49-F238E27FC236}">
                <a16:creationId xmlns:a16="http://schemas.microsoft.com/office/drawing/2014/main" id="{795E77FE-4C2F-EF07-2AD4-135179A6AFDC}"/>
              </a:ext>
            </a:extLst>
          </p:cNvPr>
          <p:cNvSpPr txBox="1"/>
          <p:nvPr/>
        </p:nvSpPr>
        <p:spPr>
          <a:xfrm>
            <a:off x="12347019" y="7786881"/>
            <a:ext cx="5377783"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Assurance Against </a:t>
            </a:r>
          </a:p>
          <a:p>
            <a:pPr algn="ctr">
              <a:lnSpc>
                <a:spcPts val="3499"/>
              </a:lnSpc>
            </a:pPr>
            <a:r>
              <a:rPr lang="en-US" sz="2499">
                <a:solidFill>
                  <a:srgbClr val="FFFFFF"/>
                </a:solidFill>
                <a:latin typeface="Roboto"/>
                <a:ea typeface="Roboto"/>
                <a:cs typeface="Roboto"/>
                <a:sym typeface="Roboto"/>
              </a:rPr>
              <a:t>Side Effects</a:t>
            </a:r>
          </a:p>
        </p:txBody>
      </p:sp>
      <p:sp>
        <p:nvSpPr>
          <p:cNvPr id="38" name="TextBox 38">
            <a:extLst>
              <a:ext uri="{FF2B5EF4-FFF2-40B4-BE49-F238E27FC236}">
                <a16:creationId xmlns:a16="http://schemas.microsoft.com/office/drawing/2014/main" id="{3F3330EB-466B-7959-2B5C-F7EE6D187FD1}"/>
              </a:ext>
            </a:extLst>
          </p:cNvPr>
          <p:cNvSpPr txBox="1"/>
          <p:nvPr/>
        </p:nvSpPr>
        <p:spPr>
          <a:xfrm>
            <a:off x="8495461" y="3855923"/>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Knowledge</a:t>
            </a:r>
          </a:p>
        </p:txBody>
      </p:sp>
      <p:sp>
        <p:nvSpPr>
          <p:cNvPr id="39" name="TextBox 39">
            <a:extLst>
              <a:ext uri="{FF2B5EF4-FFF2-40B4-BE49-F238E27FC236}">
                <a16:creationId xmlns:a16="http://schemas.microsoft.com/office/drawing/2014/main" id="{05808FA7-6EC2-50CD-C645-12DA1DC078EB}"/>
              </a:ext>
            </a:extLst>
          </p:cNvPr>
          <p:cNvSpPr txBox="1"/>
          <p:nvPr/>
        </p:nvSpPr>
        <p:spPr>
          <a:xfrm>
            <a:off x="8380561" y="5017214"/>
            <a:ext cx="4326783" cy="94107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Husband’s </a:t>
            </a:r>
          </a:p>
          <a:p>
            <a:pPr algn="ctr">
              <a:lnSpc>
                <a:spcPts val="3779"/>
              </a:lnSpc>
            </a:pPr>
            <a:r>
              <a:rPr lang="en-US" sz="2700">
                <a:solidFill>
                  <a:srgbClr val="FFFFFF"/>
                </a:solidFill>
                <a:latin typeface="Roboto"/>
                <a:ea typeface="Roboto"/>
                <a:cs typeface="Roboto"/>
                <a:sym typeface="Roboto"/>
              </a:rPr>
              <a:t>Hesitation</a:t>
            </a:r>
          </a:p>
        </p:txBody>
      </p:sp>
      <p:sp>
        <p:nvSpPr>
          <p:cNvPr id="40" name="TextBox 40">
            <a:extLst>
              <a:ext uri="{FF2B5EF4-FFF2-40B4-BE49-F238E27FC236}">
                <a16:creationId xmlns:a16="http://schemas.microsoft.com/office/drawing/2014/main" id="{D074F014-988A-3E06-BBC4-AC8E303C79A2}"/>
              </a:ext>
            </a:extLst>
          </p:cNvPr>
          <p:cNvSpPr txBox="1"/>
          <p:nvPr/>
        </p:nvSpPr>
        <p:spPr>
          <a:xfrm>
            <a:off x="8380561" y="6425127"/>
            <a:ext cx="4326783" cy="94107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Access to </a:t>
            </a:r>
          </a:p>
          <a:p>
            <a:pPr algn="ctr">
              <a:lnSpc>
                <a:spcPts val="3779"/>
              </a:lnSpc>
            </a:pPr>
            <a:r>
              <a:rPr lang="en-US" sz="2700">
                <a:solidFill>
                  <a:srgbClr val="FFFFFF"/>
                </a:solidFill>
                <a:latin typeface="Roboto"/>
                <a:ea typeface="Roboto"/>
                <a:cs typeface="Roboto"/>
                <a:sym typeface="Roboto"/>
              </a:rPr>
              <a:t>Health Services</a:t>
            </a:r>
          </a:p>
        </p:txBody>
      </p:sp>
      <p:sp>
        <p:nvSpPr>
          <p:cNvPr id="41" name="TextBox 41">
            <a:extLst>
              <a:ext uri="{FF2B5EF4-FFF2-40B4-BE49-F238E27FC236}">
                <a16:creationId xmlns:a16="http://schemas.microsoft.com/office/drawing/2014/main" id="{AB90C816-CE3E-1B80-8440-B3EC71F589E1}"/>
              </a:ext>
            </a:extLst>
          </p:cNvPr>
          <p:cNvSpPr txBox="1"/>
          <p:nvPr/>
        </p:nvSpPr>
        <p:spPr>
          <a:xfrm>
            <a:off x="8380561" y="7979921"/>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Fear of Side Effects</a:t>
            </a:r>
          </a:p>
        </p:txBody>
      </p:sp>
    </p:spTree>
    <p:extLst>
      <p:ext uri="{BB962C8B-B14F-4D97-AF65-F5344CB8AC3E}">
        <p14:creationId xmlns:p14="http://schemas.microsoft.com/office/powerpoint/2010/main" val="2416485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sp>
      <p:grpSp>
        <p:nvGrpSpPr>
          <p:cNvPr id="3" name="Group 3"/>
          <p:cNvGrpSpPr/>
          <p:nvPr/>
        </p:nvGrpSpPr>
        <p:grpSpPr>
          <a:xfrm>
            <a:off x="8026592" y="-199479"/>
            <a:ext cx="11793861" cy="11328579"/>
            <a:chOff x="0" y="0"/>
            <a:chExt cx="3106202" cy="2983659"/>
          </a:xfrm>
        </p:grpSpPr>
        <p:sp>
          <p:nvSpPr>
            <p:cNvPr id="4" name="Freeform 4"/>
            <p:cNvSpPr/>
            <p:nvPr/>
          </p:nvSpPr>
          <p:spPr>
            <a:xfrm>
              <a:off x="0" y="0"/>
              <a:ext cx="3106202" cy="2983659"/>
            </a:xfrm>
            <a:custGeom>
              <a:avLst/>
              <a:gdLst/>
              <a:ahLst/>
              <a:cxnLst/>
              <a:rect l="l" t="t" r="r" b="b"/>
              <a:pathLst>
                <a:path w="3106202" h="2983659">
                  <a:moveTo>
                    <a:pt x="0" y="0"/>
                  </a:moveTo>
                  <a:lnTo>
                    <a:pt x="3106202" y="0"/>
                  </a:lnTo>
                  <a:lnTo>
                    <a:pt x="3106202" y="2983659"/>
                  </a:lnTo>
                  <a:lnTo>
                    <a:pt x="0" y="2983659"/>
                  </a:lnTo>
                  <a:close/>
                </a:path>
              </a:pathLst>
            </a:custGeom>
            <a:solidFill>
              <a:srgbClr val="810992"/>
            </a:solidFill>
          </p:spPr>
        </p:sp>
        <p:sp>
          <p:nvSpPr>
            <p:cNvPr id="5" name="TextBox 5"/>
            <p:cNvSpPr txBox="1"/>
            <p:nvPr/>
          </p:nvSpPr>
          <p:spPr>
            <a:xfrm>
              <a:off x="0" y="-57150"/>
              <a:ext cx="3106202" cy="3040809"/>
            </a:xfrm>
            <a:prstGeom prst="rect">
              <a:avLst/>
            </a:prstGeom>
          </p:spPr>
          <p:txBody>
            <a:bodyPr lIns="50800" tIns="50800" rIns="50800" bIns="50800" rtlCol="0" anchor="ctr"/>
            <a:lstStyle/>
            <a:p>
              <a:pPr algn="ctr">
                <a:lnSpc>
                  <a:spcPts val="3779"/>
                </a:lnSpc>
              </a:pPr>
              <a:endParaRPr/>
            </a:p>
          </p:txBody>
        </p:sp>
      </p:grpSp>
      <p:grpSp>
        <p:nvGrpSpPr>
          <p:cNvPr id="18" name="Group 18"/>
          <p:cNvGrpSpPr/>
          <p:nvPr/>
        </p:nvGrpSpPr>
        <p:grpSpPr>
          <a:xfrm>
            <a:off x="1028700" y="7440097"/>
            <a:ext cx="5097869" cy="1404061"/>
            <a:chOff x="0" y="0"/>
            <a:chExt cx="3845906" cy="1059244"/>
          </a:xfrm>
        </p:grpSpPr>
        <p:sp>
          <p:nvSpPr>
            <p:cNvPr id="19" name="Freeform 19"/>
            <p:cNvSpPr/>
            <p:nvPr/>
          </p:nvSpPr>
          <p:spPr>
            <a:xfrm>
              <a:off x="0" y="0"/>
              <a:ext cx="3845906" cy="1059244"/>
            </a:xfrm>
            <a:custGeom>
              <a:avLst/>
              <a:gdLst/>
              <a:ahLst/>
              <a:cxnLst/>
              <a:rect l="l" t="t" r="r" b="b"/>
              <a:pathLst>
                <a:path w="3845906" h="1059244">
                  <a:moveTo>
                    <a:pt x="45560" y="0"/>
                  </a:moveTo>
                  <a:lnTo>
                    <a:pt x="3800346" y="0"/>
                  </a:lnTo>
                  <a:cubicBezTo>
                    <a:pt x="3825508" y="0"/>
                    <a:pt x="3845906" y="20398"/>
                    <a:pt x="3845906" y="45560"/>
                  </a:cubicBezTo>
                  <a:lnTo>
                    <a:pt x="3845906" y="1013684"/>
                  </a:lnTo>
                  <a:cubicBezTo>
                    <a:pt x="3845906" y="1025767"/>
                    <a:pt x="3841106" y="1037356"/>
                    <a:pt x="3832562" y="1045900"/>
                  </a:cubicBezTo>
                  <a:cubicBezTo>
                    <a:pt x="3824018" y="1054444"/>
                    <a:pt x="3812429" y="1059244"/>
                    <a:pt x="3800346" y="1059244"/>
                  </a:cubicBezTo>
                  <a:lnTo>
                    <a:pt x="45560" y="1059244"/>
                  </a:lnTo>
                  <a:cubicBezTo>
                    <a:pt x="20398" y="1059244"/>
                    <a:pt x="0" y="1038846"/>
                    <a:pt x="0" y="1013684"/>
                  </a:cubicBezTo>
                  <a:lnTo>
                    <a:pt x="0" y="45560"/>
                  </a:lnTo>
                  <a:cubicBezTo>
                    <a:pt x="0" y="20398"/>
                    <a:pt x="20398" y="0"/>
                    <a:pt x="45560" y="0"/>
                  </a:cubicBezTo>
                  <a:close/>
                </a:path>
              </a:pathLst>
            </a:custGeom>
            <a:solidFill>
              <a:srgbClr val="FFFFFF"/>
            </a:solidFill>
            <a:ln cap="rnd">
              <a:noFill/>
              <a:prstDash val="sysDot"/>
              <a:round/>
            </a:ln>
          </p:spPr>
        </p:sp>
        <p:sp>
          <p:nvSpPr>
            <p:cNvPr id="20" name="TextBox 20"/>
            <p:cNvSpPr txBox="1"/>
            <p:nvPr/>
          </p:nvSpPr>
          <p:spPr>
            <a:xfrm>
              <a:off x="0" y="-76200"/>
              <a:ext cx="3845906" cy="1135444"/>
            </a:xfrm>
            <a:prstGeom prst="rect">
              <a:avLst/>
            </a:prstGeom>
          </p:spPr>
          <p:txBody>
            <a:bodyPr lIns="190500" tIns="190500" rIns="190500" bIns="190500" rtlCol="0" anchor="ctr"/>
            <a:lstStyle/>
            <a:p>
              <a:pPr algn="ctr">
                <a:lnSpc>
                  <a:spcPts val="4200"/>
                </a:lnSpc>
              </a:pPr>
              <a:r>
                <a:rPr lang="en-US" sz="3000" b="1">
                  <a:solidFill>
                    <a:srgbClr val="2A2E3A"/>
                  </a:solidFill>
                  <a:latin typeface="Roboto Bold"/>
                  <a:ea typeface="Roboto Bold"/>
                  <a:cs typeface="Roboto Bold"/>
                  <a:sym typeface="Roboto Bold"/>
                </a:rPr>
                <a:t>Ana: Family Planning Demand Generator</a:t>
              </a:r>
            </a:p>
          </p:txBody>
        </p:sp>
      </p:grpSp>
      <p:grpSp>
        <p:nvGrpSpPr>
          <p:cNvPr id="21" name="Group 21"/>
          <p:cNvGrpSpPr/>
          <p:nvPr/>
        </p:nvGrpSpPr>
        <p:grpSpPr>
          <a:xfrm rot="5400000">
            <a:off x="-1885929" y="-1830456"/>
            <a:ext cx="11582769" cy="6700370"/>
            <a:chOff x="0" y="0"/>
            <a:chExt cx="812800" cy="470186"/>
          </a:xfrm>
        </p:grpSpPr>
        <p:sp>
          <p:nvSpPr>
            <p:cNvPr id="22" name="Freeform 22"/>
            <p:cNvSpPr/>
            <p:nvPr/>
          </p:nvSpPr>
          <p:spPr>
            <a:xfrm>
              <a:off x="0" y="0"/>
              <a:ext cx="812800" cy="470186"/>
            </a:xfrm>
            <a:custGeom>
              <a:avLst/>
              <a:gdLst/>
              <a:ahLst/>
              <a:cxnLst/>
              <a:rect l="l" t="t" r="r" b="b"/>
              <a:pathLst>
                <a:path w="812800" h="470186">
                  <a:moveTo>
                    <a:pt x="609600" y="0"/>
                  </a:moveTo>
                  <a:cubicBezTo>
                    <a:pt x="721824" y="0"/>
                    <a:pt x="812800" y="105255"/>
                    <a:pt x="812800" y="235093"/>
                  </a:cubicBezTo>
                  <a:cubicBezTo>
                    <a:pt x="812800" y="364932"/>
                    <a:pt x="721824" y="470186"/>
                    <a:pt x="609600" y="470186"/>
                  </a:cubicBezTo>
                  <a:lnTo>
                    <a:pt x="203200" y="470186"/>
                  </a:lnTo>
                  <a:cubicBezTo>
                    <a:pt x="90976" y="470186"/>
                    <a:pt x="0" y="364932"/>
                    <a:pt x="0" y="235093"/>
                  </a:cubicBezTo>
                  <a:cubicBezTo>
                    <a:pt x="0" y="105255"/>
                    <a:pt x="90976" y="0"/>
                    <a:pt x="203200" y="0"/>
                  </a:cubicBezTo>
                  <a:close/>
                </a:path>
              </a:pathLst>
            </a:custGeom>
            <a:solidFill>
              <a:srgbClr val="810992"/>
            </a:solidFill>
          </p:spPr>
        </p:sp>
        <p:sp>
          <p:nvSpPr>
            <p:cNvPr id="23" name="TextBox 23"/>
            <p:cNvSpPr txBox="1"/>
            <p:nvPr/>
          </p:nvSpPr>
          <p:spPr>
            <a:xfrm>
              <a:off x="0" y="-47625"/>
              <a:ext cx="812800" cy="517811"/>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859881" y="821604"/>
            <a:ext cx="6091148" cy="6091124"/>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06" r="-306"/>
              </a:stretch>
            </a:blipFill>
          </p:spPr>
        </p:sp>
      </p:grpSp>
      <p:grpSp>
        <p:nvGrpSpPr>
          <p:cNvPr id="26" name="Group 26"/>
          <p:cNvGrpSpPr/>
          <p:nvPr/>
        </p:nvGrpSpPr>
        <p:grpSpPr>
          <a:xfrm>
            <a:off x="8585543" y="1457635"/>
            <a:ext cx="3977537" cy="1391259"/>
            <a:chOff x="0" y="0"/>
            <a:chExt cx="1047582" cy="366422"/>
          </a:xfrm>
        </p:grpSpPr>
        <p:sp>
          <p:nvSpPr>
            <p:cNvPr id="27" name="Freeform 27"/>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28" name="TextBox 28"/>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grpSp>
        <p:nvGrpSpPr>
          <p:cNvPr id="29" name="Group 29"/>
          <p:cNvGrpSpPr/>
          <p:nvPr/>
        </p:nvGrpSpPr>
        <p:grpSpPr>
          <a:xfrm>
            <a:off x="13369024" y="1457635"/>
            <a:ext cx="3977537" cy="1391259"/>
            <a:chOff x="0" y="0"/>
            <a:chExt cx="1047582" cy="366422"/>
          </a:xfrm>
        </p:grpSpPr>
        <p:sp>
          <p:nvSpPr>
            <p:cNvPr id="30" name="Freeform 30"/>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31" name="TextBox 31"/>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sp>
        <p:nvSpPr>
          <p:cNvPr id="32" name="TextBox 32"/>
          <p:cNvSpPr txBox="1"/>
          <p:nvPr/>
        </p:nvSpPr>
        <p:spPr>
          <a:xfrm>
            <a:off x="13742214" y="1836070"/>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e-PLANO APP</a:t>
            </a:r>
          </a:p>
        </p:txBody>
      </p:sp>
      <p:sp>
        <p:nvSpPr>
          <p:cNvPr id="33" name="TextBox 33"/>
          <p:cNvSpPr txBox="1"/>
          <p:nvPr/>
        </p:nvSpPr>
        <p:spPr>
          <a:xfrm>
            <a:off x="8940815" y="1836764"/>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CHALLENGES</a:t>
            </a:r>
          </a:p>
        </p:txBody>
      </p:sp>
      <p:sp>
        <p:nvSpPr>
          <p:cNvPr id="38" name="TextBox 38"/>
          <p:cNvSpPr txBox="1"/>
          <p:nvPr/>
        </p:nvSpPr>
        <p:spPr>
          <a:xfrm>
            <a:off x="8410920" y="3851012"/>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Stigma</a:t>
            </a:r>
          </a:p>
        </p:txBody>
      </p:sp>
      <p:sp>
        <p:nvSpPr>
          <p:cNvPr id="39" name="TextBox 39"/>
          <p:cNvSpPr txBox="1"/>
          <p:nvPr/>
        </p:nvSpPr>
        <p:spPr>
          <a:xfrm>
            <a:off x="8380561" y="5294202"/>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Low Health Literacy</a:t>
            </a:r>
          </a:p>
        </p:txBody>
      </p:sp>
      <p:sp>
        <p:nvSpPr>
          <p:cNvPr id="40" name="TextBox 40"/>
          <p:cNvSpPr txBox="1"/>
          <p:nvPr/>
        </p:nvSpPr>
        <p:spPr>
          <a:xfrm>
            <a:off x="8380561" y="6608700"/>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Resources</a:t>
            </a:r>
          </a:p>
        </p:txBody>
      </p:sp>
      <p:sp>
        <p:nvSpPr>
          <p:cNvPr id="41" name="TextBox 41"/>
          <p:cNvSpPr txBox="1"/>
          <p:nvPr/>
        </p:nvSpPr>
        <p:spPr>
          <a:xfrm>
            <a:off x="8380561" y="7979921"/>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Accessibility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14A2-346C-67FD-7394-78D9CF1F7C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AC44A8-83B8-7151-F6A6-49CB1BD817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sp>
      <p:grpSp>
        <p:nvGrpSpPr>
          <p:cNvPr id="3" name="Group 3">
            <a:extLst>
              <a:ext uri="{FF2B5EF4-FFF2-40B4-BE49-F238E27FC236}">
                <a16:creationId xmlns:a16="http://schemas.microsoft.com/office/drawing/2014/main" id="{C7E3AA5C-0E4B-244C-F242-AC7B598343D3}"/>
              </a:ext>
            </a:extLst>
          </p:cNvPr>
          <p:cNvGrpSpPr/>
          <p:nvPr/>
        </p:nvGrpSpPr>
        <p:grpSpPr>
          <a:xfrm>
            <a:off x="8026592" y="-199479"/>
            <a:ext cx="11793861" cy="11328579"/>
            <a:chOff x="0" y="0"/>
            <a:chExt cx="3106202" cy="2983659"/>
          </a:xfrm>
        </p:grpSpPr>
        <p:sp>
          <p:nvSpPr>
            <p:cNvPr id="4" name="Freeform 4">
              <a:extLst>
                <a:ext uri="{FF2B5EF4-FFF2-40B4-BE49-F238E27FC236}">
                  <a16:creationId xmlns:a16="http://schemas.microsoft.com/office/drawing/2014/main" id="{2F5A686D-6AAA-A76D-6D39-8E2A6767AB78}"/>
                </a:ext>
              </a:extLst>
            </p:cNvPr>
            <p:cNvSpPr/>
            <p:nvPr/>
          </p:nvSpPr>
          <p:spPr>
            <a:xfrm>
              <a:off x="0" y="0"/>
              <a:ext cx="3106202" cy="2983659"/>
            </a:xfrm>
            <a:custGeom>
              <a:avLst/>
              <a:gdLst/>
              <a:ahLst/>
              <a:cxnLst/>
              <a:rect l="l" t="t" r="r" b="b"/>
              <a:pathLst>
                <a:path w="3106202" h="2983659">
                  <a:moveTo>
                    <a:pt x="0" y="0"/>
                  </a:moveTo>
                  <a:lnTo>
                    <a:pt x="3106202" y="0"/>
                  </a:lnTo>
                  <a:lnTo>
                    <a:pt x="3106202" y="2983659"/>
                  </a:lnTo>
                  <a:lnTo>
                    <a:pt x="0" y="2983659"/>
                  </a:lnTo>
                  <a:close/>
                </a:path>
              </a:pathLst>
            </a:custGeom>
            <a:solidFill>
              <a:srgbClr val="810992"/>
            </a:solidFill>
          </p:spPr>
        </p:sp>
        <p:sp>
          <p:nvSpPr>
            <p:cNvPr id="5" name="TextBox 5">
              <a:extLst>
                <a:ext uri="{FF2B5EF4-FFF2-40B4-BE49-F238E27FC236}">
                  <a16:creationId xmlns:a16="http://schemas.microsoft.com/office/drawing/2014/main" id="{EAF2601C-7D93-1860-9583-66B63F4655D5}"/>
                </a:ext>
              </a:extLst>
            </p:cNvPr>
            <p:cNvSpPr txBox="1"/>
            <p:nvPr/>
          </p:nvSpPr>
          <p:spPr>
            <a:xfrm>
              <a:off x="0" y="-57150"/>
              <a:ext cx="3106202" cy="3040809"/>
            </a:xfrm>
            <a:prstGeom prst="rect">
              <a:avLst/>
            </a:prstGeom>
          </p:spPr>
          <p:txBody>
            <a:bodyPr lIns="50800" tIns="50800" rIns="50800" bIns="50800" rtlCol="0" anchor="ctr"/>
            <a:lstStyle/>
            <a:p>
              <a:pPr algn="ctr">
                <a:lnSpc>
                  <a:spcPts val="3779"/>
                </a:lnSpc>
              </a:pPr>
              <a:endParaRPr/>
            </a:p>
          </p:txBody>
        </p:sp>
      </p:grpSp>
      <p:grpSp>
        <p:nvGrpSpPr>
          <p:cNvPr id="6" name="Group 6">
            <a:extLst>
              <a:ext uri="{FF2B5EF4-FFF2-40B4-BE49-F238E27FC236}">
                <a16:creationId xmlns:a16="http://schemas.microsoft.com/office/drawing/2014/main" id="{4540909E-848D-15B2-3585-92DEA6646F9C}"/>
              </a:ext>
            </a:extLst>
          </p:cNvPr>
          <p:cNvGrpSpPr/>
          <p:nvPr/>
        </p:nvGrpSpPr>
        <p:grpSpPr>
          <a:xfrm rot="-10800000">
            <a:off x="12563079" y="7665621"/>
            <a:ext cx="4927377" cy="1150569"/>
            <a:chOff x="0" y="0"/>
            <a:chExt cx="1297745" cy="303031"/>
          </a:xfrm>
        </p:grpSpPr>
        <p:sp>
          <p:nvSpPr>
            <p:cNvPr id="7" name="Freeform 7">
              <a:extLst>
                <a:ext uri="{FF2B5EF4-FFF2-40B4-BE49-F238E27FC236}">
                  <a16:creationId xmlns:a16="http://schemas.microsoft.com/office/drawing/2014/main" id="{83D354EA-2232-5A2D-E112-5AAED44A5E6F}"/>
                </a:ext>
              </a:extLst>
            </p:cNvPr>
            <p:cNvSpPr/>
            <p:nvPr/>
          </p:nvSpPr>
          <p:spPr>
            <a:xfrm>
              <a:off x="0" y="0"/>
              <a:ext cx="1285132" cy="303031"/>
            </a:xfrm>
            <a:custGeom>
              <a:avLst/>
              <a:gdLst/>
              <a:ahLst/>
              <a:cxnLst/>
              <a:rect l="l" t="t" r="r" b="b"/>
              <a:pathLst>
                <a:path w="1285132" h="303031">
                  <a:moveTo>
                    <a:pt x="1069406" y="0"/>
                  </a:moveTo>
                  <a:lnTo>
                    <a:pt x="25139" y="0"/>
                  </a:lnTo>
                  <a:cubicBezTo>
                    <a:pt x="18472" y="0"/>
                    <a:pt x="12078" y="2649"/>
                    <a:pt x="7363" y="7363"/>
                  </a:cubicBezTo>
                  <a:cubicBezTo>
                    <a:pt x="2649" y="12078"/>
                    <a:pt x="0" y="18472"/>
                    <a:pt x="0" y="25139"/>
                  </a:cubicBezTo>
                  <a:lnTo>
                    <a:pt x="0" y="277891"/>
                  </a:lnTo>
                  <a:cubicBezTo>
                    <a:pt x="0" y="284559"/>
                    <a:pt x="2649" y="290953"/>
                    <a:pt x="7363" y="295667"/>
                  </a:cubicBezTo>
                  <a:cubicBezTo>
                    <a:pt x="12078" y="300382"/>
                    <a:pt x="18472" y="303031"/>
                    <a:pt x="25139" y="303031"/>
                  </a:cubicBezTo>
                  <a:lnTo>
                    <a:pt x="1069406" y="303031"/>
                  </a:lnTo>
                  <a:cubicBezTo>
                    <a:pt x="1085728" y="303031"/>
                    <a:pt x="1101614" y="297760"/>
                    <a:pt x="1114699" y="288003"/>
                  </a:cubicBezTo>
                  <a:lnTo>
                    <a:pt x="1277592" y="166543"/>
                  </a:lnTo>
                  <a:cubicBezTo>
                    <a:pt x="1282337" y="163005"/>
                    <a:pt x="1285132" y="157434"/>
                    <a:pt x="1285132" y="151515"/>
                  </a:cubicBezTo>
                  <a:cubicBezTo>
                    <a:pt x="1285132" y="145597"/>
                    <a:pt x="1282337" y="140026"/>
                    <a:pt x="1277592" y="136488"/>
                  </a:cubicBezTo>
                  <a:lnTo>
                    <a:pt x="1114699" y="15027"/>
                  </a:lnTo>
                  <a:cubicBezTo>
                    <a:pt x="1101614" y="5271"/>
                    <a:pt x="1085728" y="0"/>
                    <a:pt x="1069406" y="0"/>
                  </a:cubicBezTo>
                  <a:close/>
                </a:path>
              </a:pathLst>
            </a:custGeom>
            <a:solidFill>
              <a:srgbClr val="B6A7D4"/>
            </a:solidFill>
          </p:spPr>
        </p:sp>
        <p:sp>
          <p:nvSpPr>
            <p:cNvPr id="8" name="TextBox 8">
              <a:extLst>
                <a:ext uri="{FF2B5EF4-FFF2-40B4-BE49-F238E27FC236}">
                  <a16:creationId xmlns:a16="http://schemas.microsoft.com/office/drawing/2014/main" id="{F9FEB416-851A-AAAF-353C-C18A9686F37E}"/>
                </a:ext>
              </a:extLst>
            </p:cNvPr>
            <p:cNvSpPr txBox="1"/>
            <p:nvPr/>
          </p:nvSpPr>
          <p:spPr>
            <a:xfrm>
              <a:off x="0" y="-47625"/>
              <a:ext cx="1183445" cy="350656"/>
            </a:xfrm>
            <a:prstGeom prst="rect">
              <a:avLst/>
            </a:prstGeom>
          </p:spPr>
          <p:txBody>
            <a:bodyPr lIns="50800" tIns="50800" rIns="50800" bIns="50800" rtlCol="0" anchor="ctr"/>
            <a:lstStyle/>
            <a:p>
              <a:pPr algn="ctr">
                <a:lnSpc>
                  <a:spcPts val="2520"/>
                </a:lnSpc>
              </a:pPr>
              <a:endParaRPr/>
            </a:p>
          </p:txBody>
        </p:sp>
      </p:grpSp>
      <p:grpSp>
        <p:nvGrpSpPr>
          <p:cNvPr id="9" name="Group 9">
            <a:extLst>
              <a:ext uri="{FF2B5EF4-FFF2-40B4-BE49-F238E27FC236}">
                <a16:creationId xmlns:a16="http://schemas.microsoft.com/office/drawing/2014/main" id="{B289BB5B-3561-18F5-5BF3-64750C8EACD6}"/>
              </a:ext>
            </a:extLst>
          </p:cNvPr>
          <p:cNvGrpSpPr/>
          <p:nvPr/>
        </p:nvGrpSpPr>
        <p:grpSpPr>
          <a:xfrm rot="-10800000">
            <a:off x="12563079" y="6286452"/>
            <a:ext cx="4945663" cy="1150569"/>
            <a:chOff x="0" y="0"/>
            <a:chExt cx="1302561" cy="303031"/>
          </a:xfrm>
        </p:grpSpPr>
        <p:sp>
          <p:nvSpPr>
            <p:cNvPr id="10" name="Freeform 10">
              <a:extLst>
                <a:ext uri="{FF2B5EF4-FFF2-40B4-BE49-F238E27FC236}">
                  <a16:creationId xmlns:a16="http://schemas.microsoft.com/office/drawing/2014/main" id="{9B430F66-D209-84AA-66AB-D4F074ECBB76}"/>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1" name="TextBox 11">
              <a:extLst>
                <a:ext uri="{FF2B5EF4-FFF2-40B4-BE49-F238E27FC236}">
                  <a16:creationId xmlns:a16="http://schemas.microsoft.com/office/drawing/2014/main" id="{6E236A6E-0198-57D8-FD5E-1751310FBDEC}"/>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2" name="Group 12">
            <a:extLst>
              <a:ext uri="{FF2B5EF4-FFF2-40B4-BE49-F238E27FC236}">
                <a16:creationId xmlns:a16="http://schemas.microsoft.com/office/drawing/2014/main" id="{BDB905FB-EF6C-DC30-CFF9-D7F3832C90C2}"/>
              </a:ext>
            </a:extLst>
          </p:cNvPr>
          <p:cNvGrpSpPr/>
          <p:nvPr/>
        </p:nvGrpSpPr>
        <p:grpSpPr>
          <a:xfrm rot="-10800000">
            <a:off x="12563079" y="3524508"/>
            <a:ext cx="4945663" cy="1150569"/>
            <a:chOff x="0" y="0"/>
            <a:chExt cx="1302561" cy="303031"/>
          </a:xfrm>
        </p:grpSpPr>
        <p:sp>
          <p:nvSpPr>
            <p:cNvPr id="13" name="Freeform 13">
              <a:extLst>
                <a:ext uri="{FF2B5EF4-FFF2-40B4-BE49-F238E27FC236}">
                  <a16:creationId xmlns:a16="http://schemas.microsoft.com/office/drawing/2014/main" id="{A6D7A33B-EC54-F6CC-03E6-DA323F8858F3}"/>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4" name="TextBox 14">
              <a:extLst>
                <a:ext uri="{FF2B5EF4-FFF2-40B4-BE49-F238E27FC236}">
                  <a16:creationId xmlns:a16="http://schemas.microsoft.com/office/drawing/2014/main" id="{BB1BD85A-A585-9253-D7A8-F349ECACF826}"/>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5" name="Group 15">
            <a:extLst>
              <a:ext uri="{FF2B5EF4-FFF2-40B4-BE49-F238E27FC236}">
                <a16:creationId xmlns:a16="http://schemas.microsoft.com/office/drawing/2014/main" id="{A6897CFD-8D6F-0E72-564A-663E6E5FB3FC}"/>
              </a:ext>
            </a:extLst>
          </p:cNvPr>
          <p:cNvGrpSpPr/>
          <p:nvPr/>
        </p:nvGrpSpPr>
        <p:grpSpPr>
          <a:xfrm rot="-10800000">
            <a:off x="12563079" y="4906382"/>
            <a:ext cx="4945663" cy="1150569"/>
            <a:chOff x="0" y="0"/>
            <a:chExt cx="1302561" cy="303031"/>
          </a:xfrm>
        </p:grpSpPr>
        <p:sp>
          <p:nvSpPr>
            <p:cNvPr id="16" name="Freeform 16">
              <a:extLst>
                <a:ext uri="{FF2B5EF4-FFF2-40B4-BE49-F238E27FC236}">
                  <a16:creationId xmlns:a16="http://schemas.microsoft.com/office/drawing/2014/main" id="{7338BC9E-CDC7-C2C6-829E-6F0B863D98AE}"/>
                </a:ext>
              </a:extLst>
            </p:cNvPr>
            <p:cNvSpPr/>
            <p:nvPr/>
          </p:nvSpPr>
          <p:spPr>
            <a:xfrm>
              <a:off x="0" y="0"/>
              <a:ext cx="1289995" cy="303031"/>
            </a:xfrm>
            <a:custGeom>
              <a:avLst/>
              <a:gdLst/>
              <a:ahLst/>
              <a:cxnLst/>
              <a:rect l="l" t="t" r="r" b="b"/>
              <a:pathLst>
                <a:path w="1289995" h="303031">
                  <a:moveTo>
                    <a:pt x="1074315" y="0"/>
                  </a:moveTo>
                  <a:lnTo>
                    <a:pt x="25046" y="0"/>
                  </a:lnTo>
                  <a:cubicBezTo>
                    <a:pt x="11214" y="0"/>
                    <a:pt x="0" y="11214"/>
                    <a:pt x="0" y="25046"/>
                  </a:cubicBezTo>
                  <a:lnTo>
                    <a:pt x="0" y="277984"/>
                  </a:lnTo>
                  <a:cubicBezTo>
                    <a:pt x="0" y="291817"/>
                    <a:pt x="11214" y="303031"/>
                    <a:pt x="25046" y="303031"/>
                  </a:cubicBezTo>
                  <a:lnTo>
                    <a:pt x="1074315" y="303031"/>
                  </a:lnTo>
                  <a:cubicBezTo>
                    <a:pt x="1090577" y="303031"/>
                    <a:pt x="1106404" y="297779"/>
                    <a:pt x="1119440" y="288059"/>
                  </a:cubicBezTo>
                  <a:lnTo>
                    <a:pt x="1282482" y="166487"/>
                  </a:lnTo>
                  <a:cubicBezTo>
                    <a:pt x="1287210" y="162962"/>
                    <a:pt x="1289995" y="157412"/>
                    <a:pt x="1289995" y="151515"/>
                  </a:cubicBezTo>
                  <a:cubicBezTo>
                    <a:pt x="1289995" y="145619"/>
                    <a:pt x="1287210" y="140068"/>
                    <a:pt x="1282482" y="136543"/>
                  </a:cubicBezTo>
                  <a:lnTo>
                    <a:pt x="1119440" y="14972"/>
                  </a:lnTo>
                  <a:cubicBezTo>
                    <a:pt x="1106404" y="5251"/>
                    <a:pt x="1090577" y="0"/>
                    <a:pt x="1074315" y="0"/>
                  </a:cubicBezTo>
                  <a:close/>
                </a:path>
              </a:pathLst>
            </a:custGeom>
            <a:solidFill>
              <a:srgbClr val="B6A7D4"/>
            </a:solidFill>
          </p:spPr>
        </p:sp>
        <p:sp>
          <p:nvSpPr>
            <p:cNvPr id="17" name="TextBox 17">
              <a:extLst>
                <a:ext uri="{FF2B5EF4-FFF2-40B4-BE49-F238E27FC236}">
                  <a16:creationId xmlns:a16="http://schemas.microsoft.com/office/drawing/2014/main" id="{896FEB8A-87E1-41D4-65E2-FB7D19C43DE0}"/>
                </a:ext>
              </a:extLst>
            </p:cNvPr>
            <p:cNvSpPr txBox="1"/>
            <p:nvPr/>
          </p:nvSpPr>
          <p:spPr>
            <a:xfrm>
              <a:off x="0" y="-47625"/>
              <a:ext cx="1188261" cy="350656"/>
            </a:xfrm>
            <a:prstGeom prst="rect">
              <a:avLst/>
            </a:prstGeom>
          </p:spPr>
          <p:txBody>
            <a:bodyPr lIns="50800" tIns="50800" rIns="50800" bIns="50800" rtlCol="0" anchor="ctr"/>
            <a:lstStyle/>
            <a:p>
              <a:pPr algn="ctr">
                <a:lnSpc>
                  <a:spcPts val="2520"/>
                </a:lnSpc>
              </a:pPr>
              <a:endParaRPr/>
            </a:p>
          </p:txBody>
        </p:sp>
      </p:grpSp>
      <p:grpSp>
        <p:nvGrpSpPr>
          <p:cNvPr id="18" name="Group 18">
            <a:extLst>
              <a:ext uri="{FF2B5EF4-FFF2-40B4-BE49-F238E27FC236}">
                <a16:creationId xmlns:a16="http://schemas.microsoft.com/office/drawing/2014/main" id="{D18FC099-1B90-E92A-F3A2-8B3BD0D1B602}"/>
              </a:ext>
            </a:extLst>
          </p:cNvPr>
          <p:cNvGrpSpPr/>
          <p:nvPr/>
        </p:nvGrpSpPr>
        <p:grpSpPr>
          <a:xfrm>
            <a:off x="1028700" y="7440097"/>
            <a:ext cx="5097869" cy="1404061"/>
            <a:chOff x="0" y="0"/>
            <a:chExt cx="3845906" cy="1059244"/>
          </a:xfrm>
        </p:grpSpPr>
        <p:sp>
          <p:nvSpPr>
            <p:cNvPr id="19" name="Freeform 19">
              <a:extLst>
                <a:ext uri="{FF2B5EF4-FFF2-40B4-BE49-F238E27FC236}">
                  <a16:creationId xmlns:a16="http://schemas.microsoft.com/office/drawing/2014/main" id="{4880CA20-90F7-A94A-9FEE-81D604240BD2}"/>
                </a:ext>
              </a:extLst>
            </p:cNvPr>
            <p:cNvSpPr/>
            <p:nvPr/>
          </p:nvSpPr>
          <p:spPr>
            <a:xfrm>
              <a:off x="0" y="0"/>
              <a:ext cx="3845906" cy="1059244"/>
            </a:xfrm>
            <a:custGeom>
              <a:avLst/>
              <a:gdLst/>
              <a:ahLst/>
              <a:cxnLst/>
              <a:rect l="l" t="t" r="r" b="b"/>
              <a:pathLst>
                <a:path w="3845906" h="1059244">
                  <a:moveTo>
                    <a:pt x="45560" y="0"/>
                  </a:moveTo>
                  <a:lnTo>
                    <a:pt x="3800346" y="0"/>
                  </a:lnTo>
                  <a:cubicBezTo>
                    <a:pt x="3825508" y="0"/>
                    <a:pt x="3845906" y="20398"/>
                    <a:pt x="3845906" y="45560"/>
                  </a:cubicBezTo>
                  <a:lnTo>
                    <a:pt x="3845906" y="1013684"/>
                  </a:lnTo>
                  <a:cubicBezTo>
                    <a:pt x="3845906" y="1025767"/>
                    <a:pt x="3841106" y="1037356"/>
                    <a:pt x="3832562" y="1045900"/>
                  </a:cubicBezTo>
                  <a:cubicBezTo>
                    <a:pt x="3824018" y="1054444"/>
                    <a:pt x="3812429" y="1059244"/>
                    <a:pt x="3800346" y="1059244"/>
                  </a:cubicBezTo>
                  <a:lnTo>
                    <a:pt x="45560" y="1059244"/>
                  </a:lnTo>
                  <a:cubicBezTo>
                    <a:pt x="20398" y="1059244"/>
                    <a:pt x="0" y="1038846"/>
                    <a:pt x="0" y="1013684"/>
                  </a:cubicBezTo>
                  <a:lnTo>
                    <a:pt x="0" y="45560"/>
                  </a:lnTo>
                  <a:cubicBezTo>
                    <a:pt x="0" y="20398"/>
                    <a:pt x="20398" y="0"/>
                    <a:pt x="45560" y="0"/>
                  </a:cubicBezTo>
                  <a:close/>
                </a:path>
              </a:pathLst>
            </a:custGeom>
            <a:solidFill>
              <a:srgbClr val="FFFFFF"/>
            </a:solidFill>
            <a:ln cap="rnd">
              <a:noFill/>
              <a:prstDash val="sysDot"/>
              <a:round/>
            </a:ln>
          </p:spPr>
        </p:sp>
        <p:sp>
          <p:nvSpPr>
            <p:cNvPr id="20" name="TextBox 20">
              <a:extLst>
                <a:ext uri="{FF2B5EF4-FFF2-40B4-BE49-F238E27FC236}">
                  <a16:creationId xmlns:a16="http://schemas.microsoft.com/office/drawing/2014/main" id="{D1757CF8-01DF-1D9D-BA01-E9B7A4935BE8}"/>
                </a:ext>
              </a:extLst>
            </p:cNvPr>
            <p:cNvSpPr txBox="1"/>
            <p:nvPr/>
          </p:nvSpPr>
          <p:spPr>
            <a:xfrm>
              <a:off x="0" y="-76200"/>
              <a:ext cx="3845906" cy="1135444"/>
            </a:xfrm>
            <a:prstGeom prst="rect">
              <a:avLst/>
            </a:prstGeom>
          </p:spPr>
          <p:txBody>
            <a:bodyPr lIns="190500" tIns="190500" rIns="190500" bIns="190500" rtlCol="0" anchor="ctr"/>
            <a:lstStyle/>
            <a:p>
              <a:pPr algn="ctr">
                <a:lnSpc>
                  <a:spcPts val="4200"/>
                </a:lnSpc>
              </a:pPr>
              <a:r>
                <a:rPr lang="en-US" sz="3000" b="1">
                  <a:solidFill>
                    <a:srgbClr val="2A2E3A"/>
                  </a:solidFill>
                  <a:latin typeface="Roboto Bold"/>
                  <a:ea typeface="Roboto Bold"/>
                  <a:cs typeface="Roboto Bold"/>
                  <a:sym typeface="Roboto Bold"/>
                </a:rPr>
                <a:t>Ana: Family Planning Demand Generator</a:t>
              </a:r>
            </a:p>
          </p:txBody>
        </p:sp>
      </p:grpSp>
      <p:grpSp>
        <p:nvGrpSpPr>
          <p:cNvPr id="21" name="Group 21">
            <a:extLst>
              <a:ext uri="{FF2B5EF4-FFF2-40B4-BE49-F238E27FC236}">
                <a16:creationId xmlns:a16="http://schemas.microsoft.com/office/drawing/2014/main" id="{B1875028-2AB9-3FF4-3AC3-7DF905C2DC48}"/>
              </a:ext>
            </a:extLst>
          </p:cNvPr>
          <p:cNvGrpSpPr/>
          <p:nvPr/>
        </p:nvGrpSpPr>
        <p:grpSpPr>
          <a:xfrm rot="5400000">
            <a:off x="-1885929" y="-1830456"/>
            <a:ext cx="11582769" cy="6700370"/>
            <a:chOff x="0" y="0"/>
            <a:chExt cx="812800" cy="470186"/>
          </a:xfrm>
        </p:grpSpPr>
        <p:sp>
          <p:nvSpPr>
            <p:cNvPr id="22" name="Freeform 22">
              <a:extLst>
                <a:ext uri="{FF2B5EF4-FFF2-40B4-BE49-F238E27FC236}">
                  <a16:creationId xmlns:a16="http://schemas.microsoft.com/office/drawing/2014/main" id="{D26ED9B2-2E7A-7C02-4CD5-1CC260D8132B}"/>
                </a:ext>
              </a:extLst>
            </p:cNvPr>
            <p:cNvSpPr/>
            <p:nvPr/>
          </p:nvSpPr>
          <p:spPr>
            <a:xfrm>
              <a:off x="0" y="0"/>
              <a:ext cx="812800" cy="470186"/>
            </a:xfrm>
            <a:custGeom>
              <a:avLst/>
              <a:gdLst/>
              <a:ahLst/>
              <a:cxnLst/>
              <a:rect l="l" t="t" r="r" b="b"/>
              <a:pathLst>
                <a:path w="812800" h="470186">
                  <a:moveTo>
                    <a:pt x="609600" y="0"/>
                  </a:moveTo>
                  <a:cubicBezTo>
                    <a:pt x="721824" y="0"/>
                    <a:pt x="812800" y="105255"/>
                    <a:pt x="812800" y="235093"/>
                  </a:cubicBezTo>
                  <a:cubicBezTo>
                    <a:pt x="812800" y="364932"/>
                    <a:pt x="721824" y="470186"/>
                    <a:pt x="609600" y="470186"/>
                  </a:cubicBezTo>
                  <a:lnTo>
                    <a:pt x="203200" y="470186"/>
                  </a:lnTo>
                  <a:cubicBezTo>
                    <a:pt x="90976" y="470186"/>
                    <a:pt x="0" y="364932"/>
                    <a:pt x="0" y="235093"/>
                  </a:cubicBezTo>
                  <a:cubicBezTo>
                    <a:pt x="0" y="105255"/>
                    <a:pt x="90976" y="0"/>
                    <a:pt x="203200" y="0"/>
                  </a:cubicBezTo>
                  <a:close/>
                </a:path>
              </a:pathLst>
            </a:custGeom>
            <a:solidFill>
              <a:srgbClr val="810992"/>
            </a:solidFill>
          </p:spPr>
        </p:sp>
        <p:sp>
          <p:nvSpPr>
            <p:cNvPr id="23" name="TextBox 23">
              <a:extLst>
                <a:ext uri="{FF2B5EF4-FFF2-40B4-BE49-F238E27FC236}">
                  <a16:creationId xmlns:a16="http://schemas.microsoft.com/office/drawing/2014/main" id="{B99D6232-B260-2053-0F8E-383FB83B17C4}"/>
                </a:ext>
              </a:extLst>
            </p:cNvPr>
            <p:cNvSpPr txBox="1"/>
            <p:nvPr/>
          </p:nvSpPr>
          <p:spPr>
            <a:xfrm>
              <a:off x="0" y="-47625"/>
              <a:ext cx="812800" cy="517811"/>
            </a:xfrm>
            <a:prstGeom prst="rect">
              <a:avLst/>
            </a:prstGeom>
          </p:spPr>
          <p:txBody>
            <a:bodyPr lIns="50800" tIns="50800" rIns="50800" bIns="50800" rtlCol="0" anchor="ctr"/>
            <a:lstStyle/>
            <a:p>
              <a:pPr algn="ctr">
                <a:lnSpc>
                  <a:spcPts val="2659"/>
                </a:lnSpc>
              </a:pPr>
              <a:endParaRPr/>
            </a:p>
          </p:txBody>
        </p:sp>
      </p:grpSp>
      <p:grpSp>
        <p:nvGrpSpPr>
          <p:cNvPr id="24" name="Group 24">
            <a:extLst>
              <a:ext uri="{FF2B5EF4-FFF2-40B4-BE49-F238E27FC236}">
                <a16:creationId xmlns:a16="http://schemas.microsoft.com/office/drawing/2014/main" id="{EA8E77E8-3180-459C-E568-4025ADD20720}"/>
              </a:ext>
            </a:extLst>
          </p:cNvPr>
          <p:cNvGrpSpPr/>
          <p:nvPr/>
        </p:nvGrpSpPr>
        <p:grpSpPr>
          <a:xfrm>
            <a:off x="859881" y="821604"/>
            <a:ext cx="6091148" cy="6091124"/>
            <a:chOff x="0" y="0"/>
            <a:chExt cx="6350000" cy="6349975"/>
          </a:xfrm>
        </p:grpSpPr>
        <p:sp>
          <p:nvSpPr>
            <p:cNvPr id="25" name="Freeform 25">
              <a:extLst>
                <a:ext uri="{FF2B5EF4-FFF2-40B4-BE49-F238E27FC236}">
                  <a16:creationId xmlns:a16="http://schemas.microsoft.com/office/drawing/2014/main" id="{F0A77907-F3D7-6276-81B4-141E38AA7866}"/>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06" r="-306"/>
              </a:stretch>
            </a:blipFill>
          </p:spPr>
        </p:sp>
      </p:grpSp>
      <p:grpSp>
        <p:nvGrpSpPr>
          <p:cNvPr id="26" name="Group 26">
            <a:extLst>
              <a:ext uri="{FF2B5EF4-FFF2-40B4-BE49-F238E27FC236}">
                <a16:creationId xmlns:a16="http://schemas.microsoft.com/office/drawing/2014/main" id="{C9C4370C-98E8-BF48-E501-98841C015281}"/>
              </a:ext>
            </a:extLst>
          </p:cNvPr>
          <p:cNvGrpSpPr/>
          <p:nvPr/>
        </p:nvGrpSpPr>
        <p:grpSpPr>
          <a:xfrm>
            <a:off x="8585543" y="1457635"/>
            <a:ext cx="3977537" cy="1391259"/>
            <a:chOff x="0" y="0"/>
            <a:chExt cx="1047582" cy="366422"/>
          </a:xfrm>
        </p:grpSpPr>
        <p:sp>
          <p:nvSpPr>
            <p:cNvPr id="27" name="Freeform 27">
              <a:extLst>
                <a:ext uri="{FF2B5EF4-FFF2-40B4-BE49-F238E27FC236}">
                  <a16:creationId xmlns:a16="http://schemas.microsoft.com/office/drawing/2014/main" id="{F6D088F4-7579-F4C3-B4E0-CB4E9DF82445}"/>
                </a:ext>
              </a:extLst>
            </p:cNvPr>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28" name="TextBox 28">
              <a:extLst>
                <a:ext uri="{FF2B5EF4-FFF2-40B4-BE49-F238E27FC236}">
                  <a16:creationId xmlns:a16="http://schemas.microsoft.com/office/drawing/2014/main" id="{16CDBE27-2019-7B26-B8EE-3DB09403F093}"/>
                </a:ext>
              </a:extLst>
            </p:cNvPr>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grpSp>
        <p:nvGrpSpPr>
          <p:cNvPr id="29" name="Group 29">
            <a:extLst>
              <a:ext uri="{FF2B5EF4-FFF2-40B4-BE49-F238E27FC236}">
                <a16:creationId xmlns:a16="http://schemas.microsoft.com/office/drawing/2014/main" id="{A3D95C5D-3AF3-BE23-1E1B-A7231B4FB4C2}"/>
              </a:ext>
            </a:extLst>
          </p:cNvPr>
          <p:cNvGrpSpPr/>
          <p:nvPr/>
        </p:nvGrpSpPr>
        <p:grpSpPr>
          <a:xfrm>
            <a:off x="13369024" y="1457635"/>
            <a:ext cx="3977537" cy="1391259"/>
            <a:chOff x="0" y="0"/>
            <a:chExt cx="1047582" cy="366422"/>
          </a:xfrm>
        </p:grpSpPr>
        <p:sp>
          <p:nvSpPr>
            <p:cNvPr id="30" name="Freeform 30">
              <a:extLst>
                <a:ext uri="{FF2B5EF4-FFF2-40B4-BE49-F238E27FC236}">
                  <a16:creationId xmlns:a16="http://schemas.microsoft.com/office/drawing/2014/main" id="{3704DA2D-E8E8-C82F-A675-C62BA45D69E1}"/>
                </a:ext>
              </a:extLst>
            </p:cNvPr>
            <p:cNvSpPr/>
            <p:nvPr/>
          </p:nvSpPr>
          <p:spPr>
            <a:xfrm>
              <a:off x="0" y="0"/>
              <a:ext cx="1047582" cy="366422"/>
            </a:xfrm>
            <a:custGeom>
              <a:avLst/>
              <a:gdLst/>
              <a:ahLst/>
              <a:cxnLst/>
              <a:rect l="l" t="t" r="r" b="b"/>
              <a:pathLst>
                <a:path w="1047582" h="366422">
                  <a:moveTo>
                    <a:pt x="0" y="0"/>
                  </a:moveTo>
                  <a:lnTo>
                    <a:pt x="1047582" y="0"/>
                  </a:lnTo>
                  <a:lnTo>
                    <a:pt x="1047582" y="366422"/>
                  </a:lnTo>
                  <a:lnTo>
                    <a:pt x="0" y="366422"/>
                  </a:lnTo>
                  <a:close/>
                </a:path>
              </a:pathLst>
            </a:custGeom>
            <a:solidFill>
              <a:srgbClr val="FACA41"/>
            </a:solidFill>
          </p:spPr>
        </p:sp>
        <p:sp>
          <p:nvSpPr>
            <p:cNvPr id="31" name="TextBox 31">
              <a:extLst>
                <a:ext uri="{FF2B5EF4-FFF2-40B4-BE49-F238E27FC236}">
                  <a16:creationId xmlns:a16="http://schemas.microsoft.com/office/drawing/2014/main" id="{B3FCEA4E-6B12-1B95-2CF7-ED5953D3B52D}"/>
                </a:ext>
              </a:extLst>
            </p:cNvPr>
            <p:cNvSpPr txBox="1"/>
            <p:nvPr/>
          </p:nvSpPr>
          <p:spPr>
            <a:xfrm>
              <a:off x="0" y="-47625"/>
              <a:ext cx="1047582" cy="414047"/>
            </a:xfrm>
            <a:prstGeom prst="rect">
              <a:avLst/>
            </a:prstGeom>
          </p:spPr>
          <p:txBody>
            <a:bodyPr lIns="50800" tIns="50800" rIns="50800" bIns="50800" rtlCol="0" anchor="ctr"/>
            <a:lstStyle/>
            <a:p>
              <a:pPr algn="ctr">
                <a:lnSpc>
                  <a:spcPts val="2520"/>
                </a:lnSpc>
              </a:pPr>
              <a:endParaRPr/>
            </a:p>
          </p:txBody>
        </p:sp>
      </p:grpSp>
      <p:sp>
        <p:nvSpPr>
          <p:cNvPr id="32" name="TextBox 32">
            <a:extLst>
              <a:ext uri="{FF2B5EF4-FFF2-40B4-BE49-F238E27FC236}">
                <a16:creationId xmlns:a16="http://schemas.microsoft.com/office/drawing/2014/main" id="{0C73BA77-E8B9-5E6E-9DB2-850E84F98ADC}"/>
              </a:ext>
            </a:extLst>
          </p:cNvPr>
          <p:cNvSpPr txBox="1"/>
          <p:nvPr/>
        </p:nvSpPr>
        <p:spPr>
          <a:xfrm>
            <a:off x="13742214" y="1836070"/>
            <a:ext cx="3856610" cy="679450"/>
          </a:xfrm>
          <a:prstGeom prst="rect">
            <a:avLst/>
          </a:prstGeom>
        </p:spPr>
        <p:txBody>
          <a:bodyPr lIns="0" tIns="0" rIns="0" bIns="0" rtlCol="0" anchor="t">
            <a:spAutoFit/>
          </a:bodyPr>
          <a:lstStyle/>
          <a:p>
            <a:pPr algn="l">
              <a:lnSpc>
                <a:spcPts val="5599"/>
              </a:lnSpc>
            </a:pPr>
            <a:r>
              <a:rPr lang="en-US" sz="3999" b="1" dirty="0">
                <a:solidFill>
                  <a:srgbClr val="000000"/>
                </a:solidFill>
                <a:latin typeface="Roboto Bold"/>
                <a:ea typeface="Roboto Bold"/>
                <a:cs typeface="Roboto Bold"/>
                <a:sym typeface="Roboto Bold"/>
              </a:rPr>
              <a:t>e-PLANO APP</a:t>
            </a:r>
          </a:p>
        </p:txBody>
      </p:sp>
      <p:sp>
        <p:nvSpPr>
          <p:cNvPr id="33" name="TextBox 33">
            <a:extLst>
              <a:ext uri="{FF2B5EF4-FFF2-40B4-BE49-F238E27FC236}">
                <a16:creationId xmlns:a16="http://schemas.microsoft.com/office/drawing/2014/main" id="{F5D2E750-5542-AD5F-D861-2795C4828F65}"/>
              </a:ext>
            </a:extLst>
          </p:cNvPr>
          <p:cNvSpPr txBox="1"/>
          <p:nvPr/>
        </p:nvSpPr>
        <p:spPr>
          <a:xfrm>
            <a:off x="8940815" y="1836764"/>
            <a:ext cx="3856610" cy="679450"/>
          </a:xfrm>
          <a:prstGeom prst="rect">
            <a:avLst/>
          </a:prstGeom>
        </p:spPr>
        <p:txBody>
          <a:bodyPr lIns="0" tIns="0" rIns="0" bIns="0" rtlCol="0" anchor="t">
            <a:spAutoFit/>
          </a:bodyPr>
          <a:lstStyle/>
          <a:p>
            <a:pPr algn="l">
              <a:lnSpc>
                <a:spcPts val="5599"/>
              </a:lnSpc>
            </a:pPr>
            <a:r>
              <a:rPr lang="en-US" sz="3999" b="1">
                <a:solidFill>
                  <a:srgbClr val="000000"/>
                </a:solidFill>
                <a:latin typeface="Roboto Bold"/>
                <a:ea typeface="Roboto Bold"/>
                <a:cs typeface="Roboto Bold"/>
                <a:sym typeface="Roboto Bold"/>
              </a:rPr>
              <a:t>CHALLENGES</a:t>
            </a:r>
          </a:p>
        </p:txBody>
      </p:sp>
      <p:sp>
        <p:nvSpPr>
          <p:cNvPr id="34" name="TextBox 34">
            <a:extLst>
              <a:ext uri="{FF2B5EF4-FFF2-40B4-BE49-F238E27FC236}">
                <a16:creationId xmlns:a16="http://schemas.microsoft.com/office/drawing/2014/main" id="{F11A0C9E-CF41-C5E9-0767-F7F721567F1E}"/>
              </a:ext>
            </a:extLst>
          </p:cNvPr>
          <p:cNvSpPr txBox="1"/>
          <p:nvPr/>
        </p:nvSpPr>
        <p:spPr>
          <a:xfrm>
            <a:off x="13014025" y="3657972"/>
            <a:ext cx="4343049" cy="86042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Privacy and Confidentiality</a:t>
            </a:r>
          </a:p>
          <a:p>
            <a:pPr algn="ctr">
              <a:lnSpc>
                <a:spcPts val="3499"/>
              </a:lnSpc>
            </a:pPr>
            <a:r>
              <a:rPr lang="en-US" sz="2499">
                <a:solidFill>
                  <a:srgbClr val="FFFFFF"/>
                </a:solidFill>
                <a:latin typeface="Roboto"/>
                <a:ea typeface="Roboto"/>
                <a:cs typeface="Roboto"/>
                <a:sym typeface="Roboto"/>
              </a:rPr>
              <a:t>Access to Information</a:t>
            </a:r>
          </a:p>
        </p:txBody>
      </p:sp>
      <p:sp>
        <p:nvSpPr>
          <p:cNvPr id="35" name="TextBox 35">
            <a:extLst>
              <a:ext uri="{FF2B5EF4-FFF2-40B4-BE49-F238E27FC236}">
                <a16:creationId xmlns:a16="http://schemas.microsoft.com/office/drawing/2014/main" id="{2E96BF0D-1860-8298-6160-FCB25C0A78E2}"/>
              </a:ext>
            </a:extLst>
          </p:cNvPr>
          <p:cNvSpPr txBox="1"/>
          <p:nvPr/>
        </p:nvSpPr>
        <p:spPr>
          <a:xfrm>
            <a:off x="13014025" y="4903499"/>
            <a:ext cx="4680323" cy="1108710"/>
          </a:xfrm>
          <a:prstGeom prst="rect">
            <a:avLst/>
          </a:prstGeom>
        </p:spPr>
        <p:txBody>
          <a:bodyPr lIns="0" tIns="0" rIns="0" bIns="0" rtlCol="0" anchor="t">
            <a:spAutoFit/>
          </a:bodyPr>
          <a:lstStyle/>
          <a:p>
            <a:pPr algn="ctr">
              <a:lnSpc>
                <a:spcPts val="2940"/>
              </a:lnSpc>
            </a:pPr>
            <a:r>
              <a:rPr lang="en-US" sz="2100">
                <a:solidFill>
                  <a:srgbClr val="FFFFFF"/>
                </a:solidFill>
                <a:latin typeface="Roboto"/>
                <a:ea typeface="Roboto"/>
                <a:cs typeface="Roboto"/>
                <a:sym typeface="Roboto"/>
              </a:rPr>
              <a:t>Simplified, Accessible WHO/DOH sourced Information</a:t>
            </a:r>
          </a:p>
          <a:p>
            <a:pPr algn="ctr">
              <a:lnSpc>
                <a:spcPts val="2940"/>
              </a:lnSpc>
            </a:pPr>
            <a:r>
              <a:rPr lang="en-US" sz="2100">
                <a:solidFill>
                  <a:srgbClr val="FFFFFF"/>
                </a:solidFill>
                <a:latin typeface="Roboto"/>
                <a:ea typeface="Roboto"/>
                <a:cs typeface="Roboto"/>
                <a:sym typeface="Roboto"/>
              </a:rPr>
              <a:t>Visual Aids and Multimedia</a:t>
            </a:r>
          </a:p>
        </p:txBody>
      </p:sp>
      <p:sp>
        <p:nvSpPr>
          <p:cNvPr id="36" name="TextBox 36">
            <a:extLst>
              <a:ext uri="{FF2B5EF4-FFF2-40B4-BE49-F238E27FC236}">
                <a16:creationId xmlns:a16="http://schemas.microsoft.com/office/drawing/2014/main" id="{15412B41-8DA6-A988-8C34-80BAE9594281}"/>
              </a:ext>
            </a:extLst>
          </p:cNvPr>
          <p:cNvSpPr txBox="1"/>
          <p:nvPr/>
        </p:nvSpPr>
        <p:spPr>
          <a:xfrm>
            <a:off x="12884072" y="6413084"/>
            <a:ext cx="4737660" cy="860425"/>
          </a:xfrm>
          <a:prstGeom prst="rect">
            <a:avLst/>
          </a:prstGeom>
        </p:spPr>
        <p:txBody>
          <a:bodyPr wrap="square" lIns="0" tIns="0" rIns="0" bIns="0" rtlCol="0" anchor="t">
            <a:spAutoFit/>
          </a:bodyPr>
          <a:lstStyle/>
          <a:p>
            <a:pPr algn="ctr">
              <a:lnSpc>
                <a:spcPts val="3499"/>
              </a:lnSpc>
            </a:pPr>
            <a:r>
              <a:rPr lang="en-US" sz="2499" dirty="0">
                <a:solidFill>
                  <a:srgbClr val="FFFFFF"/>
                </a:solidFill>
                <a:latin typeface="Roboto"/>
                <a:ea typeface="Roboto"/>
                <a:cs typeface="Roboto"/>
                <a:sym typeface="Roboto"/>
              </a:rPr>
              <a:t>Digital Access to Information</a:t>
            </a:r>
          </a:p>
          <a:p>
            <a:pPr algn="ctr">
              <a:lnSpc>
                <a:spcPts val="3499"/>
              </a:lnSpc>
            </a:pPr>
            <a:r>
              <a:rPr lang="en-US" sz="2499" dirty="0">
                <a:solidFill>
                  <a:srgbClr val="FFFFFF"/>
                </a:solidFill>
                <a:latin typeface="Roboto"/>
                <a:ea typeface="Roboto"/>
                <a:cs typeface="Roboto"/>
                <a:sym typeface="Roboto"/>
              </a:rPr>
              <a:t>Offline Functionality</a:t>
            </a:r>
          </a:p>
        </p:txBody>
      </p:sp>
      <p:sp>
        <p:nvSpPr>
          <p:cNvPr id="37" name="TextBox 37">
            <a:extLst>
              <a:ext uri="{FF2B5EF4-FFF2-40B4-BE49-F238E27FC236}">
                <a16:creationId xmlns:a16="http://schemas.microsoft.com/office/drawing/2014/main" id="{99A37926-7587-F56B-4150-AF1183819912}"/>
              </a:ext>
            </a:extLst>
          </p:cNvPr>
          <p:cNvSpPr txBox="1"/>
          <p:nvPr/>
        </p:nvSpPr>
        <p:spPr>
          <a:xfrm>
            <a:off x="12496658" y="7970421"/>
            <a:ext cx="5377783" cy="422275"/>
          </a:xfrm>
          <a:prstGeom prst="rect">
            <a:avLst/>
          </a:prstGeom>
        </p:spPr>
        <p:txBody>
          <a:bodyPr lIns="0" tIns="0" rIns="0" bIns="0" rtlCol="0" anchor="t">
            <a:spAutoFit/>
          </a:bodyPr>
          <a:lstStyle/>
          <a:p>
            <a:pPr algn="ctr">
              <a:lnSpc>
                <a:spcPts val="3499"/>
              </a:lnSpc>
            </a:pPr>
            <a:r>
              <a:rPr lang="en-US" sz="2499">
                <a:solidFill>
                  <a:srgbClr val="FFFFFF"/>
                </a:solidFill>
                <a:latin typeface="Roboto"/>
                <a:ea typeface="Roboto"/>
                <a:cs typeface="Roboto"/>
                <a:sym typeface="Roboto"/>
              </a:rPr>
              <a:t>Digital IEC Materials</a:t>
            </a:r>
          </a:p>
        </p:txBody>
      </p:sp>
      <p:sp>
        <p:nvSpPr>
          <p:cNvPr id="38" name="TextBox 38">
            <a:extLst>
              <a:ext uri="{FF2B5EF4-FFF2-40B4-BE49-F238E27FC236}">
                <a16:creationId xmlns:a16="http://schemas.microsoft.com/office/drawing/2014/main" id="{A9CDC696-84AF-9AB9-3B14-19A52F287207}"/>
              </a:ext>
            </a:extLst>
          </p:cNvPr>
          <p:cNvSpPr txBox="1"/>
          <p:nvPr/>
        </p:nvSpPr>
        <p:spPr>
          <a:xfrm>
            <a:off x="8410920" y="3851012"/>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Stigma</a:t>
            </a:r>
          </a:p>
        </p:txBody>
      </p:sp>
      <p:sp>
        <p:nvSpPr>
          <p:cNvPr id="39" name="TextBox 39">
            <a:extLst>
              <a:ext uri="{FF2B5EF4-FFF2-40B4-BE49-F238E27FC236}">
                <a16:creationId xmlns:a16="http://schemas.microsoft.com/office/drawing/2014/main" id="{6B00DC08-8A80-F2DB-D7AC-CC40E73D277E}"/>
              </a:ext>
            </a:extLst>
          </p:cNvPr>
          <p:cNvSpPr txBox="1"/>
          <p:nvPr/>
        </p:nvSpPr>
        <p:spPr>
          <a:xfrm>
            <a:off x="8380561" y="5294202"/>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Low Health Literacy</a:t>
            </a:r>
          </a:p>
        </p:txBody>
      </p:sp>
      <p:sp>
        <p:nvSpPr>
          <p:cNvPr id="40" name="TextBox 40">
            <a:extLst>
              <a:ext uri="{FF2B5EF4-FFF2-40B4-BE49-F238E27FC236}">
                <a16:creationId xmlns:a16="http://schemas.microsoft.com/office/drawing/2014/main" id="{E2916B63-CBE6-2C5D-580C-F1AF4DCF6C4B}"/>
              </a:ext>
            </a:extLst>
          </p:cNvPr>
          <p:cNvSpPr txBox="1"/>
          <p:nvPr/>
        </p:nvSpPr>
        <p:spPr>
          <a:xfrm>
            <a:off x="8380561" y="6608700"/>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Limited Resources</a:t>
            </a:r>
          </a:p>
        </p:txBody>
      </p:sp>
      <p:sp>
        <p:nvSpPr>
          <p:cNvPr id="41" name="TextBox 41">
            <a:extLst>
              <a:ext uri="{FF2B5EF4-FFF2-40B4-BE49-F238E27FC236}">
                <a16:creationId xmlns:a16="http://schemas.microsoft.com/office/drawing/2014/main" id="{1BF7D25B-C4F8-F92B-3B34-B43FBB2FAC0B}"/>
              </a:ext>
            </a:extLst>
          </p:cNvPr>
          <p:cNvSpPr txBox="1"/>
          <p:nvPr/>
        </p:nvSpPr>
        <p:spPr>
          <a:xfrm>
            <a:off x="8380561" y="7979921"/>
            <a:ext cx="4326783" cy="464820"/>
          </a:xfrm>
          <a:prstGeom prst="rect">
            <a:avLst/>
          </a:prstGeom>
        </p:spPr>
        <p:txBody>
          <a:bodyPr lIns="0" tIns="0" rIns="0" bIns="0" rtlCol="0" anchor="t">
            <a:spAutoFit/>
          </a:bodyPr>
          <a:lstStyle/>
          <a:p>
            <a:pPr algn="ctr">
              <a:lnSpc>
                <a:spcPts val="3779"/>
              </a:lnSpc>
            </a:pPr>
            <a:r>
              <a:rPr lang="en-US" sz="2700">
                <a:solidFill>
                  <a:srgbClr val="FFFFFF"/>
                </a:solidFill>
                <a:latin typeface="Roboto"/>
                <a:ea typeface="Roboto"/>
                <a:cs typeface="Roboto"/>
                <a:sym typeface="Roboto"/>
              </a:rPr>
              <a:t>Accessibility</a:t>
            </a:r>
          </a:p>
        </p:txBody>
      </p:sp>
    </p:spTree>
    <p:extLst>
      <p:ext uri="{BB962C8B-B14F-4D97-AF65-F5344CB8AC3E}">
        <p14:creationId xmlns:p14="http://schemas.microsoft.com/office/powerpoint/2010/main" val="1815612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3129682" y="2432920"/>
            <a:ext cx="11301259" cy="6145060"/>
          </a:xfrm>
          <a:custGeom>
            <a:avLst/>
            <a:gdLst/>
            <a:ahLst/>
            <a:cxnLst/>
            <a:rect l="l" t="t" r="r" b="b"/>
            <a:pathLst>
              <a:path w="11301259" h="6145060">
                <a:moveTo>
                  <a:pt x="0" y="0"/>
                </a:moveTo>
                <a:lnTo>
                  <a:pt x="11301258" y="0"/>
                </a:lnTo>
                <a:lnTo>
                  <a:pt x="11301258" y="6145060"/>
                </a:lnTo>
                <a:lnTo>
                  <a:pt x="0" y="6145060"/>
                </a:lnTo>
                <a:lnTo>
                  <a:pt x="0" y="0"/>
                </a:lnTo>
                <a:close/>
              </a:path>
            </a:pathLst>
          </a:custGeom>
          <a:blipFill>
            <a:blip r:embed="rId2"/>
            <a:stretch>
              <a:fillRect/>
            </a:stretch>
          </a:blipFill>
        </p:spPr>
      </p:sp>
      <p:grpSp>
        <p:nvGrpSpPr>
          <p:cNvPr id="10" name="Group 10"/>
          <p:cNvGrpSpPr/>
          <p:nvPr/>
        </p:nvGrpSpPr>
        <p:grpSpPr>
          <a:xfrm>
            <a:off x="-1473301" y="-1015130"/>
            <a:ext cx="20507224" cy="3086100"/>
            <a:chOff x="0" y="0"/>
            <a:chExt cx="5401080" cy="812800"/>
          </a:xfrm>
        </p:grpSpPr>
        <p:sp>
          <p:nvSpPr>
            <p:cNvPr id="11" name="Freeform 11"/>
            <p:cNvSpPr/>
            <p:nvPr/>
          </p:nvSpPr>
          <p:spPr>
            <a:xfrm>
              <a:off x="0" y="0"/>
              <a:ext cx="5401080" cy="812800"/>
            </a:xfrm>
            <a:custGeom>
              <a:avLst/>
              <a:gdLst/>
              <a:ahLst/>
              <a:cxnLst/>
              <a:rect l="l" t="t" r="r" b="b"/>
              <a:pathLst>
                <a:path w="5401080" h="812800">
                  <a:moveTo>
                    <a:pt x="19254" y="0"/>
                  </a:moveTo>
                  <a:lnTo>
                    <a:pt x="5381826" y="0"/>
                  </a:lnTo>
                  <a:cubicBezTo>
                    <a:pt x="5386932" y="0"/>
                    <a:pt x="5391830" y="2028"/>
                    <a:pt x="5395440" y="5639"/>
                  </a:cubicBezTo>
                  <a:cubicBezTo>
                    <a:pt x="5399051" y="9250"/>
                    <a:pt x="5401080" y="14147"/>
                    <a:pt x="5401080" y="19254"/>
                  </a:cubicBezTo>
                  <a:lnTo>
                    <a:pt x="5401080" y="793546"/>
                  </a:lnTo>
                  <a:cubicBezTo>
                    <a:pt x="5401080" y="798653"/>
                    <a:pt x="5399051" y="803550"/>
                    <a:pt x="5395440" y="807161"/>
                  </a:cubicBezTo>
                  <a:cubicBezTo>
                    <a:pt x="5391830" y="810771"/>
                    <a:pt x="5386932" y="812800"/>
                    <a:pt x="5381826" y="812800"/>
                  </a:cubicBezTo>
                  <a:lnTo>
                    <a:pt x="19254" y="812800"/>
                  </a:lnTo>
                  <a:cubicBezTo>
                    <a:pt x="14147" y="812800"/>
                    <a:pt x="9250" y="810771"/>
                    <a:pt x="5639" y="807161"/>
                  </a:cubicBezTo>
                  <a:cubicBezTo>
                    <a:pt x="2028" y="803550"/>
                    <a:pt x="0" y="798653"/>
                    <a:pt x="0" y="793546"/>
                  </a:cubicBezTo>
                  <a:lnTo>
                    <a:pt x="0" y="19254"/>
                  </a:lnTo>
                  <a:cubicBezTo>
                    <a:pt x="0" y="14147"/>
                    <a:pt x="2028" y="9250"/>
                    <a:pt x="5639" y="5639"/>
                  </a:cubicBezTo>
                  <a:cubicBezTo>
                    <a:pt x="9250" y="2028"/>
                    <a:pt x="14147" y="0"/>
                    <a:pt x="19254" y="0"/>
                  </a:cubicBezTo>
                  <a:close/>
                </a:path>
              </a:pathLst>
            </a:custGeom>
            <a:solidFill>
              <a:srgbClr val="810992">
                <a:alpha val="82745"/>
              </a:srgbClr>
            </a:solidFill>
          </p:spPr>
        </p:sp>
        <p:sp>
          <p:nvSpPr>
            <p:cNvPr id="12" name="TextBox 12"/>
            <p:cNvSpPr txBox="1"/>
            <p:nvPr/>
          </p:nvSpPr>
          <p:spPr>
            <a:xfrm>
              <a:off x="0" y="-57150"/>
              <a:ext cx="5401080" cy="869950"/>
            </a:xfrm>
            <a:prstGeom prst="rect">
              <a:avLst/>
            </a:prstGeom>
          </p:spPr>
          <p:txBody>
            <a:bodyPr lIns="50800" tIns="50800" rIns="50800" bIns="50800" rtlCol="0" anchor="ctr"/>
            <a:lstStyle/>
            <a:p>
              <a:pPr algn="ctr">
                <a:lnSpc>
                  <a:spcPts val="2660"/>
                </a:lnSpc>
              </a:pPr>
              <a:endParaRPr/>
            </a:p>
          </p:txBody>
        </p:sp>
      </p:grpSp>
      <p:sp>
        <p:nvSpPr>
          <p:cNvPr id="13" name="TextBox 13"/>
          <p:cNvSpPr txBox="1"/>
          <p:nvPr/>
        </p:nvSpPr>
        <p:spPr>
          <a:xfrm>
            <a:off x="1254922" y="508870"/>
            <a:ext cx="16004378" cy="1390650"/>
          </a:xfrm>
          <a:prstGeom prst="rect">
            <a:avLst/>
          </a:prstGeom>
        </p:spPr>
        <p:txBody>
          <a:bodyPr lIns="0" tIns="0" rIns="0" bIns="0" rtlCol="0" anchor="t">
            <a:spAutoFit/>
          </a:bodyPr>
          <a:lstStyle/>
          <a:p>
            <a:pPr algn="ctr">
              <a:lnSpc>
                <a:spcPts val="10800"/>
              </a:lnSpc>
            </a:pPr>
            <a:r>
              <a:rPr lang="en-US" sz="9000" b="1" dirty="0">
                <a:solidFill>
                  <a:srgbClr val="FFFFFF"/>
                </a:solidFill>
                <a:latin typeface="Roboto Bold"/>
                <a:ea typeface="Roboto Bold"/>
                <a:cs typeface="Roboto Bold"/>
                <a:sym typeface="Roboto Bold"/>
              </a:rPr>
              <a:t>LGU MESSAGE OF SUPPORT</a:t>
            </a:r>
          </a:p>
        </p:txBody>
      </p:sp>
      <p:sp>
        <p:nvSpPr>
          <p:cNvPr id="14" name="TextBox 14"/>
          <p:cNvSpPr txBox="1"/>
          <p:nvPr/>
        </p:nvSpPr>
        <p:spPr>
          <a:xfrm>
            <a:off x="3541440" y="8528050"/>
            <a:ext cx="11205121" cy="1384300"/>
          </a:xfrm>
          <a:prstGeom prst="rect">
            <a:avLst/>
          </a:prstGeom>
        </p:spPr>
        <p:txBody>
          <a:bodyPr lIns="0" tIns="0" rIns="0" bIns="0" rtlCol="0" anchor="t">
            <a:spAutoFit/>
          </a:bodyPr>
          <a:lstStyle/>
          <a:p>
            <a:pPr algn="ctr">
              <a:lnSpc>
                <a:spcPts val="5599"/>
              </a:lnSpc>
            </a:pPr>
            <a:r>
              <a:rPr lang="en-US" sz="3999" b="1">
                <a:solidFill>
                  <a:srgbClr val="555555"/>
                </a:solidFill>
                <a:latin typeface="Gotham Bold"/>
                <a:ea typeface="Gotham Bold"/>
                <a:cs typeface="Gotham Bold"/>
                <a:sym typeface="Gotham Bold"/>
              </a:rPr>
              <a:t>Mayor Armand Dimaguila, Jr.</a:t>
            </a:r>
          </a:p>
          <a:p>
            <a:pPr algn="ctr">
              <a:lnSpc>
                <a:spcPts val="5599"/>
              </a:lnSpc>
            </a:pPr>
            <a:r>
              <a:rPr lang="en-US" sz="3999">
                <a:solidFill>
                  <a:srgbClr val="555555"/>
                </a:solidFill>
                <a:latin typeface="Gotham"/>
                <a:ea typeface="Gotham"/>
                <a:cs typeface="Gotham"/>
                <a:sym typeface="Gotham"/>
              </a:rPr>
              <a:t>City of Biñan, Laguna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561090">
            <a:off x="7652384" y="7651950"/>
            <a:ext cx="2384405" cy="1933955"/>
            <a:chOff x="0" y="0"/>
            <a:chExt cx="3179206" cy="2578607"/>
          </a:xfrm>
        </p:grpSpPr>
        <p:sp>
          <p:nvSpPr>
            <p:cNvPr id="25" name="Freeform 25"/>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26" name="Freeform 26"/>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29" name="Freeform 29"/>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36"/>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Freeform 38"/>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9" name="TextBox 39"/>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0" name="Freeform 40"/>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1" name="TextBox 41"/>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grpSp>
        <p:nvGrpSpPr>
          <p:cNvPr id="42" name="Group 42"/>
          <p:cNvGrpSpPr/>
          <p:nvPr/>
        </p:nvGrpSpPr>
        <p:grpSpPr>
          <a:xfrm rot="-309306">
            <a:off x="7682283" y="3880274"/>
            <a:ext cx="2384405" cy="1844365"/>
            <a:chOff x="0" y="0"/>
            <a:chExt cx="3179206" cy="2459154"/>
          </a:xfrm>
        </p:grpSpPr>
        <p:sp>
          <p:nvSpPr>
            <p:cNvPr id="43" name="Freeform 4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4" name="Freeform 4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TextBox 4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46" name="Group 46"/>
          <p:cNvGrpSpPr/>
          <p:nvPr/>
        </p:nvGrpSpPr>
        <p:grpSpPr>
          <a:xfrm rot="574266">
            <a:off x="10845943" y="5577056"/>
            <a:ext cx="2384405" cy="2270034"/>
            <a:chOff x="0" y="0"/>
            <a:chExt cx="3179206" cy="3026712"/>
          </a:xfrm>
        </p:grpSpPr>
        <p:sp>
          <p:nvSpPr>
            <p:cNvPr id="47" name="Freeform 4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8" name="Freeform 4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TextBox 5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473301" y="-1015130"/>
            <a:ext cx="20507224" cy="3086100"/>
            <a:chOff x="0" y="0"/>
            <a:chExt cx="5401080" cy="812800"/>
          </a:xfrm>
        </p:grpSpPr>
        <p:sp>
          <p:nvSpPr>
            <p:cNvPr id="10" name="Freeform 10"/>
            <p:cNvSpPr/>
            <p:nvPr/>
          </p:nvSpPr>
          <p:spPr>
            <a:xfrm>
              <a:off x="0" y="0"/>
              <a:ext cx="5401080" cy="812800"/>
            </a:xfrm>
            <a:custGeom>
              <a:avLst/>
              <a:gdLst/>
              <a:ahLst/>
              <a:cxnLst/>
              <a:rect l="l" t="t" r="r" b="b"/>
              <a:pathLst>
                <a:path w="5401080" h="812800">
                  <a:moveTo>
                    <a:pt x="19254" y="0"/>
                  </a:moveTo>
                  <a:lnTo>
                    <a:pt x="5381826" y="0"/>
                  </a:lnTo>
                  <a:cubicBezTo>
                    <a:pt x="5386932" y="0"/>
                    <a:pt x="5391830" y="2028"/>
                    <a:pt x="5395440" y="5639"/>
                  </a:cubicBezTo>
                  <a:cubicBezTo>
                    <a:pt x="5399051" y="9250"/>
                    <a:pt x="5401080" y="14147"/>
                    <a:pt x="5401080" y="19254"/>
                  </a:cubicBezTo>
                  <a:lnTo>
                    <a:pt x="5401080" y="793546"/>
                  </a:lnTo>
                  <a:cubicBezTo>
                    <a:pt x="5401080" y="798653"/>
                    <a:pt x="5399051" y="803550"/>
                    <a:pt x="5395440" y="807161"/>
                  </a:cubicBezTo>
                  <a:cubicBezTo>
                    <a:pt x="5391830" y="810771"/>
                    <a:pt x="5386932" y="812800"/>
                    <a:pt x="5381826" y="812800"/>
                  </a:cubicBezTo>
                  <a:lnTo>
                    <a:pt x="19254" y="812800"/>
                  </a:lnTo>
                  <a:cubicBezTo>
                    <a:pt x="14147" y="812800"/>
                    <a:pt x="9250" y="810771"/>
                    <a:pt x="5639" y="807161"/>
                  </a:cubicBezTo>
                  <a:cubicBezTo>
                    <a:pt x="2028" y="803550"/>
                    <a:pt x="0" y="798653"/>
                    <a:pt x="0" y="793546"/>
                  </a:cubicBezTo>
                  <a:lnTo>
                    <a:pt x="0" y="19254"/>
                  </a:lnTo>
                  <a:cubicBezTo>
                    <a:pt x="0" y="14147"/>
                    <a:pt x="2028" y="9250"/>
                    <a:pt x="5639" y="5639"/>
                  </a:cubicBezTo>
                  <a:cubicBezTo>
                    <a:pt x="9250" y="2028"/>
                    <a:pt x="14147" y="0"/>
                    <a:pt x="19254" y="0"/>
                  </a:cubicBezTo>
                  <a:close/>
                </a:path>
              </a:pathLst>
            </a:custGeom>
            <a:solidFill>
              <a:srgbClr val="810992">
                <a:alpha val="82745"/>
              </a:srgbClr>
            </a:solidFill>
          </p:spPr>
        </p:sp>
        <p:sp>
          <p:nvSpPr>
            <p:cNvPr id="11" name="TextBox 11"/>
            <p:cNvSpPr txBox="1"/>
            <p:nvPr/>
          </p:nvSpPr>
          <p:spPr>
            <a:xfrm>
              <a:off x="0" y="-57150"/>
              <a:ext cx="5401080" cy="869950"/>
            </a:xfrm>
            <a:prstGeom prst="rect">
              <a:avLst/>
            </a:prstGeom>
          </p:spPr>
          <p:txBody>
            <a:bodyPr lIns="50800" tIns="50800" rIns="50800" bIns="50800" rtlCol="0" anchor="ctr"/>
            <a:lstStyle/>
            <a:p>
              <a:pPr algn="ctr">
                <a:lnSpc>
                  <a:spcPts val="2660"/>
                </a:lnSpc>
              </a:pPr>
              <a:endParaRPr/>
            </a:p>
          </p:txBody>
        </p:sp>
      </p:grpSp>
      <p:sp>
        <p:nvSpPr>
          <p:cNvPr id="12" name="Freeform 12"/>
          <p:cNvSpPr/>
          <p:nvPr/>
        </p:nvSpPr>
        <p:spPr>
          <a:xfrm>
            <a:off x="3563882" y="2146770"/>
            <a:ext cx="11160236" cy="5993460"/>
          </a:xfrm>
          <a:custGeom>
            <a:avLst/>
            <a:gdLst/>
            <a:ahLst/>
            <a:cxnLst/>
            <a:rect l="l" t="t" r="r" b="b"/>
            <a:pathLst>
              <a:path w="11160236" h="5993460">
                <a:moveTo>
                  <a:pt x="0" y="0"/>
                </a:moveTo>
                <a:lnTo>
                  <a:pt x="11160236" y="0"/>
                </a:lnTo>
                <a:lnTo>
                  <a:pt x="11160236" y="5993460"/>
                </a:lnTo>
                <a:lnTo>
                  <a:pt x="0" y="5993460"/>
                </a:lnTo>
                <a:lnTo>
                  <a:pt x="0" y="0"/>
                </a:lnTo>
                <a:close/>
              </a:path>
            </a:pathLst>
          </a:custGeom>
          <a:blipFill>
            <a:blip r:embed="rId2"/>
            <a:stretch>
              <a:fillRect/>
            </a:stretch>
          </a:blipFill>
        </p:spPr>
      </p:sp>
      <p:sp>
        <p:nvSpPr>
          <p:cNvPr id="13" name="TextBox 13"/>
          <p:cNvSpPr txBox="1"/>
          <p:nvPr/>
        </p:nvSpPr>
        <p:spPr>
          <a:xfrm>
            <a:off x="458635" y="419424"/>
            <a:ext cx="17370730" cy="1263103"/>
          </a:xfrm>
          <a:prstGeom prst="rect">
            <a:avLst/>
          </a:prstGeom>
        </p:spPr>
        <p:txBody>
          <a:bodyPr wrap="square" lIns="0" tIns="0" rIns="0" bIns="0" rtlCol="0" anchor="t">
            <a:spAutoFit/>
          </a:bodyPr>
          <a:lstStyle/>
          <a:p>
            <a:pPr algn="ctr">
              <a:lnSpc>
                <a:spcPts val="10800"/>
              </a:lnSpc>
            </a:pPr>
            <a:r>
              <a:rPr lang="en-US" sz="7000" b="1" dirty="0">
                <a:solidFill>
                  <a:srgbClr val="FFFFFF"/>
                </a:solidFill>
                <a:latin typeface="Roboto Bold"/>
                <a:ea typeface="Roboto Bold"/>
                <a:cs typeface="Roboto Bold"/>
                <a:sym typeface="Roboto Bold"/>
              </a:rPr>
              <a:t>BINAN SUBSCRIBES TO e-PLANO</a:t>
            </a:r>
          </a:p>
        </p:txBody>
      </p:sp>
      <p:sp>
        <p:nvSpPr>
          <p:cNvPr id="14" name="TextBox 14"/>
          <p:cNvSpPr txBox="1"/>
          <p:nvPr/>
        </p:nvSpPr>
        <p:spPr>
          <a:xfrm>
            <a:off x="1884634" y="8159280"/>
            <a:ext cx="14518732" cy="1819910"/>
          </a:xfrm>
          <a:prstGeom prst="rect">
            <a:avLst/>
          </a:prstGeom>
        </p:spPr>
        <p:txBody>
          <a:bodyPr lIns="0" tIns="0" rIns="0" bIns="0" rtlCol="0" anchor="t">
            <a:spAutoFit/>
          </a:bodyPr>
          <a:lstStyle/>
          <a:p>
            <a:pPr algn="ctr">
              <a:lnSpc>
                <a:spcPts val="3640"/>
              </a:lnSpc>
            </a:pPr>
            <a:r>
              <a:rPr lang="en-US" sz="2600" i="1" dirty="0">
                <a:solidFill>
                  <a:srgbClr val="555555"/>
                </a:solidFill>
                <a:latin typeface="Gotham Italics"/>
                <a:ea typeface="Gotham Italics"/>
                <a:cs typeface="Gotham Italics"/>
                <a:sym typeface="Gotham Italics"/>
              </a:rPr>
              <a:t>“The said mobile application helped the LGU increase its contraceptive prevalence rate, reduce the teenage pregnancy cases, prevent unplanned pregnancies through efficient service delivery of different family planning methods to women of reproductive age (WRA) and couples with identified unmet needs.” - </a:t>
            </a:r>
            <a:r>
              <a:rPr lang="en-US" sz="2600" b="1" i="1" dirty="0">
                <a:solidFill>
                  <a:srgbClr val="555555"/>
                </a:solidFill>
                <a:latin typeface="Gotham Bold Italics"/>
                <a:ea typeface="Gotham Bold Italics"/>
                <a:cs typeface="Gotham Bold Italics"/>
                <a:sym typeface="Gotham Bold Italics"/>
              </a:rPr>
              <a:t>City of </a:t>
            </a:r>
            <a:r>
              <a:rPr lang="en-US" sz="2600" b="1" i="1" dirty="0" err="1">
                <a:solidFill>
                  <a:srgbClr val="555555"/>
                </a:solidFill>
                <a:latin typeface="Gotham Bold Italics"/>
                <a:ea typeface="Gotham Bold Italics"/>
                <a:cs typeface="Gotham Bold Italics"/>
                <a:sym typeface="Gotham Bold Italics"/>
              </a:rPr>
              <a:t>Biñan</a:t>
            </a:r>
            <a:r>
              <a:rPr lang="en-US" sz="2600" b="1" i="1" dirty="0">
                <a:solidFill>
                  <a:srgbClr val="555555"/>
                </a:solidFill>
                <a:latin typeface="Gotham Bold Italics"/>
                <a:ea typeface="Gotham Bold Italics"/>
                <a:cs typeface="Gotham Bold Italics"/>
                <a:sym typeface="Gotham Bold Italics"/>
              </a:rPr>
              <a:t>, Laguna</a:t>
            </a:r>
          </a:p>
        </p:txBody>
      </p:sp>
      <p:sp>
        <p:nvSpPr>
          <p:cNvPr id="16" name="Star: 24 Points 15">
            <a:extLst>
              <a:ext uri="{FF2B5EF4-FFF2-40B4-BE49-F238E27FC236}">
                <a16:creationId xmlns:a16="http://schemas.microsoft.com/office/drawing/2014/main" id="{9E1AF22A-FAEB-579D-C6F1-31A996EE083A}"/>
              </a:ext>
            </a:extLst>
          </p:cNvPr>
          <p:cNvSpPr/>
          <p:nvPr/>
        </p:nvSpPr>
        <p:spPr>
          <a:xfrm>
            <a:off x="14111642" y="4749928"/>
            <a:ext cx="3261957" cy="3381510"/>
          </a:xfrm>
          <a:prstGeom prst="star24">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7" name="TextBox 32">
            <a:extLst>
              <a:ext uri="{FF2B5EF4-FFF2-40B4-BE49-F238E27FC236}">
                <a16:creationId xmlns:a16="http://schemas.microsoft.com/office/drawing/2014/main" id="{41EBD7CA-6392-BB48-2BF3-BD9CFF5E1E9F}"/>
              </a:ext>
            </a:extLst>
          </p:cNvPr>
          <p:cNvSpPr txBox="1"/>
          <p:nvPr/>
        </p:nvSpPr>
        <p:spPr>
          <a:xfrm>
            <a:off x="14724118" y="6107258"/>
            <a:ext cx="3383815" cy="666849"/>
          </a:xfrm>
          <a:prstGeom prst="rect">
            <a:avLst/>
          </a:prstGeom>
        </p:spPr>
        <p:txBody>
          <a:bodyPr wrap="square" lIns="0" tIns="0" rIns="0" bIns="0" rtlCol="0" anchor="t">
            <a:spAutoFit/>
          </a:bodyPr>
          <a:lstStyle/>
          <a:p>
            <a:pPr algn="l">
              <a:lnSpc>
                <a:spcPts val="5599"/>
              </a:lnSpc>
            </a:pPr>
            <a:r>
              <a:rPr lang="en-US" sz="3999" b="1" dirty="0">
                <a:solidFill>
                  <a:srgbClr val="000000"/>
                </a:solidFill>
                <a:latin typeface="Roboto Bold"/>
                <a:ea typeface="Roboto Bold"/>
                <a:cs typeface="Roboto Bold"/>
                <a:sym typeface="Roboto Bold"/>
              </a:rPr>
              <a:t>1ST LGU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ABD64E3C-6E72-A404-500F-2D379911B989}"/>
              </a:ext>
            </a:extLst>
          </p:cNvPr>
          <p:cNvSpPr/>
          <p:nvPr/>
        </p:nvSpPr>
        <p:spPr>
          <a:xfrm>
            <a:off x="-3429000" y="0"/>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txBody>
          <a:bodyPr/>
          <a:lstStyle/>
          <a:p>
            <a:endParaRPr lang="en-PH" dirty="0"/>
          </a:p>
        </p:txBody>
      </p:sp>
      <p:grpSp>
        <p:nvGrpSpPr>
          <p:cNvPr id="9" name="Group 9"/>
          <p:cNvGrpSpPr/>
          <p:nvPr/>
        </p:nvGrpSpPr>
        <p:grpSpPr>
          <a:xfrm>
            <a:off x="-1473301" y="-1015130"/>
            <a:ext cx="20507224" cy="3086100"/>
            <a:chOff x="0" y="0"/>
            <a:chExt cx="5401080" cy="812800"/>
          </a:xfrm>
        </p:grpSpPr>
        <p:sp>
          <p:nvSpPr>
            <p:cNvPr id="10" name="Freeform 10"/>
            <p:cNvSpPr/>
            <p:nvPr/>
          </p:nvSpPr>
          <p:spPr>
            <a:xfrm>
              <a:off x="0" y="0"/>
              <a:ext cx="5401080" cy="812800"/>
            </a:xfrm>
            <a:custGeom>
              <a:avLst/>
              <a:gdLst/>
              <a:ahLst/>
              <a:cxnLst/>
              <a:rect l="l" t="t" r="r" b="b"/>
              <a:pathLst>
                <a:path w="5401080" h="812800">
                  <a:moveTo>
                    <a:pt x="19254" y="0"/>
                  </a:moveTo>
                  <a:lnTo>
                    <a:pt x="5381826" y="0"/>
                  </a:lnTo>
                  <a:cubicBezTo>
                    <a:pt x="5386932" y="0"/>
                    <a:pt x="5391830" y="2028"/>
                    <a:pt x="5395440" y="5639"/>
                  </a:cubicBezTo>
                  <a:cubicBezTo>
                    <a:pt x="5399051" y="9250"/>
                    <a:pt x="5401080" y="14147"/>
                    <a:pt x="5401080" y="19254"/>
                  </a:cubicBezTo>
                  <a:lnTo>
                    <a:pt x="5401080" y="793546"/>
                  </a:lnTo>
                  <a:cubicBezTo>
                    <a:pt x="5401080" y="798653"/>
                    <a:pt x="5399051" y="803550"/>
                    <a:pt x="5395440" y="807161"/>
                  </a:cubicBezTo>
                  <a:cubicBezTo>
                    <a:pt x="5391830" y="810771"/>
                    <a:pt x="5386932" y="812800"/>
                    <a:pt x="5381826" y="812800"/>
                  </a:cubicBezTo>
                  <a:lnTo>
                    <a:pt x="19254" y="812800"/>
                  </a:lnTo>
                  <a:cubicBezTo>
                    <a:pt x="14147" y="812800"/>
                    <a:pt x="9250" y="810771"/>
                    <a:pt x="5639" y="807161"/>
                  </a:cubicBezTo>
                  <a:cubicBezTo>
                    <a:pt x="2028" y="803550"/>
                    <a:pt x="0" y="798653"/>
                    <a:pt x="0" y="793546"/>
                  </a:cubicBezTo>
                  <a:lnTo>
                    <a:pt x="0" y="19254"/>
                  </a:lnTo>
                  <a:cubicBezTo>
                    <a:pt x="0" y="14147"/>
                    <a:pt x="2028" y="9250"/>
                    <a:pt x="5639" y="5639"/>
                  </a:cubicBezTo>
                  <a:cubicBezTo>
                    <a:pt x="9250" y="2028"/>
                    <a:pt x="14147" y="0"/>
                    <a:pt x="19254" y="0"/>
                  </a:cubicBezTo>
                  <a:close/>
                </a:path>
              </a:pathLst>
            </a:custGeom>
            <a:solidFill>
              <a:srgbClr val="810992">
                <a:alpha val="82745"/>
              </a:srgbClr>
            </a:solidFill>
          </p:spPr>
        </p:sp>
        <p:sp>
          <p:nvSpPr>
            <p:cNvPr id="11" name="TextBox 11"/>
            <p:cNvSpPr txBox="1"/>
            <p:nvPr/>
          </p:nvSpPr>
          <p:spPr>
            <a:xfrm>
              <a:off x="0" y="-57150"/>
              <a:ext cx="5401080" cy="869950"/>
            </a:xfrm>
            <a:prstGeom prst="rect">
              <a:avLst/>
            </a:prstGeom>
          </p:spPr>
          <p:txBody>
            <a:bodyPr lIns="50800" tIns="50800" rIns="50800" bIns="50800" rtlCol="0" anchor="ctr"/>
            <a:lstStyle/>
            <a:p>
              <a:pPr algn="ctr">
                <a:lnSpc>
                  <a:spcPts val="2660"/>
                </a:lnSpc>
              </a:pPr>
              <a:endParaRPr/>
            </a:p>
          </p:txBody>
        </p:sp>
      </p:grpSp>
      <p:sp>
        <p:nvSpPr>
          <p:cNvPr id="12" name="TextBox 12"/>
          <p:cNvSpPr txBox="1"/>
          <p:nvPr/>
        </p:nvSpPr>
        <p:spPr>
          <a:xfrm>
            <a:off x="2136470" y="508870"/>
            <a:ext cx="13287683" cy="1390650"/>
          </a:xfrm>
          <a:prstGeom prst="rect">
            <a:avLst/>
          </a:prstGeom>
        </p:spPr>
        <p:txBody>
          <a:bodyPr lIns="0" tIns="0" rIns="0" bIns="0" rtlCol="0" anchor="t">
            <a:spAutoFit/>
          </a:bodyPr>
          <a:lstStyle/>
          <a:p>
            <a:pPr algn="ctr">
              <a:lnSpc>
                <a:spcPts val="10800"/>
              </a:lnSpc>
            </a:pPr>
            <a:r>
              <a:rPr lang="en-US" sz="9000" b="1">
                <a:solidFill>
                  <a:srgbClr val="FFFFFF"/>
                </a:solidFill>
                <a:latin typeface="Roboto Bold"/>
                <a:ea typeface="Roboto Bold"/>
                <a:cs typeface="Roboto Bold"/>
                <a:sym typeface="Roboto Bold"/>
              </a:rPr>
              <a:t>NEXT STEPS</a:t>
            </a:r>
          </a:p>
        </p:txBody>
      </p:sp>
      <p:sp>
        <p:nvSpPr>
          <p:cNvPr id="13" name="TextBox 13"/>
          <p:cNvSpPr txBox="1"/>
          <p:nvPr/>
        </p:nvSpPr>
        <p:spPr>
          <a:xfrm>
            <a:off x="1601765" y="3409409"/>
            <a:ext cx="15374666" cy="3545842"/>
          </a:xfrm>
          <a:prstGeom prst="rect">
            <a:avLst/>
          </a:prstGeom>
        </p:spPr>
        <p:txBody>
          <a:bodyPr lIns="0" tIns="0" rIns="0" bIns="0" rtlCol="0" anchor="t">
            <a:spAutoFit/>
          </a:bodyPr>
          <a:lstStyle/>
          <a:p>
            <a:pPr marL="1079501" lvl="1" indent="-539750" algn="l">
              <a:lnSpc>
                <a:spcPts val="9550"/>
              </a:lnSpc>
              <a:buFont typeface="Arial"/>
              <a:buChar char="•"/>
            </a:pPr>
            <a:r>
              <a:rPr lang="en-US" sz="5000" b="1" dirty="0">
                <a:solidFill>
                  <a:srgbClr val="555555"/>
                </a:solidFill>
                <a:latin typeface="Roboto Bold"/>
                <a:ea typeface="Roboto Bold"/>
                <a:cs typeface="Roboto Bold"/>
                <a:sym typeface="Roboto Bold"/>
              </a:rPr>
              <a:t>Expand adoption of the app to more LGUs</a:t>
            </a:r>
          </a:p>
          <a:p>
            <a:pPr marL="1079501" lvl="1" indent="-539750">
              <a:lnSpc>
                <a:spcPts val="9550"/>
              </a:lnSpc>
              <a:buFont typeface="Arial"/>
              <a:buChar char="•"/>
            </a:pPr>
            <a:r>
              <a:rPr lang="en-US" sz="5000" b="1" dirty="0">
                <a:solidFill>
                  <a:srgbClr val="555555"/>
                </a:solidFill>
                <a:latin typeface="Roboto Bold"/>
                <a:ea typeface="Roboto Bold"/>
                <a:cs typeface="Roboto Bold"/>
                <a:sym typeface="Roboto Bold"/>
              </a:rPr>
              <a:t>Continuously improve the app features</a:t>
            </a:r>
          </a:p>
          <a:p>
            <a:pPr marL="1079501" lvl="1" indent="-539750" algn="l">
              <a:lnSpc>
                <a:spcPts val="9550"/>
              </a:lnSpc>
              <a:buFont typeface="Arial"/>
              <a:buChar char="•"/>
            </a:pPr>
            <a:r>
              <a:rPr lang="en-US" sz="5000" b="1" dirty="0">
                <a:solidFill>
                  <a:srgbClr val="555555"/>
                </a:solidFill>
                <a:latin typeface="Roboto Bold"/>
                <a:ea typeface="Roboto Bold"/>
                <a:cs typeface="Roboto Bold"/>
                <a:sym typeface="Roboto Bold"/>
              </a:rPr>
              <a:t>Continuously share best practices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601765" y="2933159"/>
            <a:ext cx="15374666" cy="2642235"/>
          </a:xfrm>
          <a:prstGeom prst="rect">
            <a:avLst/>
          </a:prstGeom>
        </p:spPr>
        <p:txBody>
          <a:bodyPr lIns="0" tIns="0" rIns="0" bIns="0" rtlCol="0" anchor="t">
            <a:spAutoFit/>
          </a:bodyPr>
          <a:lstStyle/>
          <a:p>
            <a:pPr algn="ctr">
              <a:lnSpc>
                <a:spcPts val="22920"/>
              </a:lnSpc>
            </a:pPr>
            <a:r>
              <a:rPr lang="en-US" sz="12000" b="1">
                <a:solidFill>
                  <a:srgbClr val="555555"/>
                </a:solidFill>
                <a:latin typeface="Gotham Bold"/>
                <a:ea typeface="Gotham Bold"/>
                <a:cs typeface="Gotham Bold"/>
                <a:sym typeface="Gotham Bold"/>
              </a:rPr>
              <a:t>THANK YOU!</a:t>
            </a:r>
          </a:p>
        </p:txBody>
      </p:sp>
      <p:sp>
        <p:nvSpPr>
          <p:cNvPr id="10" name="Freeform 2">
            <a:extLst>
              <a:ext uri="{FF2B5EF4-FFF2-40B4-BE49-F238E27FC236}">
                <a16:creationId xmlns:a16="http://schemas.microsoft.com/office/drawing/2014/main" id="{189E56AA-9746-45E8-1FA9-30833F80CAF7}"/>
              </a:ext>
            </a:extLst>
          </p:cNvPr>
          <p:cNvSpPr/>
          <p:nvPr/>
        </p:nvSpPr>
        <p:spPr>
          <a:xfrm>
            <a:off x="-5257800" y="-876300"/>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561090">
            <a:off x="7652384" y="7651950"/>
            <a:ext cx="2384405" cy="1933955"/>
            <a:chOff x="0" y="0"/>
            <a:chExt cx="3179206" cy="2578607"/>
          </a:xfrm>
        </p:grpSpPr>
        <p:sp>
          <p:nvSpPr>
            <p:cNvPr id="25" name="Freeform 25"/>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26" name="Freeform 26"/>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29" name="Freeform 29"/>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36"/>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Freeform 38"/>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9" name="TextBox 39"/>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0" name="Freeform 40"/>
          <p:cNvSpPr/>
          <p:nvPr/>
        </p:nvSpPr>
        <p:spPr>
          <a:xfrm flipV="1">
            <a:off x="877974" y="2099963"/>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42" name="Group 42"/>
          <p:cNvGrpSpPr/>
          <p:nvPr/>
        </p:nvGrpSpPr>
        <p:grpSpPr>
          <a:xfrm rot="-309306">
            <a:off x="7682283" y="3880274"/>
            <a:ext cx="2384405" cy="1844365"/>
            <a:chOff x="0" y="0"/>
            <a:chExt cx="3179206" cy="2459154"/>
          </a:xfrm>
        </p:grpSpPr>
        <p:sp>
          <p:nvSpPr>
            <p:cNvPr id="43" name="Freeform 4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4" name="Freeform 4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TextBox 4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46" name="Group 46"/>
          <p:cNvGrpSpPr/>
          <p:nvPr/>
        </p:nvGrpSpPr>
        <p:grpSpPr>
          <a:xfrm rot="574266">
            <a:off x="10845943" y="5577056"/>
            <a:ext cx="2384405" cy="2270034"/>
            <a:chOff x="0" y="0"/>
            <a:chExt cx="3179206" cy="3026712"/>
          </a:xfrm>
        </p:grpSpPr>
        <p:sp>
          <p:nvSpPr>
            <p:cNvPr id="47" name="Freeform 4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8" name="Freeform 4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TextBox 5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
        <p:nvSpPr>
          <p:cNvPr id="51" name="Freeform 51"/>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TextBox 52"/>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sp>
        <p:nvSpPr>
          <p:cNvPr id="55" name="TextBox 41">
            <a:extLst>
              <a:ext uri="{FF2B5EF4-FFF2-40B4-BE49-F238E27FC236}">
                <a16:creationId xmlns:a16="http://schemas.microsoft.com/office/drawing/2014/main" id="{4D219B6A-EBC4-5B16-CF1C-AD4B7077805F}"/>
              </a:ext>
            </a:extLst>
          </p:cNvPr>
          <p:cNvSpPr txBox="1"/>
          <p:nvPr/>
        </p:nvSpPr>
        <p:spPr>
          <a:xfrm rot="1084423">
            <a:off x="1279951" y="3122256"/>
            <a:ext cx="3346024" cy="1083630"/>
          </a:xfrm>
          <a:prstGeom prst="rect">
            <a:avLst/>
          </a:prstGeom>
        </p:spPr>
        <p:txBody>
          <a:bodyPr wrap="square" lIns="0" tIns="0" rIns="0" bIns="0" rtlCol="0" anchor="t">
            <a:spAutoFit/>
          </a:bodyPr>
          <a:lstStyle/>
          <a:p>
            <a:pPr algn="ctr">
              <a:lnSpc>
                <a:spcPts val="2800"/>
              </a:lnSpc>
            </a:pPr>
            <a:r>
              <a:rPr lang="en-US" sz="3000" b="1" dirty="0">
                <a:solidFill>
                  <a:srgbClr val="FFFFFF"/>
                </a:solidFill>
                <a:latin typeface="Roboto Bold"/>
                <a:ea typeface="Roboto Bold"/>
                <a:cs typeface="Roboto Bold"/>
                <a:sym typeface="Roboto Bold"/>
              </a:rPr>
              <a:t>12% unmet needs</a:t>
            </a:r>
          </a:p>
          <a:p>
            <a:pPr algn="ctr">
              <a:lnSpc>
                <a:spcPts val="2800"/>
              </a:lnSpc>
            </a:pPr>
            <a:endParaRPr lang="en-US" sz="3000" b="1" dirty="0">
              <a:solidFill>
                <a:srgbClr val="FFFFFF"/>
              </a:solidFill>
              <a:latin typeface="Roboto Bold"/>
              <a:ea typeface="Roboto Bold"/>
              <a:cs typeface="Roboto Bold"/>
              <a:sym typeface="Roboto Bold"/>
            </a:endParaRPr>
          </a:p>
          <a:p>
            <a:pPr algn="ctr">
              <a:lnSpc>
                <a:spcPts val="2800"/>
              </a:lnSpc>
            </a:pPr>
            <a:r>
              <a:rPr lang="en-US" sz="2000" dirty="0">
                <a:solidFill>
                  <a:srgbClr val="FFFFFF"/>
                </a:solidFill>
                <a:latin typeface="Roboto"/>
                <a:ea typeface="Roboto"/>
                <a:cs typeface="Roboto"/>
                <a:sym typeface="Roboto"/>
              </a:rPr>
              <a:t>Source: NDHS 2022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561090">
            <a:off x="7652384" y="7651950"/>
            <a:ext cx="2384405" cy="1933955"/>
            <a:chOff x="0" y="0"/>
            <a:chExt cx="3179206" cy="2578607"/>
          </a:xfrm>
        </p:grpSpPr>
        <p:sp>
          <p:nvSpPr>
            <p:cNvPr id="25" name="Freeform 25"/>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26" name="Freeform 26"/>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29" name="Freeform 29"/>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36"/>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Freeform 38"/>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9" name="TextBox 39"/>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0" name="Freeform 40"/>
          <p:cNvSpPr/>
          <p:nvPr/>
        </p:nvSpPr>
        <p:spPr>
          <a:xfrm flipV="1">
            <a:off x="877974" y="2099963"/>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42" name="Group 42"/>
          <p:cNvGrpSpPr/>
          <p:nvPr/>
        </p:nvGrpSpPr>
        <p:grpSpPr>
          <a:xfrm rot="-309306">
            <a:off x="7682283" y="3880274"/>
            <a:ext cx="2384405" cy="1844365"/>
            <a:chOff x="0" y="0"/>
            <a:chExt cx="3179206" cy="2459154"/>
          </a:xfrm>
        </p:grpSpPr>
        <p:sp>
          <p:nvSpPr>
            <p:cNvPr id="43" name="Freeform 4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4" name="Freeform 4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TextBox 4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46" name="Group 46"/>
          <p:cNvGrpSpPr/>
          <p:nvPr/>
        </p:nvGrpSpPr>
        <p:grpSpPr>
          <a:xfrm rot="574266">
            <a:off x="10845943" y="5577056"/>
            <a:ext cx="2384405" cy="2270034"/>
            <a:chOff x="0" y="0"/>
            <a:chExt cx="3179206" cy="3026712"/>
          </a:xfrm>
        </p:grpSpPr>
        <p:sp>
          <p:nvSpPr>
            <p:cNvPr id="47" name="Freeform 4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8" name="Freeform 4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TextBox 5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
        <p:nvSpPr>
          <p:cNvPr id="51" name="Freeform 51"/>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TextBox 52"/>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sp>
        <p:nvSpPr>
          <p:cNvPr id="53" name="Freeform 53"/>
          <p:cNvSpPr/>
          <p:nvPr/>
        </p:nvSpPr>
        <p:spPr>
          <a:xfrm rot="-868369" flipV="1">
            <a:off x="877974" y="6293465"/>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6" name="TextBox 54">
            <a:extLst>
              <a:ext uri="{FF2B5EF4-FFF2-40B4-BE49-F238E27FC236}">
                <a16:creationId xmlns:a16="http://schemas.microsoft.com/office/drawing/2014/main" id="{385FD49A-6F2A-791C-2818-31B0D513D6F6}"/>
              </a:ext>
            </a:extLst>
          </p:cNvPr>
          <p:cNvSpPr txBox="1"/>
          <p:nvPr/>
        </p:nvSpPr>
        <p:spPr>
          <a:xfrm rot="216053">
            <a:off x="1116735" y="7582538"/>
            <a:ext cx="3845321" cy="724557"/>
          </a:xfrm>
          <a:prstGeom prst="rect">
            <a:avLst/>
          </a:prstGeom>
        </p:spPr>
        <p:txBody>
          <a:bodyPr wrap="square" lIns="0" tIns="0" rIns="0" bIns="0" rtlCol="0" anchor="t">
            <a:spAutoFit/>
          </a:bodyPr>
          <a:lstStyle/>
          <a:p>
            <a:pPr algn="ctr">
              <a:lnSpc>
                <a:spcPts val="2800"/>
              </a:lnSpc>
            </a:pPr>
            <a:r>
              <a:rPr lang="en-US" sz="3000" dirty="0">
                <a:solidFill>
                  <a:srgbClr val="FFFFFF"/>
                </a:solidFill>
                <a:latin typeface="Roboto Bold"/>
                <a:ea typeface="Roboto Bold"/>
                <a:cs typeface="Roboto Bold"/>
                <a:sym typeface="Roboto Bold"/>
              </a:rPr>
              <a:t>Lack of trained/skilled providers</a:t>
            </a:r>
          </a:p>
        </p:txBody>
      </p:sp>
      <p:sp>
        <p:nvSpPr>
          <p:cNvPr id="57" name="TextBox 41">
            <a:extLst>
              <a:ext uri="{FF2B5EF4-FFF2-40B4-BE49-F238E27FC236}">
                <a16:creationId xmlns:a16="http://schemas.microsoft.com/office/drawing/2014/main" id="{EF98E402-3C4D-538A-1A7E-97729FA38FA5}"/>
              </a:ext>
            </a:extLst>
          </p:cNvPr>
          <p:cNvSpPr txBox="1"/>
          <p:nvPr/>
        </p:nvSpPr>
        <p:spPr>
          <a:xfrm rot="1084423">
            <a:off x="1279951" y="3122256"/>
            <a:ext cx="3346024" cy="1083630"/>
          </a:xfrm>
          <a:prstGeom prst="rect">
            <a:avLst/>
          </a:prstGeom>
        </p:spPr>
        <p:txBody>
          <a:bodyPr wrap="square" lIns="0" tIns="0" rIns="0" bIns="0" rtlCol="0" anchor="t">
            <a:spAutoFit/>
          </a:bodyPr>
          <a:lstStyle/>
          <a:p>
            <a:pPr algn="ctr">
              <a:lnSpc>
                <a:spcPts val="2800"/>
              </a:lnSpc>
            </a:pPr>
            <a:r>
              <a:rPr lang="en-US" sz="3000" b="1" dirty="0">
                <a:solidFill>
                  <a:srgbClr val="FFFFFF"/>
                </a:solidFill>
                <a:latin typeface="Roboto Bold"/>
                <a:ea typeface="Roboto Bold"/>
                <a:cs typeface="Roboto Bold"/>
                <a:sym typeface="Roboto Bold"/>
              </a:rPr>
              <a:t>12% unmet needs</a:t>
            </a:r>
          </a:p>
          <a:p>
            <a:pPr algn="ctr">
              <a:lnSpc>
                <a:spcPts val="2800"/>
              </a:lnSpc>
            </a:pPr>
            <a:endParaRPr lang="en-US" sz="3000" b="1" dirty="0">
              <a:solidFill>
                <a:srgbClr val="FFFFFF"/>
              </a:solidFill>
              <a:latin typeface="Roboto Bold"/>
              <a:ea typeface="Roboto Bold"/>
              <a:cs typeface="Roboto Bold"/>
              <a:sym typeface="Roboto Bold"/>
            </a:endParaRPr>
          </a:p>
          <a:p>
            <a:pPr algn="ctr">
              <a:lnSpc>
                <a:spcPts val="2800"/>
              </a:lnSpc>
            </a:pPr>
            <a:r>
              <a:rPr lang="en-US" sz="2000" dirty="0">
                <a:solidFill>
                  <a:srgbClr val="FFFFFF"/>
                </a:solidFill>
                <a:latin typeface="Roboto"/>
                <a:ea typeface="Roboto"/>
                <a:cs typeface="Roboto"/>
                <a:sym typeface="Roboto"/>
              </a:rPr>
              <a:t>Source: NDHS 2022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561090">
            <a:off x="7652384" y="7651950"/>
            <a:ext cx="2384405" cy="1933955"/>
            <a:chOff x="0" y="0"/>
            <a:chExt cx="3179206" cy="2578607"/>
          </a:xfrm>
        </p:grpSpPr>
        <p:sp>
          <p:nvSpPr>
            <p:cNvPr id="25" name="Freeform 25"/>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26" name="Freeform 26"/>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29" name="Freeform 29"/>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36"/>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Freeform 38"/>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9" name="TextBox 39"/>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0" name="Freeform 40"/>
          <p:cNvSpPr/>
          <p:nvPr/>
        </p:nvSpPr>
        <p:spPr>
          <a:xfrm flipV="1">
            <a:off x="877974" y="2099963"/>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PH" dirty="0"/>
          </a:p>
        </p:txBody>
      </p:sp>
      <p:sp>
        <p:nvSpPr>
          <p:cNvPr id="41" name="TextBox 41"/>
          <p:cNvSpPr txBox="1"/>
          <p:nvPr/>
        </p:nvSpPr>
        <p:spPr>
          <a:xfrm rot="1084423">
            <a:off x="1279951" y="3122256"/>
            <a:ext cx="3346024" cy="1083630"/>
          </a:xfrm>
          <a:prstGeom prst="rect">
            <a:avLst/>
          </a:prstGeom>
        </p:spPr>
        <p:txBody>
          <a:bodyPr wrap="square" lIns="0" tIns="0" rIns="0" bIns="0" rtlCol="0" anchor="t">
            <a:spAutoFit/>
          </a:bodyPr>
          <a:lstStyle/>
          <a:p>
            <a:pPr algn="ctr">
              <a:lnSpc>
                <a:spcPts val="2800"/>
              </a:lnSpc>
            </a:pPr>
            <a:r>
              <a:rPr lang="en-US" sz="3000" b="1" dirty="0">
                <a:solidFill>
                  <a:srgbClr val="FFFFFF"/>
                </a:solidFill>
                <a:latin typeface="Roboto Bold"/>
                <a:ea typeface="Roboto Bold"/>
                <a:cs typeface="Roboto Bold"/>
                <a:sym typeface="Roboto Bold"/>
              </a:rPr>
              <a:t>12% unmet needs</a:t>
            </a:r>
          </a:p>
          <a:p>
            <a:pPr algn="ctr">
              <a:lnSpc>
                <a:spcPts val="2800"/>
              </a:lnSpc>
            </a:pPr>
            <a:endParaRPr lang="en-US" sz="3000" b="1" dirty="0">
              <a:solidFill>
                <a:srgbClr val="FFFFFF"/>
              </a:solidFill>
              <a:latin typeface="Roboto Bold"/>
              <a:ea typeface="Roboto Bold"/>
              <a:cs typeface="Roboto Bold"/>
              <a:sym typeface="Roboto Bold"/>
            </a:endParaRPr>
          </a:p>
          <a:p>
            <a:pPr algn="ctr">
              <a:lnSpc>
                <a:spcPts val="2800"/>
              </a:lnSpc>
            </a:pPr>
            <a:r>
              <a:rPr lang="en-US" sz="2000" dirty="0">
                <a:solidFill>
                  <a:srgbClr val="FFFFFF"/>
                </a:solidFill>
                <a:latin typeface="Roboto"/>
                <a:ea typeface="Roboto"/>
                <a:cs typeface="Roboto"/>
                <a:sym typeface="Roboto"/>
              </a:rPr>
              <a:t>Source: NDHS 2022 </a:t>
            </a:r>
          </a:p>
        </p:txBody>
      </p:sp>
      <p:grpSp>
        <p:nvGrpSpPr>
          <p:cNvPr id="42" name="Group 42"/>
          <p:cNvGrpSpPr/>
          <p:nvPr/>
        </p:nvGrpSpPr>
        <p:grpSpPr>
          <a:xfrm rot="-309306">
            <a:off x="7682283" y="3880274"/>
            <a:ext cx="2384405" cy="1844365"/>
            <a:chOff x="0" y="0"/>
            <a:chExt cx="3179206" cy="2459154"/>
          </a:xfrm>
        </p:grpSpPr>
        <p:sp>
          <p:nvSpPr>
            <p:cNvPr id="43" name="Freeform 4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4" name="Freeform 4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TextBox 4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46" name="Group 46"/>
          <p:cNvGrpSpPr/>
          <p:nvPr/>
        </p:nvGrpSpPr>
        <p:grpSpPr>
          <a:xfrm rot="574266">
            <a:off x="10845943" y="5577056"/>
            <a:ext cx="2384405" cy="2270034"/>
            <a:chOff x="0" y="0"/>
            <a:chExt cx="3179206" cy="3026712"/>
          </a:xfrm>
        </p:grpSpPr>
        <p:sp>
          <p:nvSpPr>
            <p:cNvPr id="47" name="Freeform 4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8" name="Freeform 4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TextBox 5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
        <p:nvSpPr>
          <p:cNvPr id="51" name="Freeform 51"/>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TextBox 52"/>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sp>
        <p:nvSpPr>
          <p:cNvPr id="53" name="Freeform 53"/>
          <p:cNvSpPr/>
          <p:nvPr/>
        </p:nvSpPr>
        <p:spPr>
          <a:xfrm rot="-868369" flipV="1">
            <a:off x="877974" y="6293465"/>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4" name="TextBox 54"/>
          <p:cNvSpPr txBox="1"/>
          <p:nvPr/>
        </p:nvSpPr>
        <p:spPr>
          <a:xfrm rot="216053">
            <a:off x="1116735" y="7582538"/>
            <a:ext cx="3845321" cy="724557"/>
          </a:xfrm>
          <a:prstGeom prst="rect">
            <a:avLst/>
          </a:prstGeom>
        </p:spPr>
        <p:txBody>
          <a:bodyPr wrap="square" lIns="0" tIns="0" rIns="0" bIns="0" rtlCol="0" anchor="t">
            <a:spAutoFit/>
          </a:bodyPr>
          <a:lstStyle/>
          <a:p>
            <a:pPr algn="ctr">
              <a:lnSpc>
                <a:spcPts val="2800"/>
              </a:lnSpc>
            </a:pPr>
            <a:r>
              <a:rPr lang="en-US" sz="3000" dirty="0">
                <a:solidFill>
                  <a:srgbClr val="FFFFFF"/>
                </a:solidFill>
                <a:latin typeface="Roboto Bold"/>
                <a:ea typeface="Roboto Bold"/>
                <a:cs typeface="Roboto Bold"/>
                <a:sym typeface="Roboto Bold"/>
              </a:rPr>
              <a:t>Lack of trained/skilled providers</a:t>
            </a:r>
          </a:p>
        </p:txBody>
      </p:sp>
      <p:sp>
        <p:nvSpPr>
          <p:cNvPr id="55" name="Freeform 55"/>
          <p:cNvSpPr/>
          <p:nvPr/>
        </p:nvSpPr>
        <p:spPr>
          <a:xfrm flipH="1">
            <a:off x="13059502" y="4192776"/>
            <a:ext cx="3915643" cy="2717845"/>
          </a:xfrm>
          <a:custGeom>
            <a:avLst/>
            <a:gdLst/>
            <a:ahLst/>
            <a:cxnLst/>
            <a:rect l="l" t="t" r="r" b="b"/>
            <a:pathLst>
              <a:path w="3915643" h="2717845">
                <a:moveTo>
                  <a:pt x="3915643" y="0"/>
                </a:moveTo>
                <a:lnTo>
                  <a:pt x="0" y="0"/>
                </a:lnTo>
                <a:lnTo>
                  <a:pt x="0" y="2717846"/>
                </a:lnTo>
                <a:lnTo>
                  <a:pt x="3915643" y="2717846"/>
                </a:lnTo>
                <a:lnTo>
                  <a:pt x="391564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6" name="TextBox 56"/>
          <p:cNvSpPr txBox="1"/>
          <p:nvPr/>
        </p:nvSpPr>
        <p:spPr>
          <a:xfrm rot="1387891">
            <a:off x="13922441" y="5305380"/>
            <a:ext cx="2397583" cy="448841"/>
          </a:xfrm>
          <a:prstGeom prst="rect">
            <a:avLst/>
          </a:prstGeom>
        </p:spPr>
        <p:txBody>
          <a:bodyPr lIns="0" tIns="0" rIns="0" bIns="0" rtlCol="0" anchor="t">
            <a:spAutoFit/>
          </a:bodyPr>
          <a:lstStyle/>
          <a:p>
            <a:pPr algn="ctr">
              <a:lnSpc>
                <a:spcPts val="3499"/>
              </a:lnSpc>
            </a:pPr>
            <a:r>
              <a:rPr lang="en-US" sz="3500" b="1" dirty="0">
                <a:solidFill>
                  <a:srgbClr val="FFFFFF"/>
                </a:solidFill>
                <a:latin typeface="Roboto Bold"/>
                <a:ea typeface="Roboto Bold"/>
                <a:cs typeface="Roboto Bold"/>
                <a:sym typeface="Roboto Bold"/>
              </a:rPr>
              <a:t>Stock outs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561090">
            <a:off x="7652384" y="7651950"/>
            <a:ext cx="2384405" cy="1933955"/>
            <a:chOff x="0" y="0"/>
            <a:chExt cx="3179206" cy="2578607"/>
          </a:xfrm>
        </p:grpSpPr>
        <p:sp>
          <p:nvSpPr>
            <p:cNvPr id="25" name="Freeform 25"/>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26" name="Freeform 26"/>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TextBox 28"/>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sp>
        <p:nvSpPr>
          <p:cNvPr id="29" name="Freeform 29"/>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1" name="Freeform 31"/>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2" name="Freeform 32"/>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5" name="Freeform 35"/>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Freeform 36"/>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7" name="Freeform 37"/>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Freeform 38"/>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9" name="TextBox 39"/>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0" name="Freeform 40"/>
          <p:cNvSpPr/>
          <p:nvPr/>
        </p:nvSpPr>
        <p:spPr>
          <a:xfrm flipV="1">
            <a:off x="877974" y="2099963"/>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42" name="Group 42"/>
          <p:cNvGrpSpPr/>
          <p:nvPr/>
        </p:nvGrpSpPr>
        <p:grpSpPr>
          <a:xfrm rot="-309306">
            <a:off x="7682283" y="3880274"/>
            <a:ext cx="2384405" cy="1844365"/>
            <a:chOff x="0" y="0"/>
            <a:chExt cx="3179206" cy="2459154"/>
          </a:xfrm>
        </p:grpSpPr>
        <p:sp>
          <p:nvSpPr>
            <p:cNvPr id="43" name="Freeform 43"/>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4" name="Freeform 44"/>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TextBox 45"/>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46" name="Group 46"/>
          <p:cNvGrpSpPr/>
          <p:nvPr/>
        </p:nvGrpSpPr>
        <p:grpSpPr>
          <a:xfrm rot="574266">
            <a:off x="10845943" y="5577056"/>
            <a:ext cx="2384405" cy="2270034"/>
            <a:chOff x="0" y="0"/>
            <a:chExt cx="3179206" cy="3026712"/>
          </a:xfrm>
        </p:grpSpPr>
        <p:sp>
          <p:nvSpPr>
            <p:cNvPr id="47" name="Freeform 47"/>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48" name="Freeform 48"/>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TextBox 50"/>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
        <p:nvSpPr>
          <p:cNvPr id="51" name="Freeform 51"/>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TextBox 52"/>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sp>
        <p:nvSpPr>
          <p:cNvPr id="53" name="Freeform 53"/>
          <p:cNvSpPr/>
          <p:nvPr/>
        </p:nvSpPr>
        <p:spPr>
          <a:xfrm rot="-868369" flipV="1">
            <a:off x="877974" y="6293465"/>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5" name="Freeform 55"/>
          <p:cNvSpPr/>
          <p:nvPr/>
        </p:nvSpPr>
        <p:spPr>
          <a:xfrm flipH="1">
            <a:off x="13059502" y="4192776"/>
            <a:ext cx="3915643" cy="2717845"/>
          </a:xfrm>
          <a:custGeom>
            <a:avLst/>
            <a:gdLst/>
            <a:ahLst/>
            <a:cxnLst/>
            <a:rect l="l" t="t" r="r" b="b"/>
            <a:pathLst>
              <a:path w="3915643" h="2717845">
                <a:moveTo>
                  <a:pt x="3915643" y="0"/>
                </a:moveTo>
                <a:lnTo>
                  <a:pt x="0" y="0"/>
                </a:lnTo>
                <a:lnTo>
                  <a:pt x="0" y="2717846"/>
                </a:lnTo>
                <a:lnTo>
                  <a:pt x="3915643" y="2717846"/>
                </a:lnTo>
                <a:lnTo>
                  <a:pt x="391564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7" name="Freeform 57"/>
          <p:cNvSpPr/>
          <p:nvPr/>
        </p:nvSpPr>
        <p:spPr>
          <a:xfrm rot="-868369" flipV="1">
            <a:off x="6994580" y="5585897"/>
            <a:ext cx="3024111" cy="2099034"/>
          </a:xfrm>
          <a:custGeom>
            <a:avLst/>
            <a:gdLst/>
            <a:ahLst/>
            <a:cxnLst/>
            <a:rect l="l" t="t" r="r" b="b"/>
            <a:pathLst>
              <a:path w="3024111" h="2099034">
                <a:moveTo>
                  <a:pt x="0" y="2099034"/>
                </a:moveTo>
                <a:lnTo>
                  <a:pt x="3024111" y="2099034"/>
                </a:lnTo>
                <a:lnTo>
                  <a:pt x="3024111" y="0"/>
                </a:lnTo>
                <a:lnTo>
                  <a:pt x="0" y="0"/>
                </a:lnTo>
                <a:lnTo>
                  <a:pt x="0" y="209903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60" name="TextBox 54">
            <a:extLst>
              <a:ext uri="{FF2B5EF4-FFF2-40B4-BE49-F238E27FC236}">
                <a16:creationId xmlns:a16="http://schemas.microsoft.com/office/drawing/2014/main" id="{21C98AB9-B0D9-7459-340C-37B7F5E03672}"/>
              </a:ext>
            </a:extLst>
          </p:cNvPr>
          <p:cNvSpPr txBox="1"/>
          <p:nvPr/>
        </p:nvSpPr>
        <p:spPr>
          <a:xfrm rot="216053">
            <a:off x="1116735" y="7582538"/>
            <a:ext cx="3845321" cy="724557"/>
          </a:xfrm>
          <a:prstGeom prst="rect">
            <a:avLst/>
          </a:prstGeom>
        </p:spPr>
        <p:txBody>
          <a:bodyPr wrap="square" lIns="0" tIns="0" rIns="0" bIns="0" rtlCol="0" anchor="t">
            <a:spAutoFit/>
          </a:bodyPr>
          <a:lstStyle/>
          <a:p>
            <a:pPr algn="ctr">
              <a:lnSpc>
                <a:spcPts val="2800"/>
              </a:lnSpc>
            </a:pPr>
            <a:r>
              <a:rPr lang="en-US" sz="3000" dirty="0">
                <a:solidFill>
                  <a:srgbClr val="FFFFFF"/>
                </a:solidFill>
                <a:latin typeface="Roboto Bold"/>
                <a:ea typeface="Roboto Bold"/>
                <a:cs typeface="Roboto Bold"/>
                <a:sym typeface="Roboto Bold"/>
              </a:rPr>
              <a:t>Lack of trained/skilled providers</a:t>
            </a:r>
          </a:p>
        </p:txBody>
      </p:sp>
      <p:sp>
        <p:nvSpPr>
          <p:cNvPr id="61" name="TextBox 56">
            <a:extLst>
              <a:ext uri="{FF2B5EF4-FFF2-40B4-BE49-F238E27FC236}">
                <a16:creationId xmlns:a16="http://schemas.microsoft.com/office/drawing/2014/main" id="{6971E8BD-2B58-FE03-B298-2C59BB54A82B}"/>
              </a:ext>
            </a:extLst>
          </p:cNvPr>
          <p:cNvSpPr txBox="1"/>
          <p:nvPr/>
        </p:nvSpPr>
        <p:spPr>
          <a:xfrm rot="1387891">
            <a:off x="13922441" y="5305380"/>
            <a:ext cx="2397583" cy="448841"/>
          </a:xfrm>
          <a:prstGeom prst="rect">
            <a:avLst/>
          </a:prstGeom>
        </p:spPr>
        <p:txBody>
          <a:bodyPr lIns="0" tIns="0" rIns="0" bIns="0" rtlCol="0" anchor="t">
            <a:spAutoFit/>
          </a:bodyPr>
          <a:lstStyle/>
          <a:p>
            <a:pPr algn="ctr">
              <a:lnSpc>
                <a:spcPts val="3499"/>
              </a:lnSpc>
            </a:pPr>
            <a:r>
              <a:rPr lang="en-US" sz="3500" b="1" dirty="0">
                <a:solidFill>
                  <a:srgbClr val="FFFFFF"/>
                </a:solidFill>
                <a:latin typeface="Roboto Bold"/>
                <a:ea typeface="Roboto Bold"/>
                <a:cs typeface="Roboto Bold"/>
                <a:sym typeface="Roboto Bold"/>
              </a:rPr>
              <a:t>Stock outs</a:t>
            </a:r>
          </a:p>
        </p:txBody>
      </p:sp>
      <p:sp>
        <p:nvSpPr>
          <p:cNvPr id="63" name="TextBox 58">
            <a:extLst>
              <a:ext uri="{FF2B5EF4-FFF2-40B4-BE49-F238E27FC236}">
                <a16:creationId xmlns:a16="http://schemas.microsoft.com/office/drawing/2014/main" id="{25D58D56-84C3-A9EC-885D-12199C409083}"/>
              </a:ext>
            </a:extLst>
          </p:cNvPr>
          <p:cNvSpPr txBox="1"/>
          <p:nvPr/>
        </p:nvSpPr>
        <p:spPr>
          <a:xfrm rot="216053">
            <a:off x="7403549" y="6307029"/>
            <a:ext cx="2022256" cy="711200"/>
          </a:xfrm>
          <a:prstGeom prst="rect">
            <a:avLst/>
          </a:prstGeom>
        </p:spPr>
        <p:txBody>
          <a:bodyPr lIns="0" tIns="0" rIns="0" bIns="0" rtlCol="0" anchor="t">
            <a:spAutoFit/>
          </a:bodyPr>
          <a:lstStyle/>
          <a:p>
            <a:pPr algn="ctr">
              <a:lnSpc>
                <a:spcPts val="2800"/>
              </a:lnSpc>
            </a:pPr>
            <a:r>
              <a:rPr lang="en-US" sz="2500" b="1" dirty="0">
                <a:solidFill>
                  <a:srgbClr val="FFFFFF"/>
                </a:solidFill>
                <a:latin typeface="Roboto Bold"/>
                <a:ea typeface="Roboto Bold"/>
                <a:cs typeface="Roboto Bold"/>
                <a:sym typeface="Roboto Bold"/>
              </a:rPr>
              <a:t>Weak male involvement</a:t>
            </a:r>
          </a:p>
        </p:txBody>
      </p:sp>
      <p:sp>
        <p:nvSpPr>
          <p:cNvPr id="64" name="TextBox 41">
            <a:extLst>
              <a:ext uri="{FF2B5EF4-FFF2-40B4-BE49-F238E27FC236}">
                <a16:creationId xmlns:a16="http://schemas.microsoft.com/office/drawing/2014/main" id="{A57CB626-AA30-C722-855E-C2E727EEA613}"/>
              </a:ext>
            </a:extLst>
          </p:cNvPr>
          <p:cNvSpPr txBox="1"/>
          <p:nvPr/>
        </p:nvSpPr>
        <p:spPr>
          <a:xfrm rot="1084423">
            <a:off x="1279951" y="3122256"/>
            <a:ext cx="3346024" cy="1083630"/>
          </a:xfrm>
          <a:prstGeom prst="rect">
            <a:avLst/>
          </a:prstGeom>
        </p:spPr>
        <p:txBody>
          <a:bodyPr wrap="square" lIns="0" tIns="0" rIns="0" bIns="0" rtlCol="0" anchor="t">
            <a:spAutoFit/>
          </a:bodyPr>
          <a:lstStyle/>
          <a:p>
            <a:pPr algn="ctr">
              <a:lnSpc>
                <a:spcPts val="2800"/>
              </a:lnSpc>
            </a:pPr>
            <a:r>
              <a:rPr lang="en-US" sz="3000" b="1" dirty="0">
                <a:solidFill>
                  <a:srgbClr val="FFFFFF"/>
                </a:solidFill>
                <a:latin typeface="Roboto Bold"/>
                <a:ea typeface="Roboto Bold"/>
                <a:cs typeface="Roboto Bold"/>
                <a:sym typeface="Roboto Bold"/>
              </a:rPr>
              <a:t>12% unmet needs</a:t>
            </a:r>
          </a:p>
          <a:p>
            <a:pPr algn="ctr">
              <a:lnSpc>
                <a:spcPts val="2800"/>
              </a:lnSpc>
            </a:pPr>
            <a:endParaRPr lang="en-US" sz="3000" b="1" dirty="0">
              <a:solidFill>
                <a:srgbClr val="FFFFFF"/>
              </a:solidFill>
              <a:latin typeface="Roboto Bold"/>
              <a:ea typeface="Roboto Bold"/>
              <a:cs typeface="Roboto Bold"/>
              <a:sym typeface="Roboto Bold"/>
            </a:endParaRPr>
          </a:p>
          <a:p>
            <a:pPr algn="ctr">
              <a:lnSpc>
                <a:spcPts val="2800"/>
              </a:lnSpc>
            </a:pPr>
            <a:r>
              <a:rPr lang="en-US" sz="2000" dirty="0">
                <a:solidFill>
                  <a:srgbClr val="FFFFFF"/>
                </a:solidFill>
                <a:latin typeface="Roboto"/>
                <a:ea typeface="Roboto"/>
                <a:cs typeface="Roboto"/>
                <a:sym typeface="Roboto"/>
              </a:rPr>
              <a:t>Source: NDHS 2022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703051" y="1163318"/>
            <a:ext cx="25900955" cy="13367718"/>
          </a:xfrm>
          <a:custGeom>
            <a:avLst/>
            <a:gdLst/>
            <a:ahLst/>
            <a:cxnLst/>
            <a:rect l="l" t="t" r="r" b="b"/>
            <a:pathLst>
              <a:path w="25900955" h="13367718">
                <a:moveTo>
                  <a:pt x="0" y="0"/>
                </a:moveTo>
                <a:lnTo>
                  <a:pt x="25900955" y="0"/>
                </a:lnTo>
                <a:lnTo>
                  <a:pt x="25900955" y="13367718"/>
                </a:lnTo>
                <a:lnTo>
                  <a:pt x="0" y="13367718"/>
                </a:lnTo>
                <a:lnTo>
                  <a:pt x="0" y="0"/>
                </a:lnTo>
                <a:close/>
              </a:path>
            </a:pathLst>
          </a:custGeom>
          <a:blipFill>
            <a:blip r:embed="rId2">
              <a:alphaModFix amt="8999"/>
            </a:blip>
            <a:stretch>
              <a:fillRect l="-7028" r="-7028"/>
            </a:stretch>
          </a:blipFill>
        </p:spPr>
      </p:sp>
      <p:sp>
        <p:nvSpPr>
          <p:cNvPr id="3" name="Freeform 3"/>
          <p:cNvSpPr/>
          <p:nvPr/>
        </p:nvSpPr>
        <p:spPr>
          <a:xfrm>
            <a:off x="9470695" y="2975375"/>
            <a:ext cx="707374" cy="576510"/>
          </a:xfrm>
          <a:custGeom>
            <a:avLst/>
            <a:gdLst/>
            <a:ahLst/>
            <a:cxnLst/>
            <a:rect l="l" t="t" r="r" b="b"/>
            <a:pathLst>
              <a:path w="707374" h="576510">
                <a:moveTo>
                  <a:pt x="0" y="0"/>
                </a:moveTo>
                <a:lnTo>
                  <a:pt x="707374" y="0"/>
                </a:lnTo>
                <a:lnTo>
                  <a:pt x="707374" y="576510"/>
                </a:lnTo>
                <a:lnTo>
                  <a:pt x="0" y="5765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063001" y="4743789"/>
            <a:ext cx="600957" cy="600957"/>
          </a:xfrm>
          <a:custGeom>
            <a:avLst/>
            <a:gdLst/>
            <a:ahLst/>
            <a:cxnLst/>
            <a:rect l="l" t="t" r="r" b="b"/>
            <a:pathLst>
              <a:path w="600957" h="600957">
                <a:moveTo>
                  <a:pt x="0" y="0"/>
                </a:moveTo>
                <a:lnTo>
                  <a:pt x="600957" y="0"/>
                </a:lnTo>
                <a:lnTo>
                  <a:pt x="600957" y="600957"/>
                </a:lnTo>
                <a:lnTo>
                  <a:pt x="0" y="6009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679888" y="-1124872"/>
            <a:ext cx="5083584" cy="3007864"/>
            <a:chOff x="0" y="0"/>
            <a:chExt cx="1338886" cy="792195"/>
          </a:xfrm>
        </p:grpSpPr>
        <p:sp>
          <p:nvSpPr>
            <p:cNvPr id="6" name="Freeform 6"/>
            <p:cNvSpPr/>
            <p:nvPr/>
          </p:nvSpPr>
          <p:spPr>
            <a:xfrm>
              <a:off x="0" y="0"/>
              <a:ext cx="1338886" cy="792195"/>
            </a:xfrm>
            <a:custGeom>
              <a:avLst/>
              <a:gdLst/>
              <a:ahLst/>
              <a:cxnLst/>
              <a:rect l="l" t="t" r="r" b="b"/>
              <a:pathLst>
                <a:path w="1338886" h="792195">
                  <a:moveTo>
                    <a:pt x="77669" y="0"/>
                  </a:moveTo>
                  <a:lnTo>
                    <a:pt x="1261217" y="0"/>
                  </a:lnTo>
                  <a:cubicBezTo>
                    <a:pt x="1281816" y="0"/>
                    <a:pt x="1301572" y="8183"/>
                    <a:pt x="1316138" y="22749"/>
                  </a:cubicBezTo>
                  <a:cubicBezTo>
                    <a:pt x="1330703" y="37315"/>
                    <a:pt x="1338886" y="57070"/>
                    <a:pt x="1338886" y="77669"/>
                  </a:cubicBezTo>
                  <a:lnTo>
                    <a:pt x="1338886" y="714526"/>
                  </a:lnTo>
                  <a:cubicBezTo>
                    <a:pt x="1338886" y="735125"/>
                    <a:pt x="1330703" y="754880"/>
                    <a:pt x="1316138" y="769446"/>
                  </a:cubicBezTo>
                  <a:cubicBezTo>
                    <a:pt x="1301572" y="784012"/>
                    <a:pt x="1281816" y="792195"/>
                    <a:pt x="1261217" y="792195"/>
                  </a:cubicBezTo>
                  <a:lnTo>
                    <a:pt x="77669" y="792195"/>
                  </a:lnTo>
                  <a:cubicBezTo>
                    <a:pt x="57070" y="792195"/>
                    <a:pt x="37315" y="784012"/>
                    <a:pt x="22749" y="769446"/>
                  </a:cubicBezTo>
                  <a:cubicBezTo>
                    <a:pt x="8183" y="754880"/>
                    <a:pt x="0" y="735125"/>
                    <a:pt x="0" y="714526"/>
                  </a:cubicBezTo>
                  <a:lnTo>
                    <a:pt x="0" y="77669"/>
                  </a:lnTo>
                  <a:cubicBezTo>
                    <a:pt x="0" y="57070"/>
                    <a:pt x="8183" y="37315"/>
                    <a:pt x="22749" y="22749"/>
                  </a:cubicBezTo>
                  <a:cubicBezTo>
                    <a:pt x="37315" y="8183"/>
                    <a:pt x="57070" y="0"/>
                    <a:pt x="77669" y="0"/>
                  </a:cubicBezTo>
                  <a:close/>
                </a:path>
              </a:pathLst>
            </a:custGeom>
            <a:solidFill>
              <a:srgbClr val="810992"/>
            </a:solidFill>
          </p:spPr>
        </p:sp>
        <p:sp>
          <p:nvSpPr>
            <p:cNvPr id="7" name="TextBox 7"/>
            <p:cNvSpPr txBox="1"/>
            <p:nvPr/>
          </p:nvSpPr>
          <p:spPr>
            <a:xfrm>
              <a:off x="0" y="-57150"/>
              <a:ext cx="1338886" cy="849345"/>
            </a:xfrm>
            <a:prstGeom prst="rect">
              <a:avLst/>
            </a:prstGeom>
          </p:spPr>
          <p:txBody>
            <a:bodyPr lIns="50800" tIns="50800" rIns="50800" bIns="50800" rtlCol="0" anchor="ctr"/>
            <a:lstStyle/>
            <a:p>
              <a:pPr algn="ctr">
                <a:lnSpc>
                  <a:spcPts val="2520"/>
                </a:lnSpc>
              </a:pPr>
              <a:endParaRPr/>
            </a:p>
          </p:txBody>
        </p:sp>
      </p:grpSp>
      <p:sp>
        <p:nvSpPr>
          <p:cNvPr id="8" name="Freeform 8"/>
          <p:cNvSpPr/>
          <p:nvPr/>
        </p:nvSpPr>
        <p:spPr>
          <a:xfrm>
            <a:off x="23816" y="-652767"/>
            <a:ext cx="8861747" cy="11066508"/>
          </a:xfrm>
          <a:custGeom>
            <a:avLst/>
            <a:gdLst/>
            <a:ahLst/>
            <a:cxnLst/>
            <a:rect l="l" t="t" r="r" b="b"/>
            <a:pathLst>
              <a:path w="8861747" h="11066508">
                <a:moveTo>
                  <a:pt x="0" y="0"/>
                </a:moveTo>
                <a:lnTo>
                  <a:pt x="8861748" y="0"/>
                </a:lnTo>
                <a:lnTo>
                  <a:pt x="8861748" y="11066508"/>
                </a:lnTo>
                <a:lnTo>
                  <a:pt x="0" y="11066508"/>
                </a:lnTo>
                <a:lnTo>
                  <a:pt x="0" y="0"/>
                </a:lnTo>
                <a:close/>
              </a:path>
            </a:pathLst>
          </a:custGeom>
          <a:blipFill>
            <a:blip r:embed="rId7">
              <a:alphaModFix amt="23000"/>
            </a:blip>
            <a:stretch>
              <a:fillRect l="-28049" r="-28049"/>
            </a:stretch>
          </a:blipFill>
        </p:spPr>
      </p:sp>
      <p:grpSp>
        <p:nvGrpSpPr>
          <p:cNvPr id="9" name="Group 9"/>
          <p:cNvGrpSpPr/>
          <p:nvPr/>
        </p:nvGrpSpPr>
        <p:grpSpPr>
          <a:xfrm>
            <a:off x="5193275" y="2308868"/>
            <a:ext cx="2410969" cy="1883909"/>
            <a:chOff x="0" y="0"/>
            <a:chExt cx="3214626" cy="2511878"/>
          </a:xfrm>
        </p:grpSpPr>
        <p:sp>
          <p:nvSpPr>
            <p:cNvPr id="10" name="Freeform 10"/>
            <p:cNvSpPr/>
            <p:nvPr/>
          </p:nvSpPr>
          <p:spPr>
            <a:xfrm>
              <a:off x="35420" y="183791"/>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11" name="Freeform 11"/>
            <p:cNvSpPr/>
            <p:nvPr/>
          </p:nvSpPr>
          <p:spPr>
            <a:xfrm>
              <a:off x="480164" y="1309777"/>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918" y="0"/>
              <a:ext cx="1726983" cy="906666"/>
            </a:xfrm>
            <a:custGeom>
              <a:avLst/>
              <a:gdLst/>
              <a:ahLst/>
              <a:cxnLst/>
              <a:rect l="l" t="t" r="r" b="b"/>
              <a:pathLst>
                <a:path w="1726983" h="906666">
                  <a:moveTo>
                    <a:pt x="0" y="0"/>
                  </a:moveTo>
                  <a:lnTo>
                    <a:pt x="1726984" y="0"/>
                  </a:lnTo>
                  <a:lnTo>
                    <a:pt x="1726984" y="906666"/>
                  </a:lnTo>
                  <a:lnTo>
                    <a:pt x="0" y="90666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696368" y="141810"/>
              <a:ext cx="1518258" cy="1505606"/>
            </a:xfrm>
            <a:custGeom>
              <a:avLst/>
              <a:gdLst/>
              <a:ahLst/>
              <a:cxnLst/>
              <a:rect l="l" t="t" r="r" b="b"/>
              <a:pathLst>
                <a:path w="1518258" h="1505606">
                  <a:moveTo>
                    <a:pt x="0" y="0"/>
                  </a:moveTo>
                  <a:lnTo>
                    <a:pt x="1518258" y="0"/>
                  </a:lnTo>
                  <a:lnTo>
                    <a:pt x="1518258" y="1505605"/>
                  </a:lnTo>
                  <a:lnTo>
                    <a:pt x="0" y="1505605"/>
                  </a:lnTo>
                  <a:lnTo>
                    <a:pt x="0" y="0"/>
                  </a:lnTo>
                  <a:close/>
                </a:path>
              </a:pathLst>
            </a:custGeom>
            <a:blipFill>
              <a:blip r:embed="rId11"/>
              <a:stretch>
                <a:fillRect/>
              </a:stretch>
            </a:blipFill>
          </p:spPr>
        </p:sp>
        <p:sp>
          <p:nvSpPr>
            <p:cNvPr id="14" name="TextBox 14"/>
            <p:cNvSpPr txBox="1"/>
            <p:nvPr/>
          </p:nvSpPr>
          <p:spPr>
            <a:xfrm>
              <a:off x="0" y="830466"/>
              <a:ext cx="3179206" cy="695113"/>
            </a:xfrm>
            <a:prstGeom prst="rect">
              <a:avLst/>
            </a:prstGeom>
          </p:spPr>
          <p:txBody>
            <a:bodyPr lIns="0" tIns="0" rIns="0" bIns="0" rtlCol="0" anchor="t">
              <a:spAutoFit/>
            </a:bodyPr>
            <a:lstStyle/>
            <a:p>
              <a:pPr algn="ctr">
                <a:lnSpc>
                  <a:spcPts val="4339"/>
                </a:lnSpc>
              </a:pPr>
              <a:r>
                <a:rPr lang="en-US" sz="3099" b="1">
                  <a:solidFill>
                    <a:srgbClr val="FFFFFF"/>
                  </a:solidFill>
                  <a:latin typeface="Roboto Bold"/>
                  <a:ea typeface="Roboto Bold"/>
                  <a:cs typeface="Roboto Bold"/>
                  <a:sym typeface="Roboto Bold"/>
                </a:rPr>
                <a:t>Demand</a:t>
              </a:r>
            </a:p>
          </p:txBody>
        </p:sp>
      </p:grpSp>
      <p:grpSp>
        <p:nvGrpSpPr>
          <p:cNvPr id="15" name="Group 15"/>
          <p:cNvGrpSpPr/>
          <p:nvPr/>
        </p:nvGrpSpPr>
        <p:grpSpPr>
          <a:xfrm rot="1986780">
            <a:off x="8917995" y="2185184"/>
            <a:ext cx="2384405" cy="2007593"/>
            <a:chOff x="0" y="0"/>
            <a:chExt cx="3179206" cy="2676790"/>
          </a:xfrm>
        </p:grpSpPr>
        <p:sp>
          <p:nvSpPr>
            <p:cNvPr id="16" name="Freeform 16"/>
            <p:cNvSpPr/>
            <p:nvPr/>
          </p:nvSpPr>
          <p:spPr>
            <a:xfrm>
              <a:off x="36327" y="288986"/>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17" name="Freeform 17"/>
            <p:cNvSpPr/>
            <p:nvPr/>
          </p:nvSpPr>
          <p:spPr>
            <a:xfrm>
              <a:off x="519726" y="147468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794870"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0" y="639927"/>
              <a:ext cx="3179206" cy="2025862"/>
            </a:xfrm>
            <a:prstGeom prst="rect">
              <a:avLst/>
            </a:prstGeom>
          </p:spPr>
          <p:txBody>
            <a:bodyPr lIns="0" tIns="0" rIns="0" bIns="0" rtlCol="0" anchor="t">
              <a:spAutoFit/>
            </a:bodyPr>
            <a:lstStyle/>
            <a:p>
              <a:pPr algn="ctr">
                <a:lnSpc>
                  <a:spcPts val="4059"/>
                </a:lnSpc>
              </a:pPr>
              <a:r>
                <a:rPr lang="en-US" sz="2899" b="1">
                  <a:solidFill>
                    <a:srgbClr val="FFFFFF"/>
                  </a:solidFill>
                  <a:latin typeface="Roboto Bold"/>
                  <a:ea typeface="Roboto Bold"/>
                  <a:cs typeface="Roboto Bold"/>
                  <a:sym typeface="Roboto Bold"/>
                </a:rPr>
                <a:t>Messaging/</a:t>
              </a:r>
            </a:p>
            <a:p>
              <a:pPr algn="ctr">
                <a:lnSpc>
                  <a:spcPts val="4059"/>
                </a:lnSpc>
              </a:pPr>
              <a:r>
                <a:rPr lang="en-US" sz="2899" b="1">
                  <a:solidFill>
                    <a:srgbClr val="FFFFFF"/>
                  </a:solidFill>
                  <a:latin typeface="Roboto Bold"/>
                  <a:ea typeface="Roboto Bold"/>
                  <a:cs typeface="Roboto Bold"/>
                  <a:sym typeface="Roboto Bold"/>
                </a:rPr>
                <a:t>Education</a:t>
              </a:r>
            </a:p>
            <a:p>
              <a:pPr algn="ctr">
                <a:lnSpc>
                  <a:spcPts val="4059"/>
                </a:lnSpc>
              </a:pPr>
              <a:endParaRPr lang="en-US" sz="2899" b="1">
                <a:solidFill>
                  <a:srgbClr val="FFFFFF"/>
                </a:solidFill>
                <a:latin typeface="Roboto Bold"/>
                <a:ea typeface="Roboto Bold"/>
                <a:cs typeface="Roboto Bold"/>
                <a:sym typeface="Roboto Bold"/>
              </a:endParaRPr>
            </a:p>
          </p:txBody>
        </p:sp>
      </p:grpSp>
      <p:grpSp>
        <p:nvGrpSpPr>
          <p:cNvPr id="20" name="Group 20"/>
          <p:cNvGrpSpPr/>
          <p:nvPr/>
        </p:nvGrpSpPr>
        <p:grpSpPr>
          <a:xfrm rot="-1176570">
            <a:off x="4957461" y="5544153"/>
            <a:ext cx="2410668" cy="1823690"/>
            <a:chOff x="0" y="0"/>
            <a:chExt cx="3214225" cy="2431587"/>
          </a:xfrm>
        </p:grpSpPr>
        <p:sp>
          <p:nvSpPr>
            <p:cNvPr id="21" name="Freeform 21"/>
            <p:cNvSpPr/>
            <p:nvPr/>
          </p:nvSpPr>
          <p:spPr>
            <a:xfrm>
              <a:off x="0" y="0"/>
              <a:ext cx="3106553" cy="2106879"/>
            </a:xfrm>
            <a:custGeom>
              <a:avLst/>
              <a:gdLst/>
              <a:ahLst/>
              <a:cxnLst/>
              <a:rect l="l" t="t" r="r" b="b"/>
              <a:pathLst>
                <a:path w="3106553" h="2106879">
                  <a:moveTo>
                    <a:pt x="0" y="0"/>
                  </a:moveTo>
                  <a:lnTo>
                    <a:pt x="3106553" y="0"/>
                  </a:lnTo>
                  <a:lnTo>
                    <a:pt x="3106553" y="2106879"/>
                  </a:lnTo>
                  <a:lnTo>
                    <a:pt x="0" y="2106879"/>
                  </a:lnTo>
                  <a:lnTo>
                    <a:pt x="0" y="0"/>
                  </a:lnTo>
                  <a:close/>
                </a:path>
              </a:pathLst>
            </a:custGeom>
            <a:blipFill>
              <a:blip r:embed="rId8"/>
              <a:stretch>
                <a:fillRect r="-69551"/>
              </a:stretch>
            </a:blipFill>
          </p:spPr>
        </p:sp>
        <p:sp>
          <p:nvSpPr>
            <p:cNvPr id="22" name="Freeform 22"/>
            <p:cNvSpPr/>
            <p:nvPr/>
          </p:nvSpPr>
          <p:spPr>
            <a:xfrm>
              <a:off x="94034" y="854909"/>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23"/>
            <p:cNvSpPr txBox="1"/>
            <p:nvPr/>
          </p:nvSpPr>
          <p:spPr>
            <a:xfrm>
              <a:off x="35019" y="131829"/>
              <a:ext cx="3179206" cy="22997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Provider: </a:t>
              </a:r>
            </a:p>
            <a:p>
              <a:pPr algn="ctr">
                <a:lnSpc>
                  <a:spcPts val="3499"/>
                </a:lnSpc>
              </a:pPr>
              <a:r>
                <a:rPr lang="en-US" sz="2499" b="1">
                  <a:solidFill>
                    <a:srgbClr val="FFFFFF"/>
                  </a:solidFill>
                  <a:latin typeface="Roboto Bold"/>
                  <a:ea typeface="Roboto Bold"/>
                  <a:cs typeface="Roboto Bold"/>
                  <a:sym typeface="Roboto Bold"/>
                </a:rPr>
                <a:t>Training, Skill, Bias</a:t>
              </a:r>
            </a:p>
            <a:p>
              <a:pPr algn="ctr">
                <a:lnSpc>
                  <a:spcPts val="3499"/>
                </a:lnSpc>
              </a:pPr>
              <a:endParaRPr lang="en-US" sz="2499" b="1">
                <a:solidFill>
                  <a:srgbClr val="FFFFFF"/>
                </a:solidFill>
                <a:latin typeface="Roboto Bold"/>
                <a:ea typeface="Roboto Bold"/>
                <a:cs typeface="Roboto Bold"/>
                <a:sym typeface="Roboto Bold"/>
              </a:endParaRPr>
            </a:p>
          </p:txBody>
        </p:sp>
      </p:grpSp>
      <p:grpSp>
        <p:nvGrpSpPr>
          <p:cNvPr id="24" name="Group 24"/>
          <p:cNvGrpSpPr/>
          <p:nvPr/>
        </p:nvGrpSpPr>
        <p:grpSpPr>
          <a:xfrm rot="-309306">
            <a:off x="7682283" y="3880274"/>
            <a:ext cx="2384405" cy="1844365"/>
            <a:chOff x="0" y="0"/>
            <a:chExt cx="3179206" cy="2459154"/>
          </a:xfrm>
        </p:grpSpPr>
        <p:sp>
          <p:nvSpPr>
            <p:cNvPr id="25" name="Freeform 25"/>
            <p:cNvSpPr/>
            <p:nvPr/>
          </p:nvSpPr>
          <p:spPr>
            <a:xfrm>
              <a:off x="36327" y="35227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26" name="Freeform 26"/>
            <p:cNvSpPr/>
            <p:nvPr/>
          </p:nvSpPr>
          <p:spPr>
            <a:xfrm>
              <a:off x="560537"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27"/>
            <p:cNvSpPr txBox="1"/>
            <p:nvPr/>
          </p:nvSpPr>
          <p:spPr>
            <a:xfrm>
              <a:off x="0" y="496471"/>
              <a:ext cx="3179206" cy="17155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Social/ Cultural Influences</a:t>
              </a:r>
            </a:p>
            <a:p>
              <a:pPr algn="ctr">
                <a:lnSpc>
                  <a:spcPts val="3499"/>
                </a:lnSpc>
              </a:pPr>
              <a:r>
                <a:rPr lang="en-US" sz="2499" b="1">
                  <a:solidFill>
                    <a:srgbClr val="FFFFFF"/>
                  </a:solidFill>
                  <a:latin typeface="Roboto Bold"/>
                  <a:ea typeface="Roboto Bold"/>
                  <a:cs typeface="Roboto Bold"/>
                  <a:sym typeface="Roboto Bold"/>
                </a:rPr>
                <a:t>Family/Partner</a:t>
              </a:r>
            </a:p>
          </p:txBody>
        </p:sp>
      </p:grpSp>
      <p:grpSp>
        <p:nvGrpSpPr>
          <p:cNvPr id="28" name="Group 28"/>
          <p:cNvGrpSpPr/>
          <p:nvPr/>
        </p:nvGrpSpPr>
        <p:grpSpPr>
          <a:xfrm rot="561090">
            <a:off x="7652384" y="7651950"/>
            <a:ext cx="2384405" cy="1933955"/>
            <a:chOff x="0" y="0"/>
            <a:chExt cx="3179206" cy="2578607"/>
          </a:xfrm>
        </p:grpSpPr>
        <p:sp>
          <p:nvSpPr>
            <p:cNvPr id="29" name="Freeform 29"/>
            <p:cNvSpPr/>
            <p:nvPr/>
          </p:nvSpPr>
          <p:spPr>
            <a:xfrm>
              <a:off x="72653" y="222846"/>
              <a:ext cx="3106553" cy="2106879"/>
            </a:xfrm>
            <a:custGeom>
              <a:avLst/>
              <a:gdLst/>
              <a:ahLst/>
              <a:cxnLst/>
              <a:rect l="l" t="t" r="r" b="b"/>
              <a:pathLst>
                <a:path w="3106553" h="2106879">
                  <a:moveTo>
                    <a:pt x="0" y="0"/>
                  </a:moveTo>
                  <a:lnTo>
                    <a:pt x="3106553" y="0"/>
                  </a:lnTo>
                  <a:lnTo>
                    <a:pt x="3106553" y="2106878"/>
                  </a:lnTo>
                  <a:lnTo>
                    <a:pt x="0" y="2106878"/>
                  </a:lnTo>
                  <a:lnTo>
                    <a:pt x="0" y="0"/>
                  </a:lnTo>
                  <a:close/>
                </a:path>
              </a:pathLst>
            </a:custGeom>
            <a:blipFill>
              <a:blip r:embed="rId8"/>
              <a:stretch>
                <a:fillRect r="-69551"/>
              </a:stretch>
            </a:blipFill>
          </p:spPr>
        </p:sp>
        <p:sp>
          <p:nvSpPr>
            <p:cNvPr id="30" name="Freeform 30"/>
            <p:cNvSpPr/>
            <p:nvPr/>
          </p:nvSpPr>
          <p:spPr>
            <a:xfrm>
              <a:off x="414529" y="1376505"/>
              <a:ext cx="2289717" cy="1202101"/>
            </a:xfrm>
            <a:custGeom>
              <a:avLst/>
              <a:gdLst/>
              <a:ahLst/>
              <a:cxnLst/>
              <a:rect l="l" t="t" r="r" b="b"/>
              <a:pathLst>
                <a:path w="2289717" h="1202101">
                  <a:moveTo>
                    <a:pt x="0" y="0"/>
                  </a:moveTo>
                  <a:lnTo>
                    <a:pt x="2289717" y="0"/>
                  </a:lnTo>
                  <a:lnTo>
                    <a:pt x="2289717" y="1202102"/>
                  </a:lnTo>
                  <a:lnTo>
                    <a:pt x="0" y="12021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641406" y="0"/>
              <a:ext cx="2289717" cy="1202101"/>
            </a:xfrm>
            <a:custGeom>
              <a:avLst/>
              <a:gdLst/>
              <a:ahLst/>
              <a:cxnLst/>
              <a:rect l="l" t="t" r="r" b="b"/>
              <a:pathLst>
                <a:path w="2289717" h="1202101">
                  <a:moveTo>
                    <a:pt x="0" y="0"/>
                  </a:moveTo>
                  <a:lnTo>
                    <a:pt x="2289717" y="0"/>
                  </a:lnTo>
                  <a:lnTo>
                    <a:pt x="2289717" y="1202101"/>
                  </a:lnTo>
                  <a:lnTo>
                    <a:pt x="0" y="12021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TextBox 32"/>
            <p:cNvSpPr txBox="1"/>
            <p:nvPr/>
          </p:nvSpPr>
          <p:spPr>
            <a:xfrm>
              <a:off x="0" y="61165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Adherence &amp; Support</a:t>
              </a:r>
            </a:p>
          </p:txBody>
        </p:sp>
      </p:grpSp>
      <p:grpSp>
        <p:nvGrpSpPr>
          <p:cNvPr id="33" name="Group 33"/>
          <p:cNvGrpSpPr/>
          <p:nvPr/>
        </p:nvGrpSpPr>
        <p:grpSpPr>
          <a:xfrm rot="574266">
            <a:off x="10845943" y="5577056"/>
            <a:ext cx="2384405" cy="2270034"/>
            <a:chOff x="0" y="0"/>
            <a:chExt cx="3179206" cy="3026712"/>
          </a:xfrm>
        </p:grpSpPr>
        <p:sp>
          <p:nvSpPr>
            <p:cNvPr id="34" name="Freeform 34"/>
            <p:cNvSpPr/>
            <p:nvPr/>
          </p:nvSpPr>
          <p:spPr>
            <a:xfrm>
              <a:off x="36327" y="547035"/>
              <a:ext cx="3106553" cy="2106879"/>
            </a:xfrm>
            <a:custGeom>
              <a:avLst/>
              <a:gdLst/>
              <a:ahLst/>
              <a:cxnLst/>
              <a:rect l="l" t="t" r="r" b="b"/>
              <a:pathLst>
                <a:path w="3106553" h="2106879">
                  <a:moveTo>
                    <a:pt x="0" y="0"/>
                  </a:moveTo>
                  <a:lnTo>
                    <a:pt x="3106552" y="0"/>
                  </a:lnTo>
                  <a:lnTo>
                    <a:pt x="3106552" y="2106879"/>
                  </a:lnTo>
                  <a:lnTo>
                    <a:pt x="0" y="2106879"/>
                  </a:lnTo>
                  <a:lnTo>
                    <a:pt x="0" y="0"/>
                  </a:lnTo>
                  <a:close/>
                </a:path>
              </a:pathLst>
            </a:custGeom>
            <a:blipFill>
              <a:blip r:embed="rId8"/>
              <a:stretch>
                <a:fillRect r="-69551"/>
              </a:stretch>
            </a:blipFill>
          </p:spPr>
        </p:sp>
        <p:sp>
          <p:nvSpPr>
            <p:cNvPr id="35" name="Freeform 35"/>
            <p:cNvSpPr/>
            <p:nvPr/>
          </p:nvSpPr>
          <p:spPr>
            <a:xfrm>
              <a:off x="148024" y="1534063"/>
              <a:ext cx="2843142" cy="1492649"/>
            </a:xfrm>
            <a:custGeom>
              <a:avLst/>
              <a:gdLst/>
              <a:ahLst/>
              <a:cxnLst/>
              <a:rect l="l" t="t" r="r" b="b"/>
              <a:pathLst>
                <a:path w="2843142" h="1492649">
                  <a:moveTo>
                    <a:pt x="0" y="0"/>
                  </a:moveTo>
                  <a:lnTo>
                    <a:pt x="2843141" y="0"/>
                  </a:lnTo>
                  <a:lnTo>
                    <a:pt x="2843141" y="1492649"/>
                  </a:lnTo>
                  <a:lnTo>
                    <a:pt x="0" y="149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a:off x="36327" y="0"/>
              <a:ext cx="3066536" cy="1609932"/>
            </a:xfrm>
            <a:custGeom>
              <a:avLst/>
              <a:gdLst/>
              <a:ahLst/>
              <a:cxnLst/>
              <a:rect l="l" t="t" r="r" b="b"/>
              <a:pathLst>
                <a:path w="3066536" h="1609932">
                  <a:moveTo>
                    <a:pt x="0" y="0"/>
                  </a:moveTo>
                  <a:lnTo>
                    <a:pt x="3066536" y="0"/>
                  </a:lnTo>
                  <a:lnTo>
                    <a:pt x="3066536" y="1609932"/>
                  </a:lnTo>
                  <a:lnTo>
                    <a:pt x="0" y="1609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TextBox 37"/>
            <p:cNvSpPr txBox="1"/>
            <p:nvPr/>
          </p:nvSpPr>
          <p:spPr>
            <a:xfrm>
              <a:off x="0" y="935846"/>
              <a:ext cx="3179206" cy="1131358"/>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Supply Chain/</a:t>
              </a:r>
            </a:p>
            <a:p>
              <a:pPr algn="ctr">
                <a:lnSpc>
                  <a:spcPts val="3499"/>
                </a:lnSpc>
              </a:pPr>
              <a:r>
                <a:rPr lang="en-US" sz="2499" b="1">
                  <a:solidFill>
                    <a:srgbClr val="FFFFFF"/>
                  </a:solidFill>
                  <a:latin typeface="Roboto Bold"/>
                  <a:ea typeface="Roboto Bold"/>
                  <a:cs typeface="Roboto Bold"/>
                  <a:sym typeface="Roboto Bold"/>
                </a:rPr>
                <a:t>Infrastructure</a:t>
              </a:r>
            </a:p>
          </p:txBody>
        </p:sp>
      </p:grpSp>
      <p:sp>
        <p:nvSpPr>
          <p:cNvPr id="38" name="Freeform 38"/>
          <p:cNvSpPr/>
          <p:nvPr/>
        </p:nvSpPr>
        <p:spPr>
          <a:xfrm rot="4252297">
            <a:off x="10316520" y="4192133"/>
            <a:ext cx="2686006" cy="1265780"/>
          </a:xfrm>
          <a:custGeom>
            <a:avLst/>
            <a:gdLst/>
            <a:ahLst/>
            <a:cxnLst/>
            <a:rect l="l" t="t" r="r" b="b"/>
            <a:pathLst>
              <a:path w="2686006" h="1265780">
                <a:moveTo>
                  <a:pt x="0" y="0"/>
                </a:moveTo>
                <a:lnTo>
                  <a:pt x="2686006" y="0"/>
                </a:lnTo>
                <a:lnTo>
                  <a:pt x="2686006" y="1265780"/>
                </a:lnTo>
                <a:lnTo>
                  <a:pt x="0" y="12657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9" name="Freeform 39"/>
          <p:cNvSpPr/>
          <p:nvPr/>
        </p:nvSpPr>
        <p:spPr>
          <a:xfrm rot="-6015278">
            <a:off x="4057756" y="4376851"/>
            <a:ext cx="2512805" cy="851213"/>
          </a:xfrm>
          <a:custGeom>
            <a:avLst/>
            <a:gdLst/>
            <a:ahLst/>
            <a:cxnLst/>
            <a:rect l="l" t="t" r="r" b="b"/>
            <a:pathLst>
              <a:path w="2512805" h="851213">
                <a:moveTo>
                  <a:pt x="0" y="0"/>
                </a:moveTo>
                <a:lnTo>
                  <a:pt x="2512804" y="0"/>
                </a:lnTo>
                <a:lnTo>
                  <a:pt x="2512804" y="851212"/>
                </a:lnTo>
                <a:lnTo>
                  <a:pt x="0" y="851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0" name="Freeform 40"/>
          <p:cNvSpPr/>
          <p:nvPr/>
        </p:nvSpPr>
        <p:spPr>
          <a:xfrm rot="-6015278" flipV="1">
            <a:off x="8633269" y="5980727"/>
            <a:ext cx="2155117" cy="730046"/>
          </a:xfrm>
          <a:custGeom>
            <a:avLst/>
            <a:gdLst/>
            <a:ahLst/>
            <a:cxnLst/>
            <a:rect l="l" t="t" r="r" b="b"/>
            <a:pathLst>
              <a:path w="2155117" h="730046">
                <a:moveTo>
                  <a:pt x="0" y="730046"/>
                </a:moveTo>
                <a:lnTo>
                  <a:pt x="2155117" y="730046"/>
                </a:lnTo>
                <a:lnTo>
                  <a:pt x="2155117" y="0"/>
                </a:lnTo>
                <a:lnTo>
                  <a:pt x="0" y="0"/>
                </a:lnTo>
                <a:lnTo>
                  <a:pt x="0" y="730046"/>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1" name="Freeform 41"/>
          <p:cNvSpPr/>
          <p:nvPr/>
        </p:nvSpPr>
        <p:spPr>
          <a:xfrm rot="-1388857">
            <a:off x="10848202" y="7540293"/>
            <a:ext cx="1020734" cy="914833"/>
          </a:xfrm>
          <a:custGeom>
            <a:avLst/>
            <a:gdLst/>
            <a:ahLst/>
            <a:cxnLst/>
            <a:rect l="l" t="t" r="r" b="b"/>
            <a:pathLst>
              <a:path w="1020734" h="914833">
                <a:moveTo>
                  <a:pt x="0" y="0"/>
                </a:moveTo>
                <a:lnTo>
                  <a:pt x="1020734" y="0"/>
                </a:lnTo>
                <a:lnTo>
                  <a:pt x="1020734" y="914833"/>
                </a:lnTo>
                <a:lnTo>
                  <a:pt x="0" y="91483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2" name="Freeform 42"/>
          <p:cNvSpPr/>
          <p:nvPr/>
        </p:nvSpPr>
        <p:spPr>
          <a:xfrm rot="-377296">
            <a:off x="7321736" y="2474068"/>
            <a:ext cx="753873" cy="675659"/>
          </a:xfrm>
          <a:custGeom>
            <a:avLst/>
            <a:gdLst/>
            <a:ahLst/>
            <a:cxnLst/>
            <a:rect l="l" t="t" r="r" b="b"/>
            <a:pathLst>
              <a:path w="753873" h="675659">
                <a:moveTo>
                  <a:pt x="0" y="0"/>
                </a:moveTo>
                <a:lnTo>
                  <a:pt x="753874" y="0"/>
                </a:lnTo>
                <a:lnTo>
                  <a:pt x="753874" y="675658"/>
                </a:lnTo>
                <a:lnTo>
                  <a:pt x="0" y="67565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3" name="Freeform 43"/>
          <p:cNvSpPr/>
          <p:nvPr/>
        </p:nvSpPr>
        <p:spPr>
          <a:xfrm rot="-3227628">
            <a:off x="6105519" y="6877946"/>
            <a:ext cx="753873" cy="675659"/>
          </a:xfrm>
          <a:custGeom>
            <a:avLst/>
            <a:gdLst/>
            <a:ahLst/>
            <a:cxnLst/>
            <a:rect l="l" t="t" r="r" b="b"/>
            <a:pathLst>
              <a:path w="753873" h="675659">
                <a:moveTo>
                  <a:pt x="0" y="0"/>
                </a:moveTo>
                <a:lnTo>
                  <a:pt x="753874" y="0"/>
                </a:lnTo>
                <a:lnTo>
                  <a:pt x="753874" y="675659"/>
                </a:lnTo>
                <a:lnTo>
                  <a:pt x="0" y="6756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4" name="Freeform 44"/>
          <p:cNvSpPr/>
          <p:nvPr/>
        </p:nvSpPr>
        <p:spPr>
          <a:xfrm rot="-3601350">
            <a:off x="8013195" y="3430616"/>
            <a:ext cx="799375" cy="716440"/>
          </a:xfrm>
          <a:custGeom>
            <a:avLst/>
            <a:gdLst/>
            <a:ahLst/>
            <a:cxnLst/>
            <a:rect l="l" t="t" r="r" b="b"/>
            <a:pathLst>
              <a:path w="799375" h="716440">
                <a:moveTo>
                  <a:pt x="0" y="0"/>
                </a:moveTo>
                <a:lnTo>
                  <a:pt x="799375" y="0"/>
                </a:lnTo>
                <a:lnTo>
                  <a:pt x="799375" y="716440"/>
                </a:lnTo>
                <a:lnTo>
                  <a:pt x="0" y="7164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5" name="Freeform 45"/>
          <p:cNvSpPr/>
          <p:nvPr/>
        </p:nvSpPr>
        <p:spPr>
          <a:xfrm rot="1944603">
            <a:off x="8456957" y="2245894"/>
            <a:ext cx="799375" cy="716440"/>
          </a:xfrm>
          <a:custGeom>
            <a:avLst/>
            <a:gdLst/>
            <a:ahLst/>
            <a:cxnLst/>
            <a:rect l="l" t="t" r="r" b="b"/>
            <a:pathLst>
              <a:path w="799375" h="716440">
                <a:moveTo>
                  <a:pt x="0" y="0"/>
                </a:moveTo>
                <a:lnTo>
                  <a:pt x="799374" y="0"/>
                </a:lnTo>
                <a:lnTo>
                  <a:pt x="799374" y="716439"/>
                </a:lnTo>
                <a:lnTo>
                  <a:pt x="0" y="7164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6" name="Freeform 46"/>
          <p:cNvSpPr/>
          <p:nvPr/>
        </p:nvSpPr>
        <p:spPr>
          <a:xfrm rot="4011205">
            <a:off x="9792075" y="8619076"/>
            <a:ext cx="748172" cy="670549"/>
          </a:xfrm>
          <a:custGeom>
            <a:avLst/>
            <a:gdLst/>
            <a:ahLst/>
            <a:cxnLst/>
            <a:rect l="l" t="t" r="r" b="b"/>
            <a:pathLst>
              <a:path w="748172" h="670549">
                <a:moveTo>
                  <a:pt x="0" y="0"/>
                </a:moveTo>
                <a:lnTo>
                  <a:pt x="748172" y="0"/>
                </a:lnTo>
                <a:lnTo>
                  <a:pt x="748172" y="670549"/>
                </a:lnTo>
                <a:lnTo>
                  <a:pt x="0" y="6705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7" name="Freeform 47"/>
          <p:cNvSpPr/>
          <p:nvPr/>
        </p:nvSpPr>
        <p:spPr>
          <a:xfrm rot="2178523">
            <a:off x="7085236" y="8090219"/>
            <a:ext cx="851735" cy="763368"/>
          </a:xfrm>
          <a:custGeom>
            <a:avLst/>
            <a:gdLst/>
            <a:ahLst/>
            <a:cxnLst/>
            <a:rect l="l" t="t" r="r" b="b"/>
            <a:pathLst>
              <a:path w="851735" h="763368">
                <a:moveTo>
                  <a:pt x="0" y="0"/>
                </a:moveTo>
                <a:lnTo>
                  <a:pt x="851735" y="0"/>
                </a:lnTo>
                <a:lnTo>
                  <a:pt x="851735" y="763367"/>
                </a:lnTo>
                <a:lnTo>
                  <a:pt x="0" y="7633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48" name="TextBox 48"/>
          <p:cNvSpPr txBox="1"/>
          <p:nvPr/>
        </p:nvSpPr>
        <p:spPr>
          <a:xfrm>
            <a:off x="1170276" y="488040"/>
            <a:ext cx="6102808" cy="933450"/>
          </a:xfrm>
          <a:prstGeom prst="rect">
            <a:avLst/>
          </a:prstGeom>
        </p:spPr>
        <p:txBody>
          <a:bodyPr lIns="0" tIns="0" rIns="0" bIns="0" rtlCol="0" anchor="t">
            <a:spAutoFit/>
          </a:bodyPr>
          <a:lstStyle/>
          <a:p>
            <a:pPr algn="ctr">
              <a:lnSpc>
                <a:spcPts val="7200"/>
              </a:lnSpc>
            </a:pPr>
            <a:r>
              <a:rPr lang="en-US" sz="6000" b="1">
                <a:solidFill>
                  <a:srgbClr val="FFFFFF"/>
                </a:solidFill>
                <a:latin typeface="Roboto Bold"/>
                <a:ea typeface="Roboto Bold"/>
                <a:cs typeface="Roboto Bold"/>
                <a:sym typeface="Roboto Bold"/>
              </a:rPr>
              <a:t>PROBLEM</a:t>
            </a:r>
          </a:p>
        </p:txBody>
      </p:sp>
      <p:sp>
        <p:nvSpPr>
          <p:cNvPr id="49" name="Freeform 49"/>
          <p:cNvSpPr/>
          <p:nvPr/>
        </p:nvSpPr>
        <p:spPr>
          <a:xfrm flipH="1">
            <a:off x="10580699" y="507090"/>
            <a:ext cx="4380862" cy="3040753"/>
          </a:xfrm>
          <a:custGeom>
            <a:avLst/>
            <a:gdLst/>
            <a:ahLst/>
            <a:cxnLst/>
            <a:rect l="l" t="t" r="r" b="b"/>
            <a:pathLst>
              <a:path w="4380862" h="3040753">
                <a:moveTo>
                  <a:pt x="4380862" y="0"/>
                </a:moveTo>
                <a:lnTo>
                  <a:pt x="0" y="0"/>
                </a:lnTo>
                <a:lnTo>
                  <a:pt x="0" y="3040754"/>
                </a:lnTo>
                <a:lnTo>
                  <a:pt x="4380862" y="3040754"/>
                </a:lnTo>
                <a:lnTo>
                  <a:pt x="438086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0" name="Freeform 50"/>
          <p:cNvSpPr/>
          <p:nvPr/>
        </p:nvSpPr>
        <p:spPr>
          <a:xfrm flipV="1">
            <a:off x="877974" y="2099963"/>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1" name="Freeform 51"/>
          <p:cNvSpPr/>
          <p:nvPr/>
        </p:nvSpPr>
        <p:spPr>
          <a:xfrm flipH="1">
            <a:off x="13059502" y="4192776"/>
            <a:ext cx="3915643" cy="2717845"/>
          </a:xfrm>
          <a:custGeom>
            <a:avLst/>
            <a:gdLst/>
            <a:ahLst/>
            <a:cxnLst/>
            <a:rect l="l" t="t" r="r" b="b"/>
            <a:pathLst>
              <a:path w="3915643" h="2717845">
                <a:moveTo>
                  <a:pt x="3915643" y="0"/>
                </a:moveTo>
                <a:lnTo>
                  <a:pt x="0" y="0"/>
                </a:lnTo>
                <a:lnTo>
                  <a:pt x="0" y="2717846"/>
                </a:lnTo>
                <a:lnTo>
                  <a:pt x="3915643" y="2717846"/>
                </a:lnTo>
                <a:lnTo>
                  <a:pt x="391564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2" name="Freeform 52"/>
          <p:cNvSpPr/>
          <p:nvPr/>
        </p:nvSpPr>
        <p:spPr>
          <a:xfrm flipH="1">
            <a:off x="9663958" y="7260005"/>
            <a:ext cx="3915643" cy="2717845"/>
          </a:xfrm>
          <a:custGeom>
            <a:avLst/>
            <a:gdLst/>
            <a:ahLst/>
            <a:cxnLst/>
            <a:rect l="l" t="t" r="r" b="b"/>
            <a:pathLst>
              <a:path w="3915643" h="2717845">
                <a:moveTo>
                  <a:pt x="3915643" y="0"/>
                </a:moveTo>
                <a:lnTo>
                  <a:pt x="0" y="0"/>
                </a:lnTo>
                <a:lnTo>
                  <a:pt x="0" y="2717845"/>
                </a:lnTo>
                <a:lnTo>
                  <a:pt x="3915643" y="2717845"/>
                </a:lnTo>
                <a:lnTo>
                  <a:pt x="3915643"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4" name="TextBox 54"/>
          <p:cNvSpPr txBox="1"/>
          <p:nvPr/>
        </p:nvSpPr>
        <p:spPr>
          <a:xfrm rot="1387891">
            <a:off x="10607999" y="8166816"/>
            <a:ext cx="2397583" cy="860425"/>
          </a:xfrm>
          <a:prstGeom prst="rect">
            <a:avLst/>
          </a:prstGeom>
        </p:spPr>
        <p:txBody>
          <a:bodyPr lIns="0" tIns="0" rIns="0" bIns="0" rtlCol="0" anchor="t">
            <a:spAutoFit/>
          </a:bodyPr>
          <a:lstStyle/>
          <a:p>
            <a:pPr algn="ctr">
              <a:lnSpc>
                <a:spcPts val="3499"/>
              </a:lnSpc>
            </a:pPr>
            <a:r>
              <a:rPr lang="en-US" sz="2499" b="1">
                <a:solidFill>
                  <a:srgbClr val="FFFFFF"/>
                </a:solidFill>
                <a:latin typeface="Roboto Bold"/>
                <a:ea typeface="Roboto Bold"/>
                <a:cs typeface="Roboto Bold"/>
                <a:sym typeface="Roboto Bold"/>
              </a:rPr>
              <a:t>Changing LGU priorities</a:t>
            </a:r>
          </a:p>
        </p:txBody>
      </p:sp>
      <p:sp>
        <p:nvSpPr>
          <p:cNvPr id="55" name="Freeform 55"/>
          <p:cNvSpPr/>
          <p:nvPr/>
        </p:nvSpPr>
        <p:spPr>
          <a:xfrm rot="-868369" flipV="1">
            <a:off x="877974" y="6293465"/>
            <a:ext cx="4476916" cy="3107424"/>
          </a:xfrm>
          <a:custGeom>
            <a:avLst/>
            <a:gdLst/>
            <a:ahLst/>
            <a:cxnLst/>
            <a:rect l="l" t="t" r="r" b="b"/>
            <a:pathLst>
              <a:path w="4476916" h="3107424">
                <a:moveTo>
                  <a:pt x="0" y="3107424"/>
                </a:moveTo>
                <a:lnTo>
                  <a:pt x="4476915" y="3107424"/>
                </a:lnTo>
                <a:lnTo>
                  <a:pt x="4476915" y="0"/>
                </a:lnTo>
                <a:lnTo>
                  <a:pt x="0" y="0"/>
                </a:lnTo>
                <a:lnTo>
                  <a:pt x="0" y="310742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6" name="Freeform 56"/>
          <p:cNvSpPr/>
          <p:nvPr/>
        </p:nvSpPr>
        <p:spPr>
          <a:xfrm rot="-868369" flipV="1">
            <a:off x="6994580" y="5585897"/>
            <a:ext cx="3024111" cy="2099034"/>
          </a:xfrm>
          <a:custGeom>
            <a:avLst/>
            <a:gdLst/>
            <a:ahLst/>
            <a:cxnLst/>
            <a:rect l="l" t="t" r="r" b="b"/>
            <a:pathLst>
              <a:path w="3024111" h="2099034">
                <a:moveTo>
                  <a:pt x="0" y="2099034"/>
                </a:moveTo>
                <a:lnTo>
                  <a:pt x="3024111" y="2099034"/>
                </a:lnTo>
                <a:lnTo>
                  <a:pt x="3024111" y="0"/>
                </a:lnTo>
                <a:lnTo>
                  <a:pt x="0" y="0"/>
                </a:lnTo>
                <a:lnTo>
                  <a:pt x="0" y="2099034"/>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8" name="TextBox 58"/>
          <p:cNvSpPr txBox="1"/>
          <p:nvPr/>
        </p:nvSpPr>
        <p:spPr>
          <a:xfrm rot="216053">
            <a:off x="7403549" y="6307029"/>
            <a:ext cx="2022256" cy="711200"/>
          </a:xfrm>
          <a:prstGeom prst="rect">
            <a:avLst/>
          </a:prstGeom>
        </p:spPr>
        <p:txBody>
          <a:bodyPr lIns="0" tIns="0" rIns="0" bIns="0" rtlCol="0" anchor="t">
            <a:spAutoFit/>
          </a:bodyPr>
          <a:lstStyle/>
          <a:p>
            <a:pPr algn="ctr">
              <a:lnSpc>
                <a:spcPts val="2800"/>
              </a:lnSpc>
            </a:pPr>
            <a:r>
              <a:rPr lang="en-US" sz="2500" b="1" dirty="0">
                <a:solidFill>
                  <a:srgbClr val="FFFFFF"/>
                </a:solidFill>
                <a:latin typeface="Roboto Bold"/>
                <a:ea typeface="Roboto Bold"/>
                <a:cs typeface="Roboto Bold"/>
                <a:sym typeface="Roboto Bold"/>
              </a:rPr>
              <a:t>Weak male involvement</a:t>
            </a:r>
          </a:p>
        </p:txBody>
      </p:sp>
      <p:sp>
        <p:nvSpPr>
          <p:cNvPr id="60" name="TextBox 60"/>
          <p:cNvSpPr txBox="1"/>
          <p:nvPr/>
        </p:nvSpPr>
        <p:spPr>
          <a:xfrm rot="900269">
            <a:off x="11493018" y="1320338"/>
            <a:ext cx="2865869" cy="1416050"/>
          </a:xfrm>
          <a:prstGeom prst="rect">
            <a:avLst/>
          </a:prstGeom>
        </p:spPr>
        <p:txBody>
          <a:bodyPr lIns="0" tIns="0" rIns="0" bIns="0" rtlCol="0" anchor="t">
            <a:spAutoFit/>
          </a:bodyPr>
          <a:lstStyle/>
          <a:p>
            <a:pPr algn="ctr">
              <a:lnSpc>
                <a:spcPts val="2800"/>
              </a:lnSpc>
            </a:pPr>
            <a:r>
              <a:rPr lang="en-US" sz="2000" b="1">
                <a:solidFill>
                  <a:srgbClr val="FFFFFF"/>
                </a:solidFill>
                <a:latin typeface="Roboto Bold"/>
                <a:ea typeface="Roboto Bold"/>
                <a:cs typeface="Roboto Bold"/>
                <a:sym typeface="Roboto Bold"/>
              </a:rPr>
              <a:t>87% of women not able to discuss family planning with any HSP</a:t>
            </a:r>
          </a:p>
          <a:p>
            <a:pPr algn="ctr">
              <a:lnSpc>
                <a:spcPts val="2800"/>
              </a:lnSpc>
            </a:pPr>
            <a:r>
              <a:rPr lang="en-US" sz="2000">
                <a:solidFill>
                  <a:srgbClr val="FFFFFF"/>
                </a:solidFill>
                <a:latin typeface="Roboto"/>
                <a:ea typeface="Roboto"/>
                <a:cs typeface="Roboto"/>
                <a:sym typeface="Roboto"/>
              </a:rPr>
              <a:t>Source: NDHS 2022</a:t>
            </a:r>
          </a:p>
        </p:txBody>
      </p:sp>
      <p:sp>
        <p:nvSpPr>
          <p:cNvPr id="62" name="TextBox 54">
            <a:extLst>
              <a:ext uri="{FF2B5EF4-FFF2-40B4-BE49-F238E27FC236}">
                <a16:creationId xmlns:a16="http://schemas.microsoft.com/office/drawing/2014/main" id="{0C96FE27-1ADA-F09F-E633-0FAE1DEF8541}"/>
              </a:ext>
            </a:extLst>
          </p:cNvPr>
          <p:cNvSpPr txBox="1"/>
          <p:nvPr/>
        </p:nvSpPr>
        <p:spPr>
          <a:xfrm rot="216053">
            <a:off x="1116735" y="7582538"/>
            <a:ext cx="3845321" cy="724557"/>
          </a:xfrm>
          <a:prstGeom prst="rect">
            <a:avLst/>
          </a:prstGeom>
        </p:spPr>
        <p:txBody>
          <a:bodyPr wrap="square" lIns="0" tIns="0" rIns="0" bIns="0" rtlCol="0" anchor="t">
            <a:spAutoFit/>
          </a:bodyPr>
          <a:lstStyle/>
          <a:p>
            <a:pPr algn="ctr">
              <a:lnSpc>
                <a:spcPts val="2800"/>
              </a:lnSpc>
            </a:pPr>
            <a:r>
              <a:rPr lang="en-US" sz="3000" dirty="0">
                <a:solidFill>
                  <a:srgbClr val="FFFFFF"/>
                </a:solidFill>
                <a:latin typeface="Roboto Bold"/>
                <a:ea typeface="Roboto Bold"/>
                <a:cs typeface="Roboto Bold"/>
                <a:sym typeface="Roboto Bold"/>
              </a:rPr>
              <a:t>Lack of trained/skilled providers</a:t>
            </a:r>
          </a:p>
        </p:txBody>
      </p:sp>
      <p:sp>
        <p:nvSpPr>
          <p:cNvPr id="63" name="TextBox 56">
            <a:extLst>
              <a:ext uri="{FF2B5EF4-FFF2-40B4-BE49-F238E27FC236}">
                <a16:creationId xmlns:a16="http://schemas.microsoft.com/office/drawing/2014/main" id="{1790CED6-2894-FB16-273C-4992789F57B4}"/>
              </a:ext>
            </a:extLst>
          </p:cNvPr>
          <p:cNvSpPr txBox="1"/>
          <p:nvPr/>
        </p:nvSpPr>
        <p:spPr>
          <a:xfrm rot="1387891">
            <a:off x="13922441" y="5305380"/>
            <a:ext cx="2397583" cy="448841"/>
          </a:xfrm>
          <a:prstGeom prst="rect">
            <a:avLst/>
          </a:prstGeom>
        </p:spPr>
        <p:txBody>
          <a:bodyPr lIns="0" tIns="0" rIns="0" bIns="0" rtlCol="0" anchor="t">
            <a:spAutoFit/>
          </a:bodyPr>
          <a:lstStyle/>
          <a:p>
            <a:pPr algn="ctr">
              <a:lnSpc>
                <a:spcPts val="3499"/>
              </a:lnSpc>
            </a:pPr>
            <a:r>
              <a:rPr lang="en-US" sz="3500" b="1" dirty="0">
                <a:solidFill>
                  <a:srgbClr val="FFFFFF"/>
                </a:solidFill>
                <a:latin typeface="Roboto Bold"/>
                <a:ea typeface="Roboto Bold"/>
                <a:cs typeface="Roboto Bold"/>
                <a:sym typeface="Roboto Bold"/>
              </a:rPr>
              <a:t>Stock outs</a:t>
            </a:r>
          </a:p>
        </p:txBody>
      </p:sp>
      <p:sp>
        <p:nvSpPr>
          <p:cNvPr id="64" name="TextBox 41">
            <a:extLst>
              <a:ext uri="{FF2B5EF4-FFF2-40B4-BE49-F238E27FC236}">
                <a16:creationId xmlns:a16="http://schemas.microsoft.com/office/drawing/2014/main" id="{32F1BCD7-D9F9-D71C-94F7-71F357E7B144}"/>
              </a:ext>
            </a:extLst>
          </p:cNvPr>
          <p:cNvSpPr txBox="1"/>
          <p:nvPr/>
        </p:nvSpPr>
        <p:spPr>
          <a:xfrm rot="1084423">
            <a:off x="1279951" y="3122256"/>
            <a:ext cx="3346024" cy="1083630"/>
          </a:xfrm>
          <a:prstGeom prst="rect">
            <a:avLst/>
          </a:prstGeom>
        </p:spPr>
        <p:txBody>
          <a:bodyPr wrap="square" lIns="0" tIns="0" rIns="0" bIns="0" rtlCol="0" anchor="t">
            <a:spAutoFit/>
          </a:bodyPr>
          <a:lstStyle/>
          <a:p>
            <a:pPr algn="ctr">
              <a:lnSpc>
                <a:spcPts val="2800"/>
              </a:lnSpc>
            </a:pPr>
            <a:r>
              <a:rPr lang="en-US" sz="3000" b="1" dirty="0">
                <a:solidFill>
                  <a:srgbClr val="FFFFFF"/>
                </a:solidFill>
                <a:latin typeface="Roboto Bold"/>
                <a:ea typeface="Roboto Bold"/>
                <a:cs typeface="Roboto Bold"/>
                <a:sym typeface="Roboto Bold"/>
              </a:rPr>
              <a:t>12% unmet needs</a:t>
            </a:r>
          </a:p>
          <a:p>
            <a:pPr algn="ctr">
              <a:lnSpc>
                <a:spcPts val="2800"/>
              </a:lnSpc>
            </a:pPr>
            <a:endParaRPr lang="en-US" sz="3000" b="1" dirty="0">
              <a:solidFill>
                <a:srgbClr val="FFFFFF"/>
              </a:solidFill>
              <a:latin typeface="Roboto Bold"/>
              <a:ea typeface="Roboto Bold"/>
              <a:cs typeface="Roboto Bold"/>
              <a:sym typeface="Roboto Bold"/>
            </a:endParaRPr>
          </a:p>
          <a:p>
            <a:pPr algn="ctr">
              <a:lnSpc>
                <a:spcPts val="2800"/>
              </a:lnSpc>
            </a:pPr>
            <a:r>
              <a:rPr lang="en-US" sz="2000" dirty="0">
                <a:solidFill>
                  <a:srgbClr val="FFFFFF"/>
                </a:solidFill>
                <a:latin typeface="Roboto"/>
                <a:ea typeface="Roboto"/>
                <a:cs typeface="Roboto"/>
                <a:sym typeface="Roboto"/>
              </a:rPr>
              <a:t>Source: NDHS 2022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5555"/>
        </a:solidFill>
        <a:effectLst/>
      </p:bgPr>
    </p:bg>
    <p:spTree>
      <p:nvGrpSpPr>
        <p:cNvPr id="1" name=""/>
        <p:cNvGrpSpPr/>
        <p:nvPr/>
      </p:nvGrpSpPr>
      <p:grpSpPr>
        <a:xfrm>
          <a:off x="0" y="0"/>
          <a:ext cx="0" cy="0"/>
          <a:chOff x="0" y="0"/>
          <a:chExt cx="0" cy="0"/>
        </a:xfrm>
      </p:grpSpPr>
      <p:sp>
        <p:nvSpPr>
          <p:cNvPr id="2" name="Freeform 2"/>
          <p:cNvSpPr/>
          <p:nvPr/>
        </p:nvSpPr>
        <p:spPr>
          <a:xfrm>
            <a:off x="-259941" y="-543075"/>
            <a:ext cx="19624980" cy="13451288"/>
          </a:xfrm>
          <a:custGeom>
            <a:avLst/>
            <a:gdLst/>
            <a:ahLst/>
            <a:cxnLst/>
            <a:rect l="l" t="t" r="r" b="b"/>
            <a:pathLst>
              <a:path w="19624980" h="13451288">
                <a:moveTo>
                  <a:pt x="0" y="0"/>
                </a:moveTo>
                <a:lnTo>
                  <a:pt x="19624980" y="0"/>
                </a:lnTo>
                <a:lnTo>
                  <a:pt x="19624980" y="13451289"/>
                </a:lnTo>
                <a:lnTo>
                  <a:pt x="0" y="13451289"/>
                </a:lnTo>
                <a:lnTo>
                  <a:pt x="0" y="0"/>
                </a:lnTo>
                <a:close/>
              </a:path>
            </a:pathLst>
          </a:custGeom>
          <a:blipFill>
            <a:blip r:embed="rId2"/>
            <a:stretch>
              <a:fillRect/>
            </a:stretch>
          </a:blipFill>
        </p:spPr>
      </p:sp>
      <p:grpSp>
        <p:nvGrpSpPr>
          <p:cNvPr id="3" name="Group 3"/>
          <p:cNvGrpSpPr/>
          <p:nvPr/>
        </p:nvGrpSpPr>
        <p:grpSpPr>
          <a:xfrm>
            <a:off x="-680382" y="-185656"/>
            <a:ext cx="20045421" cy="10793435"/>
            <a:chOff x="0" y="0"/>
            <a:chExt cx="5279452" cy="2842715"/>
          </a:xfrm>
        </p:grpSpPr>
        <p:sp>
          <p:nvSpPr>
            <p:cNvPr id="4" name="Freeform 4"/>
            <p:cNvSpPr/>
            <p:nvPr/>
          </p:nvSpPr>
          <p:spPr>
            <a:xfrm>
              <a:off x="0" y="0"/>
              <a:ext cx="5279453" cy="2842715"/>
            </a:xfrm>
            <a:custGeom>
              <a:avLst/>
              <a:gdLst/>
              <a:ahLst/>
              <a:cxnLst/>
              <a:rect l="l" t="t" r="r" b="b"/>
              <a:pathLst>
                <a:path w="5279453" h="2842715">
                  <a:moveTo>
                    <a:pt x="0" y="0"/>
                  </a:moveTo>
                  <a:lnTo>
                    <a:pt x="5279453" y="0"/>
                  </a:lnTo>
                  <a:lnTo>
                    <a:pt x="5279453" y="2842715"/>
                  </a:lnTo>
                  <a:lnTo>
                    <a:pt x="0" y="2842715"/>
                  </a:lnTo>
                  <a:close/>
                </a:path>
              </a:pathLst>
            </a:custGeom>
            <a:solidFill>
              <a:srgbClr val="373737">
                <a:alpha val="35686"/>
              </a:srgbClr>
            </a:solidFill>
          </p:spPr>
          <p:txBody>
            <a:bodyPr/>
            <a:lstStyle/>
            <a:p>
              <a:endParaRPr lang="en-PH"/>
            </a:p>
          </p:txBody>
        </p:sp>
        <p:sp>
          <p:nvSpPr>
            <p:cNvPr id="5" name="TextBox 5"/>
            <p:cNvSpPr txBox="1"/>
            <p:nvPr/>
          </p:nvSpPr>
          <p:spPr>
            <a:xfrm>
              <a:off x="0" y="-57150"/>
              <a:ext cx="5279452" cy="2899865"/>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1245987" y="1402180"/>
            <a:ext cx="21828066" cy="7514393"/>
            <a:chOff x="0" y="-57150"/>
            <a:chExt cx="5748956" cy="1979099"/>
          </a:xfrm>
        </p:grpSpPr>
        <p:sp>
          <p:nvSpPr>
            <p:cNvPr id="7" name="Freeform 7"/>
            <p:cNvSpPr/>
            <p:nvPr/>
          </p:nvSpPr>
          <p:spPr>
            <a:xfrm>
              <a:off x="0" y="0"/>
              <a:ext cx="5748956" cy="1921949"/>
            </a:xfrm>
            <a:custGeom>
              <a:avLst/>
              <a:gdLst/>
              <a:ahLst/>
              <a:cxnLst/>
              <a:rect l="l" t="t" r="r" b="b"/>
              <a:pathLst>
                <a:path w="5748956" h="1921949">
                  <a:moveTo>
                    <a:pt x="18089" y="0"/>
                  </a:moveTo>
                  <a:lnTo>
                    <a:pt x="5730867" y="0"/>
                  </a:lnTo>
                  <a:cubicBezTo>
                    <a:pt x="5735665" y="0"/>
                    <a:pt x="5740266" y="1906"/>
                    <a:pt x="5743658" y="5298"/>
                  </a:cubicBezTo>
                  <a:cubicBezTo>
                    <a:pt x="5747050" y="8690"/>
                    <a:pt x="5748956" y="13291"/>
                    <a:pt x="5748956" y="18089"/>
                  </a:cubicBezTo>
                  <a:lnTo>
                    <a:pt x="5748956" y="1903861"/>
                  </a:lnTo>
                  <a:cubicBezTo>
                    <a:pt x="5748956" y="1908658"/>
                    <a:pt x="5747050" y="1913259"/>
                    <a:pt x="5743658" y="1916651"/>
                  </a:cubicBezTo>
                  <a:cubicBezTo>
                    <a:pt x="5740266" y="1920044"/>
                    <a:pt x="5735665" y="1921949"/>
                    <a:pt x="5730867" y="1921949"/>
                  </a:cubicBezTo>
                  <a:lnTo>
                    <a:pt x="18089" y="1921949"/>
                  </a:lnTo>
                  <a:cubicBezTo>
                    <a:pt x="13291" y="1921949"/>
                    <a:pt x="8690" y="1920044"/>
                    <a:pt x="5298" y="1916651"/>
                  </a:cubicBezTo>
                  <a:cubicBezTo>
                    <a:pt x="1906" y="1913259"/>
                    <a:pt x="0" y="1908658"/>
                    <a:pt x="0" y="1903861"/>
                  </a:cubicBezTo>
                  <a:lnTo>
                    <a:pt x="0" y="18089"/>
                  </a:lnTo>
                  <a:cubicBezTo>
                    <a:pt x="0" y="13291"/>
                    <a:pt x="1906" y="8690"/>
                    <a:pt x="5298" y="5298"/>
                  </a:cubicBezTo>
                  <a:cubicBezTo>
                    <a:pt x="8690" y="1906"/>
                    <a:pt x="13291" y="0"/>
                    <a:pt x="18089" y="0"/>
                  </a:cubicBezTo>
                  <a:close/>
                </a:path>
              </a:pathLst>
            </a:custGeom>
            <a:solidFill>
              <a:srgbClr val="810992">
                <a:alpha val="82745"/>
              </a:srgbClr>
            </a:solidFill>
          </p:spPr>
          <p:txBody>
            <a:bodyPr/>
            <a:lstStyle/>
            <a:p>
              <a:endParaRPr lang="en-PH" dirty="0"/>
            </a:p>
          </p:txBody>
        </p:sp>
        <p:sp>
          <p:nvSpPr>
            <p:cNvPr id="8" name="TextBox 8"/>
            <p:cNvSpPr txBox="1"/>
            <p:nvPr/>
          </p:nvSpPr>
          <p:spPr>
            <a:xfrm>
              <a:off x="0" y="-57150"/>
              <a:ext cx="5748956" cy="1979099"/>
            </a:xfrm>
            <a:prstGeom prst="rect">
              <a:avLst/>
            </a:prstGeom>
          </p:spPr>
          <p:txBody>
            <a:bodyPr lIns="50800" tIns="50800" rIns="50800" bIns="50800" rtlCol="0" anchor="ctr"/>
            <a:lstStyle/>
            <a:p>
              <a:pPr algn="ctr">
                <a:lnSpc>
                  <a:spcPts val="2660"/>
                </a:lnSpc>
              </a:pPr>
              <a:endParaRPr/>
            </a:p>
          </p:txBody>
        </p:sp>
      </p:grpSp>
      <p:grpSp>
        <p:nvGrpSpPr>
          <p:cNvPr id="9" name="Group 9"/>
          <p:cNvGrpSpPr/>
          <p:nvPr/>
        </p:nvGrpSpPr>
        <p:grpSpPr>
          <a:xfrm>
            <a:off x="2500159" y="2400301"/>
            <a:ext cx="13287683" cy="6667080"/>
            <a:chOff x="0" y="-19049"/>
            <a:chExt cx="17716910" cy="8889440"/>
          </a:xfrm>
        </p:grpSpPr>
        <p:sp>
          <p:nvSpPr>
            <p:cNvPr id="10" name="TextBox 10"/>
            <p:cNvSpPr txBox="1"/>
            <p:nvPr/>
          </p:nvSpPr>
          <p:spPr>
            <a:xfrm>
              <a:off x="0" y="-19049"/>
              <a:ext cx="17716910" cy="7386637"/>
            </a:xfrm>
            <a:prstGeom prst="rect">
              <a:avLst/>
            </a:prstGeom>
          </p:spPr>
          <p:txBody>
            <a:bodyPr lIns="0" tIns="0" rIns="0" bIns="0" rtlCol="0" anchor="t">
              <a:spAutoFit/>
            </a:bodyPr>
            <a:lstStyle/>
            <a:p>
              <a:pPr algn="ctr">
                <a:lnSpc>
                  <a:spcPts val="7200"/>
                </a:lnSpc>
              </a:pPr>
              <a:r>
                <a:rPr lang="en-US" sz="6000" b="1" dirty="0">
                  <a:solidFill>
                    <a:srgbClr val="FFFFFF"/>
                  </a:solidFill>
                  <a:latin typeface="Roboto Bold"/>
                  <a:ea typeface="Roboto Bold"/>
                  <a:cs typeface="Roboto Bold"/>
                  <a:sym typeface="Roboto Bold"/>
                </a:rPr>
                <a:t>Can digitalization or technology strengthen the </a:t>
              </a:r>
            </a:p>
            <a:p>
              <a:pPr algn="ctr">
                <a:lnSpc>
                  <a:spcPts val="7200"/>
                </a:lnSpc>
              </a:pPr>
              <a:r>
                <a:rPr lang="en-US" sz="6000" b="1" dirty="0">
                  <a:solidFill>
                    <a:srgbClr val="FFEEAD"/>
                  </a:solidFill>
                  <a:latin typeface="Roboto Bold"/>
                  <a:ea typeface="Roboto Bold"/>
                  <a:cs typeface="Roboto Bold"/>
                  <a:sym typeface="Roboto Bold"/>
                </a:rPr>
                <a:t>FP Value Chain</a:t>
              </a:r>
              <a:r>
                <a:rPr lang="en-US" sz="6000" b="1" dirty="0">
                  <a:solidFill>
                    <a:srgbClr val="FFFFFF"/>
                  </a:solidFill>
                  <a:latin typeface="Roboto Bold"/>
                  <a:ea typeface="Roboto Bold"/>
                  <a:cs typeface="Roboto Bold"/>
                  <a:sym typeface="Roboto Bold"/>
                </a:rPr>
                <a:t> to serve clients BETTER and be our government’s partner in poverty alleviation and social development?</a:t>
              </a:r>
            </a:p>
          </p:txBody>
        </p:sp>
        <p:sp>
          <p:nvSpPr>
            <p:cNvPr id="11" name="TextBox 11"/>
            <p:cNvSpPr txBox="1"/>
            <p:nvPr/>
          </p:nvSpPr>
          <p:spPr>
            <a:xfrm>
              <a:off x="0" y="8340166"/>
              <a:ext cx="17716910" cy="530225"/>
            </a:xfrm>
            <a:prstGeom prst="rect">
              <a:avLst/>
            </a:prstGeom>
          </p:spPr>
          <p:txBody>
            <a:bodyPr lIns="0" tIns="0" rIns="0" bIns="0" rtlCol="0" anchor="t">
              <a:spAutoFit/>
            </a:bodyPr>
            <a:lstStyle/>
            <a:p>
              <a:pPr algn="ctr">
                <a:lnSpc>
                  <a:spcPts val="3120"/>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991</Words>
  <Application>Microsoft Office PowerPoint</Application>
  <PresentationFormat>Custom</PresentationFormat>
  <Paragraphs>315</Paragraphs>
  <Slides>32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Gotham</vt:lpstr>
      <vt:lpstr>Gotham Bold</vt:lpstr>
      <vt:lpstr>Sitka Text</vt:lpstr>
      <vt:lpstr>Poppins Medium</vt:lpstr>
      <vt:lpstr>Gotham Italics</vt:lpstr>
      <vt:lpstr>Roboto Bold</vt:lpstr>
      <vt:lpstr>Calibri</vt:lpstr>
      <vt:lpstr>Roboto</vt:lpstr>
      <vt:lpstr>Gotham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e-Plano App</dc:title>
  <dc:creator>User</dc:creator>
  <cp:lastModifiedBy>User</cp:lastModifiedBy>
  <cp:revision>15</cp:revision>
  <dcterms:created xsi:type="dcterms:W3CDTF">2006-08-16T00:00:00Z</dcterms:created>
  <dcterms:modified xsi:type="dcterms:W3CDTF">2024-11-15T10:16:34Z</dcterms:modified>
  <dc:identifier>DAGVxYwP_DY</dc:identifier>
</cp:coreProperties>
</file>