
<file path=[Content_Types].xml><?xml version="1.0" encoding="utf-8"?>
<Types xmlns="http://schemas.openxmlformats.org/package/2006/content-types"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8.xml"/>
  <Override ContentType="application/vnd.ms-office.chartcolorstyle+xml" PartName="/ppt/charts/colors7.xml"/>
  <Override ContentType="application/vnd.ms-office.chartcolorstyle+xml" PartName="/ppt/charts/colors10.xml"/>
  <Override ContentType="application/vnd.ms-office.chartcolorstyle+xml" PartName="/ppt/charts/colors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8.xml"/>
  <Override ContentType="application/vnd.openxmlformats-officedocument.drawingml.chart+xml" PartName="/ppt/charts/chart9.xml"/>
  <Override ContentType="application/vnd.openxmlformats-officedocument.drawingml.chart+xml" PartName="/ppt/charts/chart2.xml"/>
  <Override ContentType="application/vnd.openxmlformats-officedocument.drawingml.chart+xml" PartName="/ppt/charts/chart7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6.xml"/>
  <Override ContentType="application/vnd.openxmlformats-officedocument.drawingml.chart+xml" PartName="/ppt/charts/chart1.xml"/>
  <Override ContentType="application/vnd.openxmlformats-officedocument.drawingml.chart+xml" PartName="/ppt/charts/chart10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2.xml"/>
  <Override ContentType="application/vnd.openxmlformats-officedocument.drawingml.chartshapes+xml" PartName="/ppt/drawings/drawing1.xml"/>
  <Override ContentType="application/vnd.openxmlformats-officedocument.drawingml.chartshapes+xml" PartName="/ppt/drawings/drawing3.xml"/>
  <Override ContentType="application/vnd.openxmlformats-officedocument.drawingml.chartshapes+xml" PartName="/ppt/drawings/drawing4.xml"/>
  <Override ContentType="application/vnd.ms-office.chartstyle+xml" PartName="/ppt/charts/style9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10.xml"/>
  <Override ContentType="application/vnd.ms-office.chartstyle+xml" PartName="/ppt/charts/style5.xml"/>
  <Override ContentType="application/vnd.ms-office.chartstyle+xml" PartName="/ppt/charts/style7.xml"/>
  <Override ContentType="application/vnd.ms-office.chartstyle+xml" PartName="/ppt/charts/style8.xml"/>
  <Override ContentType="application/vnd.ms-office.chartstyle+xml" PartName="/ppt/charts/style1.xml"/>
  <Override ContentType="application/vnd.ms-office.chartstyle+xml" PartName="/ppt/charts/style6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Arial Narrow"/>
      <p:regular r:id="rId21"/>
      <p:bold r:id="rId22"/>
      <p:italic r:id="rId23"/>
      <p:boldItalic r:id="rId24"/>
    </p:embeddedFont>
    <p:embeddedFont>
      <p:font typeface="Courgette"/>
      <p:regular r:id="rId25"/>
    </p:embeddedFont>
    <p:embeddedFont>
      <p:font typeface="Book Antiqua"/>
      <p:regular r:id="rId26"/>
      <p:bold r:id="rId27"/>
      <p:italic r:id="rId28"/>
      <p:boldItalic r:id="rId29"/>
    </p:embeddedFont>
    <p:embeddedFont>
      <p:font typeface="Century Gothic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4" roundtripDataSignature="AMtx7mjRIsz/Q7ZNModYppz0rl8e5Xaw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89B4A9E-34EB-4C42-8178-4A1A5E68E994}">
  <a:tblStyle styleId="{689B4A9E-34EB-4C42-8178-4A1A5E68E994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F2EE"/>
          </a:solidFill>
        </a:fill>
      </a:tcStyle>
    </a:wholeTbl>
    <a:band1H>
      <a:tcTxStyle/>
      <a:tcStyle>
        <a:fill>
          <a:solidFill>
            <a:srgbClr val="E0E5DB"/>
          </a:solidFill>
        </a:fill>
      </a:tcStyle>
    </a:band1H>
    <a:band2H>
      <a:tcTxStyle/>
    </a:band2H>
    <a:band1V>
      <a:tcTxStyle/>
      <a:tcStyle>
        <a:fill>
          <a:solidFill>
            <a:srgbClr val="E0E5DB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ArialNarrow-bold.fntdata"/><Relationship Id="rId21" Type="http://schemas.openxmlformats.org/officeDocument/2006/relationships/font" Target="fonts/ArialNarrow-regular.fntdata"/><Relationship Id="rId24" Type="http://schemas.openxmlformats.org/officeDocument/2006/relationships/font" Target="fonts/ArialNarrow-boldItalic.fntdata"/><Relationship Id="rId23" Type="http://schemas.openxmlformats.org/officeDocument/2006/relationships/font" Target="fonts/ArialNarrow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ookAntiqua-regular.fntdata"/><Relationship Id="rId25" Type="http://schemas.openxmlformats.org/officeDocument/2006/relationships/font" Target="fonts/Courgette-regular.fntdata"/><Relationship Id="rId28" Type="http://schemas.openxmlformats.org/officeDocument/2006/relationships/font" Target="fonts/BookAntiqua-italic.fntdata"/><Relationship Id="rId27" Type="http://schemas.openxmlformats.org/officeDocument/2006/relationships/font" Target="fonts/BookAntiqu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ookAntiqu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bold.fntdata"/><Relationship Id="rId30" Type="http://schemas.openxmlformats.org/officeDocument/2006/relationships/font" Target="fonts/CenturyGothic-regular.fntdata"/><Relationship Id="rId11" Type="http://schemas.openxmlformats.org/officeDocument/2006/relationships/slide" Target="slides/slide6.xml"/><Relationship Id="rId33" Type="http://schemas.openxmlformats.org/officeDocument/2006/relationships/font" Target="fonts/CenturyGothic-boldItalic.fntdata"/><Relationship Id="rId10" Type="http://schemas.openxmlformats.org/officeDocument/2006/relationships/slide" Target="slides/slide5.xml"/><Relationship Id="rId32" Type="http://schemas.openxmlformats.org/officeDocument/2006/relationships/font" Target="fonts/CenturyGothic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10.xml.rels><?xml version="1.0" encoding="UTF-8" standalone="yes"?>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package" Target="../embeddings/Microsoft_Excel_Sheet10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Relationship Id="rId4" Type="http://schemas.openxmlformats.org/officeDocument/2006/relationships/chartUserShapes" Target="../drawings/drawing1.xml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Sheet4.xlsx"/><Relationship Id="rId4" Type="http://schemas.openxmlformats.org/officeDocument/2006/relationships/chartUserShapes" Target="../drawings/drawing2.xml"/></Relationships>
</file>

<file path=ppt/charts/_rels/chart5.xml.rels><?xml version="1.0" encoding="UTF-8" standalone="yes"?>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Sheet5.xlsx"/></Relationships>
</file>

<file path=ppt/charts/_rels/chart6.xml.rels><?xml version="1.0" encoding="UTF-8" standalone="yes"?>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Sheet6.xlsx"/><Relationship Id="rId4" Type="http://schemas.openxmlformats.org/officeDocument/2006/relationships/chartUserShapes" Target="../drawings/drawing3.xml"/></Relationships>
</file>

<file path=ppt/charts/_rels/chart7.xml.rels><?xml version="1.0" encoding="UTF-8" standalone="yes"?>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Microsoft_Excel_Sheet7.xlsx"/><Relationship Id="rId4" Type="http://schemas.openxmlformats.org/officeDocument/2006/relationships/chartUserShapes" Target="../drawings/drawing4.xml"/></Relationships>
</file>

<file path=ppt/charts/_rels/chart8.xml.rels><?xml version="1.0" encoding="UTF-8" standalone="yes"?>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package" Target="../embeddings/Microsoft_Excel_Sheet8.xlsx"/></Relationships>
</file>

<file path=ppt/charts/_rels/chart9.xml.rels><?xml version="1.0" encoding="UTF-8" standalone="yes"?>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92444068465692"/>
          <c:y val="5.985809574863514E-2"/>
          <c:w val="0.87964259350393703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1980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2226169</c:v>
                </c:pt>
                <c:pt idx="1">
                  <c:v>2811646</c:v>
                </c:pt>
                <c:pt idx="2">
                  <c:v>3197059</c:v>
                </c:pt>
                <c:pt idx="3">
                  <c:v>3505708</c:v>
                </c:pt>
                <c:pt idx="4">
                  <c:v>4297323</c:v>
                </c:pt>
                <c:pt idx="5">
                  <c:v>4689302</c:v>
                </c:pt>
                <c:pt idx="6">
                  <c:v>5022768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C-428B-8593-C4E14DF6A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2"/>
        <c:axId val="663955424"/>
        <c:axId val="66394582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Ave. Annual GR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2336602083169687E-2"/>
                  <c:y val="1.4062499134934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9C-428B-8593-C4E14DF6A4A1}"/>
                </c:ext>
              </c:extLst>
            </c:dLbl>
            <c:dLbl>
              <c:idx val="2"/>
              <c:layout>
                <c:manualLayout>
                  <c:x val="-6.8536678239831316E-3"/>
                  <c:y val="-2.1093748702402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9C-428B-8593-C4E14DF6A4A1}"/>
                </c:ext>
              </c:extLst>
            </c:dLbl>
            <c:dLbl>
              <c:idx val="3"/>
              <c:layout>
                <c:manualLayout>
                  <c:x val="-3.449374973450027E-2"/>
                  <c:y val="-3.06607695395696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838111449689323E-2"/>
                      <c:h val="4.8550787634142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F9C-428B-8593-C4E14DF6A4A1}"/>
                </c:ext>
              </c:extLst>
            </c:dLbl>
            <c:dLbl>
              <c:idx val="4"/>
              <c:layout>
                <c:manualLayout>
                  <c:x val="1.5078069212762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9C-428B-8593-C4E14DF6A4A1}"/>
                </c:ext>
              </c:extLst>
            </c:dLbl>
            <c:dLbl>
              <c:idx val="5"/>
              <c:layout>
                <c:manualLayout>
                  <c:x val="1.0965868518373011E-2"/>
                  <c:y val="-2.8124998269869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9C-428B-8593-C4E14DF6A4A1}"/>
                </c:ext>
              </c:extLst>
            </c:dLbl>
            <c:dLbl>
              <c:idx val="6"/>
              <c:layout>
                <c:manualLayout>
                  <c:x val="5.4829342591865057E-3"/>
                  <c:y val="-1.4062499134934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9C-428B-8593-C4E14DF6A4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1980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0.00</c:formatCode>
                <c:ptCount val="7"/>
                <c:pt idx="1">
                  <c:v>2.36</c:v>
                </c:pt>
                <c:pt idx="2">
                  <c:v>2.44</c:v>
                </c:pt>
                <c:pt idx="3">
                  <c:v>2</c:v>
                </c:pt>
                <c:pt idx="4">
                  <c:v>2.06</c:v>
                </c:pt>
                <c:pt idx="5">
                  <c:v>1.68</c:v>
                </c:pt>
                <c:pt idx="6">
                  <c:v>1.46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F9C-428B-8593-C4E14DF6A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0677504"/>
        <c:axId val="930690464"/>
      </c:lineChart>
      <c:catAx>
        <c:axId val="66395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3945824"/>
        <c:crosses val="autoZero"/>
        <c:auto val="1"/>
        <c:lblAlgn val="ctr"/>
        <c:lblOffset val="100"/>
        <c:noMultiLvlLbl val="0"/>
      </c:catAx>
      <c:valAx>
        <c:axId val="66394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3955424"/>
        <c:crosses val="autoZero"/>
        <c:crossBetween val="between"/>
      </c:valAx>
      <c:valAx>
        <c:axId val="930690464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30677504"/>
        <c:crosses val="max"/>
        <c:crossBetween val="between"/>
      </c:valAx>
      <c:catAx>
        <c:axId val="930677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06904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238069337664735"/>
          <c:y val="0.93076497232749322"/>
          <c:w val="0.46255124896373495"/>
          <c:h val="6.92350276725068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476102524221513E-2"/>
          <c:y val="2.5877666329639351E-2"/>
          <c:w val="0.88577492628236287"/>
          <c:h val="0.827240837115166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Mild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Bukidnon</c:v>
                </c:pt>
                <c:pt idx="1">
                  <c:v>Camiguin</c:v>
                </c:pt>
                <c:pt idx="2">
                  <c:v>Lanao Norte</c:v>
                </c:pt>
                <c:pt idx="3">
                  <c:v>Iligan City</c:v>
                </c:pt>
                <c:pt idx="4">
                  <c:v>Misamis Occ</c:v>
                </c:pt>
                <c:pt idx="5">
                  <c:v>Misamis Or</c:v>
                </c:pt>
                <c:pt idx="6">
                  <c:v>Cagayan de Oro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12.97</c:v>
                </c:pt>
                <c:pt idx="1">
                  <c:v>12.56</c:v>
                </c:pt>
                <c:pt idx="2">
                  <c:v>11.89</c:v>
                </c:pt>
                <c:pt idx="3">
                  <c:v>8.59</c:v>
                </c:pt>
                <c:pt idx="4">
                  <c:v>12.97</c:v>
                </c:pt>
                <c:pt idx="5">
                  <c:v>12.46</c:v>
                </c:pt>
                <c:pt idx="6">
                  <c:v>8.11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1E-4790-ADAB-EC507588EC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Bukidnon</c:v>
                </c:pt>
                <c:pt idx="1">
                  <c:v>Camiguin</c:v>
                </c:pt>
                <c:pt idx="2">
                  <c:v>Lanao Norte</c:v>
                </c:pt>
                <c:pt idx="3">
                  <c:v>Iligan City</c:v>
                </c:pt>
                <c:pt idx="4">
                  <c:v>Misamis Occ</c:v>
                </c:pt>
                <c:pt idx="5">
                  <c:v>Misamis Or</c:v>
                </c:pt>
                <c:pt idx="6">
                  <c:v>Cagayan de Oro</c:v>
                </c:pt>
              </c:strCache>
            </c:strRef>
          </c:cat>
          <c:val>
            <c:numRef>
              <c:f>Sheet1!$C$2:$C$8</c:f>
              <c:numCache>
                <c:formatCode>0.0</c:formatCode>
                <c:ptCount val="7"/>
                <c:pt idx="0">
                  <c:v>1.86</c:v>
                </c:pt>
                <c:pt idx="1">
                  <c:v>1.73</c:v>
                </c:pt>
                <c:pt idx="2">
                  <c:v>1.33</c:v>
                </c:pt>
                <c:pt idx="3">
                  <c:v>1.1000000000000001</c:v>
                </c:pt>
                <c:pt idx="4">
                  <c:v>2</c:v>
                </c:pt>
                <c:pt idx="5">
                  <c:v>1.75</c:v>
                </c:pt>
                <c:pt idx="6">
                  <c:v>1.1100000000000001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3A-4BCF-9540-C2126557B2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Severe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5761316872428E-3"/>
                  <c:y val="-3.5585692870252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3A-4BCF-9540-C2126557B272}"/>
                </c:ext>
              </c:extLst>
            </c:dLbl>
            <c:dLbl>
              <c:idx val="1"/>
              <c:layout>
                <c:manualLayout>
                  <c:x val="0"/>
                  <c:y val="-3.0110970890213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3A-4BCF-9540-C2126557B272}"/>
                </c:ext>
              </c:extLst>
            </c:dLbl>
            <c:dLbl>
              <c:idx val="2"/>
              <c:layout>
                <c:manualLayout>
                  <c:x val="-2.05761316872428E-3"/>
                  <c:y val="-2.4636248910174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3A-4BCF-9540-C2126557B272}"/>
                </c:ext>
              </c:extLst>
            </c:dLbl>
            <c:dLbl>
              <c:idx val="3"/>
              <c:layout>
                <c:manualLayout>
                  <c:x val="-2.05761316872428E-3"/>
                  <c:y val="-2.4636248910174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3A-4BCF-9540-C2126557B272}"/>
                </c:ext>
              </c:extLst>
            </c:dLbl>
            <c:dLbl>
              <c:idx val="4"/>
              <c:layout>
                <c:manualLayout>
                  <c:x val="0"/>
                  <c:y val="-2.7373609900194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3A-4BCF-9540-C2126557B272}"/>
                </c:ext>
              </c:extLst>
            </c:dLbl>
            <c:dLbl>
              <c:idx val="5"/>
              <c:layout>
                <c:manualLayout>
                  <c:x val="0"/>
                  <c:y val="-3.0110970890213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3A-4BCF-9540-C2126557B272}"/>
                </c:ext>
              </c:extLst>
            </c:dLbl>
            <c:dLbl>
              <c:idx val="6"/>
              <c:layout>
                <c:manualLayout>
                  <c:x val="0"/>
                  <c:y val="-3.2848331880232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3A-4BCF-9540-C2126557B2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Bukidnon</c:v>
                </c:pt>
                <c:pt idx="1">
                  <c:v>Camiguin</c:v>
                </c:pt>
                <c:pt idx="2">
                  <c:v>Lanao Norte</c:v>
                </c:pt>
                <c:pt idx="3">
                  <c:v>Iligan City</c:v>
                </c:pt>
                <c:pt idx="4">
                  <c:v>Misamis Occ</c:v>
                </c:pt>
                <c:pt idx="5">
                  <c:v>Misamis Or</c:v>
                </c:pt>
                <c:pt idx="6">
                  <c:v>Cagayan de Oro</c:v>
                </c:pt>
              </c:strCache>
            </c:strRef>
          </c:cat>
          <c:val>
            <c:numRef>
              <c:f>Sheet1!$D$2:$D$8</c:f>
              <c:numCache>
                <c:formatCode>0.0</c:formatCode>
                <c:ptCount val="7"/>
                <c:pt idx="0">
                  <c:v>0.23</c:v>
                </c:pt>
                <c:pt idx="1">
                  <c:v>0.36</c:v>
                </c:pt>
                <c:pt idx="2">
                  <c:v>0.16</c:v>
                </c:pt>
                <c:pt idx="3">
                  <c:v>0.16</c:v>
                </c:pt>
                <c:pt idx="4">
                  <c:v>0.24</c:v>
                </c:pt>
                <c:pt idx="5">
                  <c:v>0.28000000000000003</c:v>
                </c:pt>
                <c:pt idx="6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3A-4BCF-9540-C2126557B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1774859391"/>
        <c:axId val="1778094991"/>
      </c:barChart>
      <c:catAx>
        <c:axId val="1774859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778094991"/>
        <c:crosses val="autoZero"/>
        <c:auto val="1"/>
        <c:lblAlgn val="ctr"/>
        <c:lblOffset val="100"/>
        <c:noMultiLvlLbl val="0"/>
      </c:catAx>
      <c:valAx>
        <c:axId val="1778094991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4859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1248531987479"/>
          <c:y val="0.11154432234828202"/>
          <c:w val="0.74609966875355238"/>
          <c:h val="0.6691203669654798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Prov/HUC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8C-4220-97A8-A3560B8DC8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8C-4220-97A8-A3560B8DC8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8C-4220-97A8-A3560B8DC8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8C-4220-97A8-A3560B8DC89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98C-4220-97A8-A3560B8DC89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98C-4220-97A8-A3560B8DC89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98C-4220-97A8-A3560B8DC898}"/>
              </c:ext>
            </c:extLst>
          </c:dPt>
          <c:dLbls>
            <c:dLbl>
              <c:idx val="0"/>
              <c:layout>
                <c:manualLayout>
                  <c:x val="-0.21034436209617804"/>
                  <c:y val="0.13496303885143224"/>
                </c:manualLayout>
              </c:layout>
              <c:tx>
                <c:rich>
                  <a:bodyPr/>
                  <a:lstStyle/>
                  <a:p>
                    <a:fld id="{B445EE62-58D9-4337-8B6D-3DAB257E7EC6}" type="VALUE">
                      <a:rPr lang="en-US" sz="1600" baseline="0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 sz="1600" baseline="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sz="1600" baseline="0" dirty="0">
                        <a:solidFill>
                          <a:schemeClr val="tx1"/>
                        </a:solidFill>
                      </a:rPr>
                      <a:t>(27.2%)</a:t>
                    </a:r>
                  </a:p>
                  <a:p>
                    <a:r>
                      <a:rPr lang="en-US" sz="1600" baseline="0" dirty="0">
                        <a:solidFill>
                          <a:schemeClr val="tx1"/>
                        </a:solidFill>
                      </a:rPr>
                      <a:t>1st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8C-4220-97A8-A3560B8DC898}"/>
                </c:ext>
              </c:extLst>
            </c:dLbl>
            <c:dLbl>
              <c:idx val="1"/>
              <c:layout>
                <c:manualLayout>
                  <c:x val="-4.1286685918147864E-4"/>
                  <c:y val="5.5290883953974168E-3"/>
                </c:manualLayout>
              </c:layout>
              <c:tx>
                <c:rich>
                  <a:bodyPr/>
                  <a:lstStyle/>
                  <a:p>
                    <a:fld id="{377D40E7-1294-4771-BAC9-50F45EBC39B1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sz="1400" dirty="0"/>
                      <a:t>(2.7%)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98C-4220-97A8-A3560B8DC898}"/>
                </c:ext>
              </c:extLst>
            </c:dLbl>
            <c:dLbl>
              <c:idx val="2"/>
              <c:layout>
                <c:manualLayout>
                  <c:x val="-0.1741938806563133"/>
                  <c:y val="-9.0531691122737568E-2"/>
                </c:manualLayout>
              </c:layout>
              <c:tx>
                <c:rich>
                  <a:bodyPr/>
                  <a:lstStyle/>
                  <a:p>
                    <a:fld id="{C19A6B29-4D85-4BA6-B9A8-0B01B1198CA4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sz="1400" dirty="0"/>
                      <a:t>(11.1%)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98C-4220-97A8-A3560B8DC898}"/>
                </c:ext>
              </c:extLst>
            </c:dLbl>
            <c:dLbl>
              <c:idx val="3"/>
              <c:layout>
                <c:manualLayout>
                  <c:x val="-0.10227049049052038"/>
                  <c:y val="-0.10797592870515223"/>
                </c:manualLayout>
              </c:layout>
              <c:tx>
                <c:rich>
                  <a:bodyPr/>
                  <a:lstStyle/>
                  <a:p>
                    <a:fld id="{E627EE76-C7B4-495A-8575-3BE85C27CF20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sz="1400" dirty="0"/>
                      <a:t>(7.4%)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98C-4220-97A8-A3560B8DC898}"/>
                </c:ext>
              </c:extLst>
            </c:dLbl>
            <c:dLbl>
              <c:idx val="4"/>
              <c:layout>
                <c:manualLayout>
                  <c:x val="0.1138073042033301"/>
                  <c:y val="-0.14814550424496889"/>
                </c:manualLayout>
              </c:layout>
              <c:tx>
                <c:rich>
                  <a:bodyPr/>
                  <a:lstStyle/>
                  <a:p>
                    <a:fld id="{FAA3CDBA-949F-452C-AA6C-469018C7EA5A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sz="1400" dirty="0"/>
                      <a:t>(16.8%)</a:t>
                    </a:r>
                  </a:p>
                  <a:p>
                    <a:r>
                      <a:rPr lang="en-US" sz="1400" dirty="0"/>
                      <a:t>3rd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98C-4220-97A8-A3560B8DC898}"/>
                </c:ext>
              </c:extLst>
            </c:dLbl>
            <c:dLbl>
              <c:idx val="5"/>
              <c:layout>
                <c:manualLayout>
                  <c:x val="0.15242293773963497"/>
                  <c:y val="3.6406546778351471E-3"/>
                </c:manualLayout>
              </c:layout>
              <c:tx>
                <c:rich>
                  <a:bodyPr/>
                  <a:lstStyle/>
                  <a:p>
                    <a:fld id="{3AEAEA01-A598-4305-8E7D-84943A8DC5C3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sz="1400" dirty="0"/>
                      <a:t>(20.3%)</a:t>
                    </a:r>
                  </a:p>
                  <a:p>
                    <a:r>
                      <a:rPr lang="en-US" sz="1400" dirty="0"/>
                      <a:t>2nd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98C-4220-97A8-A3560B8DC898}"/>
                </c:ext>
              </c:extLst>
            </c:dLbl>
            <c:dLbl>
              <c:idx val="6"/>
              <c:layout>
                <c:manualLayout>
                  <c:x val="0.13441887176879969"/>
                  <c:y val="0.1724725667697673"/>
                </c:manualLayout>
              </c:layout>
              <c:tx>
                <c:rich>
                  <a:bodyPr/>
                  <a:lstStyle/>
                  <a:p>
                    <a:fld id="{D3486F8C-63F5-49E3-ABE0-29752728267B}" type="VALUE">
                      <a:rPr lang="en-US" sz="1600" baseline="0" smtClean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sz="1600" baseline="0" dirty="0">
                      <a:solidFill>
                        <a:schemeClr val="bg1"/>
                      </a:solidFill>
                    </a:endParaRPr>
                  </a:p>
                  <a:p>
                    <a:r>
                      <a:rPr lang="en-US" sz="1600" baseline="0" dirty="0">
                        <a:solidFill>
                          <a:schemeClr val="bg1"/>
                        </a:solidFill>
                      </a:rPr>
                      <a:t>(14.6%)</a:t>
                    </a:r>
                  </a:p>
                  <a:p>
                    <a:r>
                      <a:rPr lang="en-US" sz="1600" baseline="0" dirty="0">
                        <a:solidFill>
                          <a:schemeClr val="bg1"/>
                        </a:solidFill>
                      </a:rPr>
                      <a:t>4th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98C-4220-97A8-A3560B8DC8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Bukidnon</c:v>
                </c:pt>
                <c:pt idx="1">
                  <c:v>Camiguin</c:v>
                </c:pt>
                <c:pt idx="2">
                  <c:v>Lanao del Norte</c:v>
                </c:pt>
                <c:pt idx="3">
                  <c:v>Iligan City</c:v>
                </c:pt>
                <c:pt idx="4">
                  <c:v>Misamis Occ</c:v>
                </c:pt>
                <c:pt idx="5">
                  <c:v>Misamis Or</c:v>
                </c:pt>
                <c:pt idx="6">
                  <c:v>Cagayan de Oro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107284</c:v>
                </c:pt>
                <c:pt idx="1">
                  <c:v>10513</c:v>
                </c:pt>
                <c:pt idx="2">
                  <c:v>43751</c:v>
                </c:pt>
                <c:pt idx="3">
                  <c:v>29367</c:v>
                </c:pt>
                <c:pt idx="4">
                  <c:v>66424</c:v>
                </c:pt>
                <c:pt idx="5">
                  <c:v>80113</c:v>
                </c:pt>
                <c:pt idx="6">
                  <c:v>57558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98C-4220-97A8-A3560B8DC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165103665622202E-2"/>
          <c:y val="0.78456298297620963"/>
          <c:w val="0.9100099527357014"/>
          <c:h val="0.20586018794124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50256373459963"/>
          <c:y val="0.1143844333067008"/>
          <c:w val="0.85698586779081332"/>
          <c:h val="0.727410678784082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 than 60 Yrs Old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Bukidnon</c:v>
                </c:pt>
                <c:pt idx="1">
                  <c:v>Camiguin</c:v>
                </c:pt>
                <c:pt idx="2">
                  <c:v>Lanao Norte</c:v>
                </c:pt>
                <c:pt idx="3">
                  <c:v>Iligan City</c:v>
                </c:pt>
                <c:pt idx="4">
                  <c:v>Misamis Occ</c:v>
                </c:pt>
                <c:pt idx="5">
                  <c:v>Misamis Or</c:v>
                </c:pt>
                <c:pt idx="6">
                  <c:v>CdO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1430345</c:v>
                </c:pt>
                <c:pt idx="1">
                  <c:v>82183</c:v>
                </c:pt>
                <c:pt idx="2">
                  <c:v>677965</c:v>
                </c:pt>
                <c:pt idx="3">
                  <c:v>332815</c:v>
                </c:pt>
                <c:pt idx="4">
                  <c:v>548527</c:v>
                </c:pt>
                <c:pt idx="5">
                  <c:v>874840</c:v>
                </c:pt>
                <c:pt idx="6">
                  <c:v>666113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71-46DB-8698-E188DC1EB5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60 Yrs Old &amp; Over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8869774058607164E-2"/>
                  <c:y val="-4.5228411490936989E-3"/>
                </c:manualLayout>
              </c:layout>
              <c:tx>
                <c:rich>
                  <a:bodyPr/>
                  <a:lstStyle/>
                  <a:p>
                    <a:fld id="{B6A64BC3-6725-44DE-B606-DDEE7C63F91B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>
                        <a:solidFill>
                          <a:srgbClr val="6600FF"/>
                        </a:solidFill>
                      </a:rPr>
                      <a:t>(7.0%)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271-46DB-8698-E188DC1EB5E2}"/>
                </c:ext>
              </c:extLst>
            </c:dLbl>
            <c:dLbl>
              <c:idx val="1"/>
              <c:layout>
                <c:manualLayout>
                  <c:x val="-4.1106021602879093E-3"/>
                  <c:y val="-5.2131620375506213E-2"/>
                </c:manualLayout>
              </c:layout>
              <c:tx>
                <c:rich>
                  <a:bodyPr/>
                  <a:lstStyle/>
                  <a:p>
                    <a:fld id="{BEDC7FD7-6A9F-4AC8-A2B7-735C82F5D15C}" type="VALUE">
                      <a:rPr lang="en-US" sz="1400" smtClean="0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pPr/>
                      <a:t>[VALUE]</a:t>
                    </a:fld>
                    <a:endParaRPr lang="en-US" sz="1400" dirty="0">
                      <a:solidFill>
                        <a:srgbClr val="FF0000"/>
                      </a:solidFill>
                      <a:latin typeface="Arial Narrow" panose="020B0606020202030204" pitchFamily="34" charset="0"/>
                    </a:endParaRPr>
                  </a:p>
                  <a:p>
                    <a:r>
                      <a:rPr lang="en-US" sz="1400" dirty="0">
                        <a:solidFill>
                          <a:srgbClr val="6600FF"/>
                        </a:solidFill>
                        <a:latin typeface="Arial Narrow" panose="020B0606020202030204" pitchFamily="34" charset="0"/>
                      </a:rPr>
                      <a:t>(11.3%)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271-46DB-8698-E188DC1EB5E2}"/>
                </c:ext>
              </c:extLst>
            </c:dLbl>
            <c:dLbl>
              <c:idx val="2"/>
              <c:layout>
                <c:manualLayout>
                  <c:x val="0"/>
                  <c:y val="-5.653551436367097E-2"/>
                </c:manualLayout>
              </c:layout>
              <c:tx>
                <c:rich>
                  <a:bodyPr/>
                  <a:lstStyle/>
                  <a:p>
                    <a:fld id="{E11CE7A6-15F2-430C-B96A-F4D4C9462AA8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>
                        <a:solidFill>
                          <a:srgbClr val="6600FF"/>
                        </a:solidFill>
                      </a:rPr>
                      <a:t>(6.1%)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271-46DB-8698-E188DC1EB5E2}"/>
                </c:ext>
              </c:extLst>
            </c:dLbl>
            <c:dLbl>
              <c:idx val="3"/>
              <c:layout>
                <c:manualLayout>
                  <c:x val="-1.7390535139630251E-3"/>
                  <c:y val="-5.2012673214577296E-2"/>
                </c:manualLayout>
              </c:layout>
              <c:tx>
                <c:rich>
                  <a:bodyPr/>
                  <a:lstStyle/>
                  <a:p>
                    <a:fld id="{C7BD8020-F55F-4756-8541-9397C40F5CCB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>
                        <a:solidFill>
                          <a:srgbClr val="6600FF"/>
                        </a:solidFill>
                      </a:rPr>
                      <a:t>(8.1%)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271-46DB-8698-E188DC1EB5E2}"/>
                </c:ext>
              </c:extLst>
            </c:dLbl>
            <c:dLbl>
              <c:idx val="4"/>
              <c:layout>
                <c:manualLayout>
                  <c:x val="6.8466673774914E-8"/>
                  <c:y val="-5.6535425331364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0D48F82F-4BA9-4592-8ED9-17C2B40D3F49}" type="VALUE">
                      <a:rPr lang="en-US" smtClean="0"/>
                      <a:pPr>
                        <a:defRPr sz="1400" b="1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400" b="1">
                        <a:solidFill>
                          <a:srgbClr val="FF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>
                        <a:solidFill>
                          <a:srgbClr val="6600FF"/>
                        </a:solidFill>
                      </a:rPr>
                      <a:t>(10.8)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501116759915995E-2"/>
                      <c:h val="8.833108764179953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271-46DB-8698-E188DC1EB5E2}"/>
                </c:ext>
              </c:extLst>
            </c:dLbl>
            <c:dLbl>
              <c:idx val="5"/>
              <c:layout>
                <c:manualLayout>
                  <c:x val="3.5803962385504893E-3"/>
                  <c:y val="-6.3319776087311486E-2"/>
                </c:manualLayout>
              </c:layout>
              <c:tx>
                <c:rich>
                  <a:bodyPr/>
                  <a:lstStyle/>
                  <a:p>
                    <a:fld id="{06CDB735-6A80-4AFA-9B97-4A1428F82AF2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>
                        <a:solidFill>
                          <a:srgbClr val="6600FF"/>
                        </a:solidFill>
                      </a:rPr>
                      <a:t>(8.4%)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271-46DB-8698-E188DC1EB5E2}"/>
                </c:ext>
              </c:extLst>
            </c:dLbl>
            <c:dLbl>
              <c:idx val="6"/>
              <c:layout>
                <c:manualLayout>
                  <c:x val="1.7181027117868074E-3"/>
                  <c:y val="-4.9751252640030455E-2"/>
                </c:manualLayout>
              </c:layout>
              <c:tx>
                <c:rich>
                  <a:bodyPr/>
                  <a:lstStyle/>
                  <a:p>
                    <a:fld id="{9F0BA69A-AF7E-4E6B-9A1B-8F516202BED2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>
                        <a:solidFill>
                          <a:srgbClr val="6600FF"/>
                        </a:solidFill>
                      </a:rPr>
                      <a:t>(8.0%)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271-46DB-8698-E188DC1EB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Bukidnon</c:v>
                </c:pt>
                <c:pt idx="1">
                  <c:v>Camiguin</c:v>
                </c:pt>
                <c:pt idx="2">
                  <c:v>Lanao Norte</c:v>
                </c:pt>
                <c:pt idx="3">
                  <c:v>Iligan City</c:v>
                </c:pt>
                <c:pt idx="4">
                  <c:v>Misamis Occ</c:v>
                </c:pt>
                <c:pt idx="5">
                  <c:v>Misamis Or</c:v>
                </c:pt>
                <c:pt idx="6">
                  <c:v>CdO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107284</c:v>
                </c:pt>
                <c:pt idx="1">
                  <c:v>10513</c:v>
                </c:pt>
                <c:pt idx="2">
                  <c:v>43751</c:v>
                </c:pt>
                <c:pt idx="3">
                  <c:v>29367</c:v>
                </c:pt>
                <c:pt idx="4">
                  <c:v>66424</c:v>
                </c:pt>
                <c:pt idx="5">
                  <c:v>80113</c:v>
                </c:pt>
                <c:pt idx="6">
                  <c:v>57558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71-46DB-8698-E188DC1EB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35706944"/>
        <c:axId val="1474846416"/>
      </c:barChart>
      <c:catAx>
        <c:axId val="133570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4846416"/>
        <c:crosses val="autoZero"/>
        <c:auto val="1"/>
        <c:lblAlgn val="ctr"/>
        <c:lblOffset val="100"/>
        <c:noMultiLvlLbl val="0"/>
      </c:catAx>
      <c:valAx>
        <c:axId val="1474846416"/>
        <c:scaling>
          <c:orientation val="minMax"/>
          <c:max val="16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706944"/>
        <c:crosses val="autoZero"/>
        <c:crossBetween val="between"/>
      </c:valAx>
      <c:spPr>
        <a:noFill/>
        <a:ln>
          <a:solidFill>
            <a:schemeClr val="accent5"/>
          </a:solidFill>
        </a:ln>
        <a:effectLst/>
      </c:spPr>
    </c:plotArea>
    <c:legend>
      <c:legendPos val="b"/>
      <c:layout>
        <c:manualLayout>
          <c:xMode val="edge"/>
          <c:yMode val="edge"/>
          <c:x val="0.19308711165531467"/>
          <c:y val="0.94828683146309101"/>
          <c:w val="0.75414750822461873"/>
          <c:h val="4.945183287495761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9574036986985"/>
          <c:y val="0.15723176480371318"/>
          <c:w val="0.74609966875355238"/>
          <c:h val="0.6691203669654798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Prov/HUC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8C-4220-97A8-A3560B8DC8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8C-4220-97A8-A3560B8DC8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8C-4220-97A8-A3560B8DC8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8C-4220-97A8-A3560B8DC89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98C-4220-97A8-A3560B8DC898}"/>
              </c:ext>
            </c:extLst>
          </c:dPt>
          <c:dLbls>
            <c:dLbl>
              <c:idx val="0"/>
              <c:layout>
                <c:manualLayout>
                  <c:x val="-0.18055226487115078"/>
                  <c:y val="0.12035618620501394"/>
                </c:manualLayout>
              </c:layout>
              <c:tx>
                <c:rich>
                  <a:bodyPr/>
                  <a:lstStyle/>
                  <a:p>
                    <a:fld id="{B445EE62-58D9-4337-8B6D-3DAB257E7EC6}" type="VALUE">
                      <a:rPr lang="en-US" sz="1600" baseline="0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 sz="1600" baseline="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sz="1600" baseline="0" dirty="0">
                        <a:solidFill>
                          <a:schemeClr val="tx1"/>
                        </a:solidFill>
                      </a:rPr>
                      <a:t>(21.1%)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8C-4220-97A8-A3560B8DC898}"/>
                </c:ext>
              </c:extLst>
            </c:dLbl>
            <c:dLbl>
              <c:idx val="1"/>
              <c:layout>
                <c:manualLayout>
                  <c:x val="-0.15190696079449573"/>
                  <c:y val="2.3408373915742319E-3"/>
                </c:manualLayout>
              </c:layout>
              <c:tx>
                <c:rich>
                  <a:bodyPr/>
                  <a:lstStyle/>
                  <a:p>
                    <a:fld id="{377D40E7-1294-4771-BAC9-50F45EBC39B1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sz="1400" dirty="0"/>
                      <a:t>(7.0%)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98C-4220-97A8-A3560B8DC898}"/>
                </c:ext>
              </c:extLst>
            </c:dLbl>
            <c:dLbl>
              <c:idx val="2"/>
              <c:layout>
                <c:manualLayout>
                  <c:x val="-0.18927109166390677"/>
                  <c:y val="-0.11932323338982137"/>
                </c:manualLayout>
              </c:layout>
              <c:tx>
                <c:rich>
                  <a:bodyPr/>
                  <a:lstStyle/>
                  <a:p>
                    <a:fld id="{C19A6B29-4D85-4BA6-B9A8-0B01B1198CA4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sz="1400" dirty="0"/>
                      <a:t>(17.5%)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98C-4220-97A8-A3560B8DC898}"/>
                </c:ext>
              </c:extLst>
            </c:dLbl>
            <c:dLbl>
              <c:idx val="3"/>
              <c:layout>
                <c:manualLayout>
                  <c:x val="0.20150248562483322"/>
                  <c:y val="-0.11038082856669205"/>
                </c:manualLayout>
              </c:layout>
              <c:tx>
                <c:rich>
                  <a:bodyPr/>
                  <a:lstStyle/>
                  <a:p>
                    <a:fld id="{E627EE76-C7B4-495A-8575-3BE85C27CF20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sz="1400" dirty="0"/>
                      <a:t>(41.0%)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98C-4220-97A8-A3560B8DC898}"/>
                </c:ext>
              </c:extLst>
            </c:dLbl>
            <c:dLbl>
              <c:idx val="4"/>
              <c:layout>
                <c:manualLayout>
                  <c:x val="0.12865963499242827"/>
                  <c:y val="0.1322532171378642"/>
                </c:manualLayout>
              </c:layout>
              <c:tx>
                <c:rich>
                  <a:bodyPr/>
                  <a:lstStyle/>
                  <a:p>
                    <a:fld id="{FAA3CDBA-949F-452C-AA6C-469018C7EA5A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sz="1400" dirty="0"/>
                      <a:t>(13.4%)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98C-4220-97A8-A3560B8DC8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Catarman</c:v>
                </c:pt>
                <c:pt idx="1">
                  <c:v>Guinsiliban</c:v>
                </c:pt>
                <c:pt idx="2">
                  <c:v>Mahinog</c:v>
                </c:pt>
                <c:pt idx="3">
                  <c:v>Mambajao</c:v>
                </c:pt>
                <c:pt idx="4">
                  <c:v>Sagay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2213</c:v>
                </c:pt>
                <c:pt idx="1">
                  <c:v>741</c:v>
                </c:pt>
                <c:pt idx="2">
                  <c:v>1835</c:v>
                </c:pt>
                <c:pt idx="3">
                  <c:v>4311</c:v>
                </c:pt>
                <c:pt idx="4">
                  <c:v>1413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98C-4220-97A8-A3560B8DC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8688286161091E-2"/>
          <c:y val="0.84453766324741064"/>
          <c:w val="0.91842979226783117"/>
          <c:h val="0.131414888943772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50256373459963"/>
          <c:y val="0.1143844333067008"/>
          <c:w val="0.85698586779081332"/>
          <c:h val="0.727410678784082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 than 60 Yrs Old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Catarman</c:v>
                </c:pt>
                <c:pt idx="1">
                  <c:v>Guinsiliban</c:v>
                </c:pt>
                <c:pt idx="2">
                  <c:v>Mahinog</c:v>
                </c:pt>
                <c:pt idx="3">
                  <c:v>Mambajao</c:v>
                </c:pt>
                <c:pt idx="4">
                  <c:v>Sagay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15348</c:v>
                </c:pt>
                <c:pt idx="1">
                  <c:v>5930</c:v>
                </c:pt>
                <c:pt idx="2">
                  <c:v>12792</c:v>
                </c:pt>
                <c:pt idx="3">
                  <c:v>36707</c:v>
                </c:pt>
                <c:pt idx="4">
                  <c:v>11406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71-46DB-8698-E188DC1EB5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60 Yrs Old &amp; Over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8657410976549755E-3"/>
                  <c:y val="-7.2365458385498849E-2"/>
                </c:manualLayout>
              </c:layout>
              <c:tx>
                <c:rich>
                  <a:bodyPr/>
                  <a:lstStyle/>
                  <a:p>
                    <a:fld id="{B6A64BC3-6725-44DE-B606-DDEE7C63F91B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>
                        <a:solidFill>
                          <a:srgbClr val="6600FF"/>
                        </a:solidFill>
                      </a:rPr>
                      <a:t>(12.6%)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271-46DB-8698-E188DC1EB5E2}"/>
                </c:ext>
              </c:extLst>
            </c:dLbl>
            <c:dLbl>
              <c:idx val="1"/>
              <c:layout>
                <c:manualLayout>
                  <c:x val="-4.1106021602879093E-3"/>
                  <c:y val="-5.2131620375506213E-2"/>
                </c:manualLayout>
              </c:layout>
              <c:tx>
                <c:rich>
                  <a:bodyPr/>
                  <a:lstStyle/>
                  <a:p>
                    <a:fld id="{BEDC7FD7-6A9F-4AC8-A2B7-735C82F5D15C}" type="VALUE">
                      <a:rPr lang="en-US" sz="1400" smtClean="0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pPr/>
                      <a:t>[VALUE]</a:t>
                    </a:fld>
                    <a:endParaRPr lang="en-US" sz="1400" dirty="0">
                      <a:solidFill>
                        <a:srgbClr val="FF0000"/>
                      </a:solidFill>
                      <a:latin typeface="Arial Narrow" panose="020B0606020202030204" pitchFamily="34" charset="0"/>
                    </a:endParaRPr>
                  </a:p>
                  <a:p>
                    <a:r>
                      <a:rPr lang="en-US" sz="1400" dirty="0">
                        <a:solidFill>
                          <a:srgbClr val="6600FF"/>
                        </a:solidFill>
                        <a:latin typeface="Arial Narrow" panose="020B0606020202030204" pitchFamily="34" charset="0"/>
                      </a:rPr>
                      <a:t>(11.1%)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271-46DB-8698-E188DC1EB5E2}"/>
                </c:ext>
              </c:extLst>
            </c:dLbl>
            <c:dLbl>
              <c:idx val="2"/>
              <c:layout>
                <c:manualLayout>
                  <c:x val="0"/>
                  <c:y val="-5.653551436367097E-2"/>
                </c:manualLayout>
              </c:layout>
              <c:tx>
                <c:rich>
                  <a:bodyPr/>
                  <a:lstStyle/>
                  <a:p>
                    <a:fld id="{E11CE7A6-15F2-430C-B96A-F4D4C9462AA8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>
                        <a:solidFill>
                          <a:srgbClr val="6600FF"/>
                        </a:solidFill>
                      </a:rPr>
                      <a:t>(12.6%)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271-46DB-8698-E188DC1EB5E2}"/>
                </c:ext>
              </c:extLst>
            </c:dLbl>
            <c:dLbl>
              <c:idx val="3"/>
              <c:layout>
                <c:manualLayout>
                  <c:x val="-6.9562140558521003E-3"/>
                  <c:y val="-7.0104037810952008E-2"/>
                </c:manualLayout>
              </c:layout>
              <c:tx>
                <c:rich>
                  <a:bodyPr/>
                  <a:lstStyle/>
                  <a:p>
                    <a:fld id="{C7BD8020-F55F-4756-8541-9397C40F5CCB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>
                        <a:solidFill>
                          <a:srgbClr val="6600FF"/>
                        </a:solidFill>
                      </a:rPr>
                      <a:t>(10.5%)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271-46DB-8698-E188DC1EB5E2}"/>
                </c:ext>
              </c:extLst>
            </c:dLbl>
            <c:dLbl>
              <c:idx val="4"/>
              <c:layout>
                <c:manualLayout>
                  <c:x val="1.2173443064414952E-2"/>
                  <c:y val="-5.6535425331364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0D48F82F-4BA9-4592-8ED9-17C2B40D3F49}" type="VALUE">
                      <a:rPr lang="en-US" smtClean="0"/>
                      <a:pPr>
                        <a:defRPr sz="1400" b="1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400" b="1">
                        <a:solidFill>
                          <a:srgbClr val="FF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>
                        <a:solidFill>
                          <a:srgbClr val="6600FF"/>
                        </a:solidFill>
                      </a:rPr>
                      <a:t>(11.0%)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847865955398348E-2"/>
                      <c:h val="8.833108764179953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271-46DB-8698-E188DC1EB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Catarman</c:v>
                </c:pt>
                <c:pt idx="1">
                  <c:v>Guinsiliban</c:v>
                </c:pt>
                <c:pt idx="2">
                  <c:v>Mahinog</c:v>
                </c:pt>
                <c:pt idx="3">
                  <c:v>Mambajao</c:v>
                </c:pt>
                <c:pt idx="4">
                  <c:v>Sagay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2213</c:v>
                </c:pt>
                <c:pt idx="1">
                  <c:v>741</c:v>
                </c:pt>
                <c:pt idx="2">
                  <c:v>1835</c:v>
                </c:pt>
                <c:pt idx="3">
                  <c:v>4311</c:v>
                </c:pt>
                <c:pt idx="4">
                  <c:v>1413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71-46DB-8698-E188DC1EB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35706944"/>
        <c:axId val="1474846416"/>
      </c:barChart>
      <c:catAx>
        <c:axId val="133570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4846416"/>
        <c:crosses val="autoZero"/>
        <c:auto val="1"/>
        <c:lblAlgn val="ctr"/>
        <c:lblOffset val="100"/>
        <c:noMultiLvlLbl val="0"/>
      </c:catAx>
      <c:valAx>
        <c:axId val="147484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706944"/>
        <c:crosses val="autoZero"/>
        <c:crossBetween val="between"/>
      </c:valAx>
      <c:spPr>
        <a:noFill/>
        <a:ln>
          <a:solidFill>
            <a:schemeClr val="accent5"/>
          </a:solidFill>
        </a:ln>
        <a:effectLst/>
      </c:spPr>
    </c:plotArea>
    <c:legend>
      <c:legendPos val="b"/>
      <c:layout>
        <c:manualLayout>
          <c:xMode val="edge"/>
          <c:yMode val="edge"/>
          <c:x val="0.1739575451695782"/>
          <c:y val="0.93471830801581002"/>
          <c:w val="0.75414750822461873"/>
          <c:h val="4.945183287495761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01838328287545"/>
          <c:y val="8.6115063818805487E-2"/>
          <c:w val="0.74609966875355238"/>
          <c:h val="0.6691203669654798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Prov/HUC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8C-4220-97A8-A3560B8DC898}"/>
              </c:ext>
            </c:extLst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8C-4220-97A8-A3560B8DC898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8C-4220-97A8-A3560B8DC898}"/>
              </c:ext>
            </c:extLst>
          </c:dPt>
          <c:dLbls>
            <c:dLbl>
              <c:idx val="0"/>
              <c:layout>
                <c:manualLayout>
                  <c:x val="-0.19259425692272947"/>
                  <c:y val="-4.77718078948217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78E64235-9C84-4222-9A6C-EEC651219F82}" type="VALUE">
                      <a:rPr lang="en-US" smtClean="0"/>
                      <a:pPr>
                        <a:defRPr sz="1500" b="1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500" b="1">
                        <a:solidFill>
                          <a:srgbClr val="FF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>
                        <a:solidFill>
                          <a:srgbClr val="7030A0"/>
                        </a:solidFill>
                      </a:rPr>
                      <a:t>(64.1%)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FF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8C-4220-97A8-A3560B8DC898}"/>
                </c:ext>
              </c:extLst>
            </c:dLbl>
            <c:dLbl>
              <c:idx val="1"/>
              <c:layout>
                <c:manualLayout>
                  <c:x val="0.16672039481830606"/>
                  <c:y val="-1.69507837114192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936D03D6-8182-4333-9715-1994838C4660}" type="VALUE">
                      <a:rPr lang="en-US" smtClean="0"/>
                      <a:pPr>
                        <a:defRPr sz="1500" b="1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500" b="1">
                        <a:solidFill>
                          <a:srgbClr val="FF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>
                        <a:solidFill>
                          <a:srgbClr val="7030A0"/>
                        </a:solidFill>
                      </a:rPr>
                      <a:t>(26.1)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FF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98C-4220-97A8-A3560B8DC898}"/>
                </c:ext>
              </c:extLst>
            </c:dLbl>
            <c:dLbl>
              <c:idx val="2"/>
              <c:layout>
                <c:manualLayout>
                  <c:x val="8.5215459060312623E-2"/>
                  <c:y val="0.102304896538622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BC889B37-B6D4-4873-98F3-41488A8C802B}" type="VALUE">
                      <a:rPr lang="en-US" smtClean="0"/>
                      <a:pPr>
                        <a:defRPr sz="1500" b="1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500" b="1">
                        <a:solidFill>
                          <a:srgbClr val="FF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>
                        <a:solidFill>
                          <a:srgbClr val="7030A0"/>
                        </a:solidFill>
                      </a:rPr>
                      <a:t>(9.8%)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FF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98C-4220-97A8-A3560B8DC8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Young-old (60-69yrs)</c:v>
                </c:pt>
                <c:pt idx="1">
                  <c:v>Middle-old (70-79yrs)</c:v>
                </c:pt>
                <c:pt idx="2">
                  <c:v>Oldest-old (80+yrs)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253300</c:v>
                </c:pt>
                <c:pt idx="1">
                  <c:v>103076</c:v>
                </c:pt>
                <c:pt idx="2">
                  <c:v>38634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98C-4220-97A8-A3560B8DC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965198127762652"/>
          <c:y val="0.75058010608761649"/>
          <c:w val="0.65682485462178175"/>
          <c:h val="0.162794770535226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01838328287545"/>
          <c:y val="8.6115063818805487E-2"/>
          <c:w val="0.74609966875355238"/>
          <c:h val="0.6691203669654798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Prov/HUC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41-4006-A37E-9168178750CF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41-4006-A37E-9168178750CF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41-4006-A37E-9168178750CF}"/>
              </c:ext>
            </c:extLst>
          </c:dPt>
          <c:dPt>
            <c:idx val="3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41-4006-A37E-9168178750CF}"/>
              </c:ext>
            </c:extLst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E41-4006-A37E-9168178750CF}"/>
              </c:ext>
            </c:extLst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E41-4006-A37E-9168178750C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92F00A4-8B71-478E-BD8A-853854073CFE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Male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E41-4006-A37E-9168178750CF}"/>
                </c:ext>
              </c:extLst>
            </c:dLbl>
            <c:dLbl>
              <c:idx val="1"/>
              <c:layout>
                <c:manualLayout>
                  <c:x val="-3.2184715056998763E-2"/>
                  <c:y val="-0.12680909556870604"/>
                </c:manualLayout>
              </c:layout>
              <c:tx>
                <c:rich>
                  <a:bodyPr/>
                  <a:lstStyle/>
                  <a:p>
                    <a:fld id="{B22716CF-3087-44FB-9020-1632A4A0D9EB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Female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41-4006-A37E-9168178750CF}"/>
                </c:ext>
              </c:extLst>
            </c:dLbl>
            <c:dLbl>
              <c:idx val="2"/>
              <c:layout>
                <c:manualLayout>
                  <c:x val="0.1563402429218011"/>
                  <c:y val="-4.9471850548221639E-2"/>
                </c:manualLayout>
              </c:layout>
              <c:tx>
                <c:rich>
                  <a:bodyPr/>
                  <a:lstStyle/>
                  <a:p>
                    <a:fld id="{9E902458-4E59-48BC-80F4-DD7EF2BD76F0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Male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E41-4006-A37E-9168178750C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70EFAD3-DC51-4BDF-B040-9E6ACA2F3F0A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Female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E41-4006-A37E-9168178750CF}"/>
                </c:ext>
              </c:extLst>
            </c:dLbl>
            <c:dLbl>
              <c:idx val="4"/>
              <c:layout>
                <c:manualLayout>
                  <c:x val="3.1744130102419332E-2"/>
                  <c:y val="1.5321172932654213E-2"/>
                </c:manualLayout>
              </c:layout>
              <c:tx>
                <c:rich>
                  <a:bodyPr/>
                  <a:lstStyle/>
                  <a:p>
                    <a:fld id="{C4FFFA15-A868-4001-8974-604D5A7A1F08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Male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E41-4006-A37E-9168178750CF}"/>
                </c:ext>
              </c:extLst>
            </c:dLbl>
            <c:dLbl>
              <c:idx val="5"/>
              <c:layout>
                <c:manualLayout>
                  <c:x val="5.4447749037391198E-2"/>
                  <c:y val="9.2535475800468114E-2"/>
                </c:manualLayout>
              </c:layout>
              <c:tx>
                <c:rich>
                  <a:bodyPr/>
                  <a:lstStyle/>
                  <a:p>
                    <a:fld id="{64A5DEEF-0982-4752-9041-86DC886C7F41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Female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E41-4006-A37E-9168178750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Young-Old MALE</c:v>
                </c:pt>
                <c:pt idx="1">
                  <c:v>Young-Old FEMALE</c:v>
                </c:pt>
                <c:pt idx="2">
                  <c:v>Middle-Old MALE</c:v>
                </c:pt>
                <c:pt idx="3">
                  <c:v>Middle-Old FEMALE</c:v>
                </c:pt>
                <c:pt idx="4">
                  <c:v>Oldest-Old MALE</c:v>
                </c:pt>
                <c:pt idx="5">
                  <c:v>Oldest-Old FEMALE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123945</c:v>
                </c:pt>
                <c:pt idx="1">
                  <c:v>129355</c:v>
                </c:pt>
                <c:pt idx="2">
                  <c:v>45879</c:v>
                </c:pt>
                <c:pt idx="3">
                  <c:v>57197</c:v>
                </c:pt>
                <c:pt idx="4">
                  <c:v>13997</c:v>
                </c:pt>
                <c:pt idx="5">
                  <c:v>24637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E41-4006-A37E-916817875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67391929685901"/>
          <c:y val="0.80453219256397113"/>
          <c:w val="0.82937985154096783"/>
          <c:h val="0.161327165914557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115245726212937"/>
          <c:y val="0"/>
          <c:w val="0.57244934367633871"/>
          <c:h val="0.861168004362299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Multiple difficulties</c:v>
                </c:pt>
                <c:pt idx="1">
                  <c:v>Communicating</c:v>
                </c:pt>
                <c:pt idx="2">
                  <c:v>Self-care</c:v>
                </c:pt>
                <c:pt idx="3">
                  <c:v>Remembering</c:v>
                </c:pt>
                <c:pt idx="4">
                  <c:v>Walking</c:v>
                </c:pt>
                <c:pt idx="5">
                  <c:v>Hearing</c:v>
                </c:pt>
                <c:pt idx="6">
                  <c:v>Seeing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38564</c:v>
                </c:pt>
                <c:pt idx="1">
                  <c:v>6722</c:v>
                </c:pt>
                <c:pt idx="2">
                  <c:v>9677</c:v>
                </c:pt>
                <c:pt idx="3">
                  <c:v>22038</c:v>
                </c:pt>
                <c:pt idx="4">
                  <c:v>27138</c:v>
                </c:pt>
                <c:pt idx="5">
                  <c:v>28822</c:v>
                </c:pt>
                <c:pt idx="6">
                  <c:v>64011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05-45BC-83EA-FE63560216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Multiple difficulties</c:v>
                </c:pt>
                <c:pt idx="1">
                  <c:v>Communicating</c:v>
                </c:pt>
                <c:pt idx="2">
                  <c:v>Self-care</c:v>
                </c:pt>
                <c:pt idx="3">
                  <c:v>Remembering</c:v>
                </c:pt>
                <c:pt idx="4">
                  <c:v>Walking</c:v>
                </c:pt>
                <c:pt idx="5">
                  <c:v>Hearing</c:v>
                </c:pt>
                <c:pt idx="6">
                  <c:v>Seeing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30245</c:v>
                </c:pt>
                <c:pt idx="1">
                  <c:v>5188</c:v>
                </c:pt>
                <c:pt idx="2">
                  <c:v>7294</c:v>
                </c:pt>
                <c:pt idx="3">
                  <c:v>15460</c:v>
                </c:pt>
                <c:pt idx="4">
                  <c:v>21523</c:v>
                </c:pt>
                <c:pt idx="5">
                  <c:v>24742</c:v>
                </c:pt>
                <c:pt idx="6">
                  <c:v>49405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05-45BC-83EA-FE63560216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Seniors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78D94CD6-E704-4353-B9C9-D64992E992B3}" type="VALUE">
                      <a:rPr lang="en-US" sz="1400" baseline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pPr algn="l">
                        <a:defRPr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pPr>
                      <a:t>[VALUE]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 </a:t>
                    </a:r>
                    <a:r>
                      <a:rPr lang="en-US" sz="1400" baseline="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(17.4%)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37291720978896"/>
                      <c:h val="4.35586340224885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65D-4702-A212-B9D794CC5F9F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39EB74F2-2431-4B19-9BB8-A00832632195}" type="VALUE">
                      <a:rPr lang="en-US" sz="1400" baseline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pPr algn="l">
                        <a:defRPr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pPr>
                      <a:t>[VALUE]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 </a:t>
                    </a:r>
                    <a:r>
                      <a:rPr lang="en-US" sz="1400" i="1" baseline="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(3.2%)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13997433020111"/>
                      <c:h val="4.35586340224885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65D-4702-A212-B9D794CC5F9F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5D2A1B92-42D6-4BC7-A3EE-57650B099096}" type="VALUE">
                      <a:rPr lang="en-US" sz="1400" baseline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pPr algn="l">
                        <a:defRPr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pPr>
                      <a:t>[VALUE]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 </a:t>
                    </a:r>
                    <a:r>
                      <a:rPr lang="en-US" sz="1400" i="1" baseline="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(4.3%)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80474275952292"/>
                      <c:h val="4.35586340224885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65D-4702-A212-B9D794CC5F9F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51C0E060-0036-44B5-A3E0-99B33A76A80F}" type="VALUE">
                      <a:rPr lang="en-US" sz="1400" baseline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pPr algn="l">
                        <a:defRPr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pPr>
                      <a:t>[VALUE]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 </a:t>
                    </a:r>
                    <a:r>
                      <a:rPr lang="en-US" sz="1400" i="1" baseline="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(9.5%)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56610516790061"/>
                      <c:h val="4.35586340224885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65D-4702-A212-B9D794CC5F9F}"/>
                </c:ext>
              </c:extLst>
            </c:dLbl>
            <c:dLbl>
              <c:idx val="4"/>
              <c:layout>
                <c:manualLayout>
                  <c:x val="-1.3806812041888346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1E4934B5-5F53-41F9-ABBF-BE499796C157}" type="VALUE">
                      <a:rPr lang="en-US" sz="1400" baseline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pPr algn="l">
                        <a:defRPr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pPr>
                      <a:t>[VALUE]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 </a:t>
                    </a:r>
                    <a:r>
                      <a:rPr lang="en-US" sz="1400" i="1" baseline="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(12.3%)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37291720978896"/>
                      <c:h val="4.35586340224885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65D-4702-A212-B9D794CC5F9F}"/>
                </c:ext>
              </c:extLst>
            </c:dLbl>
            <c:dLbl>
              <c:idx val="5"/>
              <c:layout>
                <c:manualLayout>
                  <c:x val="-1.3805724891333866E-3"/>
                  <c:y val="1.7072243417412424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8BBC8B16-DE63-4F13-AEBB-D6E150674A23}" type="VALUE">
                      <a:rPr lang="en-US" sz="1400" baseline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pPr algn="l">
                        <a:defRPr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pPr>
                      <a:t>[VALUE]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 </a:t>
                    </a:r>
                    <a:r>
                      <a:rPr lang="en-US" sz="1400" i="1" baseline="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(13.6%)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41638040180649"/>
                      <c:h val="3.826828723230082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65D-4702-A212-B9D794CC5F9F}"/>
                </c:ext>
              </c:extLst>
            </c:dLbl>
            <c:dLbl>
              <c:idx val="6"/>
              <c:layout>
                <c:manualLayout>
                  <c:x val="-2.7613624083777702E-3"/>
                  <c:y val="-2.168004191577208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56827EA1-F317-47F6-9509-745EC3FF7AD4}" type="VALUE">
                      <a:rPr lang="en-US" sz="1400" baseline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pPr algn="l">
                        <a:defRPr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pPr>
                      <a:t>[VALUE]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 </a:t>
                    </a:r>
                    <a:r>
                      <a:rPr lang="en-US" sz="1400" i="1" baseline="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(28.7%)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67771530527513"/>
                      <c:h val="3.826828723230082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65D-4702-A212-B9D794CC5F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Multiple difficulties</c:v>
                </c:pt>
                <c:pt idx="1">
                  <c:v>Communicating</c:v>
                </c:pt>
                <c:pt idx="2">
                  <c:v>Self-care</c:v>
                </c:pt>
                <c:pt idx="3">
                  <c:v>Remembering</c:v>
                </c:pt>
                <c:pt idx="4">
                  <c:v>Walking</c:v>
                </c:pt>
                <c:pt idx="5">
                  <c:v>Hearing</c:v>
                </c:pt>
                <c:pt idx="6">
                  <c:v>Seeing</c:v>
                </c:pt>
              </c:strCache>
            </c:strRef>
          </c:cat>
          <c:val>
            <c:numRef>
              <c:f>Sheet1!$D$2:$D$8</c:f>
              <c:numCache>
                <c:formatCode>#,##0</c:formatCode>
                <c:ptCount val="7"/>
                <c:pt idx="0">
                  <c:v>68809</c:v>
                </c:pt>
                <c:pt idx="1">
                  <c:v>11910</c:v>
                </c:pt>
                <c:pt idx="2">
                  <c:v>16971</c:v>
                </c:pt>
                <c:pt idx="3">
                  <c:v>37498</c:v>
                </c:pt>
                <c:pt idx="4">
                  <c:v>48661</c:v>
                </c:pt>
                <c:pt idx="5">
                  <c:v>53564</c:v>
                </c:pt>
                <c:pt idx="6">
                  <c:v>113416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05-45BC-83EA-FE6356021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772338767"/>
        <c:axId val="712051967"/>
      </c:barChart>
      <c:catAx>
        <c:axId val="772338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12051967"/>
        <c:crosses val="autoZero"/>
        <c:auto val="1"/>
        <c:lblAlgn val="ctr"/>
        <c:lblOffset val="100"/>
        <c:noMultiLvlLbl val="0"/>
      </c:catAx>
      <c:valAx>
        <c:axId val="7120519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2338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065516041015141"/>
          <c:y val="0.43525104136416787"/>
          <c:w val="0.16770666025138636"/>
          <c:h val="0.15413265235568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20921824630034E-2"/>
          <c:y val="2.3390651972851402E-2"/>
          <c:w val="0.89673247380081977"/>
          <c:h val="0.827240762642032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Bukidnon</c:v>
                </c:pt>
                <c:pt idx="1">
                  <c:v>Camiguin</c:v>
                </c:pt>
                <c:pt idx="2">
                  <c:v>Lanao Norte</c:v>
                </c:pt>
                <c:pt idx="3">
                  <c:v>Iligan City</c:v>
                </c:pt>
                <c:pt idx="4">
                  <c:v>Misamis Occ</c:v>
                </c:pt>
                <c:pt idx="5">
                  <c:v>Misamis Or</c:v>
                </c:pt>
                <c:pt idx="6">
                  <c:v>Cagayan de Oro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28.4</c:v>
                </c:pt>
                <c:pt idx="1">
                  <c:v>24.3</c:v>
                </c:pt>
                <c:pt idx="2">
                  <c:v>21.3</c:v>
                </c:pt>
                <c:pt idx="3">
                  <c:v>21</c:v>
                </c:pt>
                <c:pt idx="4">
                  <c:v>28.9</c:v>
                </c:pt>
                <c:pt idx="5">
                  <c:v>28</c:v>
                </c:pt>
                <c:pt idx="6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4C-4A4F-9598-13DBF38593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Bukidnon</c:v>
                </c:pt>
                <c:pt idx="1">
                  <c:v>Camiguin</c:v>
                </c:pt>
                <c:pt idx="2">
                  <c:v>Lanao Norte</c:v>
                </c:pt>
                <c:pt idx="3">
                  <c:v>Iligan City</c:v>
                </c:pt>
                <c:pt idx="4">
                  <c:v>Misamis Occ</c:v>
                </c:pt>
                <c:pt idx="5">
                  <c:v>Misamis Or</c:v>
                </c:pt>
                <c:pt idx="6">
                  <c:v>Cagayan de Oro</c:v>
                </c:pt>
              </c:strCache>
            </c:strRef>
          </c:cat>
          <c:val>
            <c:numRef>
              <c:f>Sheet1!$C$2:$C$8</c:f>
              <c:numCache>
                <c:formatCode>0.0</c:formatCode>
                <c:ptCount val="7"/>
                <c:pt idx="0">
                  <c:v>2.8</c:v>
                </c:pt>
                <c:pt idx="1">
                  <c:v>2.4</c:v>
                </c:pt>
                <c:pt idx="2">
                  <c:v>2.1</c:v>
                </c:pt>
                <c:pt idx="3">
                  <c:v>2.2999999999999998</c:v>
                </c:pt>
                <c:pt idx="4">
                  <c:v>2.8</c:v>
                </c:pt>
                <c:pt idx="5">
                  <c:v>2.7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E0-4D69-B1B5-91F3DB5491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Severe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721953901339113E-3"/>
                  <c:y val="-2.46362595303850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82628476023685E-2"/>
                      <c:h val="8.90463913914917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8E0-4D69-B1B5-91F3DB54910A}"/>
                </c:ext>
              </c:extLst>
            </c:dLbl>
            <c:dLbl>
              <c:idx val="1"/>
              <c:layout>
                <c:manualLayout>
                  <c:x val="-2.1443907802678225E-3"/>
                  <c:y val="-2.4636259530385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E0-4D69-B1B5-91F3DB54910A}"/>
                </c:ext>
              </c:extLst>
            </c:dLbl>
            <c:dLbl>
              <c:idx val="2"/>
              <c:layout>
                <c:manualLayout>
                  <c:x val="-2.1443907802678225E-3"/>
                  <c:y val="-3.011098387047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E0-4D69-B1B5-91F3DB54910A}"/>
                </c:ext>
              </c:extLst>
            </c:dLbl>
            <c:dLbl>
              <c:idx val="3"/>
              <c:layout>
                <c:manualLayout>
                  <c:x val="2.1443907802678225E-3"/>
                  <c:y val="-3.2848346040513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E0-4D69-B1B5-91F3DB54910A}"/>
                </c:ext>
              </c:extLst>
            </c:dLbl>
            <c:dLbl>
              <c:idx val="4"/>
              <c:layout>
                <c:manualLayout>
                  <c:x val="2.1443907802678225E-3"/>
                  <c:y val="-3.011098387047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E0-4D69-B1B5-91F3DB54910A}"/>
                </c:ext>
              </c:extLst>
            </c:dLbl>
            <c:dLbl>
              <c:idx val="5"/>
              <c:layout>
                <c:manualLayout>
                  <c:x val="-1.5725350728037193E-16"/>
                  <c:y val="-3.0110983870470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E0-4D69-B1B5-91F3DB54910A}"/>
                </c:ext>
              </c:extLst>
            </c:dLbl>
            <c:dLbl>
              <c:idx val="6"/>
              <c:layout>
                <c:manualLayout>
                  <c:x val="-1.5725350728037193E-16"/>
                  <c:y val="-3.2848346040513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E0-4D69-B1B5-91F3DB5491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Bukidnon</c:v>
                </c:pt>
                <c:pt idx="1">
                  <c:v>Camiguin</c:v>
                </c:pt>
                <c:pt idx="2">
                  <c:v>Lanao Norte</c:v>
                </c:pt>
                <c:pt idx="3">
                  <c:v>Iligan City</c:v>
                </c:pt>
                <c:pt idx="4">
                  <c:v>Misamis Occ</c:v>
                </c:pt>
                <c:pt idx="5">
                  <c:v>Misamis Or</c:v>
                </c:pt>
                <c:pt idx="6">
                  <c:v>Cagayan de Oro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0.4</c:v>
                </c:pt>
                <c:pt idx="1">
                  <c:v>0.7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0.4</c:v>
                </c:pt>
                <c:pt idx="6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E0-4D69-B1B5-91F3DB549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1774859391"/>
        <c:axId val="1778094991"/>
      </c:barChart>
      <c:catAx>
        <c:axId val="1774859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778094991"/>
        <c:crosses val="autoZero"/>
        <c:auto val="1"/>
        <c:lblAlgn val="ctr"/>
        <c:lblOffset val="100"/>
        <c:noMultiLvlLbl val="0"/>
      </c:catAx>
      <c:valAx>
        <c:axId val="1778094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4859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0.81637</cdr:x>
      <cdr:y>0.13404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3A290ED-E1DE-771E-AB4E-5903FEFC7530}"/>
            </a:ext>
          </a:extLst>
        </cdr:cNvPr>
        <cdr:cNvSpPr txBox="1"/>
      </cdr:nvSpPr>
      <cdr:spPr>
        <a:xfrm xmlns:a="http://schemas.openxmlformats.org/drawingml/2006/main">
          <a:off x="0" y="0"/>
          <a:ext cx="3828088" cy="707885"/>
        </a:xfrm>
        <a:prstGeom xmlns:a="http://schemas.openxmlformats.org/drawingml/2006/main" prst="rect">
          <a:avLst/>
        </a:prstGeom>
        <a:ln xmlns:a="http://schemas.openxmlformats.org/drawingml/2006/main" w="12700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PH" sz="1800" dirty="0">
              <a:latin typeface="Arial" panose="020B0604020202020204" pitchFamily="34" charset="0"/>
              <a:cs typeface="Arial" panose="020B0604020202020204" pitchFamily="34" charset="0"/>
            </a:rPr>
            <a:t>Total Household Population: 5,007,798</a:t>
          </a:r>
        </a:p>
        <a:p xmlns:a="http://schemas.openxmlformats.org/drawingml/2006/main">
          <a:r>
            <a:rPr lang="en-PH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Total Older Persons: </a:t>
          </a:r>
          <a:r>
            <a:rPr lang="en-PH" sz="18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395,010</a:t>
          </a:r>
          <a:r>
            <a:rPr lang="en-PH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PH" sz="1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(7.9%)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0.81637</cdr:x>
      <cdr:y>0.13404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3A290ED-E1DE-771E-AB4E-5903FEFC7530}"/>
            </a:ext>
          </a:extLst>
        </cdr:cNvPr>
        <cdr:cNvSpPr txBox="1"/>
      </cdr:nvSpPr>
      <cdr:spPr>
        <a:xfrm xmlns:a="http://schemas.openxmlformats.org/drawingml/2006/main">
          <a:off x="0" y="0"/>
          <a:ext cx="3828088" cy="707885"/>
        </a:xfrm>
        <a:prstGeom xmlns:a="http://schemas.openxmlformats.org/drawingml/2006/main" prst="rect">
          <a:avLst/>
        </a:prstGeom>
        <a:ln xmlns:a="http://schemas.openxmlformats.org/drawingml/2006/main" w="12700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PH" sz="1800" dirty="0">
              <a:latin typeface="Arial" panose="020B0604020202020204" pitchFamily="34" charset="0"/>
              <a:cs typeface="Arial" panose="020B0604020202020204" pitchFamily="34" charset="0"/>
            </a:rPr>
            <a:t>Total Household Population: 92,696</a:t>
          </a:r>
        </a:p>
        <a:p xmlns:a="http://schemas.openxmlformats.org/drawingml/2006/main">
          <a:r>
            <a:rPr lang="en-PH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Total Older Persons: 10,513 (11.3%)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0.55876</cdr:x>
      <cdr:y>0.4332</cdr:y>
    </cdr:from>
    <cdr:to>
      <cdr:x>0.80039</cdr:x>
      <cdr:y>0.5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9D41B6F-0E89-8009-D202-AE444646E117}"/>
            </a:ext>
          </a:extLst>
        </cdr:cNvPr>
        <cdr:cNvSpPr txBox="1"/>
      </cdr:nvSpPr>
      <cdr:spPr>
        <a:xfrm xmlns:a="http://schemas.openxmlformats.org/drawingml/2006/main">
          <a:off x="2639822" y="2417181"/>
          <a:ext cx="1141544" cy="372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PH" sz="1400" b="1" dirty="0">
              <a:latin typeface="Arial" panose="020B0604020202020204" pitchFamily="34" charset="0"/>
              <a:cs typeface="Arial" panose="020B0604020202020204" pitchFamily="34" charset="0"/>
            </a:rPr>
            <a:t>Young-old</a:t>
          </a:r>
        </a:p>
      </cdr:txBody>
    </cdr:sp>
  </cdr:relSizeAnchor>
  <cdr:relSizeAnchor xmlns:cdr="http://schemas.openxmlformats.org/drawingml/2006/chartDrawing">
    <cdr:from>
      <cdr:x>0.19016</cdr:x>
      <cdr:y>0.39536</cdr:y>
    </cdr:from>
    <cdr:to>
      <cdr:x>0.43179</cdr:x>
      <cdr:y>0.46216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01C7EA25-EC0E-037D-D76D-FA626C9422BF}"/>
            </a:ext>
          </a:extLst>
        </cdr:cNvPr>
        <cdr:cNvSpPr txBox="1"/>
      </cdr:nvSpPr>
      <cdr:spPr>
        <a:xfrm xmlns:a="http://schemas.openxmlformats.org/drawingml/2006/main">
          <a:off x="898384" y="2206053"/>
          <a:ext cx="1141544" cy="372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PH" sz="1400" b="1" dirty="0">
              <a:latin typeface="Arial" panose="020B0604020202020204" pitchFamily="34" charset="0"/>
              <a:cs typeface="Arial" panose="020B0604020202020204" pitchFamily="34" charset="0"/>
            </a:rPr>
            <a:t>Middle-old</a:t>
          </a:r>
        </a:p>
      </cdr:txBody>
    </cdr:sp>
  </cdr:relSizeAnchor>
  <cdr:relSizeAnchor xmlns:cdr="http://schemas.openxmlformats.org/drawingml/2006/chartDrawing">
    <cdr:from>
      <cdr:x>0.35289</cdr:x>
      <cdr:y>0.19936</cdr:y>
    </cdr:from>
    <cdr:to>
      <cdr:x>0.54643</cdr:x>
      <cdr:y>0.29435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B3BCF2C6-5D04-963A-D0C8-2DE37ADDDF20}"/>
            </a:ext>
          </a:extLst>
        </cdr:cNvPr>
        <cdr:cNvSpPr txBox="1"/>
      </cdr:nvSpPr>
      <cdr:spPr>
        <a:xfrm xmlns:a="http://schemas.openxmlformats.org/drawingml/2006/main">
          <a:off x="1667178" y="1112422"/>
          <a:ext cx="914400" cy="53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PH" sz="1400" b="1" dirty="0">
              <a:latin typeface="Arial" panose="020B0604020202020204" pitchFamily="34" charset="0"/>
              <a:cs typeface="Arial" panose="020B0604020202020204" pitchFamily="34" charset="0"/>
            </a:rPr>
            <a:t>Oldest-</a:t>
          </a:r>
        </a:p>
        <a:p xmlns:a="http://schemas.openxmlformats.org/drawingml/2006/main">
          <a:pPr algn="ctr"/>
          <a:r>
            <a:rPr lang="en-PH" sz="1400" b="1" dirty="0">
              <a:latin typeface="Arial" panose="020B0604020202020204" pitchFamily="34" charset="0"/>
              <a:cs typeface="Arial" panose="020B0604020202020204" pitchFamily="34" charset="0"/>
            </a:rPr>
            <a:t>old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0.3046</cdr:x>
      <cdr:y>0.73702</cdr:y>
    </cdr:from>
    <cdr:to>
      <cdr:x>0.79618</cdr:x>
      <cdr:y>0.808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AB67A7B-5940-1886-67B7-5F2A8DEFE7B7}"/>
            </a:ext>
          </a:extLst>
        </cdr:cNvPr>
        <cdr:cNvSpPr txBox="1"/>
      </cdr:nvSpPr>
      <cdr:spPr>
        <a:xfrm xmlns:a="http://schemas.openxmlformats.org/drawingml/2006/main">
          <a:off x="1439062" y="4112493"/>
          <a:ext cx="2322403" cy="396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PH" sz="1800" b="1" dirty="0"/>
        </a:p>
      </cdr:txBody>
    </cdr:sp>
  </cdr:relSizeAnchor>
  <cdr:relSizeAnchor xmlns:cdr="http://schemas.openxmlformats.org/drawingml/2006/chartDrawing">
    <cdr:from>
      <cdr:x>0.23896</cdr:x>
      <cdr:y>0.74955</cdr:y>
    </cdr:from>
    <cdr:to>
      <cdr:x>0.86521</cdr:x>
      <cdr:y>0.91342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E3D3FFF-062D-1006-08A7-DA706A050E78}"/>
            </a:ext>
          </a:extLst>
        </cdr:cNvPr>
        <cdr:cNvSpPr txBox="1"/>
      </cdr:nvSpPr>
      <cdr:spPr>
        <a:xfrm xmlns:a="http://schemas.openxmlformats.org/drawingml/2006/main">
          <a:off x="1128925" y="4182383"/>
          <a:ext cx="295869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PH" sz="1100" dirty="0"/>
        </a:p>
      </cdr:txBody>
    </cdr:sp>
  </cdr:relSizeAnchor>
  <cdr:relSizeAnchor xmlns:cdr="http://schemas.openxmlformats.org/drawingml/2006/chartDrawing">
    <cdr:from>
      <cdr:x>0.30306</cdr:x>
      <cdr:y>0.73181</cdr:y>
    </cdr:from>
    <cdr:to>
      <cdr:x>0.88124</cdr:x>
      <cdr:y>0.79861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54014C2-C8A5-C0F2-9854-8557652780E2}"/>
            </a:ext>
          </a:extLst>
        </cdr:cNvPr>
        <cdr:cNvSpPr txBox="1"/>
      </cdr:nvSpPr>
      <cdr:spPr>
        <a:xfrm xmlns:a="http://schemas.openxmlformats.org/drawingml/2006/main">
          <a:off x="1431785" y="4083372"/>
          <a:ext cx="2731552" cy="372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PH" sz="1800" b="1" dirty="0"/>
            <a:t>By Age Group and Sex</a:t>
          </a:r>
        </a:p>
        <a:p xmlns:a="http://schemas.openxmlformats.org/drawingml/2006/main">
          <a:endParaRPr lang="en-PH" sz="1100" dirty="0"/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PH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Can also graph numbers instead of (or in addition to) percentages.</a:t>
            </a:r>
            <a:endParaRPr/>
          </a:p>
        </p:txBody>
      </p:sp>
      <p:sp>
        <p:nvSpPr>
          <p:cNvPr id="176" name="Google Shape;17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ctrTitle"/>
          </p:nvPr>
        </p:nvSpPr>
        <p:spPr>
          <a:xfrm>
            <a:off x="1128403" y="945913"/>
            <a:ext cx="8637073" cy="26185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entury Gothic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subTitle"/>
          </p:nvPr>
        </p:nvSpPr>
        <p:spPr>
          <a:xfrm>
            <a:off x="1128404" y="3564467"/>
            <a:ext cx="8637072" cy="10710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2085974" y="329307"/>
            <a:ext cx="4984817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9924392" y="134930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/>
          <p:nvPr>
            <p:ph type="title"/>
          </p:nvPr>
        </p:nvSpPr>
        <p:spPr>
          <a:xfrm>
            <a:off x="1130270" y="1025076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" type="body"/>
          </p:nvPr>
        </p:nvSpPr>
        <p:spPr>
          <a:xfrm rot="5400000">
            <a:off x="4284620" y="-982580"/>
            <a:ext cx="3294576" cy="96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1" type="ftr"/>
          </p:nvPr>
        </p:nvSpPr>
        <p:spPr>
          <a:xfrm>
            <a:off x="2071827" y="329307"/>
            <a:ext cx="4997278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pic>
        <p:nvPicPr>
          <p:cNvPr descr="RedHashing.emf" id="86" name="Google Shape;86;p26"/>
          <p:cNvPicPr preferRelativeResize="0"/>
          <p:nvPr/>
        </p:nvPicPr>
        <p:blipFill rotWithShape="1">
          <a:blip r:embed="rId2">
            <a:alphaModFix/>
          </a:blip>
          <a:srcRect b="36435" l="-115" r="15827" t="0"/>
          <a:stretch/>
        </p:blipFill>
        <p:spPr>
          <a:xfrm>
            <a:off x="2071826" y="643464"/>
            <a:ext cx="8663977" cy="92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/>
          <p:nvPr>
            <p:ph type="title"/>
          </p:nvPr>
        </p:nvSpPr>
        <p:spPr>
          <a:xfrm rot="5400000">
            <a:off x="7602635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7"/>
          <p:cNvSpPr txBox="1"/>
          <p:nvPr>
            <p:ph idx="1" type="body"/>
          </p:nvPr>
        </p:nvSpPr>
        <p:spPr>
          <a:xfrm rot="5400000">
            <a:off x="2714741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idx="11" type="ftr"/>
          </p:nvPr>
        </p:nvSpPr>
        <p:spPr>
          <a:xfrm>
            <a:off x="2071827" y="329307"/>
            <a:ext cx="4997278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pic>
        <p:nvPicPr>
          <p:cNvPr descr="RedHashing.emf" id="93" name="Google Shape;93;p27"/>
          <p:cNvPicPr preferRelativeResize="0"/>
          <p:nvPr/>
        </p:nvPicPr>
        <p:blipFill rotWithShape="1">
          <a:blip r:embed="rId2">
            <a:alphaModFix/>
          </a:blip>
          <a:srcRect b="36435" l="-115" r="59214" t="0"/>
          <a:stretch/>
        </p:blipFill>
        <p:spPr>
          <a:xfrm rot="5400000">
            <a:off x="8674283" y="3078920"/>
            <a:ext cx="4663440" cy="91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1130270" y="1025076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1981200" y="329307"/>
            <a:ext cx="508790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1129167" y="1756129"/>
            <a:ext cx="8619060" cy="20500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1129166" y="3806195"/>
            <a:ext cx="8619060" cy="1012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19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1" type="ftr"/>
          </p:nvPr>
        </p:nvSpPr>
        <p:spPr>
          <a:xfrm>
            <a:off x="2071827" y="329307"/>
            <a:ext cx="4997278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/>
          <p:nvPr>
            <p:ph type="title"/>
          </p:nvPr>
        </p:nvSpPr>
        <p:spPr>
          <a:xfrm>
            <a:off x="1131052" y="958037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" type="body"/>
          </p:nvPr>
        </p:nvSpPr>
        <p:spPr>
          <a:xfrm>
            <a:off x="1129166" y="2165621"/>
            <a:ext cx="4645152" cy="3293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2" type="body"/>
          </p:nvPr>
        </p:nvSpPr>
        <p:spPr>
          <a:xfrm>
            <a:off x="6095606" y="2171769"/>
            <a:ext cx="4645152" cy="3287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1" type="ftr"/>
          </p:nvPr>
        </p:nvSpPr>
        <p:spPr>
          <a:xfrm>
            <a:off x="2071827" y="329307"/>
            <a:ext cx="4997278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type="title"/>
          </p:nvPr>
        </p:nvSpPr>
        <p:spPr>
          <a:xfrm>
            <a:off x="1129166" y="953336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1129166" y="2169727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2" type="body"/>
          </p:nvPr>
        </p:nvSpPr>
        <p:spPr>
          <a:xfrm>
            <a:off x="1129166" y="2974448"/>
            <a:ext cx="4645152" cy="2493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3" type="body"/>
          </p:nvPr>
        </p:nvSpPr>
        <p:spPr>
          <a:xfrm>
            <a:off x="6094337" y="2173181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1"/>
          <p:cNvSpPr txBox="1"/>
          <p:nvPr>
            <p:ph idx="4" type="body"/>
          </p:nvPr>
        </p:nvSpPr>
        <p:spPr>
          <a:xfrm>
            <a:off x="6094337" y="2971669"/>
            <a:ext cx="4645152" cy="2487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1" type="ftr"/>
          </p:nvPr>
        </p:nvSpPr>
        <p:spPr>
          <a:xfrm>
            <a:off x="2071827" y="329307"/>
            <a:ext cx="4997278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/>
          <p:nvPr>
            <p:ph type="title"/>
          </p:nvPr>
        </p:nvSpPr>
        <p:spPr>
          <a:xfrm>
            <a:off x="1130270" y="1025076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1" type="ftr"/>
          </p:nvPr>
        </p:nvSpPr>
        <p:spPr>
          <a:xfrm>
            <a:off x="2071827" y="329307"/>
            <a:ext cx="4997278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pic>
        <p:nvPicPr>
          <p:cNvPr descr="RedHashing.emf" id="56" name="Google Shape;56;p22"/>
          <p:cNvPicPr preferRelativeResize="0"/>
          <p:nvPr/>
        </p:nvPicPr>
        <p:blipFill rotWithShape="1">
          <a:blip r:embed="rId2">
            <a:alphaModFix/>
          </a:blip>
          <a:srcRect b="36435" l="-115" r="15827" t="0"/>
          <a:stretch/>
        </p:blipFill>
        <p:spPr>
          <a:xfrm>
            <a:off x="2071826" y="643464"/>
            <a:ext cx="8663977" cy="99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2071827" y="329307"/>
            <a:ext cx="4997278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1124291" y="952578"/>
            <a:ext cx="3275013" cy="23221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" type="body"/>
          </p:nvPr>
        </p:nvSpPr>
        <p:spPr>
          <a:xfrm>
            <a:off x="4723334" y="952578"/>
            <a:ext cx="6012470" cy="4505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2" type="body"/>
          </p:nvPr>
        </p:nvSpPr>
        <p:spPr>
          <a:xfrm>
            <a:off x="1124291" y="3274754"/>
            <a:ext cx="3275013" cy="2178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2071827" y="329307"/>
            <a:ext cx="4997278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pic>
        <p:nvPicPr>
          <p:cNvPr descr="RedHashing.emf" id="68" name="Google Shape;68;p24"/>
          <p:cNvPicPr preferRelativeResize="0"/>
          <p:nvPr/>
        </p:nvPicPr>
        <p:blipFill rotWithShape="1">
          <a:blip r:embed="rId2">
            <a:alphaModFix/>
          </a:blip>
          <a:srcRect b="36435" l="-115" r="15827" t="0"/>
          <a:stretch/>
        </p:blipFill>
        <p:spPr>
          <a:xfrm>
            <a:off x="1125460" y="643464"/>
            <a:ext cx="9610344" cy="91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25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1" name="Google Shape;71;p25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262626"/>
                </a:gs>
                <a:gs pos="100000">
                  <a:srgbClr val="0C0C0C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5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" name="Google Shape;73;p25"/>
          <p:cNvSpPr txBox="1"/>
          <p:nvPr>
            <p:ph type="title"/>
          </p:nvPr>
        </p:nvSpPr>
        <p:spPr>
          <a:xfrm>
            <a:off x="1129124" y="1129513"/>
            <a:ext cx="5854872" cy="1924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/>
          <p:nvPr>
            <p:ph idx="2" type="pic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5" name="Google Shape;75;p25"/>
          <p:cNvSpPr txBox="1"/>
          <p:nvPr>
            <p:ph idx="1" type="body"/>
          </p:nvPr>
        </p:nvSpPr>
        <p:spPr>
          <a:xfrm>
            <a:off x="1128247" y="3053721"/>
            <a:ext cx="5846486" cy="2096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5"/>
          <p:cNvSpPr txBox="1"/>
          <p:nvPr>
            <p:ph idx="10" type="dt"/>
          </p:nvPr>
        </p:nvSpPr>
        <p:spPr>
          <a:xfrm>
            <a:off x="1125300" y="5469856"/>
            <a:ext cx="5849605" cy="320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1" type="ftr"/>
          </p:nvPr>
        </p:nvSpPr>
        <p:spPr>
          <a:xfrm>
            <a:off x="1125300" y="318640"/>
            <a:ext cx="4877818" cy="320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2" type="sldNum"/>
          </p:nvPr>
        </p:nvSpPr>
        <p:spPr>
          <a:xfrm>
            <a:off x="6176794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pic>
        <p:nvPicPr>
          <p:cNvPr descr="RedHashing.emf" id="79" name="Google Shape;79;p25"/>
          <p:cNvPicPr preferRelativeResize="0"/>
          <p:nvPr/>
        </p:nvPicPr>
        <p:blipFill rotWithShape="1">
          <a:blip r:embed="rId2">
            <a:alphaModFix/>
          </a:blip>
          <a:srcRect b="36564" l="-115" r="48548" t="474"/>
          <a:stretch/>
        </p:blipFill>
        <p:spPr>
          <a:xfrm>
            <a:off x="1125460" y="643464"/>
            <a:ext cx="5879592" cy="91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F8F8F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1130270" y="1025076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2071827" y="329307"/>
            <a:ext cx="4997278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pic>
        <p:nvPicPr>
          <p:cNvPr id="15" name="Google Shape;15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87069" y="137408"/>
            <a:ext cx="905200" cy="863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0970" y="137408"/>
            <a:ext cx="1027864" cy="88739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8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9.xml"/><Relationship Id="rId4" Type="http://schemas.openxmlformats.org/officeDocument/2006/relationships/chart" Target="../charts/chart10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4.xml"/><Relationship Id="rId4" Type="http://schemas.openxmlformats.org/officeDocument/2006/relationships/chart" Target="../charts/chart5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6.xml"/><Relationship Id="rId4" Type="http://schemas.openxmlformats.org/officeDocument/2006/relationships/chart" Target="../charts/chart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/>
          <p:nvPr/>
        </p:nvSpPr>
        <p:spPr>
          <a:xfrm>
            <a:off x="1994020" y="2034283"/>
            <a:ext cx="905686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PH" sz="3200" u="none" cap="none" strike="noStrike">
                <a:solidFill>
                  <a:srgbClr val="C00000"/>
                </a:solidFill>
                <a:latin typeface="Book Antiqua"/>
                <a:ea typeface="Book Antiqua"/>
                <a:cs typeface="Book Antiqua"/>
                <a:sym typeface="Book Antiqua"/>
              </a:rPr>
              <a:t>Toward a Granular Sociodemographic Profiling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PH" sz="3200" u="none" cap="none" strike="noStrike">
                <a:solidFill>
                  <a:srgbClr val="C00000"/>
                </a:solidFill>
                <a:latin typeface="Book Antiqua"/>
                <a:ea typeface="Book Antiqua"/>
                <a:cs typeface="Book Antiqua"/>
                <a:sym typeface="Book Antiqua"/>
              </a:rPr>
              <a:t>of Older Persons in Northern Mindanao </a:t>
            </a:r>
            <a:br>
              <a:rPr b="1" i="0" lang="en-PH" sz="3200" u="none" cap="none" strike="noStrike">
                <a:solidFill>
                  <a:srgbClr val="C00000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b="1" i="0" lang="en-PH" sz="3200" u="none" cap="none" strike="noStrike">
                <a:solidFill>
                  <a:srgbClr val="C00000"/>
                </a:solidFill>
                <a:latin typeface="Book Antiqua"/>
                <a:ea typeface="Book Antiqua"/>
                <a:cs typeface="Book Antiqua"/>
                <a:sym typeface="Book Antiqua"/>
              </a:rPr>
              <a:t>using Census Data</a:t>
            </a:r>
            <a:endParaRPr b="1" i="0" sz="3200" u="none" cap="none" strike="noStrike">
              <a:solidFill>
                <a:srgbClr val="C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99" name="Google Shape;99;p1"/>
          <p:cNvCxnSpPr/>
          <p:nvPr/>
        </p:nvCxnSpPr>
        <p:spPr>
          <a:xfrm flipH="1" rot="10800000">
            <a:off x="1994019" y="3970265"/>
            <a:ext cx="7439049" cy="35627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" name="Google Shape;100;p1"/>
          <p:cNvSpPr txBox="1"/>
          <p:nvPr/>
        </p:nvSpPr>
        <p:spPr>
          <a:xfrm>
            <a:off x="1994020" y="4659016"/>
            <a:ext cx="733286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PH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Socorro A. Gultiano, PhD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Director, Capitol University Research and Extension Office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Cagayan de Oro City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Google Shape;170;p10"/>
          <p:cNvGraphicFramePr/>
          <p:nvPr/>
        </p:nvGraphicFramePr>
        <p:xfrm>
          <a:off x="3510117" y="1000539"/>
          <a:ext cx="8837234" cy="5857461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71" name="Google Shape;171;p10"/>
          <p:cNvSpPr txBox="1"/>
          <p:nvPr/>
        </p:nvSpPr>
        <p:spPr>
          <a:xfrm>
            <a:off x="3202373" y="189520"/>
            <a:ext cx="853144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Number and Percent of Older Persons with Functional Difficulty,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by Type of Difficulty and Sex: Northern Mindanao, 2020 </a:t>
            </a:r>
            <a:endParaRPr/>
          </a:p>
        </p:txBody>
      </p:sp>
      <p:sp>
        <p:nvSpPr>
          <p:cNvPr id="172" name="Google Shape;172;p10"/>
          <p:cNvSpPr txBox="1"/>
          <p:nvPr/>
        </p:nvSpPr>
        <p:spPr>
          <a:xfrm>
            <a:off x="69158" y="1148761"/>
            <a:ext cx="3535348" cy="5755422"/>
          </a:xfrm>
          <a:prstGeom prst="rect">
            <a:avLst/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* Difficulty “seeing” was the most common type of functional difficulty (29%) experienced by OPs, followed by “hearing” (14%) and “walking” (12%). Some 17% of OPs reported multiple difficulties.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* More female OPs than males reported experiencing functional difficulties.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PH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(More refined or granular classifications by, e.g., severity, age categories, location, socio-economic characteristics, etc. are needed.)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/>
        </p:nvSpPr>
        <p:spPr>
          <a:xfrm>
            <a:off x="348688" y="1346102"/>
            <a:ext cx="54385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Percent of OPs with </a:t>
            </a:r>
            <a:r>
              <a:rPr b="1" lang="en-PH" sz="18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Difficulty Seeing</a:t>
            </a:r>
            <a:r>
              <a:rPr b="1" lang="en-PH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(even with eye glasses), by Severity, Province/HUC: 2020</a:t>
            </a:r>
            <a:endParaRPr sz="18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79" name="Google Shape;179;p11"/>
          <p:cNvGraphicFramePr/>
          <p:nvPr/>
        </p:nvGraphicFramePr>
        <p:xfrm>
          <a:off x="173572" y="2096703"/>
          <a:ext cx="5922428" cy="4639503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180" name="Google Shape;180;p11"/>
          <p:cNvGraphicFramePr/>
          <p:nvPr/>
        </p:nvGraphicFramePr>
        <p:xfrm>
          <a:off x="6019800" y="2120828"/>
          <a:ext cx="6172200" cy="4639504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81" name="Google Shape;181;p11"/>
          <p:cNvSpPr txBox="1"/>
          <p:nvPr/>
        </p:nvSpPr>
        <p:spPr>
          <a:xfrm>
            <a:off x="6347745" y="1374313"/>
            <a:ext cx="549556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Percent of OPs with </a:t>
            </a:r>
            <a:r>
              <a:rPr b="1" lang="en-PH" sz="18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Difficulty Hearing</a:t>
            </a:r>
            <a:r>
              <a:rPr b="1" lang="en-PH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(even with hearing aid), by Severity, Province/HUC: 2020</a:t>
            </a:r>
            <a:endParaRPr sz="18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11"/>
          <p:cNvSpPr txBox="1"/>
          <p:nvPr/>
        </p:nvSpPr>
        <p:spPr>
          <a:xfrm>
            <a:off x="2631113" y="121794"/>
            <a:ext cx="9002416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18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Granular Illustration 2:</a:t>
            </a:r>
            <a:r>
              <a:rPr b="1" lang="en-PH" sz="1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Specific Functional Difficulties of Older Persons, by Severity Level, Province and HUC: Northern Mindanao, 2020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/>
          <p:nvPr/>
        </p:nvSpPr>
        <p:spPr>
          <a:xfrm>
            <a:off x="3590164" y="274126"/>
            <a:ext cx="766580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Residential Patterns of Older Persons, by Province and HUC: Northern Mindanao, 2020</a:t>
            </a:r>
            <a:endParaRPr sz="20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2"/>
          <p:cNvSpPr/>
          <p:nvPr/>
        </p:nvSpPr>
        <p:spPr>
          <a:xfrm>
            <a:off x="6750050" y="1328738"/>
            <a:ext cx="58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90" name="Google Shape;190;p12"/>
          <p:cNvGraphicFramePr/>
          <p:nvPr/>
        </p:nvGraphicFramePr>
        <p:xfrm>
          <a:off x="2779080" y="121526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{689B4A9E-34EB-4C42-8178-4A1A5E68E994}</a:tableStyleId>
              </a:tblPr>
              <a:tblGrid>
                <a:gridCol w="1826475"/>
                <a:gridCol w="1431050"/>
                <a:gridCol w="1223075"/>
                <a:gridCol w="1089125"/>
                <a:gridCol w="1207300"/>
                <a:gridCol w="1320400"/>
                <a:gridCol w="1339575"/>
              </a:tblGrid>
              <a:tr h="803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Province/HUC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E9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Total No. of HHs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E9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HHs w/ at least 1 OP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E9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HHs w/ OP(s) only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E9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OPs Living Alone (OPLAs)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E9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Female OPLAs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E9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OPLAs 70 yrs+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E9A"/>
                    </a:solidFill>
                  </a:tcPr>
                </a:tc>
              </a:tr>
              <a:tr h="647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Region 10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1,197,736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(100.00)</a:t>
                      </a:r>
                      <a:endParaRPr b="1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292,064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(24.38)</a:t>
                      </a:r>
                      <a:endParaRPr b="1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62,528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(5.22)</a:t>
                      </a:r>
                      <a:endParaRPr b="1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35,792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(2.99)</a:t>
                      </a:r>
                      <a:endParaRPr b="1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20,591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(1.72)</a:t>
                      </a:r>
                      <a:endParaRPr b="1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17,985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(1.50)</a:t>
                      </a:r>
                      <a:endParaRPr b="1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8"/>
                    </a:solidFill>
                  </a:tcPr>
                </a:tc>
              </a:tr>
              <a:tr h="604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Bukidnon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357,112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(100.00)</a:t>
                      </a:r>
                      <a:endParaRPr b="1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78,211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(21.90)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16,424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(4.60)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9,126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(2.56)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4,891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(1.37)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4,709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(1.32)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</a:tr>
              <a:tr h="604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Camiguin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22,281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(100.00)</a:t>
                      </a:r>
                      <a:endParaRPr b="1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7,771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(34.88)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1,717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(7.71)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1,049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(4.71)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563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(2.53)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556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(2.50)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</a:tr>
              <a:tr h="604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Lanao Norte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161,458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(100.00)</a:t>
                      </a:r>
                      <a:endParaRPr b="1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33,317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(20.64)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7,595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(4.70)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4,611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(2.86)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2,819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(1.75)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2,440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(1.51)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</a:tr>
              <a:tr h="604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Iligan City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87,239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(100.00)</a:t>
                      </a:r>
                      <a:endParaRPr b="1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21,857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(25.05)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4,015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(4.60)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2,253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(2.58)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1,310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(1.50)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1,006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(1.15)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</a:tr>
              <a:tr h="604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Misamis Occ.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149,188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(100.00)</a:t>
                      </a:r>
                      <a:endParaRPr b="1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48,723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(32.66)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11,291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(7.57)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6,616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(4.43)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3,985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(2.67)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3,545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(2.38)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</a:tr>
              <a:tr h="604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Misamis Or.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230,233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(100.00)</a:t>
                      </a:r>
                      <a:endParaRPr b="1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59,151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(25.69)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13,488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(5.86)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7,745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(3.36)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4,495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(1.95)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3,892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(1.69)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</a:tr>
              <a:tr h="604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CDO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190,225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(100.00)</a:t>
                      </a:r>
                      <a:endParaRPr b="1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43,034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(22.62)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7,998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(4.20)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4,392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(2.31)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2,528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(1.33)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1,837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(0.97)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6F1"/>
                    </a:solidFill>
                  </a:tcPr>
                </a:tc>
              </a:tr>
            </a:tbl>
          </a:graphicData>
        </a:graphic>
      </p:graphicFrame>
      <p:sp>
        <p:nvSpPr>
          <p:cNvPr id="191" name="Google Shape;191;p12"/>
          <p:cNvSpPr txBox="1"/>
          <p:nvPr/>
        </p:nvSpPr>
        <p:spPr>
          <a:xfrm>
            <a:off x="-10272" y="1287244"/>
            <a:ext cx="2789352" cy="5570756"/>
          </a:xfrm>
          <a:prstGeom prst="rect">
            <a:avLst/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1" lang="en-PH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Nearly one-fourth of households in NM had one or more OPs living with them; 62,528 HHs consisted of only OPs; 35,792 of them were OPs living alone (OPLAs); 20,591 were female OPLAs, while 17,985 were OPLAs aged 70 yrs old or older.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1" lang="en-PH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These HHs represent vulnerable sectors of society. Relative to its population size, these types of HHs are more common in Camiguin &amp; Misamis Occidental.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" name="Google Shape;197;p13"/>
          <p:cNvGraphicFramePr/>
          <p:nvPr/>
        </p:nvGraphicFramePr>
        <p:xfrm>
          <a:off x="2359222" y="11057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{689B4A9E-34EB-4C42-8178-4A1A5E68E994}</a:tableStyleId>
              </a:tblPr>
              <a:tblGrid>
                <a:gridCol w="2524050"/>
                <a:gridCol w="1547000"/>
                <a:gridCol w="1478000"/>
                <a:gridCol w="1512500"/>
                <a:gridCol w="1443475"/>
                <a:gridCol w="1426225"/>
              </a:tblGrid>
              <a:tr h="83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Characteristic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HHs w/ at least 1 OP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HHs w/ Op(s) only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OPs Living Alone (OPLAs)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Female OPLAs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OPLAs 70 yrs+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</a:tr>
              <a:tr h="1362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 u="sng">
                          <a:latin typeface="Arial"/>
                          <a:ea typeface="Arial"/>
                          <a:cs typeface="Arial"/>
                          <a:sym typeface="Arial"/>
                        </a:rPr>
                        <a:t>Building materials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   Strong roof/wall mat.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   Light roof/wall mat.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   Mixed strong &amp; light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   With makeshift mat.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5E8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PH" sz="15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1" i="0"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244,508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(83.74)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6,172  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(2.11)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36,460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(12.49)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3,214  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(1.10)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5E8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5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48,160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(77.05)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2,288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(3.66)</a:t>
                      </a: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10,604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(16.97)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1,037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(1.66)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5E8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5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26,349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(73.66)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1,594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(4.46)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6,844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(19.13)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718   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(P)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5E8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5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15,783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(76.67)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773   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(3.75)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3,560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(17.29)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325   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(1.58)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5E8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5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13,328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(74.12)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820   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(4.56)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3,379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(18.79)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310   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(1.73)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5E8EC"/>
                    </a:solidFill>
                  </a:tcPr>
                </a:tc>
              </a:tr>
              <a:tr h="1754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 u="sng">
                          <a:latin typeface="Arial"/>
                          <a:ea typeface="Arial"/>
                          <a:cs typeface="Arial"/>
                          <a:sym typeface="Arial"/>
                        </a:rPr>
                        <a:t>Ethnicity of HH Head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   Luzon prov’l ethnicity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   Visayas prov’l ethnic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   Mindanao prov’l ethnic.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   IP/ethnic minority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   Foreign ethnicity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CEC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4,493  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(1.54)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235,002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(80.46)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5,520  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(1.89)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46,106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(15.79)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932     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(0.32)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CEC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965   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(1.54)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51,669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(82.63)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1,099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(1.76)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8,599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(13.75)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192   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(0.31)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CEC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505   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(1.41)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29,502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(82.43)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658   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(1.84)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5,017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(14.02)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108   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(0.30)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CEC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5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277   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(1.35)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17,050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(82.80</a:t>
                      </a:r>
                      <a:r>
                        <a:rPr b="0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b="1" i="0" sz="15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360   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(1.75)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2,855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(13.87)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47     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(0.23)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CEC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269   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(1.50)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14,877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(82.72)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303   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(1.68 )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2,485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(13.82)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     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(0.28)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CECD8"/>
                    </a:solidFill>
                  </a:tcPr>
                </a:tc>
              </a:tr>
              <a:tr h="1485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 u="sng">
                          <a:latin typeface="Arial"/>
                          <a:ea typeface="Arial"/>
                          <a:cs typeface="Arial"/>
                          <a:sym typeface="Arial"/>
                        </a:rPr>
                        <a:t>Land Ownership of HH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   </a:t>
                      </a:r>
                      <a:r>
                        <a:rPr b="1" lang="en-PH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Not own any land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   Own resid’l land only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   Own agric’l land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   Own both lands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5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203,372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(69.64)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22,651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(7.76)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42,333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(14.50)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23,661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(8.10)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5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43,617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(69.77)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4,677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(7.48)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9,194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(14.71)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5,021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(8.03)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5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26,406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(73.80)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2,563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(7.16)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4,475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(12.51)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2,332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(6.52)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5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15,420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(74.90)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1,477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(7.17)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2,467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(11.98)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1,223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(5.94)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5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13,136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(73.05)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1,228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(6.83)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2,409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(13.40)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1,206   </a:t>
                      </a:r>
                      <a:r>
                        <a:rPr b="1" i="0" lang="en-PH" sz="15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(6.71)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4EBF2"/>
                    </a:solidFill>
                  </a:tcPr>
                </a:tc>
              </a:tr>
            </a:tbl>
          </a:graphicData>
        </a:graphic>
      </p:graphicFrame>
      <p:sp>
        <p:nvSpPr>
          <p:cNvPr id="198" name="Google Shape;198;p13"/>
          <p:cNvSpPr txBox="1"/>
          <p:nvPr/>
        </p:nvSpPr>
        <p:spPr>
          <a:xfrm>
            <a:off x="3170187" y="225647"/>
            <a:ext cx="741709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75945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Selected Household Characteristics of Older Persons, </a:t>
            </a:r>
            <a:endParaRPr/>
          </a:p>
          <a:p>
            <a:pPr indent="0" lvl="0" marL="575945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by Residential Pattern: Northern Mindanao, 2020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13"/>
          <p:cNvSpPr txBox="1"/>
          <p:nvPr/>
        </p:nvSpPr>
        <p:spPr>
          <a:xfrm>
            <a:off x="2780254" y="6546344"/>
            <a:ext cx="93586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PH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N.B. Numbers and percentages do not add up to their respective totals because of non-responses</a:t>
            </a:r>
            <a:r>
              <a:rPr b="1" i="1" lang="en-PH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  <p:sp>
        <p:nvSpPr>
          <p:cNvPr id="200" name="Google Shape;200;p13"/>
          <p:cNvSpPr txBox="1"/>
          <p:nvPr/>
        </p:nvSpPr>
        <p:spPr>
          <a:xfrm>
            <a:off x="53094" y="1171880"/>
            <a:ext cx="2306128" cy="5570756"/>
          </a:xfrm>
          <a:prstGeom prst="rect">
            <a:avLst/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1" lang="en-PH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Most households of OPs (80%) were of Visayan ethnic origin; 14-15% of  HHs were IPs or ethnic minorities.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1" lang="en-PH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Households consisting of only OPs as members, and esp. OPs who live alone (OPLAs) were slightly disadvantaged in terms of housing and land ownership compared to HHs with non-OP or younger members.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/>
          <p:nvPr/>
        </p:nvSpPr>
        <p:spPr>
          <a:xfrm>
            <a:off x="1998789" y="863703"/>
            <a:ext cx="9434100" cy="57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Sociodemographic profile of Older Persons living alone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PH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Relative to their counterparts</a:t>
            </a:r>
            <a:r>
              <a:rPr lang="en-PH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PH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OPLAs</a:t>
            </a:r>
            <a:r>
              <a:rPr lang="en-PH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were likely to be: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-"/>
            </a:pPr>
            <a:r>
              <a:rPr lang="en-PH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female, 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-"/>
            </a:pPr>
            <a:r>
              <a:rPr lang="en-PH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residing in rural barangays, 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-"/>
            </a:pPr>
            <a:r>
              <a:rPr lang="en-PH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more advanced in age (70 yrs or older), 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-"/>
            </a:pPr>
            <a:r>
              <a:rPr lang="en-PH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without college education, 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-"/>
            </a:pPr>
            <a:r>
              <a:rPr lang="en-PH" sz="2200">
                <a:solidFill>
                  <a:srgbClr val="002060"/>
                </a:solidFill>
              </a:rPr>
              <a:t>Not </a:t>
            </a:r>
            <a:r>
              <a:rPr lang="en-PH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of an ethnic minority or indigenous tribe;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And likely also to: 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-"/>
            </a:pPr>
            <a:r>
              <a:rPr lang="en-PH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have one moderate or severe functional difficulty but not more, since having multiple moderate/severe functional difficulties decreased the likelihood of living alone. 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-"/>
            </a:pPr>
            <a:r>
              <a:rPr lang="en-PH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live in dwelling units of light (indigenous) and/or makeshift materials, and did not own or rent the house and lot they lived in but were staying there rent-free without the owner’s consent.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PH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(Result from multivariate analysis using binary logistic regression.) </a:t>
            </a:r>
            <a:endParaRPr i="1" sz="1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/>
          <p:nvPr/>
        </p:nvSpPr>
        <p:spPr>
          <a:xfrm>
            <a:off x="3810406" y="1350255"/>
            <a:ext cx="4571188" cy="2369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10000">
                <a:solidFill>
                  <a:srgbClr val="C00000"/>
                </a:solidFill>
                <a:latin typeface="Courgette"/>
                <a:ea typeface="Courgette"/>
                <a:cs typeface="Courgette"/>
                <a:sym typeface="Courgette"/>
              </a:rPr>
              <a:t>Thank you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4800">
                <a:solidFill>
                  <a:srgbClr val="C00000"/>
                </a:solidFill>
                <a:latin typeface="Courgette"/>
                <a:ea typeface="Courgette"/>
                <a:cs typeface="Courgette"/>
                <a:sym typeface="Courgette"/>
              </a:rPr>
              <a:t>and happy aging!</a:t>
            </a:r>
            <a:endParaRPr/>
          </a:p>
        </p:txBody>
      </p:sp>
      <p:sp>
        <p:nvSpPr>
          <p:cNvPr id="211" name="Google Shape;211;p15"/>
          <p:cNvSpPr txBox="1"/>
          <p:nvPr/>
        </p:nvSpPr>
        <p:spPr>
          <a:xfrm>
            <a:off x="3024597" y="4879962"/>
            <a:ext cx="6756532" cy="1677382"/>
          </a:xfrm>
          <a:prstGeom prst="rect">
            <a:avLst/>
          </a:prstGeom>
          <a:solidFill>
            <a:srgbClr val="EAE6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Acknowledgment: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PH" sz="2000" u="sng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PSA-Reg 10</a:t>
            </a:r>
            <a:r>
              <a:rPr b="1" lang="en-PH" sz="20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for providing the 2020 CPH data;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PH" sz="2000" u="sng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Capitol University</a:t>
            </a:r>
            <a:r>
              <a:rPr b="1" lang="en-PH" sz="20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for the support; and</a:t>
            </a:r>
            <a:endParaRPr b="1" sz="20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PH" sz="2000" u="sng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CPD–Reg 10</a:t>
            </a:r>
            <a:r>
              <a:rPr b="1" lang="en-PH" sz="20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for the encouragement to do this project.</a:t>
            </a:r>
            <a:r>
              <a:rPr lang="en-PH" sz="20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483748" y="1143497"/>
            <a:ext cx="11456546" cy="5109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2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 primary purpose of this presentation is to </a:t>
            </a:r>
            <a:r>
              <a:rPr b="0" i="0" lang="en-PH" sz="2200" u="sng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demonstrate</a:t>
            </a:r>
            <a:r>
              <a:rPr b="0" i="0" lang="en-PH" sz="2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the use of census data in providing more </a:t>
            </a:r>
            <a:r>
              <a:rPr b="0" i="0" lang="en-PH" sz="2200" u="sng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granular</a:t>
            </a:r>
            <a:r>
              <a:rPr b="0" i="0" lang="en-PH" sz="2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descriptions of Older Persons (</a:t>
            </a:r>
            <a:r>
              <a:rPr b="1" i="0" lang="en-PH" sz="2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OPs</a:t>
            </a:r>
            <a:r>
              <a:rPr b="0" i="0" lang="en-PH" sz="2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) aged 60 and over (the senior citizens) in Northern Mindanao. “Granularity” is demonstrated in terms of: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PH" sz="2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a) geographic and/or administrative disaggregation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	– provinces, cities, municipalities, barangay; and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b) sociodemographic classifications describing the OPs’: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	- individual characteristics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	- household characteristics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	- residential (housing) characteristics.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PH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This granular approach is very much needed for addressing policies, programs and various well-being concerns of OPs at </a:t>
            </a:r>
            <a:r>
              <a:rPr lang="en-PH" sz="22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lower levels</a:t>
            </a:r>
            <a:r>
              <a:rPr lang="en-PH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of public and private administration.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PH" sz="2200">
                <a:solidFill>
                  <a:srgbClr val="8A3CC4"/>
                </a:solidFill>
                <a:latin typeface="Arial"/>
                <a:ea typeface="Arial"/>
                <a:cs typeface="Arial"/>
                <a:sym typeface="Arial"/>
              </a:rPr>
              <a:t>Granularity is made possible only because of the </a:t>
            </a:r>
            <a:r>
              <a:rPr b="1" lang="en-PH" sz="2200" u="sng">
                <a:solidFill>
                  <a:srgbClr val="8A3CC4"/>
                </a:solidFill>
                <a:latin typeface="Arial"/>
                <a:ea typeface="Arial"/>
                <a:cs typeface="Arial"/>
                <a:sym typeface="Arial"/>
              </a:rPr>
              <a:t>100% coverage</a:t>
            </a:r>
            <a:r>
              <a:rPr b="1" lang="en-PH" sz="2200">
                <a:solidFill>
                  <a:srgbClr val="8A3CC4"/>
                </a:solidFill>
                <a:latin typeface="Arial"/>
                <a:ea typeface="Arial"/>
                <a:cs typeface="Arial"/>
                <a:sym typeface="Arial"/>
              </a:rPr>
              <a:t> of the Census of Population and Housing (CPH), an advantage that sample surveys do not have. 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483748" y="6299782"/>
            <a:ext cx="1056574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20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Because of this objective, </a:t>
            </a:r>
            <a:r>
              <a:rPr b="1" lang="en-PH" sz="2200" u="sng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illustrations</a:t>
            </a:r>
            <a:r>
              <a:rPr b="1" lang="en-PH" sz="2200" u="sng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,</a:t>
            </a:r>
            <a:r>
              <a:rPr b="1" lang="en-PH" sz="220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not conclusions, are the focus in this presentation.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3893574" y="409200"/>
            <a:ext cx="516038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Objective of the Presentation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Google Shape;112;p3"/>
          <p:cNvGraphicFramePr/>
          <p:nvPr/>
        </p:nvGraphicFramePr>
        <p:xfrm>
          <a:off x="4577899" y="1303767"/>
          <a:ext cx="7187360" cy="5049743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13" name="Google Shape;113;p3"/>
          <p:cNvSpPr txBox="1"/>
          <p:nvPr/>
        </p:nvSpPr>
        <p:spPr>
          <a:xfrm>
            <a:off x="102613" y="1474429"/>
            <a:ext cx="4294730" cy="5221942"/>
          </a:xfrm>
          <a:prstGeom prst="rect">
            <a:avLst/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▪"/>
            </a:pP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NM’s population increased from </a:t>
            </a:r>
            <a:r>
              <a:rPr b="1" lang="en-PH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2M</a:t>
            </a: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in 1980 to </a:t>
            </a:r>
            <a:r>
              <a:rPr b="1" lang="en-PH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5M</a:t>
            </a: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in 2020. 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▪"/>
            </a:pP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But it’s average annual growth rate declined from </a:t>
            </a:r>
            <a:r>
              <a:rPr b="1" lang="en-PH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2.36%</a:t>
            </a: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(bet. 1980-90) to </a:t>
            </a:r>
            <a:r>
              <a:rPr b="1" lang="en-PH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1.46%</a:t>
            </a: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(bet. 2015-20).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▪"/>
            </a:pP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Decline in growth rate was driven primarily by fertility decline: TFR of </a:t>
            </a:r>
            <a:r>
              <a:rPr b="1" lang="en-PH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4.8</a:t>
            </a: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in 1993 to </a:t>
            </a:r>
            <a:r>
              <a:rPr b="1" lang="en-PH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2.1</a:t>
            </a: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in 2022. </a:t>
            </a:r>
            <a:r>
              <a:rPr i="1" lang="en-PH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(NDHS)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▪"/>
            </a:pP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NM’s age structure is clearly changing; its population is “growing older’. 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▪"/>
            </a:pP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But the tempo of aging varies by province and HUC</a:t>
            </a:r>
            <a:endParaRPr b="1"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3050649" y="427800"/>
            <a:ext cx="83444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Background about Northern Mindanao’s population</a:t>
            </a:r>
            <a:endParaRPr/>
          </a:p>
        </p:txBody>
      </p:sp>
      <p:sp>
        <p:nvSpPr>
          <p:cNvPr id="115" name="Google Shape;115;p3"/>
          <p:cNvSpPr txBox="1"/>
          <p:nvPr/>
        </p:nvSpPr>
        <p:spPr>
          <a:xfrm>
            <a:off x="11765259" y="2025342"/>
            <a:ext cx="324128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4577899" y="6471689"/>
            <a:ext cx="50026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PH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Sources: </a:t>
            </a:r>
            <a:r>
              <a:rPr b="1" i="1" lang="en-PH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PSA</a:t>
            </a:r>
            <a:r>
              <a:rPr i="1" lang="en-PH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&amp; </a:t>
            </a:r>
            <a:r>
              <a:rPr i="1" lang="en-P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</a:t>
            </a:r>
            <a:r>
              <a:rPr b="1" i="1" lang="en-P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philatlas</a:t>
            </a:r>
            <a:r>
              <a:rPr i="1" lang="en-P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.com/mindanao/r10.html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6750050" y="1328738"/>
            <a:ext cx="58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23" name="Google Shape;123;p4"/>
          <p:cNvGraphicFramePr/>
          <p:nvPr/>
        </p:nvGraphicFramePr>
        <p:xfrm>
          <a:off x="2690106" y="104816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{689B4A9E-34EB-4C42-8178-4A1A5E68E994}</a:tableStyleId>
              </a:tblPr>
              <a:tblGrid>
                <a:gridCol w="1950050"/>
                <a:gridCol w="920025"/>
                <a:gridCol w="1518025"/>
                <a:gridCol w="981350"/>
                <a:gridCol w="1288025"/>
                <a:gridCol w="1318700"/>
                <a:gridCol w="1525700"/>
              </a:tblGrid>
              <a:tr h="673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Province/HUC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E9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Year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E9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Total HHold Population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E9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Median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Age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E9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% of Pop. 60 yrs +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E9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Youth Dep. Ratio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E9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Old Age Dep. Ratio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E9A"/>
                    </a:solidFill>
                  </a:tcPr>
                </a:tc>
              </a:tr>
              <a:tr h="558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Region 10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2010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2020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Rounded"/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4,284,594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5,007,798</a:t>
                      </a:r>
                      <a:endParaRPr b="1" sz="1800">
                        <a:solidFill>
                          <a:srgbClr val="6600FF"/>
                        </a:solidFill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22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23</a:t>
                      </a:r>
                      <a:endParaRPr b="1" sz="1800">
                        <a:solidFill>
                          <a:srgbClr val="6600FF"/>
                        </a:solidFill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6.25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highlight>
                            <a:srgbClr val="FFFF00"/>
                          </a:highlight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7.89</a:t>
                      </a:r>
                      <a:endParaRPr b="1" sz="1800">
                        <a:solidFill>
                          <a:srgbClr val="6600FF"/>
                        </a:solidFill>
                        <a:highlight>
                          <a:srgbClr val="FFFF00"/>
                        </a:highlight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57.3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53.3</a:t>
                      </a:r>
                      <a:endParaRPr b="1" sz="1800">
                        <a:solidFill>
                          <a:srgbClr val="6600FF"/>
                        </a:solidFill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6.6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7.9</a:t>
                      </a:r>
                      <a:endParaRPr b="1" sz="1800">
                        <a:solidFill>
                          <a:srgbClr val="6600FF"/>
                        </a:solidFill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8"/>
                    </a:solidFill>
                  </a:tcPr>
                </a:tc>
              </a:tr>
              <a:tr h="558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Bukidnon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5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2010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5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Rounded"/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1,294,877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1,537,629</a:t>
                      </a:r>
                      <a:endParaRPr b="1" sz="1800">
                        <a:solidFill>
                          <a:srgbClr val="6600FF"/>
                        </a:solidFill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5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5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5.36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6.98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61.8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56.4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5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5.7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7.0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5C8"/>
                    </a:solidFill>
                  </a:tcPr>
                </a:tc>
              </a:tr>
              <a:tr h="558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Camiguin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2010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83,676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92,696</a:t>
                      </a:r>
                      <a:endParaRPr b="1" sz="1800">
                        <a:solidFill>
                          <a:srgbClr val="6600FF"/>
                        </a:solidFill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10.01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11.34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55.4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50.4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11.7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12.6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58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Lanao del Norte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5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2010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5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Rounded"/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607,116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721,716</a:t>
                      </a:r>
                      <a:endParaRPr b="1" sz="1800">
                        <a:solidFill>
                          <a:srgbClr val="6600FF"/>
                        </a:solidFill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5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5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4.88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6.06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69.4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63.1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5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5.4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6.4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5C8"/>
                    </a:solidFill>
                  </a:tcPr>
                </a:tc>
              </a:tr>
              <a:tr h="558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Iligan City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2010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Rounded"/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321,156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362,182</a:t>
                      </a:r>
                      <a:endParaRPr b="1" sz="1800">
                        <a:solidFill>
                          <a:srgbClr val="6600FF"/>
                        </a:solidFill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5.95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8.11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50.7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50.1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5.7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7.8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17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Misamis Occ.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5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2010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5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Rounded"/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566,340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614,951</a:t>
                      </a:r>
                      <a:endParaRPr b="1" sz="1800">
                        <a:solidFill>
                          <a:srgbClr val="6600FF"/>
                        </a:solidFill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5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5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8.91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10.80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52.1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47.8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5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9.8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11.4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5C8"/>
                    </a:solidFill>
                  </a:tcPr>
                </a:tc>
              </a:tr>
              <a:tr h="617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Misamis Or.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2010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Rounded"/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812,626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954,953</a:t>
                      </a:r>
                      <a:endParaRPr b="1" sz="1800">
                        <a:solidFill>
                          <a:srgbClr val="6600FF"/>
                        </a:solidFill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7.04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8.39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57.1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54.1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7.6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8.6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58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CDO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5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2010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5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Rounded"/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598,803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723,671</a:t>
                      </a:r>
                      <a:endParaRPr b="1" sz="1800">
                        <a:solidFill>
                          <a:srgbClr val="6600FF"/>
                        </a:solidFill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5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5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5.64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7.95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46.3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43.8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5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5.1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800">
                          <a:solidFill>
                            <a:srgbClr val="66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7.3</a:t>
                      </a:r>
                      <a:endParaRPr b="1" sz="1800">
                        <a:solidFill>
                          <a:srgbClr val="66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5C8"/>
                    </a:solidFill>
                  </a:tcPr>
                </a:tc>
              </a:tr>
            </a:tbl>
          </a:graphicData>
        </a:graphic>
      </p:graphicFrame>
      <p:sp>
        <p:nvSpPr>
          <p:cNvPr id="124" name="Google Shape;124;p4"/>
          <p:cNvSpPr txBox="1"/>
          <p:nvPr/>
        </p:nvSpPr>
        <p:spPr>
          <a:xfrm>
            <a:off x="41295" y="1401940"/>
            <a:ext cx="2548521" cy="5016758"/>
          </a:xfrm>
          <a:prstGeom prst="rect">
            <a:avLst/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 2020, Older Persons (OPs) comprised </a:t>
            </a:r>
            <a:r>
              <a:rPr b="1" lang="en-PH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7.9%</a:t>
            </a: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of NM’s household population.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PH" sz="20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Camiguin</a:t>
            </a: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had the largest proportion of OPs (</a:t>
            </a:r>
            <a:r>
              <a:rPr b="1" lang="en-PH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11.3%</a:t>
            </a: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) followed by </a:t>
            </a:r>
            <a:r>
              <a:rPr b="1" lang="en-PH" sz="20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Misamis Occ</a:t>
            </a: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(</a:t>
            </a:r>
            <a:r>
              <a:rPr b="1" lang="en-PH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10.8%</a:t>
            </a: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);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PH" sz="20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Lanao del Norte </a:t>
            </a: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had the lowest (</a:t>
            </a:r>
            <a:r>
              <a:rPr b="1" lang="en-PH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6.1%</a:t>
            </a: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) followed by </a:t>
            </a:r>
            <a:r>
              <a:rPr b="1" lang="en-PH" sz="20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Bukidnon</a:t>
            </a: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1" lang="en-PH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7.0%</a:t>
            </a: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3751991" y="157419"/>
            <a:ext cx="7500579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Indicators of Population Aging, by Province/HUC: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Northern Mindanao, 2010 - 2020</a:t>
            </a:r>
            <a:endParaRPr sz="2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/>
          <p:nvPr/>
        </p:nvSpPr>
        <p:spPr>
          <a:xfrm>
            <a:off x="3969388" y="213867"/>
            <a:ext cx="78148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0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Number</a:t>
            </a:r>
            <a:r>
              <a:rPr b="1" lang="en-PH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en-PH" sz="20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Percent</a:t>
            </a:r>
            <a:r>
              <a:rPr b="1" lang="en-PH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of Older Persons in Provinces and HUCs of Northern Mindanao: 2020</a:t>
            </a:r>
            <a:endParaRPr/>
          </a:p>
        </p:txBody>
      </p:sp>
      <p:graphicFrame>
        <p:nvGraphicFramePr>
          <p:cNvPr id="131" name="Google Shape;131;p5"/>
          <p:cNvGraphicFramePr/>
          <p:nvPr/>
        </p:nvGraphicFramePr>
        <p:xfrm>
          <a:off x="103817" y="1073683"/>
          <a:ext cx="4689163" cy="5784317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132" name="Google Shape;132;p5"/>
          <p:cNvGraphicFramePr/>
          <p:nvPr/>
        </p:nvGraphicFramePr>
        <p:xfrm>
          <a:off x="4785360" y="1028194"/>
          <a:ext cx="7302823" cy="5615939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33" name="Google Shape;133;p5"/>
          <p:cNvSpPr txBox="1"/>
          <p:nvPr/>
        </p:nvSpPr>
        <p:spPr>
          <a:xfrm>
            <a:off x="7448514" y="1802984"/>
            <a:ext cx="47434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1800">
                <a:solidFill>
                  <a:srgbClr val="66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OPs as percent of prov’l/HUC’s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1800">
                <a:solidFill>
                  <a:srgbClr val="66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population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/>
        </p:nvSpPr>
        <p:spPr>
          <a:xfrm>
            <a:off x="4025766" y="178299"/>
            <a:ext cx="684950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1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PH" sz="18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Granular Illustration 1: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1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Number and Percent of Older Persons in </a:t>
            </a:r>
            <a:r>
              <a:rPr b="1" lang="en-PH" sz="21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Camiguin</a:t>
            </a:r>
            <a:r>
              <a:rPr b="1" lang="en-PH" sz="21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, by municipality: 2020</a:t>
            </a:r>
            <a:endParaRPr/>
          </a:p>
        </p:txBody>
      </p:sp>
      <p:graphicFrame>
        <p:nvGraphicFramePr>
          <p:cNvPr id="140" name="Google Shape;140;p6"/>
          <p:cNvGraphicFramePr/>
          <p:nvPr/>
        </p:nvGraphicFramePr>
        <p:xfrm>
          <a:off x="105416" y="1193962"/>
          <a:ext cx="4689163" cy="5615939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141" name="Google Shape;141;p6"/>
          <p:cNvGraphicFramePr/>
          <p:nvPr/>
        </p:nvGraphicFramePr>
        <p:xfrm>
          <a:off x="4741485" y="859216"/>
          <a:ext cx="7302823" cy="5615939"/>
        </p:xfrm>
        <a:graphic>
          <a:graphicData uri="http://schemas.openxmlformats.org/drawingml/2006/chart">
            <c:chart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/>
          <p:nvPr/>
        </p:nvSpPr>
        <p:spPr>
          <a:xfrm>
            <a:off x="3149565" y="364345"/>
            <a:ext cx="630120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Distribution of Older Persons in Northern Mindanao, by Age Category and Sex: 2020</a:t>
            </a:r>
            <a:endParaRPr/>
          </a:p>
        </p:txBody>
      </p:sp>
      <p:graphicFrame>
        <p:nvGraphicFramePr>
          <p:cNvPr id="147" name="Google Shape;147;p7"/>
          <p:cNvGraphicFramePr/>
          <p:nvPr/>
        </p:nvGraphicFramePr>
        <p:xfrm>
          <a:off x="-104835" y="961968"/>
          <a:ext cx="4724401" cy="5675686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148" name="Google Shape;148;p7"/>
          <p:cNvGraphicFramePr/>
          <p:nvPr/>
        </p:nvGraphicFramePr>
        <p:xfrm>
          <a:off x="7397709" y="913795"/>
          <a:ext cx="4724401" cy="5579860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49" name="Google Shape;149;p7"/>
          <p:cNvSpPr txBox="1"/>
          <p:nvPr/>
        </p:nvSpPr>
        <p:spPr>
          <a:xfrm>
            <a:off x="4892818" y="1454285"/>
            <a:ext cx="2504891" cy="5232202"/>
          </a:xfrm>
          <a:prstGeom prst="rect">
            <a:avLst/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OPs: 395,010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b="1" lang="en-PH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More than half of NM’s OPs are of ages 60-69 yrs (</a:t>
            </a:r>
            <a:r>
              <a:rPr b="1" lang="en-PH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Young-old</a:t>
            </a:r>
            <a:r>
              <a:rPr b="1" lang="en-PH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); about a quarter are 70-79 yrs (</a:t>
            </a:r>
            <a:r>
              <a:rPr b="1" lang="en-PH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Middle-old</a:t>
            </a:r>
            <a:r>
              <a:rPr b="1" lang="en-PH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); and one in ten are 80 yrs and older (</a:t>
            </a:r>
            <a:r>
              <a:rPr b="1" lang="en-PH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Oldest-old</a:t>
            </a:r>
            <a:r>
              <a:rPr b="1" lang="en-PH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b="1" lang="en-PH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 all the age categories, </a:t>
            </a:r>
            <a:r>
              <a:rPr b="1" lang="en-PH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females outnumbered males</a:t>
            </a:r>
            <a:r>
              <a:rPr b="1" lang="en-PH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especially among the Oldest-old.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" name="Google Shape;155;p8"/>
          <p:cNvGraphicFramePr/>
          <p:nvPr/>
        </p:nvGraphicFramePr>
        <p:xfrm>
          <a:off x="2947047" y="12575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{689B4A9E-34EB-4C42-8178-4A1A5E68E994}</a:tableStyleId>
              </a:tblPr>
              <a:tblGrid>
                <a:gridCol w="2527700"/>
                <a:gridCol w="1741425"/>
                <a:gridCol w="1723975"/>
                <a:gridCol w="1683200"/>
                <a:gridCol w="1568650"/>
              </a:tblGrid>
              <a:tr h="403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Characteristic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5361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All Seniors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5361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Young-old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5361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Middle-old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5361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Oldest-old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536142"/>
                    </a:solidFill>
                  </a:tcPr>
                </a:tc>
              </a:tr>
              <a:tr h="4032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CEC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395,010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(100.0)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CEC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253,300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(100.0)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CEC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103,076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(100.0)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CEC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38,634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(100.0)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CECD8"/>
                    </a:solidFill>
                  </a:tcPr>
                </a:tc>
              </a:tr>
              <a:tr h="92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 u="sng">
                          <a:latin typeface="Arial"/>
                          <a:ea typeface="Arial"/>
                          <a:cs typeface="Arial"/>
                          <a:sym typeface="Arial"/>
                        </a:rPr>
                        <a:t>Urban-Rural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Urban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Rural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5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196,456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(49.73)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198,554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(50.27)</a:t>
                      </a:r>
                      <a:endParaRPr b="1" i="0" sz="155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5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129,905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(51.29)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123,395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(48.71)</a:t>
                      </a:r>
                      <a:endParaRPr b="1" i="0" sz="155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5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49,122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(47.66)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53,954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(52.34)</a:t>
                      </a:r>
                      <a:endParaRPr b="1" i="0" sz="155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5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17,429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(45.11)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21,205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(54.89)</a:t>
                      </a:r>
                      <a:endParaRPr b="1" i="0" sz="155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AE6F1"/>
                    </a:solidFill>
                  </a:tcPr>
                </a:tc>
              </a:tr>
              <a:tr h="2038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 u="sng">
                          <a:latin typeface="Arial"/>
                          <a:ea typeface="Arial"/>
                          <a:cs typeface="Arial"/>
                          <a:sym typeface="Arial"/>
                        </a:rPr>
                        <a:t>Marital Status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Single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Married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Common-law/Live-in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Widowed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Div./Sep./Annulled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Unknown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5E8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55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11,649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(2.95)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238,72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(60.44)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24,356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(6.17)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110,70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(28.02)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9,534  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(2.41)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       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(0.01)</a:t>
                      </a:r>
                      <a:endParaRPr b="1" i="0" sz="155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5E8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55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6,820    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(2.69)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172,751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(68.20)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17,579  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(6.94)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48,942  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(19.32)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7,189    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(2.84)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r>
                        <a:rPr b="1" i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(0.01)</a:t>
                      </a:r>
                      <a:endParaRPr b="1" i="0" sz="155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5E8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55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3,053  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(2.96)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53,936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(52.33)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5,137  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(4.98)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39,004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(37.84)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1,933  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(1.88)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       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(0.01)</a:t>
                      </a:r>
                      <a:endParaRPr b="1" i="0" sz="155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5E8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55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1,776  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(4.60)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12,042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(31.17)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1,640  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(4.24)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22,755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(58.90)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412     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(1.07)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         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(0.02)</a:t>
                      </a:r>
                      <a:endParaRPr b="1" i="0" sz="155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5E8EC"/>
                    </a:solidFill>
                  </a:tcPr>
                </a:tc>
              </a:tr>
              <a:tr h="1759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 u="sng">
                          <a:latin typeface="Arial"/>
                          <a:ea typeface="Arial"/>
                          <a:cs typeface="Arial"/>
                          <a:sym typeface="Arial"/>
                        </a:rPr>
                        <a:t>Relationship to HHHead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Head him/herself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Spouse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Son/Daughter &amp; in-law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Parent/parent-in-law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Others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5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240,557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(60.90)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97,810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(24.76)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2,127  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(0.54)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37,194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(9.42)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17,322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(4.38)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5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154,602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(61.04)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74,521  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(29.42)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1,883    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(0.74)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12,048  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(4.76)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10,246  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(4.04)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5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65,096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(63.16)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19,927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(19.33)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50"/>
                        <a:buFont typeface="Arial"/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203     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(0.20)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13,208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(12.81)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4,642  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(4.50)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5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20,859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(53.99)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3,362  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(8.70)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       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(0.11)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11,938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(30.90)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50"/>
                        <a:buFont typeface="Arial"/>
                        <a:buNone/>
                      </a:pPr>
                      <a:r>
                        <a:rPr b="1" lang="en-PH" sz="15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2,434    </a:t>
                      </a:r>
                      <a:r>
                        <a:rPr b="1" i="0" lang="en-PH" sz="155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(6.30)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4EBF2"/>
                    </a:solidFill>
                  </a:tcPr>
                </a:tc>
              </a:tr>
            </a:tbl>
          </a:graphicData>
        </a:graphic>
      </p:graphicFrame>
      <p:sp>
        <p:nvSpPr>
          <p:cNvPr id="156" name="Google Shape;156;p8"/>
          <p:cNvSpPr txBox="1"/>
          <p:nvPr/>
        </p:nvSpPr>
        <p:spPr>
          <a:xfrm>
            <a:off x="3303639" y="231534"/>
            <a:ext cx="852456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Distribution of Older Persons, by Age Categories and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Selected Individual Characteristics: Northern Mindanao, 2020</a:t>
            </a:r>
            <a:endParaRPr sz="20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0" y="1136558"/>
            <a:ext cx="2947047" cy="5647700"/>
          </a:xfrm>
          <a:prstGeom prst="rect">
            <a:avLst/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b="1" lang="en-PH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Urban areas had more “young-olds”, while the rural areas had more of “middle-old” and “oldest-old” individuals.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b="1" lang="en-PH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 majority of the young- and middle-old persons were married, while the majority of the oldest-old were widowed.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b="1" lang="en-PH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OPs were generally the heads of their households or the spouse of the head. But among the oldest-old, a substantial fraction were parents of the head.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PH" sz="1600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rPr>
              <a:t>(Can disaggregate by sex.)</a:t>
            </a:r>
            <a:r>
              <a:rPr b="1" lang="en-PH" sz="160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Google Shape;163;p9"/>
          <p:cNvGraphicFramePr/>
          <p:nvPr/>
        </p:nvGraphicFramePr>
        <p:xfrm>
          <a:off x="2766497" y="10559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{689B4A9E-34EB-4C42-8178-4A1A5E68E994}</a:tableStyleId>
              </a:tblPr>
              <a:tblGrid>
                <a:gridCol w="2714075"/>
                <a:gridCol w="1729800"/>
                <a:gridCol w="1723975"/>
                <a:gridCol w="1677375"/>
                <a:gridCol w="1580300"/>
              </a:tblGrid>
              <a:tr h="419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Characteristic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5361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All Seniors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5361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Young-old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5361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Middle-old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5361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Oldest-old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536142"/>
                    </a:solidFill>
                  </a:tcPr>
                </a:tc>
              </a:tr>
              <a:tr h="3795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CEC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395,010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(100.0)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CEC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253,300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(100.0)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CEC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103,076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(100.0)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CEC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38,634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(100.0)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CECD8"/>
                    </a:solidFill>
                  </a:tcPr>
                </a:tc>
              </a:tr>
              <a:tr h="2035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 u="sng">
                          <a:latin typeface="Arial"/>
                          <a:ea typeface="Arial"/>
                          <a:cs typeface="Arial"/>
                          <a:sym typeface="Arial"/>
                        </a:rPr>
                        <a:t>Education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 </a:t>
                      </a: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None/incomplete elem.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 Elementary graduate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 Some/Complete HS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 College Undergraduate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 College grad/postgrad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 Not stated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6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127,731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(32.34)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72,251  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(18.29)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109,761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(27.79)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29,466  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(7.46)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55,438  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(14.03)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363       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(0.09)</a:t>
                      </a:r>
                      <a:endParaRPr b="1" i="0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6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70,270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(27.74)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43,789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(17.29)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79,195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(31.27)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21,965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(8.67)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37,851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(14.94)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230     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(0.09</a:t>
                      </a:r>
                      <a:r>
                        <a:rPr i="0" lang="en-PH" sz="1600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6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39,308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(38.13)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20,712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(20.09)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23,079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(22.40)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6,162  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(5.98)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13,722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(13.31)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93       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(0.09</a:t>
                      </a:r>
                      <a:r>
                        <a:rPr i="0" lang="en-PH" sz="1600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 b="1" i="0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6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18,153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(46.99)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7,750  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(20.06)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7,487  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(19.38)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1,339  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(3.47)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3,865  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(10.00)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       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(0.10)</a:t>
                      </a:r>
                      <a:endParaRPr b="1" i="0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AE6F1"/>
                    </a:solidFill>
                  </a:tcPr>
                </a:tc>
              </a:tr>
              <a:tr h="1759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 u="sng">
                          <a:latin typeface="Arial"/>
                          <a:ea typeface="Arial"/>
                          <a:cs typeface="Arial"/>
                          <a:sym typeface="Arial"/>
                        </a:rPr>
                        <a:t>Religion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 Roman Catholic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 Other Christians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 Islam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 Tribal Religions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 Other religions/NS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5E8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6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298,833  </a:t>
                      </a: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(75.65)</a:t>
                      </a:r>
                      <a:endParaRPr b="1" i="0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70,301    </a:t>
                      </a: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(17.80)</a:t>
                      </a:r>
                      <a:endParaRPr b="1" i="0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14,836    </a:t>
                      </a: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(3.76)</a:t>
                      </a:r>
                      <a:endParaRPr b="1" i="0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1,696      </a:t>
                      </a: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(0.43)</a:t>
                      </a:r>
                      <a:endParaRPr b="1" i="0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9,344      </a:t>
                      </a: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(2.36)</a:t>
                      </a:r>
                      <a:endParaRPr b="1" i="0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5E8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6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191,668  </a:t>
                      </a: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(75.67)</a:t>
                      </a:r>
                      <a:endParaRPr b="1" i="0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44,503    </a:t>
                      </a: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(17.57)</a:t>
                      </a:r>
                      <a:endParaRPr b="1" i="0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9,801      </a:t>
                      </a: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(3.87)</a:t>
                      </a:r>
                      <a:endParaRPr b="1" i="0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1,145      </a:t>
                      </a: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(0.45)</a:t>
                      </a:r>
                      <a:endParaRPr b="1" i="0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6,183      </a:t>
                      </a: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(2.44)</a:t>
                      </a:r>
                      <a:endParaRPr b="1" i="0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5E8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6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78,204   </a:t>
                      </a: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(75.87)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18,336   </a:t>
                      </a: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(17.79)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3,763     </a:t>
                      </a: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(3.65)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423        </a:t>
                      </a: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(0.41)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2,350     </a:t>
                      </a: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(2.28)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5E8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6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28,961  </a:t>
                      </a: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(74.96)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7,462    </a:t>
                      </a: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(19.31)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1,272    </a:t>
                      </a: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(3.29)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128       </a:t>
                      </a: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(0.33)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811       </a:t>
                      </a:r>
                      <a:r>
                        <a:rPr b="1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(2.10)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5E8EC"/>
                    </a:solidFill>
                  </a:tcPr>
                </a:tc>
              </a:tr>
              <a:tr h="1207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 u="sng">
                          <a:latin typeface="Arial"/>
                          <a:ea typeface="Arial"/>
                          <a:cs typeface="Arial"/>
                          <a:sym typeface="Arial"/>
                        </a:rPr>
                        <a:t>Citizenship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 </a:t>
                      </a: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Filipino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 Fil. w/ dual citizenship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 Foreign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6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394,172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(99.79)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388       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(0.10)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450       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(0.11)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6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252,827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(99.81)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       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(0.08)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272       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(0.11)</a:t>
                      </a:r>
                      <a:endParaRPr b="1" i="0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t/>
                      </a:r>
                      <a:endParaRPr b="1" i="1" sz="16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102,789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(99.73)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139       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(0.13)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148       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(0.14)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t/>
                      </a:r>
                      <a:endParaRPr b="1" i="1" sz="16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38,556</a:t>
                      </a:r>
                      <a:r>
                        <a:rPr b="1" i="0" lang="en-PH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(99.80)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r>
                        <a:rPr b="1" lang="en-PH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  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(0.12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r>
                        <a:rPr b="1" lang="en-PH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    </a:t>
                      </a:r>
                      <a:r>
                        <a:rPr b="1" i="0" lang="en-PH" sz="160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(0.08)</a:t>
                      </a:r>
                      <a:endParaRPr b="1" i="0" sz="16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4EBF2"/>
                    </a:solidFill>
                  </a:tcPr>
                </a:tc>
              </a:tr>
            </a:tbl>
          </a:graphicData>
        </a:graphic>
      </p:graphicFrame>
      <p:sp>
        <p:nvSpPr>
          <p:cNvPr id="164" name="Google Shape;164;p9"/>
          <p:cNvSpPr txBox="1"/>
          <p:nvPr/>
        </p:nvSpPr>
        <p:spPr>
          <a:xfrm>
            <a:off x="2663947" y="224028"/>
            <a:ext cx="92704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75945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Distribution of Older Persons, by Age Categories and </a:t>
            </a:r>
            <a:endParaRPr/>
          </a:p>
          <a:p>
            <a:pPr indent="0" lvl="0" marL="575945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Selected Individual Characteristics: Northern Mindanao, 2020 (cont.)</a:t>
            </a:r>
            <a:endParaRPr sz="20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9"/>
          <p:cNvSpPr txBox="1"/>
          <p:nvPr/>
        </p:nvSpPr>
        <p:spPr>
          <a:xfrm>
            <a:off x="0" y="1214274"/>
            <a:ext cx="2766497" cy="5601533"/>
          </a:xfrm>
          <a:prstGeom prst="rect">
            <a:avLst/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1" lang="en-PH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The “young-olds” had higher levels of educ. than their older counterparts. Nearly a quarter (23.6%) of them had  college education compared to only 13.5% among the oldest-old.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1" lang="en-PH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Three-quarters of OPs were Catholics. “Other Christians” were slightly more common among the oldest-old.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PH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1" lang="en-PH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In 2020, there were 388 OPs in NM with dual citizenship &amp; 450 who were foreign citizens.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llery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2024-08-08T08:23:02Z</dcterms:created>
  <dc:creator>TEST</dc:creator>
</cp:coreProperties>
</file>