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308" r:id="rId3"/>
    <p:sldId id="310" r:id="rId4"/>
    <p:sldId id="309" r:id="rId5"/>
    <p:sldId id="319" r:id="rId6"/>
    <p:sldId id="313" r:id="rId7"/>
    <p:sldId id="318" r:id="rId8"/>
    <p:sldId id="315" r:id="rId9"/>
    <p:sldId id="316" r:id="rId10"/>
    <p:sldId id="320" r:id="rId11"/>
    <p:sldId id="311" r:id="rId12"/>
    <p:sldId id="321" r:id="rId13"/>
    <p:sldId id="322" r:id="rId14"/>
    <p:sldId id="323" r:id="rId15"/>
    <p:sldId id="324" r:id="rId16"/>
    <p:sldId id="325" r:id="rId17"/>
    <p:sldId id="327" r:id="rId18"/>
    <p:sldId id="329" r:id="rId19"/>
    <p:sldId id="332" r:id="rId20"/>
    <p:sldId id="1336" r:id="rId21"/>
    <p:sldId id="363" r:id="rId22"/>
    <p:sldId id="328" r:id="rId23"/>
    <p:sldId id="331" r:id="rId24"/>
    <p:sldId id="1342" r:id="rId25"/>
    <p:sldId id="262" r:id="rId26"/>
  </p:sldIdLst>
  <p:sldSz cx="9144000" cy="5143500" type="screen16x9"/>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ju17TZNcJ5J3nakTDmMSVbYMw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2D"/>
    <a:srgbClr val="162872"/>
    <a:srgbClr val="FFFFFF"/>
    <a:srgbClr val="000000"/>
    <a:srgbClr val="FFBC4F"/>
    <a:srgbClr val="4285F4"/>
    <a:srgbClr val="E6F6F6"/>
    <a:srgbClr val="163567"/>
    <a:srgbClr val="305BBA"/>
    <a:srgbClr val="879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90" autoAdjust="0"/>
  </p:normalViewPr>
  <p:slideViewPr>
    <p:cSldViewPr snapToGrid="0">
      <p:cViewPr varScale="1">
        <p:scale>
          <a:sx n="89" d="100"/>
          <a:sy n="89" d="100"/>
        </p:scale>
        <p:origin x="1210"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That is why, whenever you will be decided to go to Boracay Island after this Conference, you will have to go through RBIM registration at the port in </a:t>
            </a:r>
            <a:r>
              <a:rPr lang="en-PH" dirty="0" err="1"/>
              <a:t>Caticlan</a:t>
            </a:r>
            <a:r>
              <a:rPr lang="en-PH" dirty="0"/>
              <a:t>.</a:t>
            </a:r>
          </a:p>
        </p:txBody>
      </p:sp>
      <p:sp>
        <p:nvSpPr>
          <p:cNvPr id="4" name="Slide Number Placeholder 3"/>
          <p:cNvSpPr>
            <a:spLocks noGrp="1"/>
          </p:cNvSpPr>
          <p:nvPr>
            <p:ph type="sldNum" sz="quarter" idx="5"/>
          </p:nvPr>
        </p:nvSpPr>
        <p:spPr/>
        <p:txBody>
          <a:bodyPr lIns="96616" tIns="48308" rIns="96616" bIns="48308"/>
          <a:lstStyle/>
          <a:p>
            <a:fld id="{4BB06A2F-DBB7-4BBE-AD79-9C920FC93C05}" type="slidenum">
              <a:rPr lang="en-PH" smtClean="0"/>
              <a:t>20</a:t>
            </a:fld>
            <a:endParaRPr lang="en-PH"/>
          </a:p>
        </p:txBody>
      </p:sp>
    </p:spTree>
    <p:extLst>
      <p:ext uri="{BB962C8B-B14F-4D97-AF65-F5344CB8AC3E}">
        <p14:creationId xmlns:p14="http://schemas.microsoft.com/office/powerpoint/2010/main" val="6777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PH" dirty="0"/>
              <a:t>As institutionalized in Malay, Aklan, this is the flow in registering migrants: after identifying who the migrant is and having an ID. </a:t>
            </a:r>
          </a:p>
        </p:txBody>
      </p:sp>
      <p:sp>
        <p:nvSpPr>
          <p:cNvPr id="4" name="Slide Number Placeholder 3"/>
          <p:cNvSpPr>
            <a:spLocks noGrp="1"/>
          </p:cNvSpPr>
          <p:nvPr>
            <p:ph type="sldNum" sz="quarter" idx="5"/>
          </p:nvPr>
        </p:nvSpPr>
        <p:spPr/>
        <p:txBody>
          <a:bodyPr lIns="96616" tIns="48308" rIns="96616" bIns="48308"/>
          <a:lstStyle/>
          <a:p>
            <a:fld id="{4BB06A2F-DBB7-4BBE-AD79-9C920FC93C05}" type="slidenum">
              <a:rPr lang="en-PH" smtClean="0"/>
              <a:t>21</a:t>
            </a:fld>
            <a:endParaRPr lang="en-PH"/>
          </a:p>
        </p:txBody>
      </p:sp>
    </p:spTree>
    <p:extLst>
      <p:ext uri="{BB962C8B-B14F-4D97-AF65-F5344CB8AC3E}">
        <p14:creationId xmlns:p14="http://schemas.microsoft.com/office/powerpoint/2010/main" val="54697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PH" dirty="0"/>
              <a:t>Presented here are the LGUs covered during the Focus Group Discussion previously conducted by ETL last October. Other LGUs implementing RBIM but were not reached through the FGD were excluded.</a:t>
            </a:r>
          </a:p>
          <a:p>
            <a:endParaRPr lang="en-PH" dirty="0"/>
          </a:p>
          <a:p>
            <a:r>
              <a:rPr lang="en-PH" dirty="0"/>
              <a:t>Planning involves tracking and </a:t>
            </a:r>
            <a:r>
              <a:rPr lang="en-PH" dirty="0" err="1"/>
              <a:t>masterlisting</a:t>
            </a:r>
            <a:r>
              <a:rPr lang="en-PH" dirty="0"/>
              <a:t> of Women of Reproductive Ages for family planning initiatives and strategies</a:t>
            </a:r>
          </a:p>
        </p:txBody>
      </p:sp>
    </p:spTree>
    <p:extLst>
      <p:ext uri="{BB962C8B-B14F-4D97-AF65-F5344CB8AC3E}">
        <p14:creationId xmlns:p14="http://schemas.microsoft.com/office/powerpoint/2010/main" val="127497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pPr marL="241539" indent="-241539">
              <a:buFont typeface="+mj-lt"/>
              <a:buAutoNum type="arabicPeriod"/>
            </a:pPr>
            <a:r>
              <a:rPr lang="en-US" sz="1200" dirty="0"/>
              <a:t>Limited LGU Funding for RBIM Sustainability: Many Local Government Units (LGUs) face budget constraints that hinder the long-term sustainability of the RBIM. Without consistent funding, it’s challenging to cover essential costs for system maintenance and updates.</a:t>
            </a:r>
          </a:p>
          <a:p>
            <a:pPr marL="241539" indent="-241539">
              <a:buFont typeface="+mj-lt"/>
              <a:buAutoNum type="arabicPeriod"/>
            </a:pPr>
            <a:r>
              <a:rPr lang="en-US" sz="1200" dirty="0"/>
              <a:t>Need for Dedicated Human Resources to Manage the Database: Hiring qualified personnel to oversee the RBIM is essential for reliable data management. However, funding limitations often make it difficult for LGUs to employ dedicated staff, impacting the system’s continuity and efficiency.</a:t>
            </a:r>
          </a:p>
          <a:p>
            <a:pPr marL="241539" indent="-241539">
              <a:buFont typeface="+mj-lt"/>
              <a:buAutoNum type="arabicPeriod"/>
            </a:pPr>
            <a:r>
              <a:rPr lang="en-US" sz="1200" dirty="0"/>
              <a:t>Insufficient Funds for Monitoring and Updating Activities: Actively maintaining an up-to-date RBIM requires regular meetings, transportation for field visits, and supplies. Limited budgets restrict these activities, making it harder to keep the database current and accurate.</a:t>
            </a:r>
          </a:p>
          <a:p>
            <a:pPr marL="241539" indent="-241539">
              <a:buFont typeface="+mj-lt"/>
              <a:buAutoNum type="arabicPeriod"/>
            </a:pPr>
            <a:r>
              <a:rPr lang="en-US" sz="1200" dirty="0"/>
              <a:t>Intermittent Power Supply Affecting Server Uptime: Unstable power supply at server locations causes system downtime, disrupting access to and reliability of the RBIM. This affects timely data input and retrieval, undermining the system’s effectiveness.</a:t>
            </a:r>
          </a:p>
        </p:txBody>
      </p:sp>
    </p:spTree>
    <p:extLst>
      <p:ext uri="{BB962C8B-B14F-4D97-AF65-F5344CB8AC3E}">
        <p14:creationId xmlns:p14="http://schemas.microsoft.com/office/powerpoint/2010/main" val="176490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7f9cc4e4e_3_2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c7f9cc4e4e_3_29:notes"/>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9" name="Google Shape;9;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 name="Google Shape;1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9pPr>
          </a:lstStyle>
          <a:p>
            <a:r>
              <a:t>xx%</a:t>
            </a:r>
          </a:p>
        </p:txBody>
      </p:sp>
      <p:sp>
        <p:nvSpPr>
          <p:cNvPr id="44" name="Google Shape;44;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marR="0" lvl="0"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 name="Google Shape;4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14D8-F8F1-F1B5-DF2F-E20659B81625}"/>
              </a:ext>
            </a:extLst>
          </p:cNvPr>
          <p:cNvSpPr>
            <a:spLocks noGrp="1"/>
          </p:cNvSpPr>
          <p:nvPr>
            <p:ph type="title"/>
          </p:nvPr>
        </p:nvSpPr>
        <p:spPr>
          <a:xfrm>
            <a:off x="457200" y="780242"/>
            <a:ext cx="8229600" cy="1828800"/>
          </a:xfrm>
        </p:spPr>
        <p:txBody>
          <a:bodyPr anchor="t">
            <a:spAutoFit/>
          </a:bodyPr>
          <a:lstStyle>
            <a:lvl1pPr>
              <a:defRPr>
                <a:solidFill>
                  <a:srgbClr val="091F7A"/>
                </a:solidFill>
              </a:defRPr>
            </a:lvl1pPr>
          </a:lstStyle>
          <a:p>
            <a:r>
              <a:rPr lang="en-US" dirty="0"/>
              <a:t>Click to edit Master title style</a:t>
            </a:r>
            <a:endParaRPr lang="en-PH" dirty="0"/>
          </a:p>
        </p:txBody>
      </p:sp>
      <p:sp>
        <p:nvSpPr>
          <p:cNvPr id="3" name="Content Placeholder 2">
            <a:extLst>
              <a:ext uri="{FF2B5EF4-FFF2-40B4-BE49-F238E27FC236}">
                <a16:creationId xmlns:a16="http://schemas.microsoft.com/office/drawing/2014/main" id="{31E2EF04-19BC-3DAB-F888-72B433E2C1F9}"/>
              </a:ext>
            </a:extLst>
          </p:cNvPr>
          <p:cNvSpPr>
            <a:spLocks noGrp="1"/>
          </p:cNvSpPr>
          <p:nvPr>
            <p:ph idx="1"/>
          </p:nvPr>
        </p:nvSpPr>
        <p:spPr>
          <a:xfrm>
            <a:off x="457200" y="1474840"/>
            <a:ext cx="8229600" cy="694944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202844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 name="Google Shape;13;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9pPr>
          </a:lstStyle>
          <a:p>
            <a:endParaRPr/>
          </a:p>
        </p:txBody>
      </p:sp>
      <p:sp>
        <p:nvSpPr>
          <p:cNvPr id="17" name="Google Shape;1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0" name="Google Shape;20;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1" name="Google Shape;21;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2" name="Google Shape;2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28" name="Google Shape;28;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marR="0" lvl="0"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29" name="Google Shape;2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32" name="Google Shape;3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36" name="Google Shape;36;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endParaRPr/>
          </a:p>
        </p:txBody>
      </p:sp>
      <p:sp>
        <p:nvSpPr>
          <p:cNvPr id="37" name="Google Shape;37;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 name="Google Shape;3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stStyle>
          <a:p>
            <a:endParaRPr/>
          </a:p>
        </p:txBody>
      </p:sp>
      <p:sp>
        <p:nvSpPr>
          <p:cNvPr id="41" name="Google Shape;4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2" name="Rectangle 1">
            <a:extLst>
              <a:ext uri="{FF2B5EF4-FFF2-40B4-BE49-F238E27FC236}">
                <a16:creationId xmlns:a16="http://schemas.microsoft.com/office/drawing/2014/main" id="{69963E7C-18E5-8E2F-764B-344C320CCC23}"/>
              </a:ext>
            </a:extLst>
          </p:cNvPr>
          <p:cNvSpPr/>
          <p:nvPr/>
        </p:nvSpPr>
        <p:spPr>
          <a:xfrm>
            <a:off x="955083" y="1119829"/>
            <a:ext cx="7233834" cy="2239864"/>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2" name="Picture 11">
            <a:extLst>
              <a:ext uri="{FF2B5EF4-FFF2-40B4-BE49-F238E27FC236}">
                <a16:creationId xmlns:a16="http://schemas.microsoft.com/office/drawing/2014/main" id="{8345DBB1-9273-FBB7-05F7-E4DE4B7FB64D}"/>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55082" y="1210848"/>
            <a:ext cx="7233835" cy="2148844"/>
          </a:xfrm>
          <a:prstGeom prst="rect">
            <a:avLst/>
          </a:prstGeom>
          <a:effectLst>
            <a:innerShdw blurRad="114300">
              <a:prstClr val="black"/>
            </a:innerShdw>
          </a:effectLst>
        </p:spPr>
      </p:pic>
      <p:sp>
        <p:nvSpPr>
          <p:cNvPr id="5" name="TextBox 4">
            <a:extLst>
              <a:ext uri="{FF2B5EF4-FFF2-40B4-BE49-F238E27FC236}">
                <a16:creationId xmlns:a16="http://schemas.microsoft.com/office/drawing/2014/main" id="{1F8CE3B9-0BA5-6D60-9428-20F703E8FDDF}"/>
              </a:ext>
            </a:extLst>
          </p:cNvPr>
          <p:cNvSpPr txBox="1"/>
          <p:nvPr/>
        </p:nvSpPr>
        <p:spPr>
          <a:xfrm>
            <a:off x="955083" y="2927164"/>
            <a:ext cx="7233834"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A REGIONAL GAMBIT, A POPDEV CONDUIT</a:t>
            </a:r>
          </a:p>
        </p:txBody>
      </p:sp>
      <p:sp>
        <p:nvSpPr>
          <p:cNvPr id="10" name="TextBox 9">
            <a:extLst>
              <a:ext uri="{FF2B5EF4-FFF2-40B4-BE49-F238E27FC236}">
                <a16:creationId xmlns:a16="http://schemas.microsoft.com/office/drawing/2014/main" id="{2AA5AB76-98C4-D9E6-09DC-E0EA0205F91D}"/>
              </a:ext>
            </a:extLst>
          </p:cNvPr>
          <p:cNvSpPr txBox="1"/>
          <p:nvPr/>
        </p:nvSpPr>
        <p:spPr>
          <a:xfrm>
            <a:off x="955083" y="1119828"/>
            <a:ext cx="7233834" cy="307777"/>
          </a:xfrm>
          <a:prstGeom prst="rect">
            <a:avLst/>
          </a:prstGeom>
          <a:solidFill>
            <a:srgbClr val="163567"/>
          </a:solidFill>
        </p:spPr>
        <p:txBody>
          <a:bodyPr wrap="square" rtlCol="0">
            <a:spAutoFit/>
          </a:bodyPr>
          <a:lstStyle/>
          <a:p>
            <a:pPr algn="ctr"/>
            <a:r>
              <a:rPr lang="en-PH" b="1" spc="300" dirty="0">
                <a:solidFill>
                  <a:schemeClr val="bg1"/>
                </a:solidFill>
                <a:latin typeface="Montserrat" pitchFamily="2" charset="0"/>
              </a:rPr>
              <a:t>REGISTRY OF BARANGAY INHABITANTS AND MIGRANTS</a:t>
            </a:r>
          </a:p>
        </p:txBody>
      </p:sp>
      <p:sp>
        <p:nvSpPr>
          <p:cNvPr id="13" name="Google Shape;53;p1">
            <a:extLst>
              <a:ext uri="{FF2B5EF4-FFF2-40B4-BE49-F238E27FC236}">
                <a16:creationId xmlns:a16="http://schemas.microsoft.com/office/drawing/2014/main" id="{952ABF37-2F3A-176E-E448-C7D5A1B1DA82}"/>
              </a:ext>
            </a:extLst>
          </p:cNvPr>
          <p:cNvSpPr txBox="1"/>
          <p:nvPr/>
        </p:nvSpPr>
        <p:spPr>
          <a:xfrm>
            <a:off x="27122" y="3526043"/>
            <a:ext cx="9144000" cy="69724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PH" b="1" i="0" u="none" strike="noStrike" cap="none" dirty="0">
                <a:solidFill>
                  <a:srgbClr val="162872"/>
                </a:solidFill>
                <a:latin typeface="Arial"/>
                <a:ea typeface="Arial"/>
                <a:cs typeface="Arial"/>
                <a:sym typeface="Arial"/>
              </a:rPr>
              <a:t>HAROLD ALFRED P. MARSHALL</a:t>
            </a:r>
          </a:p>
          <a:p>
            <a:pPr marL="0" marR="0" lvl="0" indent="0" algn="ctr" rtl="0">
              <a:lnSpc>
                <a:spcPct val="100000"/>
              </a:lnSpc>
              <a:spcBef>
                <a:spcPts val="0"/>
              </a:spcBef>
              <a:spcAft>
                <a:spcPts val="0"/>
              </a:spcAft>
              <a:buClr>
                <a:srgbClr val="000000"/>
              </a:buClr>
              <a:buSzPts val="1500"/>
              <a:buFont typeface="Arial"/>
              <a:buNone/>
            </a:pPr>
            <a:r>
              <a:rPr lang="en-PH" sz="1200" dirty="0">
                <a:solidFill>
                  <a:srgbClr val="162872"/>
                </a:solidFill>
              </a:rPr>
              <a:t>Regional Director, CPD-Region VI</a:t>
            </a:r>
          </a:p>
          <a:p>
            <a:pPr marL="0" marR="0" lvl="0" indent="0" algn="ctr" rtl="0">
              <a:lnSpc>
                <a:spcPct val="100000"/>
              </a:lnSpc>
              <a:spcBef>
                <a:spcPts val="0"/>
              </a:spcBef>
              <a:spcAft>
                <a:spcPts val="0"/>
              </a:spcAft>
              <a:buClr>
                <a:srgbClr val="000000"/>
              </a:buClr>
              <a:buSzPts val="1500"/>
              <a:buFont typeface="Arial"/>
              <a:buNone/>
            </a:pPr>
            <a:r>
              <a:rPr lang="en-PH" sz="1100" i="1" u="none" strike="noStrike" cap="none" dirty="0">
                <a:solidFill>
                  <a:srgbClr val="162872"/>
                </a:solidFill>
                <a:latin typeface="Arial"/>
                <a:ea typeface="Arial"/>
                <a:cs typeface="Arial"/>
                <a:sym typeface="Arial"/>
              </a:rPr>
              <a:t>Presented </a:t>
            </a:r>
            <a:r>
              <a:rPr lang="en-PH" sz="1100" i="1" dirty="0">
                <a:solidFill>
                  <a:srgbClr val="162872"/>
                </a:solidFill>
              </a:rPr>
              <a:t>during the National Conference on Family Planning 2024  |  November 20, 2024</a:t>
            </a:r>
            <a:endParaRPr sz="1100" i="1" u="none" strike="noStrike" cap="none" dirty="0">
              <a:solidFill>
                <a:srgbClr val="16287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F6162-F984-4B2E-0E4B-AC149469FAF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F11B76D-FF62-11EF-0147-FD26AF74D83E}"/>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15" name="Google Shape;69;g2c7f9cc4e4e_3_0">
            <a:extLst>
              <a:ext uri="{FF2B5EF4-FFF2-40B4-BE49-F238E27FC236}">
                <a16:creationId xmlns:a16="http://schemas.microsoft.com/office/drawing/2014/main" id="{781FB85B-7CFC-8575-9493-2BC78D11CD47}"/>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600" b="1" i="0" u="none" strike="noStrike" cap="none" spc="300" dirty="0">
                <a:solidFill>
                  <a:schemeClr val="tx1"/>
                </a:solidFill>
                <a:effectLst>
                  <a:glow rad="101600">
                    <a:schemeClr val="bg1">
                      <a:alpha val="60000"/>
                    </a:schemeClr>
                  </a:glow>
                </a:effectLst>
                <a:latin typeface="Arial"/>
                <a:ea typeface="Arial"/>
                <a:cs typeface="Arial"/>
                <a:sym typeface="Arial"/>
              </a:rPr>
              <a:t>LEGAL BASES</a:t>
            </a:r>
            <a:endParaRPr sz="3600" b="1" i="0" u="none" strike="noStrike" cap="none" spc="300" dirty="0">
              <a:solidFill>
                <a:schemeClr val="tx1"/>
              </a:solidFill>
              <a:effectLst>
                <a:glow rad="101600">
                  <a:schemeClr val="bg1">
                    <a:alpha val="60000"/>
                  </a:schemeClr>
                </a:glow>
              </a:effectLst>
              <a:latin typeface="Arial"/>
              <a:ea typeface="Arial"/>
              <a:cs typeface="Arial"/>
              <a:sym typeface="Arial"/>
            </a:endParaRPr>
          </a:p>
        </p:txBody>
      </p:sp>
      <p:pic>
        <p:nvPicPr>
          <p:cNvPr id="2053" name="Picture 5">
            <a:extLst>
              <a:ext uri="{FF2B5EF4-FFF2-40B4-BE49-F238E27FC236}">
                <a16:creationId xmlns:a16="http://schemas.microsoft.com/office/drawing/2014/main" id="{9FD005F5-ABB8-C56F-EC0A-BAE98AEE06B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47037" y="1809920"/>
            <a:ext cx="6132735" cy="8648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29CE5C6-83FC-D1F9-17EC-2F36D7CC73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0920" y="2603551"/>
            <a:ext cx="6014134" cy="17889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B908D99-FE36-0CDD-1659-45F08101E701}"/>
              </a:ext>
            </a:extLst>
          </p:cNvPr>
          <p:cNvSpPr/>
          <p:nvPr/>
        </p:nvSpPr>
        <p:spPr>
          <a:xfrm>
            <a:off x="2265010" y="975735"/>
            <a:ext cx="5534547" cy="660400"/>
          </a:xfrm>
          <a:prstGeom prst="rect">
            <a:avLst/>
          </a:prstGeom>
          <a:solidFill>
            <a:srgbClr val="FDB04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itle 1">
            <a:extLst>
              <a:ext uri="{FF2B5EF4-FFF2-40B4-BE49-F238E27FC236}">
                <a16:creationId xmlns:a16="http://schemas.microsoft.com/office/drawing/2014/main" id="{A0212C0C-A3F2-B615-9196-1ACB54A55C41}"/>
              </a:ext>
            </a:extLst>
          </p:cNvPr>
          <p:cNvSpPr txBox="1">
            <a:spLocks/>
          </p:cNvSpPr>
          <p:nvPr/>
        </p:nvSpPr>
        <p:spPr>
          <a:xfrm>
            <a:off x="2504405" y="1062575"/>
            <a:ext cx="5070427" cy="50812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dirty="0">
                <a:solidFill>
                  <a:srgbClr val="111E57"/>
                </a:solidFill>
                <a:latin typeface="Cambria" panose="02040503050406030204" pitchFamily="18" charset="0"/>
                <a:ea typeface="Cambria" panose="02040503050406030204" pitchFamily="18" charset="0"/>
              </a:rPr>
              <a:t>Regional Development Council VI </a:t>
            </a:r>
          </a:p>
          <a:p>
            <a:pPr algn="ctr"/>
            <a:r>
              <a:rPr lang="en-US" sz="1800" dirty="0">
                <a:solidFill>
                  <a:srgbClr val="111E57"/>
                </a:solidFill>
                <a:latin typeface="Cambria" panose="02040503050406030204" pitchFamily="18" charset="0"/>
                <a:ea typeface="Cambria" panose="02040503050406030204" pitchFamily="18" charset="0"/>
              </a:rPr>
              <a:t>Resolution No. 90</a:t>
            </a:r>
            <a:endParaRPr lang="en-PH" sz="1800" dirty="0">
              <a:solidFill>
                <a:srgbClr val="111E57"/>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55F9CFF-989D-42D3-42E9-558734EDF645}"/>
              </a:ext>
            </a:extLst>
          </p:cNvPr>
          <p:cNvSpPr/>
          <p:nvPr/>
        </p:nvSpPr>
        <p:spPr>
          <a:xfrm>
            <a:off x="1970482" y="3157415"/>
            <a:ext cx="6132735" cy="7190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19243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333B-A125-4D04-BAAF-99FE0748205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15F5D54-93D8-C5D7-76F4-A785E68ADFF7}"/>
              </a:ext>
            </a:extLst>
          </p:cNvPr>
          <p:cNvSpPr txBox="1"/>
          <p:nvPr/>
        </p:nvSpPr>
        <p:spPr>
          <a:xfrm>
            <a:off x="527531" y="3236761"/>
            <a:ext cx="8077107" cy="1323439"/>
          </a:xfrm>
          <a:prstGeom prst="rect">
            <a:avLst/>
          </a:prstGeom>
          <a:noFill/>
        </p:spPr>
        <p:txBody>
          <a:bodyPr wrap="square">
            <a:spAutoFit/>
          </a:bodyPr>
          <a:lstStyle/>
          <a:p>
            <a:pPr algn="just" rtl="0"/>
            <a:r>
              <a:rPr lang="en-US" sz="2000" dirty="0">
                <a:latin typeface="Cambria" panose="02040503050406030204" pitchFamily="18" charset="0"/>
                <a:ea typeface="Cambria" panose="02040503050406030204" pitchFamily="18" charset="0"/>
              </a:rPr>
              <a:t>It i</a:t>
            </a:r>
            <a:r>
              <a:rPr lang="en-US" sz="2000" b="0" i="0" u="none" strike="noStrike" dirty="0">
                <a:solidFill>
                  <a:srgbClr val="000000"/>
                </a:solidFill>
                <a:effectLst/>
                <a:latin typeface="Cambria" panose="02040503050406030204" pitchFamily="18" charset="0"/>
                <a:ea typeface="Cambria" panose="02040503050406030204" pitchFamily="18" charset="0"/>
              </a:rPr>
              <a:t>s a </a:t>
            </a:r>
            <a:r>
              <a:rPr lang="en-US" sz="2000" b="1" i="0" u="none" strike="noStrike" dirty="0">
                <a:solidFill>
                  <a:srgbClr val="C00000"/>
                </a:solidFill>
                <a:effectLst/>
                <a:latin typeface="Cambria" panose="02040503050406030204" pitchFamily="18" charset="0"/>
                <a:ea typeface="Cambria" panose="02040503050406030204" pitchFamily="18" charset="0"/>
              </a:rPr>
              <a:t>database</a:t>
            </a:r>
            <a:r>
              <a:rPr lang="en-US" sz="2000" b="0" i="0" u="none" strike="noStrike" dirty="0">
                <a:solidFill>
                  <a:srgbClr val="000000"/>
                </a:solidFill>
                <a:effectLst/>
                <a:latin typeface="Cambria" panose="02040503050406030204" pitchFamily="18" charset="0"/>
                <a:ea typeface="Cambria" panose="02040503050406030204" pitchFamily="18" charset="0"/>
              </a:rPr>
              <a:t> of barangay inhabitants and migrants </a:t>
            </a:r>
            <a:r>
              <a:rPr lang="en-US" sz="2000" dirty="0">
                <a:latin typeface="Cambria" panose="02040503050406030204" pitchFamily="18" charset="0"/>
                <a:ea typeface="Cambria" panose="02040503050406030204" pitchFamily="18" charset="0"/>
              </a:rPr>
              <a:t>intended </a:t>
            </a:r>
            <a:r>
              <a:rPr lang="en-US" sz="2000" b="0" i="0" u="none" strike="noStrike" dirty="0">
                <a:solidFill>
                  <a:srgbClr val="000000"/>
                </a:solidFill>
                <a:effectLst/>
                <a:latin typeface="Cambria" panose="02040503050406030204" pitchFamily="18" charset="0"/>
                <a:ea typeface="Cambria" panose="02040503050406030204" pitchFamily="18" charset="0"/>
              </a:rPr>
              <a:t>to assist the barangays/LGUs in setting up their local baseline data in compliance with the mandates of the law.</a:t>
            </a:r>
            <a:endParaRPr lang="en-US" sz="2000" i="0" u="none" strike="noStrike" dirty="0">
              <a:solidFill>
                <a:srgbClr val="000000"/>
              </a:solidFill>
              <a:latin typeface="Cambria" panose="02040503050406030204" pitchFamily="18" charset="0"/>
              <a:ea typeface="Cambria" panose="02040503050406030204" pitchFamily="18" charset="0"/>
            </a:endParaRPr>
          </a:p>
          <a:p>
            <a:pPr algn="just" rtl="0"/>
            <a:endParaRPr lang="en-PH" sz="2000" dirty="0">
              <a:latin typeface="Cambria" panose="02040503050406030204" pitchFamily="18" charset="0"/>
              <a:ea typeface="Cambria" panose="02040503050406030204" pitchFamily="18" charset="0"/>
            </a:endParaRPr>
          </a:p>
        </p:txBody>
      </p:sp>
      <p:pic>
        <p:nvPicPr>
          <p:cNvPr id="3076" name="Picture 4">
            <a:extLst>
              <a:ext uri="{FF2B5EF4-FFF2-40B4-BE49-F238E27FC236}">
                <a16:creationId xmlns:a16="http://schemas.microsoft.com/office/drawing/2014/main" id="{9867C583-3746-F176-B971-EBBD31C5606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98054" y="935555"/>
            <a:ext cx="3506585" cy="197245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233158A-E581-2708-C3A2-0E886934185D}"/>
              </a:ext>
            </a:extLst>
          </p:cNvPr>
          <p:cNvSpPr txBox="1"/>
          <p:nvPr/>
        </p:nvSpPr>
        <p:spPr>
          <a:xfrm>
            <a:off x="527532" y="925725"/>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WHAT IS</a:t>
            </a:r>
          </a:p>
        </p:txBody>
      </p:sp>
      <p:sp>
        <p:nvSpPr>
          <p:cNvPr id="2" name="TextBox 1">
            <a:extLst>
              <a:ext uri="{FF2B5EF4-FFF2-40B4-BE49-F238E27FC236}">
                <a16:creationId xmlns:a16="http://schemas.microsoft.com/office/drawing/2014/main" id="{96C54A68-2515-DBB2-11A7-350C5BB6CAFF}"/>
              </a:ext>
            </a:extLst>
          </p:cNvPr>
          <p:cNvSpPr txBox="1"/>
          <p:nvPr/>
        </p:nvSpPr>
        <p:spPr>
          <a:xfrm>
            <a:off x="527531" y="2593534"/>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IN REGION VI?</a:t>
            </a:r>
          </a:p>
        </p:txBody>
      </p:sp>
      <p:pic>
        <p:nvPicPr>
          <p:cNvPr id="3" name="Picture 2">
            <a:extLst>
              <a:ext uri="{FF2B5EF4-FFF2-40B4-BE49-F238E27FC236}">
                <a16:creationId xmlns:a16="http://schemas.microsoft.com/office/drawing/2014/main" id="{386256E1-048F-BCC8-21B2-97B2167A3A69}"/>
              </a:ext>
            </a:extLst>
          </p:cNvPr>
          <p:cNvPicPr>
            <a:picLocks noChangeAspect="1"/>
          </p:cNvPicPr>
          <p:nvPr/>
        </p:nvPicPr>
        <p:blipFill>
          <a:blip r:embed="rId3" cstate="print">
            <a:extLst>
              <a:ext uri="{28A0092B-C50C-407E-A947-70E740481C1C}">
                <a14:useLocalDpi xmlns:a14="http://schemas.microsoft.com/office/drawing/2010/main"/>
              </a:ext>
            </a:extLst>
          </a:blip>
          <a:srcRect b="-448"/>
          <a:stretch/>
        </p:blipFill>
        <p:spPr>
          <a:xfrm>
            <a:off x="527530" y="1253676"/>
            <a:ext cx="4419598" cy="1577721"/>
          </a:xfrm>
          <a:prstGeom prst="rect">
            <a:avLst/>
          </a:prstGeom>
          <a:effectLst>
            <a:innerShdw blurRad="114300">
              <a:prstClr val="black"/>
            </a:innerShdw>
          </a:effectLst>
        </p:spPr>
      </p:pic>
    </p:spTree>
    <p:extLst>
      <p:ext uri="{BB962C8B-B14F-4D97-AF65-F5344CB8AC3E}">
        <p14:creationId xmlns:p14="http://schemas.microsoft.com/office/powerpoint/2010/main" val="907565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7E344-5BA8-91D6-02C8-602A205F7F81}"/>
              </a:ext>
            </a:extLst>
          </p:cNvPr>
          <p:cNvPicPr>
            <a:picLocks noChangeAspect="1"/>
          </p:cNvPicPr>
          <p:nvPr/>
        </p:nvPicPr>
        <p:blipFill>
          <a:blip r:embed="rId2" cstate="print">
            <a:extLst>
              <a:ext uri="{28A0092B-C50C-407E-A947-70E740481C1C}">
                <a14:useLocalDpi xmlns:a14="http://schemas.microsoft.com/office/drawing/2010/main"/>
              </a:ext>
            </a:extLst>
          </a:blip>
          <a:srcRect b="-448"/>
          <a:stretch/>
        </p:blipFill>
        <p:spPr>
          <a:xfrm>
            <a:off x="527530" y="1253676"/>
            <a:ext cx="4419598" cy="1577721"/>
          </a:xfrm>
          <a:prstGeom prst="rect">
            <a:avLst/>
          </a:prstGeom>
          <a:effectLst>
            <a:innerShdw blurRad="114300">
              <a:prstClr val="black"/>
            </a:innerShdw>
          </a:effectLst>
        </p:spPr>
      </p:pic>
      <p:sp>
        <p:nvSpPr>
          <p:cNvPr id="4" name="TextBox 3">
            <a:extLst>
              <a:ext uri="{FF2B5EF4-FFF2-40B4-BE49-F238E27FC236}">
                <a16:creationId xmlns:a16="http://schemas.microsoft.com/office/drawing/2014/main" id="{F03E5F88-AA2B-E885-3BD8-7B42779F0A29}"/>
              </a:ext>
            </a:extLst>
          </p:cNvPr>
          <p:cNvSpPr txBox="1"/>
          <p:nvPr/>
        </p:nvSpPr>
        <p:spPr>
          <a:xfrm>
            <a:off x="527532" y="925725"/>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WHAT IS</a:t>
            </a:r>
          </a:p>
        </p:txBody>
      </p:sp>
      <p:sp>
        <p:nvSpPr>
          <p:cNvPr id="11" name="TextBox 10">
            <a:extLst>
              <a:ext uri="{FF2B5EF4-FFF2-40B4-BE49-F238E27FC236}">
                <a16:creationId xmlns:a16="http://schemas.microsoft.com/office/drawing/2014/main" id="{D3E224C1-F78A-41C7-A83F-01C4F34C71E5}"/>
              </a:ext>
            </a:extLst>
          </p:cNvPr>
          <p:cNvSpPr txBox="1"/>
          <p:nvPr/>
        </p:nvSpPr>
        <p:spPr>
          <a:xfrm>
            <a:off x="5091717" y="963519"/>
            <a:ext cx="3833452" cy="1862048"/>
          </a:xfrm>
          <a:prstGeom prst="rect">
            <a:avLst/>
          </a:prstGeom>
          <a:noFill/>
        </p:spPr>
        <p:txBody>
          <a:bodyPr wrap="square">
            <a:spAutoFit/>
          </a:bodyPr>
          <a:lstStyle/>
          <a:p>
            <a:r>
              <a:rPr lang="en-US" sz="2300" b="0" i="0" u="none" strike="noStrike" dirty="0">
                <a:solidFill>
                  <a:srgbClr val="000000"/>
                </a:solidFill>
                <a:effectLst/>
                <a:latin typeface="Cambria" panose="02040503050406030204" pitchFamily="18" charset="0"/>
                <a:ea typeface="Cambria" panose="02040503050406030204" pitchFamily="18" charset="0"/>
              </a:rPr>
              <a:t>It is designed to </a:t>
            </a:r>
            <a:r>
              <a:rPr lang="en-US" sz="2300" b="1" i="0" u="none" strike="noStrike" dirty="0">
                <a:solidFill>
                  <a:srgbClr val="000000"/>
                </a:solidFill>
                <a:effectLst/>
                <a:latin typeface="Cambria" panose="02040503050406030204" pitchFamily="18" charset="0"/>
                <a:ea typeface="Cambria" panose="02040503050406030204" pitchFamily="18" charset="0"/>
              </a:rPr>
              <a:t>generate demographic and selected socioeconomic data</a:t>
            </a:r>
            <a:r>
              <a:rPr lang="en-US" sz="2300" b="0" i="0" u="none" strike="noStrike" dirty="0">
                <a:solidFill>
                  <a:srgbClr val="000000"/>
                </a:solidFill>
                <a:effectLst/>
                <a:latin typeface="Cambria" panose="02040503050406030204" pitchFamily="18" charset="0"/>
                <a:ea typeface="Cambria" panose="02040503050406030204" pitchFamily="18" charset="0"/>
              </a:rPr>
              <a:t> that can be used for local development planning</a:t>
            </a:r>
            <a:endParaRPr lang="en-PH" sz="2300" dirty="0">
              <a:latin typeface="Cambria" panose="02040503050406030204" pitchFamily="18" charset="0"/>
              <a:ea typeface="Cambria" panose="02040503050406030204" pitchFamily="18" charset="0"/>
            </a:endParaRPr>
          </a:p>
        </p:txBody>
      </p:sp>
      <p:pic>
        <p:nvPicPr>
          <p:cNvPr id="4098" name="Picture 2">
            <a:extLst>
              <a:ext uri="{FF2B5EF4-FFF2-40B4-BE49-F238E27FC236}">
                <a16:creationId xmlns:a16="http://schemas.microsoft.com/office/drawing/2014/main" id="{3D2EB547-1DAB-D701-AEEE-B3C5AA7F5DD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7531" y="3206923"/>
            <a:ext cx="3176721" cy="14441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F180A165-7EBB-A3AE-4138-A7DA70E509E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39749" y="3188261"/>
            <a:ext cx="3176720" cy="144414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8333FB35-5222-9019-4E8A-4653227CFFE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52661" y="3192335"/>
            <a:ext cx="1195042" cy="1444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22C61F-ACB2-68E1-EB2A-B4EAC3E0A6A2}"/>
              </a:ext>
            </a:extLst>
          </p:cNvPr>
          <p:cNvSpPr txBox="1"/>
          <p:nvPr/>
        </p:nvSpPr>
        <p:spPr>
          <a:xfrm>
            <a:off x="527531" y="2593534"/>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IN REGION VI?</a:t>
            </a:r>
          </a:p>
        </p:txBody>
      </p:sp>
    </p:spTree>
    <p:extLst>
      <p:ext uri="{BB962C8B-B14F-4D97-AF65-F5344CB8AC3E}">
        <p14:creationId xmlns:p14="http://schemas.microsoft.com/office/powerpoint/2010/main" val="384428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518DD-9F9D-84AB-D0CE-A403C343F78B}"/>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15CD7A53-B5BE-2219-BD87-2D87537FD8A8}"/>
              </a:ext>
            </a:extLst>
          </p:cNvPr>
          <p:cNvSpPr txBox="1"/>
          <p:nvPr/>
        </p:nvSpPr>
        <p:spPr>
          <a:xfrm>
            <a:off x="527532" y="925725"/>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WHAT IS</a:t>
            </a:r>
          </a:p>
        </p:txBody>
      </p:sp>
      <p:sp>
        <p:nvSpPr>
          <p:cNvPr id="2" name="TextBox 1">
            <a:extLst>
              <a:ext uri="{FF2B5EF4-FFF2-40B4-BE49-F238E27FC236}">
                <a16:creationId xmlns:a16="http://schemas.microsoft.com/office/drawing/2014/main" id="{E1F75EE4-3B5C-15FE-BCA7-A1D79AAA1C02}"/>
              </a:ext>
            </a:extLst>
          </p:cNvPr>
          <p:cNvSpPr txBox="1"/>
          <p:nvPr/>
        </p:nvSpPr>
        <p:spPr>
          <a:xfrm>
            <a:off x="527532" y="3055199"/>
            <a:ext cx="4419598" cy="1785104"/>
          </a:xfrm>
          <a:prstGeom prst="rect">
            <a:avLst/>
          </a:prstGeom>
          <a:noFill/>
        </p:spPr>
        <p:txBody>
          <a:bodyPr wrap="square">
            <a:spAutoFit/>
          </a:bodyPr>
          <a:lstStyle/>
          <a:p>
            <a:pPr algn="just"/>
            <a:r>
              <a:rPr lang="en-US" sz="2200" dirty="0">
                <a:latin typeface="Cambria" panose="02040503050406030204" pitchFamily="18" charset="0"/>
                <a:ea typeface="Cambria" panose="02040503050406030204" pitchFamily="18" charset="0"/>
              </a:rPr>
              <a:t>It has a standard data gathering tool or questionnaires with computer software to ensure the sustainability, accessibility and integrity of database.</a:t>
            </a:r>
            <a:endParaRPr lang="en-PH" sz="2200" dirty="0">
              <a:latin typeface="Cambria" panose="02040503050406030204" pitchFamily="18" charset="0"/>
              <a:ea typeface="Cambria" panose="02040503050406030204" pitchFamily="18" charset="0"/>
            </a:endParaRPr>
          </a:p>
        </p:txBody>
      </p:sp>
      <p:pic>
        <p:nvPicPr>
          <p:cNvPr id="11266" name="Picture 2">
            <a:extLst>
              <a:ext uri="{FF2B5EF4-FFF2-40B4-BE49-F238E27FC236}">
                <a16:creationId xmlns:a16="http://schemas.microsoft.com/office/drawing/2014/main" id="{C1EB6A9C-E4F2-A9BD-980F-D008478C7E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92631" y="821094"/>
            <a:ext cx="3309501" cy="3918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76012F-B75F-DA36-D221-C87B25958EFF}"/>
              </a:ext>
            </a:extLst>
          </p:cNvPr>
          <p:cNvSpPr txBox="1"/>
          <p:nvPr/>
        </p:nvSpPr>
        <p:spPr>
          <a:xfrm>
            <a:off x="527531" y="2593534"/>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IN REGION VI?</a:t>
            </a:r>
          </a:p>
        </p:txBody>
      </p:sp>
      <p:pic>
        <p:nvPicPr>
          <p:cNvPr id="4" name="Picture 3">
            <a:extLst>
              <a:ext uri="{FF2B5EF4-FFF2-40B4-BE49-F238E27FC236}">
                <a16:creationId xmlns:a16="http://schemas.microsoft.com/office/drawing/2014/main" id="{DC164537-03D3-73D9-C0D0-9F1FCF56D424}"/>
              </a:ext>
            </a:extLst>
          </p:cNvPr>
          <p:cNvPicPr>
            <a:picLocks noChangeAspect="1"/>
          </p:cNvPicPr>
          <p:nvPr/>
        </p:nvPicPr>
        <p:blipFill>
          <a:blip r:embed="rId3" cstate="print">
            <a:extLst>
              <a:ext uri="{28A0092B-C50C-407E-A947-70E740481C1C}">
                <a14:useLocalDpi xmlns:a14="http://schemas.microsoft.com/office/drawing/2010/main"/>
              </a:ext>
            </a:extLst>
          </a:blip>
          <a:srcRect b="-448"/>
          <a:stretch/>
        </p:blipFill>
        <p:spPr>
          <a:xfrm>
            <a:off x="527530" y="1253676"/>
            <a:ext cx="4419598" cy="1577721"/>
          </a:xfrm>
          <a:prstGeom prst="rect">
            <a:avLst/>
          </a:prstGeom>
          <a:effectLst>
            <a:innerShdw blurRad="114300">
              <a:prstClr val="black"/>
            </a:innerShdw>
          </a:effectLst>
        </p:spPr>
      </p:pic>
    </p:spTree>
    <p:extLst>
      <p:ext uri="{BB962C8B-B14F-4D97-AF65-F5344CB8AC3E}">
        <p14:creationId xmlns:p14="http://schemas.microsoft.com/office/powerpoint/2010/main" val="421189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0FB8A-29A9-D2AF-214F-E6DA2B653B0F}"/>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FF5D0ACD-A8B5-5C62-9FDC-475F86959762}"/>
              </a:ext>
            </a:extLst>
          </p:cNvPr>
          <p:cNvSpPr txBox="1"/>
          <p:nvPr/>
        </p:nvSpPr>
        <p:spPr>
          <a:xfrm>
            <a:off x="527532" y="925725"/>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WHAT IS</a:t>
            </a:r>
          </a:p>
        </p:txBody>
      </p:sp>
      <p:sp>
        <p:nvSpPr>
          <p:cNvPr id="3" name="TextBox 2">
            <a:extLst>
              <a:ext uri="{FF2B5EF4-FFF2-40B4-BE49-F238E27FC236}">
                <a16:creationId xmlns:a16="http://schemas.microsoft.com/office/drawing/2014/main" id="{01E83BA3-21A6-2B53-1F41-32A7F5998215}"/>
              </a:ext>
            </a:extLst>
          </p:cNvPr>
          <p:cNvSpPr txBox="1"/>
          <p:nvPr/>
        </p:nvSpPr>
        <p:spPr>
          <a:xfrm>
            <a:off x="431312" y="2787597"/>
            <a:ext cx="2233304" cy="2215991"/>
          </a:xfrm>
          <a:prstGeom prst="rect">
            <a:avLst/>
          </a:prstGeom>
          <a:noFill/>
        </p:spPr>
        <p:txBody>
          <a:bodyPr wrap="none" rtlCol="0">
            <a:spAutoFit/>
          </a:bodyPr>
          <a:lstStyle/>
          <a:p>
            <a:r>
              <a:rPr lang="en-PH" sz="13800" dirty="0">
                <a:solidFill>
                  <a:srgbClr val="FFAF2D"/>
                </a:solidFill>
                <a:latin typeface="Aptos Black" panose="020F0502020204030204" pitchFamily="34" charset="0"/>
              </a:rPr>
              <a:t>75</a:t>
            </a:r>
          </a:p>
        </p:txBody>
      </p:sp>
      <p:sp>
        <p:nvSpPr>
          <p:cNvPr id="4" name="TextBox 3">
            <a:extLst>
              <a:ext uri="{FF2B5EF4-FFF2-40B4-BE49-F238E27FC236}">
                <a16:creationId xmlns:a16="http://schemas.microsoft.com/office/drawing/2014/main" id="{099B289E-0FAF-6640-F86D-7789C24D28BA}"/>
              </a:ext>
            </a:extLst>
          </p:cNvPr>
          <p:cNvSpPr txBox="1"/>
          <p:nvPr/>
        </p:nvSpPr>
        <p:spPr>
          <a:xfrm>
            <a:off x="2664616" y="3456505"/>
            <a:ext cx="2282514" cy="1107996"/>
          </a:xfrm>
          <a:prstGeom prst="rect">
            <a:avLst/>
          </a:prstGeom>
          <a:noFill/>
        </p:spPr>
        <p:txBody>
          <a:bodyPr wrap="square">
            <a:spAutoFit/>
          </a:bodyPr>
          <a:lstStyle/>
          <a:p>
            <a:pPr algn="just"/>
            <a:r>
              <a:rPr lang="en-US" sz="2200" dirty="0">
                <a:latin typeface="Montserrat" pitchFamily="2" charset="0"/>
                <a:ea typeface="Cambria" panose="02040503050406030204" pitchFamily="18" charset="0"/>
              </a:rPr>
              <a:t>TOTAL</a:t>
            </a:r>
          </a:p>
          <a:p>
            <a:pPr algn="just"/>
            <a:r>
              <a:rPr lang="en-US" sz="2200" dirty="0">
                <a:latin typeface="Montserrat" pitchFamily="2" charset="0"/>
                <a:ea typeface="Cambria" panose="02040503050406030204" pitchFamily="18" charset="0"/>
              </a:rPr>
              <a:t>NUMBER OF</a:t>
            </a:r>
          </a:p>
          <a:p>
            <a:pPr algn="just"/>
            <a:r>
              <a:rPr lang="en-US" sz="2200" dirty="0">
                <a:latin typeface="Montserrat" pitchFamily="2" charset="0"/>
                <a:ea typeface="Cambria" panose="02040503050406030204" pitchFamily="18" charset="0"/>
              </a:rPr>
              <a:t>INDICATORS</a:t>
            </a:r>
            <a:endParaRPr lang="en-PH" sz="2200" dirty="0">
              <a:latin typeface="Montserrat" pitchFamily="2" charset="0"/>
              <a:ea typeface="Cambria" panose="02040503050406030204" pitchFamily="18" charset="0"/>
            </a:endParaRPr>
          </a:p>
        </p:txBody>
      </p:sp>
      <p:sp>
        <p:nvSpPr>
          <p:cNvPr id="6" name="TextBox 5">
            <a:extLst>
              <a:ext uri="{FF2B5EF4-FFF2-40B4-BE49-F238E27FC236}">
                <a16:creationId xmlns:a16="http://schemas.microsoft.com/office/drawing/2014/main" id="{2C9FE018-65EE-7979-1A5C-C7B2D848DB8E}"/>
              </a:ext>
            </a:extLst>
          </p:cNvPr>
          <p:cNvSpPr txBox="1"/>
          <p:nvPr/>
        </p:nvSpPr>
        <p:spPr>
          <a:xfrm>
            <a:off x="4938219" y="766179"/>
            <a:ext cx="4187114" cy="3970318"/>
          </a:xfrm>
          <a:prstGeom prst="rect">
            <a:avLst/>
          </a:prstGeom>
          <a:noFill/>
        </p:spPr>
        <p:txBody>
          <a:bodyPr wrap="square">
            <a:spAutoFit/>
          </a:bodyPr>
          <a:lstStyle/>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Identification (6)</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Interview Information (7)</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Encoding Information (3)</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Demographic Characteristics (10)</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Economic (5)</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Education (4)</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Health (11)</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Social (3) </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Others (2)</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Information on Migrants and Transients (9)</a:t>
            </a:r>
            <a:endParaRPr lang="en-US" sz="1800" b="0" dirty="0">
              <a:effectLst/>
              <a:latin typeface="Cambria" panose="02040503050406030204" pitchFamily="18" charset="0"/>
              <a:ea typeface="Cambria" panose="02040503050406030204" pitchFamily="18" charset="0"/>
            </a:endParaRPr>
          </a:p>
          <a:p>
            <a:pPr marL="512763" indent="-339725" rtl="0">
              <a:buFont typeface="Arial" panose="020B0604020202020204" pitchFamily="34" charset="0"/>
              <a:buChar char="•"/>
            </a:pPr>
            <a:r>
              <a:rPr lang="en-US" sz="1800" b="0" i="0" u="none" strike="noStrike" dirty="0">
                <a:solidFill>
                  <a:srgbClr val="000000"/>
                </a:solidFill>
                <a:effectLst/>
                <a:latin typeface="Cambria" panose="02040503050406030204" pitchFamily="18" charset="0"/>
                <a:ea typeface="Cambria" panose="02040503050406030204" pitchFamily="18" charset="0"/>
              </a:rPr>
              <a:t>Household dwelling-related characteristics and Residence</a:t>
            </a:r>
            <a:br>
              <a:rPr lang="en-US" sz="1800" dirty="0">
                <a:latin typeface="Cambria" panose="02040503050406030204" pitchFamily="18" charset="0"/>
                <a:ea typeface="Cambria" panose="02040503050406030204" pitchFamily="18" charset="0"/>
              </a:rPr>
            </a:br>
            <a:r>
              <a:rPr lang="en-US" sz="1800" b="0" i="0" u="none" strike="noStrike" dirty="0">
                <a:solidFill>
                  <a:srgbClr val="000000"/>
                </a:solidFill>
                <a:effectLst/>
                <a:latin typeface="Cambria" panose="02040503050406030204" pitchFamily="18" charset="0"/>
                <a:ea typeface="Cambria" panose="02040503050406030204" pitchFamily="18" charset="0"/>
              </a:rPr>
              <a:t>Five Years from Now (15)</a:t>
            </a:r>
            <a:endParaRPr lang="en-PH" sz="18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17231B76-DFF2-D313-97B9-5ED344E5EC86}"/>
              </a:ext>
            </a:extLst>
          </p:cNvPr>
          <p:cNvSpPr txBox="1"/>
          <p:nvPr/>
        </p:nvSpPr>
        <p:spPr>
          <a:xfrm>
            <a:off x="527531" y="2593534"/>
            <a:ext cx="4419598" cy="461665"/>
          </a:xfrm>
          <a:prstGeom prst="rect">
            <a:avLst/>
          </a:prstGeom>
          <a:solidFill>
            <a:srgbClr val="163567"/>
          </a:solidFill>
        </p:spPr>
        <p:txBody>
          <a:bodyPr wrap="square" rtlCol="0">
            <a:spAutoFit/>
          </a:bodyPr>
          <a:lstStyle/>
          <a:p>
            <a:pPr algn="ctr"/>
            <a:r>
              <a:rPr lang="en-PH" sz="2400" b="1" dirty="0">
                <a:solidFill>
                  <a:schemeClr val="bg1"/>
                </a:solidFill>
                <a:effectLst>
                  <a:outerShdw blurRad="60007" dist="310007" dir="7680000" sy="30000" kx="1300200" algn="ctr" rotWithShape="0">
                    <a:prstClr val="black">
                      <a:alpha val="32000"/>
                    </a:prstClr>
                  </a:outerShdw>
                </a:effectLst>
                <a:latin typeface="Montserrat" pitchFamily="2" charset="0"/>
              </a:rPr>
              <a:t>IN REGION VI?</a:t>
            </a:r>
          </a:p>
        </p:txBody>
      </p:sp>
      <p:pic>
        <p:nvPicPr>
          <p:cNvPr id="5" name="Picture 4">
            <a:extLst>
              <a:ext uri="{FF2B5EF4-FFF2-40B4-BE49-F238E27FC236}">
                <a16:creationId xmlns:a16="http://schemas.microsoft.com/office/drawing/2014/main" id="{530CA72E-A100-A338-0490-CCAF360FDFF7}"/>
              </a:ext>
            </a:extLst>
          </p:cNvPr>
          <p:cNvPicPr>
            <a:picLocks noChangeAspect="1"/>
          </p:cNvPicPr>
          <p:nvPr/>
        </p:nvPicPr>
        <p:blipFill>
          <a:blip r:embed="rId2" cstate="print">
            <a:extLst>
              <a:ext uri="{28A0092B-C50C-407E-A947-70E740481C1C}">
                <a14:useLocalDpi xmlns:a14="http://schemas.microsoft.com/office/drawing/2010/main"/>
              </a:ext>
            </a:extLst>
          </a:blip>
          <a:srcRect b="-448"/>
          <a:stretch/>
        </p:blipFill>
        <p:spPr>
          <a:xfrm>
            <a:off x="527530" y="1253676"/>
            <a:ext cx="4419598" cy="1577721"/>
          </a:xfrm>
          <a:prstGeom prst="rect">
            <a:avLst/>
          </a:prstGeom>
          <a:effectLst>
            <a:innerShdw blurRad="114300">
              <a:prstClr val="black"/>
            </a:innerShdw>
          </a:effectLst>
        </p:spPr>
      </p:pic>
    </p:spTree>
    <p:extLst>
      <p:ext uri="{BB962C8B-B14F-4D97-AF65-F5344CB8AC3E}">
        <p14:creationId xmlns:p14="http://schemas.microsoft.com/office/powerpoint/2010/main" val="197796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755202-1D31-DF15-6492-1EBB1FA243EC}"/>
              </a:ext>
            </a:extLst>
          </p:cNvPr>
          <p:cNvSpPr/>
          <p:nvPr/>
        </p:nvSpPr>
        <p:spPr>
          <a:xfrm>
            <a:off x="654695" y="723809"/>
            <a:ext cx="7839275" cy="660400"/>
          </a:xfrm>
          <a:prstGeom prst="rect">
            <a:avLst/>
          </a:prstGeom>
          <a:solidFill>
            <a:srgbClr val="FFAF2D"/>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163567"/>
                </a:solidFill>
                <a:latin typeface="Montserrat" pitchFamily="2" charset="0"/>
                <a:ea typeface="Cambria" panose="02040503050406030204" pitchFamily="18" charset="0"/>
              </a:rPr>
              <a:t>STEPS IN ESTABLISHING AND MAINTAINING RBIM</a:t>
            </a:r>
            <a:endParaRPr lang="en-PH" sz="2000" b="1" dirty="0">
              <a:solidFill>
                <a:srgbClr val="163567"/>
              </a:solidFill>
              <a:latin typeface="Montserrat" pitchFamily="2" charset="0"/>
              <a:ea typeface="Cambria" panose="02040503050406030204" pitchFamily="18" charset="0"/>
            </a:endParaRPr>
          </a:p>
        </p:txBody>
      </p:sp>
      <p:sp>
        <p:nvSpPr>
          <p:cNvPr id="7" name="Flowchart: Delay 6">
            <a:extLst>
              <a:ext uri="{FF2B5EF4-FFF2-40B4-BE49-F238E27FC236}">
                <a16:creationId xmlns:a16="http://schemas.microsoft.com/office/drawing/2014/main" id="{B18D16BC-EF57-F0FD-BF6C-5A844E2856BB}"/>
              </a:ext>
            </a:extLst>
          </p:cNvPr>
          <p:cNvSpPr/>
          <p:nvPr/>
        </p:nvSpPr>
        <p:spPr>
          <a:xfrm rot="16200000">
            <a:off x="4051817" y="1490565"/>
            <a:ext cx="1040364" cy="1296956"/>
          </a:xfrm>
          <a:prstGeom prst="flowChartDelay">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2AC26B52-8D91-5028-1423-E7D3F627BD0C}"/>
              </a:ext>
            </a:extLst>
          </p:cNvPr>
          <p:cNvSpPr/>
          <p:nvPr/>
        </p:nvSpPr>
        <p:spPr>
          <a:xfrm>
            <a:off x="3928188" y="2743206"/>
            <a:ext cx="1287624" cy="17231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 b="0" i="0" u="none" strike="noStrike" dirty="0">
                <a:solidFill>
                  <a:schemeClr val="bg1"/>
                </a:solidFill>
                <a:effectLst/>
                <a:latin typeface="Arial" panose="020B0604020202020204" pitchFamily="34" charset="0"/>
              </a:rPr>
              <a:t>Preparation of the data collection and encoding tools, manuals, and protocols, and conduct of training on data gathering.</a:t>
            </a:r>
            <a:endParaRPr lang="en-PH" sz="1150" dirty="0">
              <a:solidFill>
                <a:schemeClr val="bg1"/>
              </a:solidFill>
            </a:endParaRPr>
          </a:p>
        </p:txBody>
      </p:sp>
      <p:sp>
        <p:nvSpPr>
          <p:cNvPr id="9" name="Flowchart: Delay 8">
            <a:extLst>
              <a:ext uri="{FF2B5EF4-FFF2-40B4-BE49-F238E27FC236}">
                <a16:creationId xmlns:a16="http://schemas.microsoft.com/office/drawing/2014/main" id="{C18989B0-B199-E8EC-5373-02792C57BA9C}"/>
              </a:ext>
            </a:extLst>
          </p:cNvPr>
          <p:cNvSpPr/>
          <p:nvPr/>
        </p:nvSpPr>
        <p:spPr>
          <a:xfrm rot="16200000">
            <a:off x="2422070" y="1490565"/>
            <a:ext cx="1040364" cy="1296956"/>
          </a:xfrm>
          <a:prstGeom prst="flowChartDelay">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473DB4ED-3EE3-E7BB-536B-57F7CB184296}"/>
              </a:ext>
            </a:extLst>
          </p:cNvPr>
          <p:cNvSpPr/>
          <p:nvPr/>
        </p:nvSpPr>
        <p:spPr>
          <a:xfrm>
            <a:off x="2298441" y="2743206"/>
            <a:ext cx="1287624" cy="17231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0" i="0" u="none" strike="noStrike" dirty="0">
                <a:solidFill>
                  <a:schemeClr val="bg1"/>
                </a:solidFill>
                <a:effectLst/>
                <a:latin typeface="Arial" panose="020B0604020202020204" pitchFamily="34" charset="0"/>
              </a:rPr>
              <a:t>Development and enactment of local policy for the establishment of RBIM for the sustainability of the project.</a:t>
            </a:r>
            <a:endParaRPr lang="en-PH" sz="1050" dirty="0">
              <a:solidFill>
                <a:schemeClr val="bg1"/>
              </a:solidFill>
            </a:endParaRPr>
          </a:p>
        </p:txBody>
      </p:sp>
      <p:sp>
        <p:nvSpPr>
          <p:cNvPr id="11" name="Flowchart: Delay 10">
            <a:extLst>
              <a:ext uri="{FF2B5EF4-FFF2-40B4-BE49-F238E27FC236}">
                <a16:creationId xmlns:a16="http://schemas.microsoft.com/office/drawing/2014/main" id="{41C4C54B-97EC-C98B-F989-F9E8D852ADC6}"/>
              </a:ext>
            </a:extLst>
          </p:cNvPr>
          <p:cNvSpPr/>
          <p:nvPr/>
        </p:nvSpPr>
        <p:spPr>
          <a:xfrm rot="16200000">
            <a:off x="782991" y="1490565"/>
            <a:ext cx="1040364" cy="1296956"/>
          </a:xfrm>
          <a:prstGeom prst="flowChartDelay">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CBBA39CF-379E-BCAB-F40D-9BC543F275B2}"/>
              </a:ext>
            </a:extLst>
          </p:cNvPr>
          <p:cNvSpPr/>
          <p:nvPr/>
        </p:nvSpPr>
        <p:spPr>
          <a:xfrm>
            <a:off x="659362" y="2743206"/>
            <a:ext cx="1287624" cy="17231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200" b="0" i="0" u="none" strike="noStrike" dirty="0">
                <a:solidFill>
                  <a:schemeClr val="bg1"/>
                </a:solidFill>
                <a:effectLst/>
                <a:latin typeface="Arial" panose="020B0604020202020204" pitchFamily="34" charset="0"/>
              </a:rPr>
              <a:t>Identification of key stakeholders’ roles, responsibilities, resources, and capacities.</a:t>
            </a:r>
            <a:endParaRPr lang="en-PH" sz="1200" dirty="0">
              <a:solidFill>
                <a:schemeClr val="bg1"/>
              </a:solidFill>
            </a:endParaRPr>
          </a:p>
        </p:txBody>
      </p:sp>
      <p:sp>
        <p:nvSpPr>
          <p:cNvPr id="13" name="Flowchart: Delay 12">
            <a:extLst>
              <a:ext uri="{FF2B5EF4-FFF2-40B4-BE49-F238E27FC236}">
                <a16:creationId xmlns:a16="http://schemas.microsoft.com/office/drawing/2014/main" id="{E579316B-0AF7-3E94-5543-C95989D71EB3}"/>
              </a:ext>
            </a:extLst>
          </p:cNvPr>
          <p:cNvSpPr/>
          <p:nvPr/>
        </p:nvSpPr>
        <p:spPr>
          <a:xfrm rot="16200000">
            <a:off x="7329975" y="1490565"/>
            <a:ext cx="1040364" cy="1296956"/>
          </a:xfrm>
          <a:prstGeom prst="flowChartDelay">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Rectangle 13">
            <a:extLst>
              <a:ext uri="{FF2B5EF4-FFF2-40B4-BE49-F238E27FC236}">
                <a16:creationId xmlns:a16="http://schemas.microsoft.com/office/drawing/2014/main" id="{23D9CA34-5384-DDC1-66DB-AF836D1C03C5}"/>
              </a:ext>
            </a:extLst>
          </p:cNvPr>
          <p:cNvSpPr/>
          <p:nvPr/>
        </p:nvSpPr>
        <p:spPr>
          <a:xfrm>
            <a:off x="7206346" y="2743206"/>
            <a:ext cx="1287624" cy="17231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100" b="0" i="0" u="none" strike="noStrike" dirty="0">
                <a:solidFill>
                  <a:schemeClr val="bg1"/>
                </a:solidFill>
                <a:effectLst/>
                <a:latin typeface="Arial" panose="020B0604020202020204" pitchFamily="34" charset="0"/>
              </a:rPr>
              <a:t>Analysis and utilization of results for local program and planning development, policy formulation, and decision-making.</a:t>
            </a:r>
            <a:endParaRPr lang="en-US" sz="1100" b="0" dirty="0">
              <a:solidFill>
                <a:schemeClr val="bg1"/>
              </a:solidFill>
              <a:effectLst/>
            </a:endParaRPr>
          </a:p>
        </p:txBody>
      </p:sp>
      <p:sp>
        <p:nvSpPr>
          <p:cNvPr id="15" name="Flowchart: Delay 14">
            <a:extLst>
              <a:ext uri="{FF2B5EF4-FFF2-40B4-BE49-F238E27FC236}">
                <a16:creationId xmlns:a16="http://schemas.microsoft.com/office/drawing/2014/main" id="{5305B7DB-36E3-CDDB-1EA0-5BFED202689E}"/>
              </a:ext>
            </a:extLst>
          </p:cNvPr>
          <p:cNvSpPr/>
          <p:nvPr/>
        </p:nvSpPr>
        <p:spPr>
          <a:xfrm rot="16200000">
            <a:off x="5690896" y="1490565"/>
            <a:ext cx="1040364" cy="1296956"/>
          </a:xfrm>
          <a:prstGeom prst="flowChartDelay">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a:extLst>
              <a:ext uri="{FF2B5EF4-FFF2-40B4-BE49-F238E27FC236}">
                <a16:creationId xmlns:a16="http://schemas.microsoft.com/office/drawing/2014/main" id="{C734C499-2A91-60F4-5399-E6E65FE38F79}"/>
              </a:ext>
            </a:extLst>
          </p:cNvPr>
          <p:cNvSpPr/>
          <p:nvPr/>
        </p:nvSpPr>
        <p:spPr>
          <a:xfrm>
            <a:off x="5567267" y="2743206"/>
            <a:ext cx="1287624" cy="172314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200" b="0" i="0" u="none" strike="noStrike" dirty="0">
                <a:solidFill>
                  <a:schemeClr val="bg1"/>
                </a:solidFill>
                <a:effectLst/>
                <a:latin typeface="Arial" panose="020B0604020202020204" pitchFamily="34" charset="0"/>
              </a:rPr>
              <a:t>Collection, encoding, processing and validation of encoded data, and generation of RBIM reports.</a:t>
            </a:r>
            <a:endParaRPr lang="en-PH" sz="1200" dirty="0">
              <a:solidFill>
                <a:schemeClr val="bg1"/>
              </a:solidFill>
            </a:endParaRPr>
          </a:p>
        </p:txBody>
      </p:sp>
      <p:pic>
        <p:nvPicPr>
          <p:cNvPr id="12292" name="Picture 4" descr="A pencil in a circle&#10;&#10;Description automatically generated">
            <a:extLst>
              <a:ext uri="{FF2B5EF4-FFF2-40B4-BE49-F238E27FC236}">
                <a16:creationId xmlns:a16="http://schemas.microsoft.com/office/drawing/2014/main" id="{599DB4E7-F447-EBA3-E8AB-E5EAE861CD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56477" y="1750876"/>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 pencil in a circle&#10;&#10;Description automatically generated">
            <a:extLst>
              <a:ext uri="{FF2B5EF4-FFF2-40B4-BE49-F238E27FC236}">
                <a16:creationId xmlns:a16="http://schemas.microsoft.com/office/drawing/2014/main" id="{9FD3B188-FF82-A814-BD4D-2727FB86EE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1397" y="1750876"/>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A pencil in a circle&#10;&#10;Description automatically generated">
            <a:extLst>
              <a:ext uri="{FF2B5EF4-FFF2-40B4-BE49-F238E27FC236}">
                <a16:creationId xmlns:a16="http://schemas.microsoft.com/office/drawing/2014/main" id="{D4E0B031-F723-39C0-EAE3-18A4E8D7DE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86224" y="1750876"/>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A pencil in a circle&#10;&#10;Description automatically generated">
            <a:extLst>
              <a:ext uri="{FF2B5EF4-FFF2-40B4-BE49-F238E27FC236}">
                <a16:creationId xmlns:a16="http://schemas.microsoft.com/office/drawing/2014/main" id="{14D6F563-0475-0BCB-955E-7905066D88F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25303" y="1750876"/>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A pencil in a circle&#10;&#10;Description automatically generated">
            <a:extLst>
              <a:ext uri="{FF2B5EF4-FFF2-40B4-BE49-F238E27FC236}">
                <a16:creationId xmlns:a16="http://schemas.microsoft.com/office/drawing/2014/main" id="{3182C4E6-E1B6-01B1-1E17-A192D09F61B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69047" y="1750876"/>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Right 16">
            <a:extLst>
              <a:ext uri="{FF2B5EF4-FFF2-40B4-BE49-F238E27FC236}">
                <a16:creationId xmlns:a16="http://schemas.microsoft.com/office/drawing/2014/main" id="{D06B292B-B58B-8EA9-03E2-1C32319AF7E4}"/>
              </a:ext>
            </a:extLst>
          </p:cNvPr>
          <p:cNvSpPr/>
          <p:nvPr/>
        </p:nvSpPr>
        <p:spPr>
          <a:xfrm>
            <a:off x="2008793" y="2257059"/>
            <a:ext cx="247657" cy="336849"/>
          </a:xfrm>
          <a:prstGeom prst="rightArrow">
            <a:avLst/>
          </a:prstGeom>
          <a:solidFill>
            <a:srgbClr val="FFBC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Arrow: Right 17">
            <a:extLst>
              <a:ext uri="{FF2B5EF4-FFF2-40B4-BE49-F238E27FC236}">
                <a16:creationId xmlns:a16="http://schemas.microsoft.com/office/drawing/2014/main" id="{441C25B4-1C8B-04E6-45F7-5C839D6EB28D}"/>
              </a:ext>
            </a:extLst>
          </p:cNvPr>
          <p:cNvSpPr/>
          <p:nvPr/>
        </p:nvSpPr>
        <p:spPr>
          <a:xfrm>
            <a:off x="3643403" y="2262899"/>
            <a:ext cx="247657" cy="336849"/>
          </a:xfrm>
          <a:prstGeom prst="rightArrow">
            <a:avLst/>
          </a:prstGeom>
          <a:solidFill>
            <a:srgbClr val="FFBC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Arrow: Right 18">
            <a:extLst>
              <a:ext uri="{FF2B5EF4-FFF2-40B4-BE49-F238E27FC236}">
                <a16:creationId xmlns:a16="http://schemas.microsoft.com/office/drawing/2014/main" id="{99D21383-8363-3C5B-0E70-9A8279E57FBA}"/>
              </a:ext>
            </a:extLst>
          </p:cNvPr>
          <p:cNvSpPr/>
          <p:nvPr/>
        </p:nvSpPr>
        <p:spPr>
          <a:xfrm>
            <a:off x="5285202" y="2316536"/>
            <a:ext cx="247657" cy="336849"/>
          </a:xfrm>
          <a:prstGeom prst="rightArrow">
            <a:avLst/>
          </a:prstGeom>
          <a:solidFill>
            <a:srgbClr val="FFBC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Arrow: Right 19">
            <a:extLst>
              <a:ext uri="{FF2B5EF4-FFF2-40B4-BE49-F238E27FC236}">
                <a16:creationId xmlns:a16="http://schemas.microsoft.com/office/drawing/2014/main" id="{B8F552B5-DAA1-F40C-D423-B3D6D404613B}"/>
              </a:ext>
            </a:extLst>
          </p:cNvPr>
          <p:cNvSpPr/>
          <p:nvPr/>
        </p:nvSpPr>
        <p:spPr>
          <a:xfrm>
            <a:off x="6919812" y="2322376"/>
            <a:ext cx="247657" cy="336849"/>
          </a:xfrm>
          <a:prstGeom prst="rightArrow">
            <a:avLst/>
          </a:prstGeom>
          <a:solidFill>
            <a:srgbClr val="FFBC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62016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C47EA-4815-B69E-7399-8C61FBE783A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089DE5E-6D43-81C6-DD89-57B3191C77EF}"/>
              </a:ext>
            </a:extLst>
          </p:cNvPr>
          <p:cNvSpPr/>
          <p:nvPr/>
        </p:nvSpPr>
        <p:spPr>
          <a:xfrm>
            <a:off x="1797391" y="723809"/>
            <a:ext cx="5534547" cy="660400"/>
          </a:xfrm>
          <a:prstGeom prst="rect">
            <a:avLst/>
          </a:prstGeom>
          <a:solidFill>
            <a:srgbClr val="FFAF2D"/>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itle 1">
            <a:extLst>
              <a:ext uri="{FF2B5EF4-FFF2-40B4-BE49-F238E27FC236}">
                <a16:creationId xmlns:a16="http://schemas.microsoft.com/office/drawing/2014/main" id="{1C3A5EDA-6924-332A-46C5-B5C14CCC7ABC}"/>
              </a:ext>
            </a:extLst>
          </p:cNvPr>
          <p:cNvSpPr txBox="1">
            <a:spLocks/>
          </p:cNvSpPr>
          <p:nvPr/>
        </p:nvSpPr>
        <p:spPr>
          <a:xfrm>
            <a:off x="2036786" y="763994"/>
            <a:ext cx="5070427" cy="50812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400" dirty="0">
                <a:solidFill>
                  <a:srgbClr val="163567"/>
                </a:solidFill>
                <a:latin typeface="Montserrat" pitchFamily="2" charset="0"/>
                <a:ea typeface="Cambria" panose="02040503050406030204" pitchFamily="18" charset="0"/>
              </a:rPr>
              <a:t>OBJECTIVES OF THE RBIM</a:t>
            </a:r>
            <a:endParaRPr lang="en-PH" sz="2400" dirty="0">
              <a:solidFill>
                <a:srgbClr val="163567"/>
              </a:solidFill>
              <a:latin typeface="Montserrat" pitchFamily="2" charset="0"/>
              <a:ea typeface="Cambria" panose="02040503050406030204" pitchFamily="18" charset="0"/>
            </a:endParaRPr>
          </a:p>
        </p:txBody>
      </p:sp>
      <p:sp>
        <p:nvSpPr>
          <p:cNvPr id="11" name="Flowchart: Delay 10">
            <a:extLst>
              <a:ext uri="{FF2B5EF4-FFF2-40B4-BE49-F238E27FC236}">
                <a16:creationId xmlns:a16="http://schemas.microsoft.com/office/drawing/2014/main" id="{F2ABCBD3-D5F3-D172-9192-9BC8B649195E}"/>
              </a:ext>
            </a:extLst>
          </p:cNvPr>
          <p:cNvSpPr/>
          <p:nvPr/>
        </p:nvSpPr>
        <p:spPr>
          <a:xfrm rot="10800000">
            <a:off x="897450" y="1527881"/>
            <a:ext cx="676002" cy="849479"/>
          </a:xfrm>
          <a:prstGeom prst="flowChartDelay">
            <a:avLst/>
          </a:prstGeom>
          <a:solidFill>
            <a:srgbClr val="FFBC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Flowchart: Delay 1">
            <a:extLst>
              <a:ext uri="{FF2B5EF4-FFF2-40B4-BE49-F238E27FC236}">
                <a16:creationId xmlns:a16="http://schemas.microsoft.com/office/drawing/2014/main" id="{A27EE14E-4192-F085-0065-C27E478974C3}"/>
              </a:ext>
            </a:extLst>
          </p:cNvPr>
          <p:cNvSpPr/>
          <p:nvPr/>
        </p:nvSpPr>
        <p:spPr>
          <a:xfrm rot="10800000" flipH="1">
            <a:off x="7438211" y="2617523"/>
            <a:ext cx="676002" cy="849479"/>
          </a:xfrm>
          <a:prstGeom prst="flowChartDelay">
            <a:avLst/>
          </a:prstGeom>
          <a:solidFill>
            <a:srgbClr val="FFBC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Flowchart: Delay 2">
            <a:extLst>
              <a:ext uri="{FF2B5EF4-FFF2-40B4-BE49-F238E27FC236}">
                <a16:creationId xmlns:a16="http://schemas.microsoft.com/office/drawing/2014/main" id="{D65CD87A-B74A-BCCB-B6CE-24F402122B24}"/>
              </a:ext>
            </a:extLst>
          </p:cNvPr>
          <p:cNvSpPr/>
          <p:nvPr/>
        </p:nvSpPr>
        <p:spPr>
          <a:xfrm rot="10800000">
            <a:off x="934771" y="3682181"/>
            <a:ext cx="676002" cy="849479"/>
          </a:xfrm>
          <a:prstGeom prst="flowChartDelay">
            <a:avLst/>
          </a:prstGeom>
          <a:solidFill>
            <a:srgbClr val="FFBC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a:extLst>
              <a:ext uri="{FF2B5EF4-FFF2-40B4-BE49-F238E27FC236}">
                <a16:creationId xmlns:a16="http://schemas.microsoft.com/office/drawing/2014/main" id="{963FC3A8-96BF-48A2-3F7A-1AF67ADE7AA1}"/>
              </a:ext>
            </a:extLst>
          </p:cNvPr>
          <p:cNvSpPr/>
          <p:nvPr/>
        </p:nvSpPr>
        <p:spPr>
          <a:xfrm>
            <a:off x="1676394" y="1527882"/>
            <a:ext cx="6422573" cy="84947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0" i="0" u="none" strike="noStrike" dirty="0">
                <a:solidFill>
                  <a:schemeClr val="bg1"/>
                </a:solidFill>
                <a:effectLst/>
                <a:latin typeface="Arial" panose="020B0604020202020204" pitchFamily="34" charset="0"/>
              </a:rPr>
              <a:t>To establish and maintain a demographic and socioeconomic baseline data for LGUs in Region VI;</a:t>
            </a:r>
            <a:endParaRPr lang="en-PH" dirty="0">
              <a:solidFill>
                <a:schemeClr val="bg1"/>
              </a:solidFill>
            </a:endParaRPr>
          </a:p>
        </p:txBody>
      </p:sp>
      <p:sp>
        <p:nvSpPr>
          <p:cNvPr id="22" name="Rectangle 21">
            <a:extLst>
              <a:ext uri="{FF2B5EF4-FFF2-40B4-BE49-F238E27FC236}">
                <a16:creationId xmlns:a16="http://schemas.microsoft.com/office/drawing/2014/main" id="{C5C89F81-AD07-8775-2F00-108C2119CE27}"/>
              </a:ext>
            </a:extLst>
          </p:cNvPr>
          <p:cNvSpPr/>
          <p:nvPr/>
        </p:nvSpPr>
        <p:spPr>
          <a:xfrm>
            <a:off x="920616" y="2617525"/>
            <a:ext cx="6422573" cy="84947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0" i="0" u="none" strike="noStrike" dirty="0">
                <a:solidFill>
                  <a:schemeClr val="bg1"/>
                </a:solidFill>
                <a:effectLst/>
                <a:latin typeface="Arial" panose="020B0604020202020204" pitchFamily="34" charset="0"/>
              </a:rPr>
              <a:t>To integrate the data or result in local development plans and for other purposes that are facilitative of demographic and socioeconomic progress;</a:t>
            </a:r>
          </a:p>
        </p:txBody>
      </p:sp>
      <p:sp>
        <p:nvSpPr>
          <p:cNvPr id="23" name="Rectangle 22">
            <a:extLst>
              <a:ext uri="{FF2B5EF4-FFF2-40B4-BE49-F238E27FC236}">
                <a16:creationId xmlns:a16="http://schemas.microsoft.com/office/drawing/2014/main" id="{D3E0638E-C0C5-6951-A31C-00946C9AB6CF}"/>
              </a:ext>
            </a:extLst>
          </p:cNvPr>
          <p:cNvSpPr/>
          <p:nvPr/>
        </p:nvSpPr>
        <p:spPr>
          <a:xfrm>
            <a:off x="1713715" y="3691524"/>
            <a:ext cx="6422573" cy="84947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0" i="0" u="none" strike="noStrike">
                <a:solidFill>
                  <a:schemeClr val="bg1"/>
                </a:solidFill>
                <a:effectLst/>
                <a:latin typeface="Arial" panose="020B0604020202020204" pitchFamily="34" charset="0"/>
              </a:rPr>
              <a:t>To serve as basis for the provision of population, health and other services and basis for sectoral and local service requirements.</a:t>
            </a:r>
            <a:endParaRPr lang="en-US" b="0"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56716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FDEF8-3ABB-7403-DA3D-B8ED8F41749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3FD5E7F-F56A-26FF-AF5B-D0A4A1E7BC85}"/>
              </a:ext>
            </a:extLst>
          </p:cNvPr>
          <p:cNvSpPr/>
          <p:nvPr/>
        </p:nvSpPr>
        <p:spPr>
          <a:xfrm>
            <a:off x="378507" y="4015522"/>
            <a:ext cx="8295924" cy="659085"/>
          </a:xfrm>
          <a:prstGeom prst="rect">
            <a:avLst/>
          </a:prstGeom>
          <a:solidFill>
            <a:srgbClr val="FFBC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3" name="Rectangle 52">
            <a:extLst>
              <a:ext uri="{FF2B5EF4-FFF2-40B4-BE49-F238E27FC236}">
                <a16:creationId xmlns:a16="http://schemas.microsoft.com/office/drawing/2014/main" id="{E55610DB-3BDD-EFA5-FF47-F480FBDEB9AD}"/>
              </a:ext>
            </a:extLst>
          </p:cNvPr>
          <p:cNvSpPr/>
          <p:nvPr/>
        </p:nvSpPr>
        <p:spPr>
          <a:xfrm>
            <a:off x="3795384" y="4015851"/>
            <a:ext cx="1421705" cy="6590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A8A42900-71BF-A693-BF8C-0F79DA6B03FB}"/>
              </a:ext>
            </a:extLst>
          </p:cNvPr>
          <p:cNvSpPr/>
          <p:nvPr/>
        </p:nvSpPr>
        <p:spPr>
          <a:xfrm>
            <a:off x="373224" y="3260438"/>
            <a:ext cx="8295924" cy="659085"/>
          </a:xfrm>
          <a:prstGeom prst="rect">
            <a:avLst/>
          </a:prstGeom>
          <a:solidFill>
            <a:srgbClr val="1628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a:extLst>
              <a:ext uri="{FF2B5EF4-FFF2-40B4-BE49-F238E27FC236}">
                <a16:creationId xmlns:a16="http://schemas.microsoft.com/office/drawing/2014/main" id="{F0824057-B45D-5996-C941-ADCEDCA96ECF}"/>
              </a:ext>
            </a:extLst>
          </p:cNvPr>
          <p:cNvSpPr/>
          <p:nvPr/>
        </p:nvSpPr>
        <p:spPr>
          <a:xfrm>
            <a:off x="3795385" y="3252030"/>
            <a:ext cx="1421705" cy="684704"/>
          </a:xfrm>
          <a:prstGeom prst="rect">
            <a:avLst/>
          </a:prstGeom>
          <a:solidFill>
            <a:srgbClr val="FFA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baseline="-25000" dirty="0"/>
          </a:p>
        </p:txBody>
      </p:sp>
      <p:sp>
        <p:nvSpPr>
          <p:cNvPr id="6" name="Rectangle 5">
            <a:extLst>
              <a:ext uri="{FF2B5EF4-FFF2-40B4-BE49-F238E27FC236}">
                <a16:creationId xmlns:a16="http://schemas.microsoft.com/office/drawing/2014/main" id="{EA435A98-9CB4-D36C-0B4E-823A5491F15C}"/>
              </a:ext>
            </a:extLst>
          </p:cNvPr>
          <p:cNvSpPr/>
          <p:nvPr/>
        </p:nvSpPr>
        <p:spPr>
          <a:xfrm>
            <a:off x="378507" y="2511531"/>
            <a:ext cx="8295924" cy="659085"/>
          </a:xfrm>
          <a:prstGeom prst="rect">
            <a:avLst/>
          </a:prstGeom>
          <a:solidFill>
            <a:srgbClr val="FFBC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Rectangle 1">
            <a:extLst>
              <a:ext uri="{FF2B5EF4-FFF2-40B4-BE49-F238E27FC236}">
                <a16:creationId xmlns:a16="http://schemas.microsoft.com/office/drawing/2014/main" id="{EA4C07A7-EEC2-6645-6848-9E3C4962424D}"/>
              </a:ext>
            </a:extLst>
          </p:cNvPr>
          <p:cNvSpPr/>
          <p:nvPr/>
        </p:nvSpPr>
        <p:spPr>
          <a:xfrm>
            <a:off x="373224" y="1764146"/>
            <a:ext cx="8295924" cy="659085"/>
          </a:xfrm>
          <a:prstGeom prst="rect">
            <a:avLst/>
          </a:prstGeom>
          <a:solidFill>
            <a:srgbClr val="1628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Rectangle 49">
            <a:extLst>
              <a:ext uri="{FF2B5EF4-FFF2-40B4-BE49-F238E27FC236}">
                <a16:creationId xmlns:a16="http://schemas.microsoft.com/office/drawing/2014/main" id="{5F78643F-6136-C7D1-1BD2-18FC133331FA}"/>
              </a:ext>
            </a:extLst>
          </p:cNvPr>
          <p:cNvSpPr/>
          <p:nvPr/>
        </p:nvSpPr>
        <p:spPr>
          <a:xfrm>
            <a:off x="3795385" y="1755933"/>
            <a:ext cx="1421705" cy="684704"/>
          </a:xfrm>
          <a:prstGeom prst="rect">
            <a:avLst/>
          </a:prstGeom>
          <a:solidFill>
            <a:srgbClr val="FFA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baseline="-25000" dirty="0"/>
          </a:p>
        </p:txBody>
      </p:sp>
      <p:sp>
        <p:nvSpPr>
          <p:cNvPr id="51" name="Rectangle 50">
            <a:extLst>
              <a:ext uri="{FF2B5EF4-FFF2-40B4-BE49-F238E27FC236}">
                <a16:creationId xmlns:a16="http://schemas.microsoft.com/office/drawing/2014/main" id="{24528909-8EDF-0C42-BA35-B21EA85FE05E}"/>
              </a:ext>
            </a:extLst>
          </p:cNvPr>
          <p:cNvSpPr/>
          <p:nvPr/>
        </p:nvSpPr>
        <p:spPr>
          <a:xfrm>
            <a:off x="3795384" y="2511860"/>
            <a:ext cx="1421705" cy="659085"/>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itle 1">
            <a:extLst>
              <a:ext uri="{FF2B5EF4-FFF2-40B4-BE49-F238E27FC236}">
                <a16:creationId xmlns:a16="http://schemas.microsoft.com/office/drawing/2014/main" id="{B1B1EF74-556A-63EC-46C2-0746D7D244CE}"/>
              </a:ext>
            </a:extLst>
          </p:cNvPr>
          <p:cNvSpPr txBox="1">
            <a:spLocks/>
          </p:cNvSpPr>
          <p:nvPr/>
        </p:nvSpPr>
        <p:spPr>
          <a:xfrm>
            <a:off x="242199" y="1454465"/>
            <a:ext cx="4261378" cy="24576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050" dirty="0">
                <a:solidFill>
                  <a:srgbClr val="163567"/>
                </a:solidFill>
                <a:latin typeface="+mj-lt"/>
                <a:ea typeface="Cambria" panose="02040503050406030204" pitchFamily="18" charset="0"/>
              </a:rPr>
              <a:t>REGISTRY OF BARANGAY INHABITANTS AND MIGRANTS</a:t>
            </a:r>
            <a:endParaRPr lang="en-PH" sz="1050" dirty="0">
              <a:solidFill>
                <a:srgbClr val="163567"/>
              </a:solidFill>
              <a:latin typeface="+mj-lt"/>
              <a:ea typeface="Cambria" panose="02040503050406030204" pitchFamily="18" charset="0"/>
            </a:endParaRPr>
          </a:p>
        </p:txBody>
      </p:sp>
      <p:sp>
        <p:nvSpPr>
          <p:cNvPr id="4" name="Title 1">
            <a:extLst>
              <a:ext uri="{FF2B5EF4-FFF2-40B4-BE49-F238E27FC236}">
                <a16:creationId xmlns:a16="http://schemas.microsoft.com/office/drawing/2014/main" id="{11B39111-90E6-2BD6-A7EE-B6476B53951B}"/>
              </a:ext>
            </a:extLst>
          </p:cNvPr>
          <p:cNvSpPr txBox="1">
            <a:spLocks/>
          </p:cNvSpPr>
          <p:nvPr/>
        </p:nvSpPr>
        <p:spPr>
          <a:xfrm>
            <a:off x="4640424" y="1454465"/>
            <a:ext cx="4261378" cy="24576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050" dirty="0">
                <a:solidFill>
                  <a:srgbClr val="163567"/>
                </a:solidFill>
                <a:latin typeface="+mj-lt"/>
                <a:ea typeface="Cambria" panose="02040503050406030204" pitchFamily="18" charset="0"/>
              </a:rPr>
              <a:t>COMMUNITY-BASED MONITORING SYSTEM</a:t>
            </a:r>
            <a:endParaRPr lang="en-PH" sz="1050" dirty="0">
              <a:solidFill>
                <a:srgbClr val="163567"/>
              </a:solidFill>
              <a:latin typeface="+mj-lt"/>
              <a:ea typeface="Cambria" panose="02040503050406030204" pitchFamily="18" charset="0"/>
            </a:endParaRPr>
          </a:p>
        </p:txBody>
      </p:sp>
      <p:sp>
        <p:nvSpPr>
          <p:cNvPr id="5" name="Title 1">
            <a:extLst>
              <a:ext uri="{FF2B5EF4-FFF2-40B4-BE49-F238E27FC236}">
                <a16:creationId xmlns:a16="http://schemas.microsoft.com/office/drawing/2014/main" id="{B48A0BD7-D1BB-095E-DFFA-5DFA1E44A4AE}"/>
              </a:ext>
            </a:extLst>
          </p:cNvPr>
          <p:cNvSpPr txBox="1">
            <a:spLocks/>
          </p:cNvSpPr>
          <p:nvPr/>
        </p:nvSpPr>
        <p:spPr>
          <a:xfrm>
            <a:off x="5570376" y="662477"/>
            <a:ext cx="2416628" cy="752719"/>
          </a:xfrm>
          <a:prstGeom prst="rect">
            <a:avLst/>
          </a:prstGeom>
          <a:solidFill>
            <a:srgbClr val="002060"/>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800" dirty="0">
                <a:solidFill>
                  <a:schemeClr val="bg1"/>
                </a:solidFill>
                <a:latin typeface="Montserrat" pitchFamily="2" charset="0"/>
                <a:ea typeface="Cambria" panose="02040503050406030204" pitchFamily="18" charset="0"/>
              </a:rPr>
              <a:t>CBMS</a:t>
            </a:r>
            <a:endParaRPr lang="en-PH" sz="4800" dirty="0">
              <a:solidFill>
                <a:schemeClr val="bg1"/>
              </a:solidFill>
              <a:latin typeface="Montserrat" pitchFamily="2" charset="0"/>
              <a:ea typeface="Cambria" panose="02040503050406030204" pitchFamily="18" charset="0"/>
            </a:endParaRPr>
          </a:p>
        </p:txBody>
      </p:sp>
      <p:sp>
        <p:nvSpPr>
          <p:cNvPr id="7" name="Title 1">
            <a:extLst>
              <a:ext uri="{FF2B5EF4-FFF2-40B4-BE49-F238E27FC236}">
                <a16:creationId xmlns:a16="http://schemas.microsoft.com/office/drawing/2014/main" id="{45E49B42-317F-8295-8D67-692549E8686F}"/>
              </a:ext>
            </a:extLst>
          </p:cNvPr>
          <p:cNvSpPr txBox="1">
            <a:spLocks/>
          </p:cNvSpPr>
          <p:nvPr/>
        </p:nvSpPr>
        <p:spPr>
          <a:xfrm>
            <a:off x="1156996" y="662476"/>
            <a:ext cx="2416628" cy="752719"/>
          </a:xfrm>
          <a:prstGeom prst="rect">
            <a:avLst/>
          </a:prstGeom>
          <a:solidFill>
            <a:srgbClr val="002060"/>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800" dirty="0">
                <a:solidFill>
                  <a:schemeClr val="bg1"/>
                </a:solidFill>
                <a:latin typeface="Montserrat" pitchFamily="2" charset="0"/>
                <a:ea typeface="Cambria" panose="02040503050406030204" pitchFamily="18" charset="0"/>
              </a:rPr>
              <a:t>RBIM</a:t>
            </a:r>
            <a:endParaRPr lang="en-PH" sz="4800" dirty="0">
              <a:solidFill>
                <a:schemeClr val="bg1"/>
              </a:solidFill>
              <a:latin typeface="Montserrat" pitchFamily="2" charset="0"/>
              <a:ea typeface="Cambria" panose="02040503050406030204" pitchFamily="18" charset="0"/>
            </a:endParaRPr>
          </a:p>
        </p:txBody>
      </p:sp>
      <p:sp>
        <p:nvSpPr>
          <p:cNvPr id="15" name="TextBox 14">
            <a:extLst>
              <a:ext uri="{FF2B5EF4-FFF2-40B4-BE49-F238E27FC236}">
                <a16:creationId xmlns:a16="http://schemas.microsoft.com/office/drawing/2014/main" id="{E9EB56D2-1196-B4D0-3F46-718CCAB68D88}"/>
              </a:ext>
            </a:extLst>
          </p:cNvPr>
          <p:cNvSpPr txBox="1"/>
          <p:nvPr/>
        </p:nvSpPr>
        <p:spPr>
          <a:xfrm>
            <a:off x="400049" y="1795129"/>
            <a:ext cx="3422528" cy="584775"/>
          </a:xfrm>
          <a:prstGeom prst="rect">
            <a:avLst/>
          </a:prstGeom>
          <a:noFill/>
        </p:spPr>
        <p:txBody>
          <a:bodyPr wrap="square" rtlCol="0">
            <a:spAutoFit/>
          </a:bodyPr>
          <a:lstStyle/>
          <a:p>
            <a:pPr algn="ctr" rtl="0"/>
            <a:r>
              <a:rPr lang="en-US" sz="1600" b="1" i="0" u="none" strike="noStrike" dirty="0">
                <a:solidFill>
                  <a:schemeClr val="bg1"/>
                </a:solidFill>
                <a:effectLst/>
                <a:latin typeface="Aptos" panose="020B0004020202020204" pitchFamily="34" charset="0"/>
              </a:rPr>
              <a:t>RA 7279:</a:t>
            </a:r>
            <a:r>
              <a:rPr lang="en-US" sz="1600" b="0" i="0" u="none" strike="noStrike" dirty="0">
                <a:solidFill>
                  <a:schemeClr val="bg1"/>
                </a:solidFill>
                <a:effectLst/>
                <a:latin typeface="Aptos" panose="020B0004020202020204" pitchFamily="34" charset="0"/>
              </a:rPr>
              <a:t> UDHA</a:t>
            </a:r>
            <a:endParaRPr lang="en-US" sz="1200" b="0" dirty="0">
              <a:solidFill>
                <a:schemeClr val="bg1"/>
              </a:solidFill>
              <a:effectLst/>
            </a:endParaRPr>
          </a:p>
          <a:p>
            <a:pPr algn="ctr"/>
            <a:r>
              <a:rPr lang="en-US" sz="1600" b="1" i="0" u="none" strike="noStrike" dirty="0">
                <a:solidFill>
                  <a:schemeClr val="bg1"/>
                </a:solidFill>
                <a:effectLst/>
                <a:latin typeface="Aptos" panose="020B0004020202020204" pitchFamily="34" charset="0"/>
              </a:rPr>
              <a:t>RA 7160:</a:t>
            </a:r>
            <a:r>
              <a:rPr lang="en-US" sz="1600" b="0" i="0" u="none" strike="noStrike" dirty="0">
                <a:solidFill>
                  <a:schemeClr val="bg1"/>
                </a:solidFill>
                <a:effectLst/>
                <a:latin typeface="Aptos" panose="020B0004020202020204" pitchFamily="34" charset="0"/>
              </a:rPr>
              <a:t> Local Government Code</a:t>
            </a:r>
            <a:endParaRPr lang="en-PH" sz="1200" dirty="0">
              <a:solidFill>
                <a:schemeClr val="bg1"/>
              </a:solidFill>
            </a:endParaRPr>
          </a:p>
        </p:txBody>
      </p:sp>
      <p:sp>
        <p:nvSpPr>
          <p:cNvPr id="16" name="TextBox 15">
            <a:extLst>
              <a:ext uri="{FF2B5EF4-FFF2-40B4-BE49-F238E27FC236}">
                <a16:creationId xmlns:a16="http://schemas.microsoft.com/office/drawing/2014/main" id="{AF2A4E3B-6536-D1AD-F820-13EB2B740EE5}"/>
              </a:ext>
            </a:extLst>
          </p:cNvPr>
          <p:cNvSpPr txBox="1"/>
          <p:nvPr/>
        </p:nvSpPr>
        <p:spPr>
          <a:xfrm>
            <a:off x="5062480" y="1799563"/>
            <a:ext cx="3761278" cy="584775"/>
          </a:xfrm>
          <a:prstGeom prst="rect">
            <a:avLst/>
          </a:prstGeom>
          <a:noFill/>
        </p:spPr>
        <p:txBody>
          <a:bodyPr wrap="square" rtlCol="0">
            <a:spAutoFit/>
          </a:bodyPr>
          <a:lstStyle/>
          <a:p>
            <a:pPr algn="ctr" rtl="0"/>
            <a:r>
              <a:rPr lang="en-US" sz="1600" b="1" i="0" u="none" strike="noStrike" dirty="0">
                <a:solidFill>
                  <a:schemeClr val="bg1"/>
                </a:solidFill>
                <a:effectLst/>
                <a:latin typeface="Aptos" panose="020B0004020202020204" pitchFamily="34" charset="0"/>
              </a:rPr>
              <a:t>RA 11315: </a:t>
            </a:r>
            <a:r>
              <a:rPr lang="en-US" sz="1600" i="0" u="none" strike="noStrike" dirty="0">
                <a:solidFill>
                  <a:schemeClr val="bg1"/>
                </a:solidFill>
                <a:effectLst/>
                <a:latin typeface="Aptos" panose="020B0004020202020204" pitchFamily="34" charset="0"/>
              </a:rPr>
              <a:t>Establishing a</a:t>
            </a:r>
          </a:p>
          <a:p>
            <a:pPr algn="ctr" rtl="0"/>
            <a:r>
              <a:rPr lang="en-US" sz="1600" i="0" u="none" strike="noStrike" dirty="0">
                <a:solidFill>
                  <a:schemeClr val="bg1"/>
                </a:solidFill>
                <a:effectLst/>
                <a:latin typeface="Aptos" panose="020B0004020202020204" pitchFamily="34" charset="0"/>
              </a:rPr>
              <a:t>Community-Based Monitoring System</a:t>
            </a:r>
            <a:endParaRPr lang="en-PH" sz="1600" dirty="0">
              <a:solidFill>
                <a:schemeClr val="bg1"/>
              </a:solidFill>
            </a:endParaRPr>
          </a:p>
        </p:txBody>
      </p:sp>
      <p:sp>
        <p:nvSpPr>
          <p:cNvPr id="26" name="TextBox 25">
            <a:extLst>
              <a:ext uri="{FF2B5EF4-FFF2-40B4-BE49-F238E27FC236}">
                <a16:creationId xmlns:a16="http://schemas.microsoft.com/office/drawing/2014/main" id="{99F04335-EF14-DDC4-003E-4DFB628A1990}"/>
              </a:ext>
            </a:extLst>
          </p:cNvPr>
          <p:cNvSpPr txBox="1"/>
          <p:nvPr/>
        </p:nvSpPr>
        <p:spPr>
          <a:xfrm>
            <a:off x="545270" y="2566303"/>
            <a:ext cx="3357493" cy="369332"/>
          </a:xfrm>
          <a:prstGeom prst="rect">
            <a:avLst/>
          </a:prstGeom>
          <a:noFill/>
        </p:spPr>
        <p:txBody>
          <a:bodyPr wrap="square" rtlCol="0">
            <a:spAutoFit/>
          </a:bodyPr>
          <a:lstStyle/>
          <a:p>
            <a:pPr algn="ctr" rtl="0"/>
            <a:r>
              <a:rPr lang="en-US" sz="1800" b="1" i="0" u="none" strike="noStrike" dirty="0" err="1">
                <a:solidFill>
                  <a:srgbClr val="002060"/>
                </a:solidFill>
                <a:effectLst/>
                <a:latin typeface="Aptos" panose="020B0004020202020204" pitchFamily="34" charset="0"/>
              </a:rPr>
              <a:t>Php</a:t>
            </a:r>
            <a:r>
              <a:rPr lang="en-US" sz="1800" b="1" i="0" u="none" strike="noStrike" dirty="0">
                <a:solidFill>
                  <a:srgbClr val="002060"/>
                </a:solidFill>
                <a:effectLst/>
                <a:latin typeface="Aptos" panose="020B0004020202020204" pitchFamily="34" charset="0"/>
              </a:rPr>
              <a:t> 600,000.00</a:t>
            </a:r>
            <a:endParaRPr lang="en-PH" dirty="0">
              <a:solidFill>
                <a:srgbClr val="002060"/>
              </a:solidFill>
            </a:endParaRPr>
          </a:p>
        </p:txBody>
      </p:sp>
      <p:sp>
        <p:nvSpPr>
          <p:cNvPr id="27" name="TextBox 26">
            <a:extLst>
              <a:ext uri="{FF2B5EF4-FFF2-40B4-BE49-F238E27FC236}">
                <a16:creationId xmlns:a16="http://schemas.microsoft.com/office/drawing/2014/main" id="{D91C4C7B-DE69-58FE-8C38-28C593814AB2}"/>
              </a:ext>
            </a:extLst>
          </p:cNvPr>
          <p:cNvSpPr txBox="1"/>
          <p:nvPr/>
        </p:nvSpPr>
        <p:spPr>
          <a:xfrm>
            <a:off x="4838720" y="2571154"/>
            <a:ext cx="3830428" cy="369332"/>
          </a:xfrm>
          <a:prstGeom prst="rect">
            <a:avLst/>
          </a:prstGeom>
          <a:noFill/>
        </p:spPr>
        <p:txBody>
          <a:bodyPr wrap="square" rtlCol="0">
            <a:spAutoFit/>
          </a:bodyPr>
          <a:lstStyle/>
          <a:p>
            <a:pPr algn="ctr" rtl="0"/>
            <a:r>
              <a:rPr lang="en-US" sz="1800" b="1" i="0" u="none" strike="noStrike" dirty="0" err="1">
                <a:solidFill>
                  <a:srgbClr val="002060"/>
                </a:solidFill>
                <a:effectLst/>
                <a:latin typeface="Aptos" panose="020B0004020202020204" pitchFamily="34" charset="0"/>
              </a:rPr>
              <a:t>Php</a:t>
            </a:r>
            <a:r>
              <a:rPr lang="en-US" sz="1800" b="1" i="0" u="none" strike="noStrike" dirty="0">
                <a:solidFill>
                  <a:srgbClr val="002060"/>
                </a:solidFill>
                <a:effectLst/>
                <a:latin typeface="Aptos" panose="020B0004020202020204" pitchFamily="34" charset="0"/>
              </a:rPr>
              <a:t> 3,000,000.00</a:t>
            </a:r>
            <a:endParaRPr lang="en-PH" sz="1800" dirty="0">
              <a:solidFill>
                <a:srgbClr val="002060"/>
              </a:solidFill>
            </a:endParaRPr>
          </a:p>
        </p:txBody>
      </p:sp>
      <p:sp>
        <p:nvSpPr>
          <p:cNvPr id="28" name="TextBox 27">
            <a:extLst>
              <a:ext uri="{FF2B5EF4-FFF2-40B4-BE49-F238E27FC236}">
                <a16:creationId xmlns:a16="http://schemas.microsoft.com/office/drawing/2014/main" id="{8117CCC7-2373-6EF0-F3C9-3AA24D2E28F5}"/>
              </a:ext>
            </a:extLst>
          </p:cNvPr>
          <p:cNvSpPr txBox="1"/>
          <p:nvPr/>
        </p:nvSpPr>
        <p:spPr>
          <a:xfrm>
            <a:off x="4901784" y="2834320"/>
            <a:ext cx="3830428" cy="276999"/>
          </a:xfrm>
          <a:prstGeom prst="rect">
            <a:avLst/>
          </a:prstGeom>
          <a:noFill/>
        </p:spPr>
        <p:txBody>
          <a:bodyPr wrap="square" rtlCol="0">
            <a:spAutoFit/>
          </a:bodyPr>
          <a:lstStyle/>
          <a:p>
            <a:pPr algn="ctr" rtl="0"/>
            <a:r>
              <a:rPr lang="en-US" sz="1200" i="1" dirty="0">
                <a:solidFill>
                  <a:srgbClr val="002060"/>
                </a:solidFill>
                <a:latin typeface="Aptos" panose="020B0004020202020204" pitchFamily="34" charset="0"/>
              </a:rPr>
              <a:t>(for an LGU with 18,000 population)</a:t>
            </a:r>
            <a:endParaRPr lang="en-PH" sz="1200" i="1" dirty="0">
              <a:solidFill>
                <a:srgbClr val="002060"/>
              </a:solidFill>
            </a:endParaRPr>
          </a:p>
        </p:txBody>
      </p:sp>
      <p:sp>
        <p:nvSpPr>
          <p:cNvPr id="29" name="TextBox 28">
            <a:extLst>
              <a:ext uri="{FF2B5EF4-FFF2-40B4-BE49-F238E27FC236}">
                <a16:creationId xmlns:a16="http://schemas.microsoft.com/office/drawing/2014/main" id="{5EDD256A-A354-9DA7-26B5-8EDF43B2450A}"/>
              </a:ext>
            </a:extLst>
          </p:cNvPr>
          <p:cNvSpPr txBox="1"/>
          <p:nvPr/>
        </p:nvSpPr>
        <p:spPr>
          <a:xfrm>
            <a:off x="272263" y="2843861"/>
            <a:ext cx="3830428" cy="276999"/>
          </a:xfrm>
          <a:prstGeom prst="rect">
            <a:avLst/>
          </a:prstGeom>
          <a:noFill/>
        </p:spPr>
        <p:txBody>
          <a:bodyPr wrap="square" rtlCol="0">
            <a:spAutoFit/>
          </a:bodyPr>
          <a:lstStyle/>
          <a:p>
            <a:pPr algn="ctr" rtl="0"/>
            <a:r>
              <a:rPr lang="en-US" sz="1200" i="1" dirty="0">
                <a:solidFill>
                  <a:srgbClr val="002060"/>
                </a:solidFill>
                <a:latin typeface="Aptos" panose="020B0004020202020204" pitchFamily="34" charset="0"/>
              </a:rPr>
              <a:t>(for an LGU with 18,000 population)</a:t>
            </a:r>
            <a:endParaRPr lang="en-PH" sz="1200" i="1" dirty="0">
              <a:solidFill>
                <a:srgbClr val="002060"/>
              </a:solidFill>
            </a:endParaRPr>
          </a:p>
        </p:txBody>
      </p:sp>
      <p:sp>
        <p:nvSpPr>
          <p:cNvPr id="37" name="TextBox 36">
            <a:extLst>
              <a:ext uri="{FF2B5EF4-FFF2-40B4-BE49-F238E27FC236}">
                <a16:creationId xmlns:a16="http://schemas.microsoft.com/office/drawing/2014/main" id="{4A295D82-387F-11A9-9F3F-CDC001FB3776}"/>
              </a:ext>
            </a:extLst>
          </p:cNvPr>
          <p:cNvSpPr txBox="1"/>
          <p:nvPr/>
        </p:nvSpPr>
        <p:spPr>
          <a:xfrm>
            <a:off x="576927" y="3399960"/>
            <a:ext cx="3294019" cy="338554"/>
          </a:xfrm>
          <a:prstGeom prst="rect">
            <a:avLst/>
          </a:prstGeom>
          <a:noFill/>
        </p:spPr>
        <p:txBody>
          <a:bodyPr wrap="square" rtlCol="0">
            <a:spAutoFit/>
          </a:bodyPr>
          <a:lstStyle/>
          <a:p>
            <a:pPr algn="ctr" rtl="0"/>
            <a:r>
              <a:rPr lang="en-US" sz="1600" b="1" i="0" u="none" strike="noStrike" dirty="0">
                <a:solidFill>
                  <a:schemeClr val="bg1"/>
                </a:solidFill>
                <a:effectLst/>
                <a:latin typeface="Aptos" panose="020B0004020202020204" pitchFamily="34" charset="0"/>
              </a:rPr>
              <a:t>Every 6 months/Annually</a:t>
            </a:r>
            <a:endParaRPr lang="en-PH" sz="1200" dirty="0">
              <a:solidFill>
                <a:schemeClr val="bg1"/>
              </a:solidFill>
            </a:endParaRPr>
          </a:p>
        </p:txBody>
      </p:sp>
      <p:sp>
        <p:nvSpPr>
          <p:cNvPr id="38" name="TextBox 37">
            <a:extLst>
              <a:ext uri="{FF2B5EF4-FFF2-40B4-BE49-F238E27FC236}">
                <a16:creationId xmlns:a16="http://schemas.microsoft.com/office/drawing/2014/main" id="{28829743-8B5D-AE46-C304-89D835BB9B78}"/>
              </a:ext>
            </a:extLst>
          </p:cNvPr>
          <p:cNvSpPr txBox="1"/>
          <p:nvPr/>
        </p:nvSpPr>
        <p:spPr>
          <a:xfrm>
            <a:off x="4838720" y="3379193"/>
            <a:ext cx="3830428" cy="338554"/>
          </a:xfrm>
          <a:prstGeom prst="rect">
            <a:avLst/>
          </a:prstGeom>
          <a:noFill/>
        </p:spPr>
        <p:txBody>
          <a:bodyPr wrap="square" rtlCol="0">
            <a:spAutoFit/>
          </a:bodyPr>
          <a:lstStyle/>
          <a:p>
            <a:pPr algn="ctr" rtl="0"/>
            <a:r>
              <a:rPr lang="en-US" sz="1600" b="1" i="0" u="none" strike="noStrike" dirty="0">
                <a:solidFill>
                  <a:schemeClr val="bg1"/>
                </a:solidFill>
                <a:effectLst/>
                <a:latin typeface="Aptos" panose="020B0004020202020204" pitchFamily="34" charset="0"/>
              </a:rPr>
              <a:t>Every 3-5 years</a:t>
            </a:r>
            <a:endParaRPr lang="en-PH" sz="1600" dirty="0">
              <a:solidFill>
                <a:schemeClr val="bg1"/>
              </a:solidFill>
            </a:endParaRPr>
          </a:p>
        </p:txBody>
      </p:sp>
      <p:sp>
        <p:nvSpPr>
          <p:cNvPr id="46" name="TextBox 45">
            <a:extLst>
              <a:ext uri="{FF2B5EF4-FFF2-40B4-BE49-F238E27FC236}">
                <a16:creationId xmlns:a16="http://schemas.microsoft.com/office/drawing/2014/main" id="{8A107229-AB85-B262-8F03-4BFF37333E37}"/>
              </a:ext>
            </a:extLst>
          </p:cNvPr>
          <p:cNvSpPr txBox="1"/>
          <p:nvPr/>
        </p:nvSpPr>
        <p:spPr>
          <a:xfrm>
            <a:off x="719108" y="4110924"/>
            <a:ext cx="2918774" cy="369332"/>
          </a:xfrm>
          <a:prstGeom prst="rect">
            <a:avLst/>
          </a:prstGeom>
          <a:noFill/>
        </p:spPr>
        <p:txBody>
          <a:bodyPr wrap="square" rtlCol="0">
            <a:spAutoFit/>
          </a:bodyPr>
          <a:lstStyle/>
          <a:p>
            <a:pPr algn="ctr" rtl="0"/>
            <a:r>
              <a:rPr lang="en-US" sz="1800" b="1" i="0" u="none" strike="noStrike" dirty="0">
                <a:solidFill>
                  <a:srgbClr val="002060"/>
                </a:solidFill>
                <a:effectLst/>
                <a:latin typeface="Aptos" panose="020B0004020202020204" pitchFamily="34" charset="0"/>
              </a:rPr>
              <a:t>LGU</a:t>
            </a:r>
            <a:endParaRPr lang="en-PH" dirty="0">
              <a:solidFill>
                <a:srgbClr val="002060"/>
              </a:solidFill>
            </a:endParaRPr>
          </a:p>
        </p:txBody>
      </p:sp>
      <p:sp>
        <p:nvSpPr>
          <p:cNvPr id="47" name="TextBox 46">
            <a:extLst>
              <a:ext uri="{FF2B5EF4-FFF2-40B4-BE49-F238E27FC236}">
                <a16:creationId xmlns:a16="http://schemas.microsoft.com/office/drawing/2014/main" id="{B114AC82-31AC-A6CC-C544-C3A988F33F25}"/>
              </a:ext>
            </a:extLst>
          </p:cNvPr>
          <p:cNvSpPr txBox="1"/>
          <p:nvPr/>
        </p:nvSpPr>
        <p:spPr>
          <a:xfrm>
            <a:off x="4855899" y="4129331"/>
            <a:ext cx="3830428" cy="369332"/>
          </a:xfrm>
          <a:prstGeom prst="rect">
            <a:avLst/>
          </a:prstGeom>
          <a:noFill/>
        </p:spPr>
        <p:txBody>
          <a:bodyPr wrap="square" rtlCol="0">
            <a:spAutoFit/>
          </a:bodyPr>
          <a:lstStyle/>
          <a:p>
            <a:pPr algn="ctr" rtl="0"/>
            <a:r>
              <a:rPr lang="en-US" sz="1800" b="1" i="0" u="none" strike="noStrike" dirty="0">
                <a:solidFill>
                  <a:srgbClr val="002060"/>
                </a:solidFill>
                <a:effectLst/>
                <a:latin typeface="Aptos" panose="020B0004020202020204" pitchFamily="34" charset="0"/>
              </a:rPr>
              <a:t>LGU/PSA</a:t>
            </a:r>
            <a:endParaRPr lang="en-PH" sz="1800" dirty="0">
              <a:solidFill>
                <a:srgbClr val="002060"/>
              </a:solidFill>
            </a:endParaRPr>
          </a:p>
        </p:txBody>
      </p:sp>
      <p:sp>
        <p:nvSpPr>
          <p:cNvPr id="54" name="Rectangle 53">
            <a:extLst>
              <a:ext uri="{FF2B5EF4-FFF2-40B4-BE49-F238E27FC236}">
                <a16:creationId xmlns:a16="http://schemas.microsoft.com/office/drawing/2014/main" id="{8A24F8B3-6E52-55FC-4944-0091B0B8FE81}"/>
              </a:ext>
            </a:extLst>
          </p:cNvPr>
          <p:cNvSpPr/>
          <p:nvPr/>
        </p:nvSpPr>
        <p:spPr>
          <a:xfrm>
            <a:off x="3794657" y="1700226"/>
            <a:ext cx="1421705" cy="2982594"/>
          </a:xfrm>
          <a:prstGeom prst="rect">
            <a:avLst/>
          </a:prstGeom>
          <a:solidFill>
            <a:schemeClr val="bg1">
              <a:alpha val="368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TextBox 13">
            <a:extLst>
              <a:ext uri="{FF2B5EF4-FFF2-40B4-BE49-F238E27FC236}">
                <a16:creationId xmlns:a16="http://schemas.microsoft.com/office/drawing/2014/main" id="{6B12A3F9-3072-008C-7072-12FF3559BD4D}"/>
              </a:ext>
            </a:extLst>
          </p:cNvPr>
          <p:cNvSpPr txBox="1"/>
          <p:nvPr/>
        </p:nvSpPr>
        <p:spPr>
          <a:xfrm>
            <a:off x="3945392" y="1962739"/>
            <a:ext cx="1098190" cy="338554"/>
          </a:xfrm>
          <a:prstGeom prst="rect">
            <a:avLst/>
          </a:prstGeom>
          <a:noFill/>
        </p:spPr>
        <p:txBody>
          <a:bodyPr wrap="square" rtlCol="0">
            <a:spAutoFit/>
          </a:bodyPr>
          <a:lstStyle/>
          <a:p>
            <a:pPr algn="ctr"/>
            <a:r>
              <a:rPr lang="en-PH" sz="1600" b="1" dirty="0">
                <a:solidFill>
                  <a:srgbClr val="162872"/>
                </a:solidFill>
              </a:rPr>
              <a:t>POLICY</a:t>
            </a:r>
          </a:p>
        </p:txBody>
      </p:sp>
      <p:sp>
        <p:nvSpPr>
          <p:cNvPr id="25" name="TextBox 24">
            <a:extLst>
              <a:ext uri="{FF2B5EF4-FFF2-40B4-BE49-F238E27FC236}">
                <a16:creationId xmlns:a16="http://schemas.microsoft.com/office/drawing/2014/main" id="{5F5B0113-9257-50EA-836D-F29C856762E1}"/>
              </a:ext>
            </a:extLst>
          </p:cNvPr>
          <p:cNvSpPr txBox="1"/>
          <p:nvPr/>
        </p:nvSpPr>
        <p:spPr>
          <a:xfrm>
            <a:off x="3907867" y="2550372"/>
            <a:ext cx="1232656" cy="584775"/>
          </a:xfrm>
          <a:prstGeom prst="rect">
            <a:avLst/>
          </a:prstGeom>
          <a:noFill/>
        </p:spPr>
        <p:txBody>
          <a:bodyPr wrap="square" rtlCol="0">
            <a:spAutoFit/>
          </a:bodyPr>
          <a:lstStyle/>
          <a:p>
            <a:pPr algn="ctr"/>
            <a:r>
              <a:rPr lang="en-PH" sz="1600" b="1" dirty="0">
                <a:solidFill>
                  <a:schemeClr val="bg1"/>
                </a:solidFill>
              </a:rPr>
              <a:t>SAMPLE</a:t>
            </a:r>
          </a:p>
          <a:p>
            <a:pPr algn="ctr"/>
            <a:r>
              <a:rPr lang="en-PH" sz="1600" b="1" dirty="0">
                <a:solidFill>
                  <a:schemeClr val="bg1"/>
                </a:solidFill>
              </a:rPr>
              <a:t>BUDGET</a:t>
            </a:r>
          </a:p>
        </p:txBody>
      </p:sp>
      <p:sp>
        <p:nvSpPr>
          <p:cNvPr id="36" name="TextBox 35">
            <a:extLst>
              <a:ext uri="{FF2B5EF4-FFF2-40B4-BE49-F238E27FC236}">
                <a16:creationId xmlns:a16="http://schemas.microsoft.com/office/drawing/2014/main" id="{4F70924C-036B-F429-F7A8-482C2FF31425}"/>
              </a:ext>
            </a:extLst>
          </p:cNvPr>
          <p:cNvSpPr txBox="1"/>
          <p:nvPr/>
        </p:nvSpPr>
        <p:spPr>
          <a:xfrm>
            <a:off x="3874847" y="3404142"/>
            <a:ext cx="1276905" cy="338554"/>
          </a:xfrm>
          <a:prstGeom prst="rect">
            <a:avLst/>
          </a:prstGeom>
          <a:noFill/>
        </p:spPr>
        <p:txBody>
          <a:bodyPr wrap="square" rtlCol="0">
            <a:spAutoFit/>
          </a:bodyPr>
          <a:lstStyle/>
          <a:p>
            <a:pPr algn="ctr"/>
            <a:r>
              <a:rPr lang="en-PH" sz="1600" b="1" dirty="0">
                <a:solidFill>
                  <a:srgbClr val="162872"/>
                </a:solidFill>
              </a:rPr>
              <a:t>UPDATING</a:t>
            </a:r>
          </a:p>
        </p:txBody>
      </p:sp>
      <p:sp>
        <p:nvSpPr>
          <p:cNvPr id="45" name="TextBox 44">
            <a:extLst>
              <a:ext uri="{FF2B5EF4-FFF2-40B4-BE49-F238E27FC236}">
                <a16:creationId xmlns:a16="http://schemas.microsoft.com/office/drawing/2014/main" id="{48103254-F7EC-55BA-A325-1EFBB4ED127B}"/>
              </a:ext>
            </a:extLst>
          </p:cNvPr>
          <p:cNvSpPr txBox="1"/>
          <p:nvPr/>
        </p:nvSpPr>
        <p:spPr>
          <a:xfrm>
            <a:off x="3736463" y="4141974"/>
            <a:ext cx="1562085" cy="338554"/>
          </a:xfrm>
          <a:prstGeom prst="rect">
            <a:avLst/>
          </a:prstGeom>
          <a:noFill/>
        </p:spPr>
        <p:txBody>
          <a:bodyPr wrap="square" rtlCol="0">
            <a:spAutoFit/>
          </a:bodyPr>
          <a:lstStyle/>
          <a:p>
            <a:pPr algn="ctr"/>
            <a:r>
              <a:rPr lang="en-PH" sz="1600" b="1" dirty="0">
                <a:solidFill>
                  <a:schemeClr val="bg1"/>
                </a:solidFill>
              </a:rPr>
              <a:t>OWNERSHIP</a:t>
            </a:r>
          </a:p>
        </p:txBody>
      </p:sp>
    </p:spTree>
    <p:extLst>
      <p:ext uri="{BB962C8B-B14F-4D97-AF65-F5344CB8AC3E}">
        <p14:creationId xmlns:p14="http://schemas.microsoft.com/office/powerpoint/2010/main" val="195828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FB19A6B9-E7E7-A65F-6164-7F4913D310EC}"/>
              </a:ext>
            </a:extLst>
          </p:cNvPr>
          <p:cNvGraphicFramePr>
            <a:graphicFrameLocks/>
          </p:cNvGraphicFramePr>
          <p:nvPr/>
        </p:nvGraphicFramePr>
        <p:xfrm>
          <a:off x="374469" y="1680754"/>
          <a:ext cx="8434248" cy="2969622"/>
        </p:xfrm>
        <a:graphic>
          <a:graphicData uri="http://schemas.openxmlformats.org/drawingml/2006/table">
            <a:tbl>
              <a:tblPr firstRow="1" bandRow="1">
                <a:tableStyleId>{93296810-A885-4BE3-A3E7-6D5BEEA58F35}</a:tableStyleId>
              </a:tblPr>
              <a:tblGrid>
                <a:gridCol w="1405708">
                  <a:extLst>
                    <a:ext uri="{9D8B030D-6E8A-4147-A177-3AD203B41FA5}">
                      <a16:colId xmlns:a16="http://schemas.microsoft.com/office/drawing/2014/main" val="2715812713"/>
                    </a:ext>
                  </a:extLst>
                </a:gridCol>
                <a:gridCol w="1405708">
                  <a:extLst>
                    <a:ext uri="{9D8B030D-6E8A-4147-A177-3AD203B41FA5}">
                      <a16:colId xmlns:a16="http://schemas.microsoft.com/office/drawing/2014/main" val="766254150"/>
                    </a:ext>
                  </a:extLst>
                </a:gridCol>
                <a:gridCol w="1405708">
                  <a:extLst>
                    <a:ext uri="{9D8B030D-6E8A-4147-A177-3AD203B41FA5}">
                      <a16:colId xmlns:a16="http://schemas.microsoft.com/office/drawing/2014/main" val="380044601"/>
                    </a:ext>
                  </a:extLst>
                </a:gridCol>
                <a:gridCol w="1405708">
                  <a:extLst>
                    <a:ext uri="{9D8B030D-6E8A-4147-A177-3AD203B41FA5}">
                      <a16:colId xmlns:a16="http://schemas.microsoft.com/office/drawing/2014/main" val="551719306"/>
                    </a:ext>
                  </a:extLst>
                </a:gridCol>
                <a:gridCol w="1405708">
                  <a:extLst>
                    <a:ext uri="{9D8B030D-6E8A-4147-A177-3AD203B41FA5}">
                      <a16:colId xmlns:a16="http://schemas.microsoft.com/office/drawing/2014/main" val="2189753270"/>
                    </a:ext>
                  </a:extLst>
                </a:gridCol>
                <a:gridCol w="1405708">
                  <a:extLst>
                    <a:ext uri="{9D8B030D-6E8A-4147-A177-3AD203B41FA5}">
                      <a16:colId xmlns:a16="http://schemas.microsoft.com/office/drawing/2014/main" val="4288002617"/>
                    </a:ext>
                  </a:extLst>
                </a:gridCol>
              </a:tblGrid>
              <a:tr h="429120">
                <a:tc>
                  <a:txBody>
                    <a:bodyPr/>
                    <a:lstStyle/>
                    <a:p>
                      <a:pPr algn="ctr"/>
                      <a:r>
                        <a:rPr lang="en-PH" sz="2000" dirty="0">
                          <a:solidFill>
                            <a:schemeClr val="bg1"/>
                          </a:solidFill>
                          <a:latin typeface="+mn-lt"/>
                        </a:rPr>
                        <a:t>2018</a:t>
                      </a:r>
                    </a:p>
                  </a:txBody>
                  <a:tcPr anchor="ctr">
                    <a:solidFill>
                      <a:srgbClr val="091F7A"/>
                    </a:solidFill>
                  </a:tcPr>
                </a:tc>
                <a:tc>
                  <a:txBody>
                    <a:bodyPr/>
                    <a:lstStyle/>
                    <a:p>
                      <a:pPr algn="ctr"/>
                      <a:r>
                        <a:rPr lang="en-PH" sz="2000" dirty="0">
                          <a:solidFill>
                            <a:schemeClr val="bg1"/>
                          </a:solidFill>
                          <a:latin typeface="+mn-lt"/>
                        </a:rPr>
                        <a:t>2019</a:t>
                      </a:r>
                    </a:p>
                  </a:txBody>
                  <a:tcPr anchor="ctr">
                    <a:solidFill>
                      <a:srgbClr val="091F7A"/>
                    </a:solidFill>
                  </a:tcPr>
                </a:tc>
                <a:tc>
                  <a:txBody>
                    <a:bodyPr/>
                    <a:lstStyle/>
                    <a:p>
                      <a:pPr algn="ctr"/>
                      <a:r>
                        <a:rPr lang="en-PH" sz="2000" dirty="0">
                          <a:solidFill>
                            <a:schemeClr val="bg1"/>
                          </a:solidFill>
                          <a:latin typeface="+mn-lt"/>
                        </a:rPr>
                        <a:t>2021</a:t>
                      </a:r>
                    </a:p>
                  </a:txBody>
                  <a:tcPr anchor="ctr">
                    <a:solidFill>
                      <a:srgbClr val="091F7A"/>
                    </a:solidFill>
                  </a:tcPr>
                </a:tc>
                <a:tc>
                  <a:txBody>
                    <a:bodyPr/>
                    <a:lstStyle/>
                    <a:p>
                      <a:pPr algn="ctr"/>
                      <a:r>
                        <a:rPr lang="en-PH" sz="2000" dirty="0">
                          <a:solidFill>
                            <a:schemeClr val="bg1"/>
                          </a:solidFill>
                          <a:latin typeface="+mn-lt"/>
                        </a:rPr>
                        <a:t>2022</a:t>
                      </a:r>
                    </a:p>
                  </a:txBody>
                  <a:tcPr anchor="ctr">
                    <a:solidFill>
                      <a:srgbClr val="091F7A"/>
                    </a:solidFill>
                  </a:tcPr>
                </a:tc>
                <a:tc>
                  <a:txBody>
                    <a:bodyPr/>
                    <a:lstStyle/>
                    <a:p>
                      <a:pPr algn="ctr"/>
                      <a:r>
                        <a:rPr lang="en-PH" sz="2000" dirty="0">
                          <a:solidFill>
                            <a:schemeClr val="bg1"/>
                          </a:solidFill>
                          <a:latin typeface="+mn-lt"/>
                        </a:rPr>
                        <a:t>2023</a:t>
                      </a:r>
                    </a:p>
                  </a:txBody>
                  <a:tcPr anchor="ctr">
                    <a:solidFill>
                      <a:srgbClr val="091F7A"/>
                    </a:solidFill>
                  </a:tcPr>
                </a:tc>
                <a:tc>
                  <a:txBody>
                    <a:bodyPr/>
                    <a:lstStyle/>
                    <a:p>
                      <a:pPr algn="ctr"/>
                      <a:r>
                        <a:rPr lang="en-PH" sz="2000" dirty="0">
                          <a:solidFill>
                            <a:schemeClr val="bg1"/>
                          </a:solidFill>
                          <a:latin typeface="+mn-lt"/>
                        </a:rPr>
                        <a:t>2024</a:t>
                      </a:r>
                    </a:p>
                  </a:txBody>
                  <a:tcPr anchor="ctr">
                    <a:solidFill>
                      <a:srgbClr val="091F7A"/>
                    </a:solidFill>
                  </a:tcPr>
                </a:tc>
                <a:extLst>
                  <a:ext uri="{0D108BD9-81ED-4DB2-BD59-A6C34878D82A}">
                    <a16:rowId xmlns:a16="http://schemas.microsoft.com/office/drawing/2014/main" val="2692443583"/>
                  </a:ext>
                </a:extLst>
              </a:tr>
              <a:tr h="619653">
                <a:tc rowSpan="4">
                  <a:txBody>
                    <a:bodyPr/>
                    <a:lstStyle/>
                    <a:p>
                      <a:pPr marL="0" marR="0" algn="ctr">
                        <a:lnSpc>
                          <a:spcPct val="115000"/>
                        </a:lnSpc>
                        <a:spcBef>
                          <a:spcPts val="0"/>
                        </a:spcBef>
                        <a:spcAft>
                          <a:spcPts val="0"/>
                        </a:spcAft>
                      </a:pPr>
                      <a:r>
                        <a:rPr lang="en-US" sz="1200" dirty="0">
                          <a:solidFill>
                            <a:srgbClr val="000000"/>
                          </a:solidFill>
                          <a:effectLst/>
                          <a:latin typeface="+mn-lt"/>
                          <a:ea typeface="Calibri" panose="020F0502020204030204" pitchFamily="34" charset="0"/>
                          <a:cs typeface="Calibri" panose="020F0502020204030204" pitchFamily="34" charset="0"/>
                        </a:rPr>
                        <a:t>Malay, Aklan</a:t>
                      </a:r>
                      <a:endParaRPr lang="en-PH" sz="1200" dirty="0">
                        <a:solidFill>
                          <a:schemeClr val="tx1"/>
                        </a:solidFill>
                        <a:latin typeface="+mn-lt"/>
                      </a:endParaRPr>
                    </a:p>
                    <a:p>
                      <a:pPr algn="ctr"/>
                      <a:r>
                        <a:rPr lang="en-PH" sz="1200" dirty="0">
                          <a:solidFill>
                            <a:schemeClr val="tx1"/>
                          </a:solidFill>
                          <a:latin typeface="+mn-lt"/>
                        </a:rPr>
                        <a:t>(100% f</a:t>
                      </a:r>
                      <a:r>
                        <a:rPr lang="en-US" sz="1200" dirty="0" err="1">
                          <a:solidFill>
                            <a:srgbClr val="000000"/>
                          </a:solidFill>
                          <a:effectLst/>
                          <a:latin typeface="+mn-lt"/>
                          <a:ea typeface="Calibri" panose="020F0502020204030204" pitchFamily="34" charset="0"/>
                          <a:cs typeface="Calibri" panose="020F0502020204030204" pitchFamily="34" charset="0"/>
                        </a:rPr>
                        <a:t>unctional</a:t>
                      </a:r>
                      <a:r>
                        <a:rPr lang="en-PH" sz="1200" dirty="0">
                          <a:solidFill>
                            <a:schemeClr val="tx1"/>
                          </a:solidFill>
                          <a:latin typeface="+mn-lt"/>
                        </a:rPr>
                        <a:t>)</a:t>
                      </a:r>
                    </a:p>
                    <a:p>
                      <a:pPr algn="ctr"/>
                      <a:endParaRPr lang="en-PH" sz="1200" dirty="0">
                        <a:solidFill>
                          <a:schemeClr val="tx1"/>
                        </a:solidFill>
                        <a:latin typeface="+mn-lt"/>
                      </a:endParaRPr>
                    </a:p>
                  </a:txBody>
                  <a:tcPr anchor="ctr">
                    <a:solidFill>
                      <a:srgbClr val="E9F1E8"/>
                    </a:solidFill>
                  </a:tcPr>
                </a:tc>
                <a:tc rowSpan="4">
                  <a:txBody>
                    <a:bodyPr/>
                    <a:lstStyle/>
                    <a:p>
                      <a:pPr algn="ctr"/>
                      <a:r>
                        <a:rPr lang="en-PH" sz="1200" dirty="0">
                          <a:solidFill>
                            <a:schemeClr val="tx1"/>
                          </a:solidFill>
                          <a:latin typeface="+mn-lt"/>
                        </a:rPr>
                        <a:t>Libertad, Antique </a:t>
                      </a:r>
                    </a:p>
                    <a:p>
                      <a:pPr algn="ctr"/>
                      <a:r>
                        <a:rPr lang="en-PH" sz="1200" dirty="0">
                          <a:solidFill>
                            <a:schemeClr val="tx1"/>
                          </a:solidFill>
                          <a:latin typeface="+mn-lt"/>
                        </a:rPr>
                        <a:t>(100% functional)</a:t>
                      </a:r>
                    </a:p>
                  </a:txBody>
                  <a:tcPr anchor="ctr"/>
                </a:tc>
                <a:tc>
                  <a:txBody>
                    <a:bodyPr/>
                    <a:lstStyle/>
                    <a:p>
                      <a:pPr marL="0" marR="0" algn="ctr">
                        <a:lnSpc>
                          <a:spcPct val="115000"/>
                        </a:lnSpc>
                        <a:spcBef>
                          <a:spcPts val="0"/>
                        </a:spcBef>
                        <a:spcAft>
                          <a:spcPts val="0"/>
                        </a:spcAft>
                      </a:pPr>
                      <a:r>
                        <a:rPr lang="en-US" sz="1200" dirty="0" err="1">
                          <a:solidFill>
                            <a:srgbClr val="000000"/>
                          </a:solidFill>
                          <a:effectLst/>
                          <a:latin typeface="+mn-lt"/>
                          <a:ea typeface="Calibri" panose="020F0502020204030204" pitchFamily="34" charset="0"/>
                          <a:cs typeface="Calibri" panose="020F0502020204030204" pitchFamily="34" charset="0"/>
                        </a:rPr>
                        <a:t>Maayon</a:t>
                      </a:r>
                      <a:r>
                        <a:rPr lang="en-US" sz="1200" dirty="0">
                          <a:solidFill>
                            <a:srgbClr val="000000"/>
                          </a:solidFill>
                          <a:effectLst/>
                          <a:latin typeface="+mn-lt"/>
                          <a:ea typeface="Calibri" panose="020F0502020204030204" pitchFamily="34" charset="0"/>
                          <a:cs typeface="Calibri" panose="020F0502020204030204" pitchFamily="34" charset="0"/>
                        </a:rPr>
                        <a:t>, Capiz </a:t>
                      </a:r>
                    </a:p>
                    <a:p>
                      <a:pPr marL="0" marR="0" algn="ctr">
                        <a:lnSpc>
                          <a:spcPct val="115000"/>
                        </a:lnSpc>
                        <a:spcBef>
                          <a:spcPts val="0"/>
                        </a:spcBef>
                        <a:spcAft>
                          <a:spcPts val="0"/>
                        </a:spcAft>
                      </a:pPr>
                      <a:r>
                        <a:rPr lang="en-US" sz="1200" dirty="0">
                          <a:solidFill>
                            <a:srgbClr val="000000"/>
                          </a:solidFill>
                          <a:effectLst/>
                          <a:latin typeface="+mn-lt"/>
                          <a:ea typeface="Calibri" panose="020F0502020204030204" pitchFamily="34" charset="0"/>
                          <a:cs typeface="Calibri" panose="020F0502020204030204" pitchFamily="34" charset="0"/>
                        </a:rPr>
                        <a:t>(100% functional)</a:t>
                      </a:r>
                      <a:endParaRPr lang="en-PH" sz="1200" dirty="0">
                        <a:solidFill>
                          <a:srgbClr val="000000"/>
                        </a:solidFill>
                        <a:effectLst/>
                        <a:latin typeface="+mn-lt"/>
                        <a:ea typeface="Calibri" panose="020F0502020204030204" pitchFamily="34" charset="0"/>
                      </a:endParaRPr>
                    </a:p>
                  </a:txBody>
                  <a:tcPr marL="36830" marR="36830" marT="0" marB="0" anchor="ctr">
                    <a:solidFill>
                      <a:schemeClr val="bg1">
                        <a:lumMod val="85000"/>
                      </a:schemeClr>
                    </a:solidFill>
                  </a:tcPr>
                </a:tc>
                <a:tc rowSpan="2">
                  <a:txBody>
                    <a:bodyPr/>
                    <a:lstStyle/>
                    <a:p>
                      <a:pPr marL="0" marR="0" algn="ctr">
                        <a:lnSpc>
                          <a:spcPct val="115000"/>
                        </a:lnSpc>
                        <a:spcBef>
                          <a:spcPts val="0"/>
                        </a:spcBef>
                        <a:spcAft>
                          <a:spcPts val="0"/>
                        </a:spcAft>
                      </a:pPr>
                      <a:r>
                        <a:rPr lang="en-US" sz="1200" dirty="0">
                          <a:solidFill>
                            <a:srgbClr val="000000"/>
                          </a:solidFill>
                          <a:effectLst/>
                          <a:latin typeface="+mn-lt"/>
                          <a:ea typeface="Calibri" panose="020F0502020204030204" pitchFamily="34" charset="0"/>
                        </a:rPr>
                        <a:t>San </a:t>
                      </a:r>
                      <a:r>
                        <a:rPr lang="en-US" sz="1200" dirty="0" err="1">
                          <a:solidFill>
                            <a:srgbClr val="000000"/>
                          </a:solidFill>
                          <a:effectLst/>
                          <a:latin typeface="+mn-lt"/>
                          <a:ea typeface="Calibri" panose="020F0502020204030204" pitchFamily="34" charset="0"/>
                        </a:rPr>
                        <a:t>Remigio</a:t>
                      </a:r>
                      <a:r>
                        <a:rPr lang="en-US" sz="1200" dirty="0">
                          <a:solidFill>
                            <a:srgbClr val="000000"/>
                          </a:solidFill>
                          <a:effectLst/>
                          <a:latin typeface="+mn-lt"/>
                          <a:ea typeface="Calibri" panose="020F0502020204030204" pitchFamily="34" charset="0"/>
                        </a:rPr>
                        <a:t>, Antique</a:t>
                      </a:r>
                    </a:p>
                    <a:p>
                      <a:pPr marL="0" marR="0" algn="ctr">
                        <a:lnSpc>
                          <a:spcPct val="115000"/>
                        </a:lnSpc>
                        <a:spcBef>
                          <a:spcPts val="0"/>
                        </a:spcBef>
                        <a:spcAft>
                          <a:spcPts val="0"/>
                        </a:spcAft>
                      </a:pPr>
                      <a:r>
                        <a:rPr lang="en-US" sz="1200" dirty="0">
                          <a:solidFill>
                            <a:srgbClr val="000000"/>
                          </a:solidFill>
                          <a:effectLst/>
                          <a:latin typeface="+mn-lt"/>
                          <a:ea typeface="Calibri" panose="020F0502020204030204" pitchFamily="34" charset="0"/>
                        </a:rPr>
                        <a:t>(35% encoded)</a:t>
                      </a:r>
                      <a:endParaRPr lang="en-PH" sz="1200" dirty="0">
                        <a:solidFill>
                          <a:srgbClr val="000000"/>
                        </a:solidFill>
                        <a:effectLst/>
                        <a:latin typeface="+mn-lt"/>
                        <a:ea typeface="Calibri" panose="020F0502020204030204" pitchFamily="34" charset="0"/>
                      </a:endParaRPr>
                    </a:p>
                  </a:txBody>
                  <a:tcPr marL="36830" marR="36830" marT="0" marB="0" anchor="ctr">
                    <a:solidFill>
                      <a:srgbClr val="D0E1CD"/>
                    </a:solidFill>
                  </a:tcPr>
                </a:tc>
                <a:tc rowSpan="4">
                  <a:txBody>
                    <a:bodyPr/>
                    <a:lstStyle/>
                    <a:p>
                      <a:pPr algn="ctr"/>
                      <a:r>
                        <a:rPr lang="en-PH" sz="1200" dirty="0" err="1">
                          <a:solidFill>
                            <a:schemeClr val="tx1"/>
                          </a:solidFill>
                          <a:latin typeface="+mn-lt"/>
                        </a:rPr>
                        <a:t>Brgy</a:t>
                      </a:r>
                      <a:r>
                        <a:rPr lang="en-PH" sz="1200" dirty="0">
                          <a:solidFill>
                            <a:schemeClr val="tx1"/>
                          </a:solidFill>
                          <a:latin typeface="+mn-lt"/>
                        </a:rPr>
                        <a:t>. Puey and </a:t>
                      </a:r>
                      <a:r>
                        <a:rPr lang="en-PH" sz="1200" dirty="0" err="1">
                          <a:solidFill>
                            <a:schemeClr val="tx1"/>
                          </a:solidFill>
                          <a:latin typeface="+mn-lt"/>
                        </a:rPr>
                        <a:t>Brgy</a:t>
                      </a:r>
                      <a:r>
                        <a:rPr lang="en-PH" sz="1200" dirty="0">
                          <a:solidFill>
                            <a:schemeClr val="tx1"/>
                          </a:solidFill>
                          <a:latin typeface="+mn-lt"/>
                        </a:rPr>
                        <a:t> 2,</a:t>
                      </a:r>
                    </a:p>
                    <a:p>
                      <a:pPr algn="ctr"/>
                      <a:r>
                        <a:rPr lang="en-PH" sz="1200" dirty="0" err="1">
                          <a:solidFill>
                            <a:schemeClr val="tx1"/>
                          </a:solidFill>
                          <a:latin typeface="+mn-lt"/>
                        </a:rPr>
                        <a:t>Sagay</a:t>
                      </a:r>
                      <a:r>
                        <a:rPr lang="en-PH" sz="1200" dirty="0">
                          <a:solidFill>
                            <a:schemeClr val="tx1"/>
                          </a:solidFill>
                          <a:latin typeface="+mn-lt"/>
                        </a:rPr>
                        <a:t> City, Negros Occidental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a:t>
                      </a:r>
                      <a:r>
                        <a:rPr lang="en-US" sz="1200" dirty="0">
                          <a:solidFill>
                            <a:srgbClr val="000000"/>
                          </a:solidFill>
                          <a:effectLst/>
                          <a:latin typeface="+mn-lt"/>
                          <a:ea typeface="Calibri" panose="020F0502020204030204" pitchFamily="34" charset="0"/>
                          <a:cs typeface="Calibri" panose="020F0502020204030204" pitchFamily="34" charset="0"/>
                        </a:rPr>
                        <a:t>100% encoded, ready for presentation)</a:t>
                      </a:r>
                      <a:endParaRPr lang="en-PH" sz="1200" dirty="0">
                        <a:solidFill>
                          <a:schemeClr val="tx1"/>
                        </a:solidFill>
                        <a:latin typeface="+mn-lt"/>
                      </a:endParaRPr>
                    </a:p>
                  </a:txBody>
                  <a:tcPr anchor="ctr">
                    <a:solidFill>
                      <a:srgbClr val="E9F1E8"/>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200" dirty="0">
                          <a:solidFill>
                            <a:schemeClr val="tx1"/>
                          </a:solidFill>
                          <a:latin typeface="+mn-lt"/>
                        </a:rPr>
                        <a:t>Buenavista, </a:t>
                      </a:r>
                      <a:r>
                        <a:rPr lang="en-PH" sz="1200" dirty="0" err="1">
                          <a:solidFill>
                            <a:schemeClr val="tx1"/>
                          </a:solidFill>
                          <a:latin typeface="+mn-lt"/>
                        </a:rPr>
                        <a:t>Guimaras</a:t>
                      </a:r>
                      <a:r>
                        <a:rPr lang="en-PH" sz="1200" dirty="0">
                          <a:solidFill>
                            <a:schemeClr val="tx1"/>
                          </a:solidFill>
                          <a:latin typeface="+mn-lt"/>
                        </a:rPr>
                        <a:t> (oriented and trained)</a:t>
                      </a:r>
                    </a:p>
                  </a:txBody>
                  <a:tcPr anchor="ctr">
                    <a:solidFill>
                      <a:srgbClr val="D0E1CD"/>
                    </a:solidFill>
                  </a:tcPr>
                </a:tc>
                <a:extLst>
                  <a:ext uri="{0D108BD9-81ED-4DB2-BD59-A6C34878D82A}">
                    <a16:rowId xmlns:a16="http://schemas.microsoft.com/office/drawing/2014/main" val="1777411526"/>
                  </a:ext>
                </a:extLst>
              </a:tr>
              <a:tr h="619653">
                <a:tc vMerge="1">
                  <a:txBody>
                    <a:bodyPr/>
                    <a:lstStyle/>
                    <a:p>
                      <a:pPr algn="ctr"/>
                      <a:endParaRPr lang="en-PH" sz="1600" dirty="0">
                        <a:solidFill>
                          <a:schemeClr val="tx1"/>
                        </a:solidFill>
                        <a:latin typeface="+mn-lt"/>
                      </a:endParaRPr>
                    </a:p>
                  </a:txBody>
                  <a:tcPr anchor="ctr"/>
                </a:tc>
                <a:tc vMerge="1">
                  <a:txBody>
                    <a:bodyPr/>
                    <a:lstStyle/>
                    <a:p>
                      <a:pPr algn="ctr"/>
                      <a:endParaRPr lang="en-PH" sz="1600" dirty="0">
                        <a:solidFill>
                          <a:schemeClr val="tx1"/>
                        </a:solidFill>
                        <a:latin typeface="+mn-lt"/>
                      </a:endParaRPr>
                    </a:p>
                  </a:txBody>
                  <a:tcPr anchor="ctr"/>
                </a:tc>
                <a:tc>
                  <a:txBody>
                    <a:bodyPr/>
                    <a:lstStyle/>
                    <a:p>
                      <a:pPr algn="ctr"/>
                      <a:r>
                        <a:rPr lang="en-US" sz="1200" dirty="0">
                          <a:solidFill>
                            <a:srgbClr val="000000"/>
                          </a:solidFill>
                          <a:effectLst/>
                          <a:latin typeface="+mn-lt"/>
                          <a:ea typeface="Calibri" panose="020F0502020204030204" pitchFamily="34" charset="0"/>
                          <a:cs typeface="Calibri" panose="020F0502020204030204" pitchFamily="34" charset="0"/>
                        </a:rPr>
                        <a:t>Pontevedra, Capiz</a:t>
                      </a:r>
                      <a:r>
                        <a:rPr lang="en-PH" sz="1200" dirty="0">
                          <a:solidFill>
                            <a:schemeClr val="tx1"/>
                          </a:solidFill>
                          <a:latin typeface="+mn-lt"/>
                        </a:rPr>
                        <a:t> </a:t>
                      </a:r>
                    </a:p>
                    <a:p>
                      <a:pPr algn="ctr"/>
                      <a:r>
                        <a:rPr lang="en-PH" sz="1200" dirty="0">
                          <a:solidFill>
                            <a:schemeClr val="tx1"/>
                          </a:solidFill>
                          <a:latin typeface="+mn-lt"/>
                        </a:rPr>
                        <a:t>(</a:t>
                      </a:r>
                      <a:r>
                        <a:rPr lang="en-US" sz="1200" dirty="0">
                          <a:solidFill>
                            <a:srgbClr val="000000"/>
                          </a:solidFill>
                          <a:effectLst/>
                          <a:latin typeface="+mn-lt"/>
                          <a:ea typeface="Calibri" panose="020F0502020204030204" pitchFamily="34" charset="0"/>
                          <a:cs typeface="Calibri" panose="020F0502020204030204" pitchFamily="34" charset="0"/>
                        </a:rPr>
                        <a:t>100% functional</a:t>
                      </a:r>
                      <a:r>
                        <a:rPr lang="en-PH" sz="1200" dirty="0">
                          <a:solidFill>
                            <a:schemeClr val="tx1"/>
                          </a:solidFill>
                          <a:latin typeface="+mn-lt"/>
                        </a:rPr>
                        <a:t>)</a:t>
                      </a:r>
                    </a:p>
                  </a:txBody>
                  <a:tcPr marL="36830" marR="36830" marT="0" marB="0" anchor="ct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PH" sz="1600" dirty="0">
                        <a:solidFill>
                          <a:schemeClr val="tx1"/>
                        </a:solidFill>
                        <a:latin typeface="+mn-lt"/>
                      </a:endParaRPr>
                    </a:p>
                  </a:txBody>
                  <a:tcPr marL="36830" marR="36830" marT="0" marB="0" anchor="ctr"/>
                </a:tc>
                <a:tc vMerge="1">
                  <a:txBody>
                    <a:bodyPr/>
                    <a:lstStyle/>
                    <a:p>
                      <a:pPr algn="ctr"/>
                      <a:endParaRPr lang="en-PH" sz="1600" dirty="0">
                        <a:solidFill>
                          <a:schemeClr val="tx1"/>
                        </a:solidFill>
                        <a:latin typeface="+mn-lt"/>
                      </a:endParaRPr>
                    </a:p>
                  </a:txBody>
                  <a:tcPr anchor="ctr"/>
                </a:tc>
                <a:tc vMerge="1">
                  <a:txBody>
                    <a:bodyPr/>
                    <a:lstStyle/>
                    <a:p>
                      <a:pPr algn="ctr"/>
                      <a:endParaRPr lang="en-PH" sz="1600" dirty="0">
                        <a:solidFill>
                          <a:schemeClr val="tx1"/>
                        </a:solidFill>
                        <a:latin typeface="+mn-lt"/>
                      </a:endParaRPr>
                    </a:p>
                  </a:txBody>
                  <a:tcPr anchor="ctr"/>
                </a:tc>
                <a:extLst>
                  <a:ext uri="{0D108BD9-81ED-4DB2-BD59-A6C34878D82A}">
                    <a16:rowId xmlns:a16="http://schemas.microsoft.com/office/drawing/2014/main" val="730997209"/>
                  </a:ext>
                </a:extLst>
              </a:tr>
              <a:tr h="619653">
                <a:tc vMerge="1">
                  <a:txBody>
                    <a:bodyPr/>
                    <a:lstStyle/>
                    <a:p>
                      <a:pPr algn="ctr"/>
                      <a:endParaRPr lang="en-PH" sz="1600" dirty="0">
                        <a:solidFill>
                          <a:schemeClr val="tx1"/>
                        </a:solidFill>
                        <a:latin typeface="+mn-lt"/>
                      </a:endParaRPr>
                    </a:p>
                  </a:txBody>
                  <a:tcPr anchor="ctr"/>
                </a:tc>
                <a:tc vMerge="1">
                  <a:txBody>
                    <a:bodyPr/>
                    <a:lstStyle/>
                    <a:p>
                      <a:pPr algn="ctr"/>
                      <a:endParaRPr lang="en-PH" sz="1600" dirty="0">
                        <a:solidFill>
                          <a:schemeClr val="tx1"/>
                        </a:solidFill>
                        <a:latin typeface="+mn-lt"/>
                      </a:endParaRPr>
                    </a:p>
                  </a:txBody>
                  <a:tcPr anchor="ctr"/>
                </a:tc>
                <a:tc>
                  <a:txBody>
                    <a:bodyPr/>
                    <a:lstStyle/>
                    <a:p>
                      <a:pPr algn="ctr"/>
                      <a:r>
                        <a:rPr lang="en-PH" sz="1200" dirty="0">
                          <a:solidFill>
                            <a:schemeClr val="tx1"/>
                          </a:solidFill>
                          <a:latin typeface="+mn-lt"/>
                        </a:rPr>
                        <a:t>Iloilo City </a:t>
                      </a:r>
                    </a:p>
                    <a:p>
                      <a:pPr algn="ctr"/>
                      <a:r>
                        <a:rPr lang="en-PH" sz="1200" dirty="0">
                          <a:solidFill>
                            <a:schemeClr val="tx1"/>
                          </a:solidFill>
                          <a:latin typeface="+mn-lt"/>
                        </a:rPr>
                        <a:t>(75% encoded) </a:t>
                      </a:r>
                    </a:p>
                  </a:txBody>
                  <a:tcPr anchor="ctr">
                    <a:solidFill>
                      <a:schemeClr val="bg1">
                        <a:lumMod val="85000"/>
                      </a:schemeClr>
                    </a:solidFill>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err="1">
                          <a:solidFill>
                            <a:schemeClr val="tx1"/>
                          </a:solidFill>
                          <a:latin typeface="+mn-lt"/>
                        </a:rPr>
                        <a:t>Brgy</a:t>
                      </a:r>
                      <a:r>
                        <a:rPr lang="en-US" sz="1200" dirty="0">
                          <a:solidFill>
                            <a:schemeClr val="tx1"/>
                          </a:solidFill>
                          <a:latin typeface="+mn-lt"/>
                        </a:rPr>
                        <a:t>. </a:t>
                      </a:r>
                      <a:r>
                        <a:rPr lang="en-US" sz="1200" dirty="0" err="1">
                          <a:solidFill>
                            <a:schemeClr val="tx1"/>
                          </a:solidFill>
                          <a:latin typeface="+mn-lt"/>
                        </a:rPr>
                        <a:t>Pahanocoy</a:t>
                      </a:r>
                      <a:r>
                        <a:rPr lang="en-US" sz="1200" dirty="0">
                          <a:solidFill>
                            <a:schemeClr val="tx1"/>
                          </a:solidFill>
                          <a:latin typeface="+mn-lt"/>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latin typeface="+mn-lt"/>
                        </a:rPr>
                        <a:t>Bacolod City</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latin typeface="+mn-lt"/>
                        </a:rPr>
                        <a:t>(</a:t>
                      </a:r>
                      <a:r>
                        <a:rPr lang="en-US" sz="1200" dirty="0">
                          <a:solidFill>
                            <a:srgbClr val="000000"/>
                          </a:solidFill>
                          <a:effectLst/>
                          <a:latin typeface="+mn-lt"/>
                          <a:ea typeface="Calibri" panose="020F0502020204030204" pitchFamily="34" charset="0"/>
                          <a:cs typeface="Calibri" panose="020F0502020204030204" pitchFamily="34" charset="0"/>
                        </a:rPr>
                        <a:t>100% encoded)</a:t>
                      </a:r>
                      <a:endParaRPr lang="en-PH" sz="1200" dirty="0">
                        <a:solidFill>
                          <a:schemeClr val="tx1"/>
                        </a:solidFill>
                        <a:latin typeface="+mn-lt"/>
                      </a:endParaRPr>
                    </a:p>
                  </a:txBody>
                  <a:tcPr marL="36830" marR="36830" marT="0" marB="0" anchor="ctr">
                    <a:solidFill>
                      <a:srgbClr val="D0E1CD"/>
                    </a:solidFill>
                  </a:tcPr>
                </a:tc>
                <a:tc vMerge="1">
                  <a:txBody>
                    <a:bodyPr/>
                    <a:lstStyle/>
                    <a:p>
                      <a:pPr algn="ctr"/>
                      <a:endParaRPr lang="en-PH" sz="1600" dirty="0">
                        <a:solidFill>
                          <a:schemeClr val="tx1"/>
                        </a:solidFill>
                        <a:latin typeface="+mn-lt"/>
                      </a:endParaRPr>
                    </a:p>
                  </a:txBody>
                  <a:tcPr anchor="ct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err="1">
                          <a:solidFill>
                            <a:schemeClr val="tx1"/>
                          </a:solidFill>
                          <a:latin typeface="+mn-lt"/>
                        </a:rPr>
                        <a:t>Brgy</a:t>
                      </a:r>
                      <a:r>
                        <a:rPr lang="en-US" sz="1200" dirty="0">
                          <a:solidFill>
                            <a:schemeClr val="tx1"/>
                          </a:solidFill>
                          <a:latin typeface="+mn-lt"/>
                        </a:rPr>
                        <a:t>. </a:t>
                      </a:r>
                      <a:r>
                        <a:rPr lang="en-US" sz="1200" dirty="0" err="1">
                          <a:solidFill>
                            <a:schemeClr val="tx1"/>
                          </a:solidFill>
                          <a:latin typeface="+mn-lt"/>
                        </a:rPr>
                        <a:t>Tangub</a:t>
                      </a:r>
                      <a:r>
                        <a:rPr lang="en-US" sz="1200" dirty="0">
                          <a:solidFill>
                            <a:schemeClr val="tx1"/>
                          </a:solidFill>
                          <a:latin typeface="+mn-lt"/>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latin typeface="+mn-lt"/>
                        </a:rPr>
                        <a:t>Bacolod City</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latin typeface="+mn-lt"/>
                        </a:rPr>
                        <a:t>(t</a:t>
                      </a:r>
                      <a:r>
                        <a:rPr lang="en-PH" sz="1200" dirty="0">
                          <a:solidFill>
                            <a:schemeClr val="tx1"/>
                          </a:solidFill>
                          <a:latin typeface="+mn-lt"/>
                        </a:rPr>
                        <a:t>rained)</a:t>
                      </a:r>
                    </a:p>
                  </a:txBody>
                  <a:tcPr anchor="ctr">
                    <a:solidFill>
                      <a:srgbClr val="D0E1CD"/>
                    </a:solidFill>
                  </a:tcPr>
                </a:tc>
                <a:extLst>
                  <a:ext uri="{0D108BD9-81ED-4DB2-BD59-A6C34878D82A}">
                    <a16:rowId xmlns:a16="http://schemas.microsoft.com/office/drawing/2014/main" val="4268225177"/>
                  </a:ext>
                </a:extLst>
              </a:tr>
              <a:tr h="681543">
                <a:tc vMerge="1">
                  <a:txBody>
                    <a:bodyPr/>
                    <a:lstStyle/>
                    <a:p>
                      <a:pPr algn="ctr"/>
                      <a:endParaRPr lang="en-PH" sz="1600" dirty="0">
                        <a:solidFill>
                          <a:schemeClr val="tx1"/>
                        </a:solidFill>
                        <a:latin typeface="+mn-lt"/>
                      </a:endParaRPr>
                    </a:p>
                  </a:txBody>
                  <a:tcPr anchor="ctr"/>
                </a:tc>
                <a:tc vMerge="1">
                  <a:txBody>
                    <a:bodyPr/>
                    <a:lstStyle/>
                    <a:p>
                      <a:pPr algn="ctr"/>
                      <a:endParaRPr lang="en-PH" sz="1600" dirty="0">
                        <a:solidFill>
                          <a:schemeClr val="tx1"/>
                        </a:solidFill>
                        <a:latin typeface="+mn-lt"/>
                      </a:endParaRPr>
                    </a:p>
                  </a:txBody>
                  <a:tcPr anchor="ctr"/>
                </a:tc>
                <a:tc>
                  <a:txBody>
                    <a:bodyPr/>
                    <a:lstStyle/>
                    <a:p>
                      <a:pPr algn="ctr"/>
                      <a:r>
                        <a:rPr lang="en-US" sz="1200" dirty="0" err="1">
                          <a:solidFill>
                            <a:srgbClr val="000000"/>
                          </a:solidFill>
                          <a:effectLst/>
                          <a:latin typeface="+mn-lt"/>
                          <a:ea typeface="Calibri" panose="020F0502020204030204" pitchFamily="34" charset="0"/>
                          <a:cs typeface="Calibri" panose="020F0502020204030204" pitchFamily="34" charset="0"/>
                        </a:rPr>
                        <a:t>Malinao</a:t>
                      </a:r>
                      <a:r>
                        <a:rPr lang="en-US" sz="1200" dirty="0">
                          <a:solidFill>
                            <a:srgbClr val="000000"/>
                          </a:solidFill>
                          <a:effectLst/>
                          <a:latin typeface="+mn-lt"/>
                          <a:ea typeface="Calibri" panose="020F0502020204030204" pitchFamily="34" charset="0"/>
                          <a:cs typeface="Calibri" panose="020F0502020204030204" pitchFamily="34" charset="0"/>
                        </a:rPr>
                        <a:t>, Aklan</a:t>
                      </a:r>
                      <a:r>
                        <a:rPr lang="en-PH" sz="1200" dirty="0">
                          <a:solidFill>
                            <a:schemeClr val="tx1"/>
                          </a:solidFill>
                          <a:latin typeface="+mn-lt"/>
                        </a:rPr>
                        <a:t> </a:t>
                      </a:r>
                    </a:p>
                    <a:p>
                      <a:pPr algn="ctr"/>
                      <a:r>
                        <a:rPr lang="en-PH" sz="1200" dirty="0">
                          <a:solidFill>
                            <a:schemeClr val="tx1"/>
                          </a:solidFill>
                          <a:latin typeface="+mn-lt"/>
                        </a:rPr>
                        <a:t>(100% </a:t>
                      </a:r>
                      <a:r>
                        <a:rPr lang="en-US" sz="1200" dirty="0">
                          <a:solidFill>
                            <a:srgbClr val="000000"/>
                          </a:solidFill>
                          <a:effectLst/>
                          <a:latin typeface="+mn-lt"/>
                          <a:ea typeface="Calibri" panose="020F0502020204030204" pitchFamily="34" charset="0"/>
                          <a:cs typeface="Calibri" panose="020F0502020204030204" pitchFamily="34" charset="0"/>
                        </a:rPr>
                        <a:t>functional</a:t>
                      </a:r>
                      <a:r>
                        <a:rPr lang="en-PH" sz="1200" dirty="0">
                          <a:solidFill>
                            <a:schemeClr val="tx1"/>
                          </a:solidFill>
                          <a:latin typeface="+mn-lt"/>
                        </a:rPr>
                        <a:t>)</a:t>
                      </a:r>
                    </a:p>
                  </a:txBody>
                  <a:tcPr anchor="ctr"/>
                </a:tc>
                <a:tc vMerge="1">
                  <a:txBody>
                    <a:bodyPr/>
                    <a:lstStyle/>
                    <a:p>
                      <a:pPr marL="0" marR="0" algn="ctr">
                        <a:lnSpc>
                          <a:spcPct val="115000"/>
                        </a:lnSpc>
                        <a:spcBef>
                          <a:spcPts val="0"/>
                        </a:spcBef>
                        <a:spcAft>
                          <a:spcPts val="0"/>
                        </a:spcAft>
                      </a:pPr>
                      <a:endParaRPr lang="en-PH" sz="1600" dirty="0">
                        <a:solidFill>
                          <a:srgbClr val="000000"/>
                        </a:solidFill>
                        <a:effectLst/>
                        <a:latin typeface="+mn-lt"/>
                        <a:ea typeface="Calibri" panose="020F0502020204030204" pitchFamily="34" charset="0"/>
                      </a:endParaRPr>
                    </a:p>
                  </a:txBody>
                  <a:tcPr marL="36830" marR="36830" marT="0" marB="0" anchor="ctr"/>
                </a:tc>
                <a:tc vMerge="1">
                  <a:txBody>
                    <a:bodyPr/>
                    <a:lstStyle/>
                    <a:p>
                      <a:pPr algn="ctr"/>
                      <a:endParaRPr lang="en-PH" sz="1600" dirty="0">
                        <a:solidFill>
                          <a:schemeClr val="tx1"/>
                        </a:solidFill>
                        <a:latin typeface="+mn-lt"/>
                      </a:endParaRPr>
                    </a:p>
                  </a:txBody>
                  <a:tcPr anchor="ctr"/>
                </a:tc>
                <a:tc vMerge="1">
                  <a:txBody>
                    <a:bodyPr/>
                    <a:lstStyle/>
                    <a:p>
                      <a:pPr algn="ctr"/>
                      <a:endParaRPr lang="en-PH" sz="1600" dirty="0">
                        <a:solidFill>
                          <a:schemeClr val="tx1"/>
                        </a:solidFill>
                        <a:latin typeface="+mn-lt"/>
                      </a:endParaRPr>
                    </a:p>
                  </a:txBody>
                  <a:tcPr anchor="ctr"/>
                </a:tc>
                <a:extLst>
                  <a:ext uri="{0D108BD9-81ED-4DB2-BD59-A6C34878D82A}">
                    <a16:rowId xmlns:a16="http://schemas.microsoft.com/office/drawing/2014/main" val="1584480724"/>
                  </a:ext>
                </a:extLst>
              </a:tr>
            </a:tbl>
          </a:graphicData>
        </a:graphic>
      </p:graphicFrame>
      <p:sp>
        <p:nvSpPr>
          <p:cNvPr id="4" name="Rectangle 3">
            <a:extLst>
              <a:ext uri="{FF2B5EF4-FFF2-40B4-BE49-F238E27FC236}">
                <a16:creationId xmlns:a16="http://schemas.microsoft.com/office/drawing/2014/main" id="{2DC948F5-1EA0-C17F-C725-DB1A6BEBADCE}"/>
              </a:ext>
            </a:extLst>
          </p:cNvPr>
          <p:cNvSpPr/>
          <p:nvPr/>
        </p:nvSpPr>
        <p:spPr>
          <a:xfrm>
            <a:off x="1188211" y="723809"/>
            <a:ext cx="6767578" cy="660400"/>
          </a:xfrm>
          <a:prstGeom prst="rect">
            <a:avLst/>
          </a:prstGeom>
          <a:solidFill>
            <a:srgbClr val="FFAF2D"/>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itle 1">
            <a:extLst>
              <a:ext uri="{FF2B5EF4-FFF2-40B4-BE49-F238E27FC236}">
                <a16:creationId xmlns:a16="http://schemas.microsoft.com/office/drawing/2014/main" id="{3413E8CC-05B0-3C4D-410B-806924E5F751}"/>
              </a:ext>
            </a:extLst>
          </p:cNvPr>
          <p:cNvSpPr txBox="1">
            <a:spLocks/>
          </p:cNvSpPr>
          <p:nvPr/>
        </p:nvSpPr>
        <p:spPr>
          <a:xfrm>
            <a:off x="1188210" y="773817"/>
            <a:ext cx="6767579" cy="50812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400" dirty="0">
                <a:solidFill>
                  <a:srgbClr val="163567"/>
                </a:solidFill>
                <a:latin typeface="Montserrat" pitchFamily="2" charset="0"/>
                <a:ea typeface="Cambria" panose="02040503050406030204" pitchFamily="18" charset="0"/>
              </a:rPr>
              <a:t>STATUS OF RBIM IN REGION VI</a:t>
            </a:r>
            <a:endParaRPr lang="en-PH" sz="2400" dirty="0">
              <a:solidFill>
                <a:srgbClr val="163567"/>
              </a:solidFill>
              <a:latin typeface="Montserrat" pitchFamily="2" charset="0"/>
              <a:ea typeface="Cambria" panose="02040503050406030204" pitchFamily="18" charset="0"/>
            </a:endParaRPr>
          </a:p>
        </p:txBody>
      </p:sp>
    </p:spTree>
    <p:extLst>
      <p:ext uri="{BB962C8B-B14F-4D97-AF65-F5344CB8AC3E}">
        <p14:creationId xmlns:p14="http://schemas.microsoft.com/office/powerpoint/2010/main" val="274791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5EB838-B2CA-6840-1A80-DC691FE5AE2A}"/>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9185" y="625697"/>
            <a:ext cx="1484502" cy="1298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AC517BCE-71AE-4326-C832-0C63B9FE223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75537" y="625697"/>
            <a:ext cx="2015438" cy="1298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899CE7A-CF73-0315-343B-76AF9858CF7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9185" y="3281003"/>
            <a:ext cx="1977161" cy="1483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erson standing in front of a group of people sitting in chairs&#10;&#10;Description automatically generated with medium confidence">
            <a:extLst>
              <a:ext uri="{FF2B5EF4-FFF2-40B4-BE49-F238E27FC236}">
                <a16:creationId xmlns:a16="http://schemas.microsoft.com/office/drawing/2014/main" id="{9DD2BA9D-4B04-A46C-2BA0-332FB3D50B4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19185" y="1985272"/>
            <a:ext cx="3571790" cy="12343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7FF0E8C-A77A-9484-1BD7-CAF151393F2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38704" y="3287415"/>
            <a:ext cx="1969665" cy="14772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0EA458EC-6FAE-0988-E4EA-389642B6847E}"/>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762826" y="1715633"/>
            <a:ext cx="1484502" cy="14836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241C1F49-A70F-FCCB-58F7-63C85841C33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182347" y="3281002"/>
            <a:ext cx="2983902" cy="1483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tanding in front of a screen&#10;&#10;Description automatically generated">
            <a:extLst>
              <a:ext uri="{FF2B5EF4-FFF2-40B4-BE49-F238E27FC236}">
                <a16:creationId xmlns:a16="http://schemas.microsoft.com/office/drawing/2014/main" id="{8BB95511-1695-15C0-F99E-9E4AAC16FC6B}"/>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7573675" y="625697"/>
            <a:ext cx="1471924" cy="2593919"/>
          </a:xfrm>
          <a:prstGeom prst="rect">
            <a:avLst/>
          </a:prstGeom>
        </p:spPr>
      </p:pic>
      <p:pic>
        <p:nvPicPr>
          <p:cNvPr id="9" name="Picture 8" descr="A group of people standing around a desk&#10;&#10;Description automatically generated">
            <a:extLst>
              <a:ext uri="{FF2B5EF4-FFF2-40B4-BE49-F238E27FC236}">
                <a16:creationId xmlns:a16="http://schemas.microsoft.com/office/drawing/2014/main" id="{D1C08FC5-FDC9-705F-0250-F396EE86351D}"/>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319179" y="1715633"/>
            <a:ext cx="2149284" cy="1477249"/>
          </a:xfrm>
          <a:prstGeom prst="rect">
            <a:avLst/>
          </a:prstGeom>
        </p:spPr>
      </p:pic>
      <p:pic>
        <p:nvPicPr>
          <p:cNvPr id="11" name="Picture 10" descr="A group of people sitting at a table using laptops&#10;&#10;Description automatically generated">
            <a:extLst>
              <a:ext uri="{FF2B5EF4-FFF2-40B4-BE49-F238E27FC236}">
                <a16:creationId xmlns:a16="http://schemas.microsoft.com/office/drawing/2014/main" id="{38027E77-CEEF-1DEC-28D8-E04B04B8FC91}"/>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7296573" y="3281002"/>
            <a:ext cx="1749026" cy="1477249"/>
          </a:xfrm>
          <a:prstGeom prst="rect">
            <a:avLst/>
          </a:prstGeom>
        </p:spPr>
      </p:pic>
      <p:sp>
        <p:nvSpPr>
          <p:cNvPr id="4" name="TextBox 3">
            <a:extLst>
              <a:ext uri="{FF2B5EF4-FFF2-40B4-BE49-F238E27FC236}">
                <a16:creationId xmlns:a16="http://schemas.microsoft.com/office/drawing/2014/main" id="{29C6500B-7126-8A87-BC2E-6C7603669C47}"/>
              </a:ext>
            </a:extLst>
          </p:cNvPr>
          <p:cNvSpPr txBox="1"/>
          <p:nvPr/>
        </p:nvSpPr>
        <p:spPr>
          <a:xfrm>
            <a:off x="3762825" y="548062"/>
            <a:ext cx="3705638" cy="1200329"/>
          </a:xfrm>
          <a:prstGeom prst="rect">
            <a:avLst/>
          </a:prstGeom>
          <a:noFill/>
        </p:spPr>
        <p:txBody>
          <a:bodyPr wrap="square">
            <a:spAutoFit/>
          </a:bodyPr>
          <a:lstStyle/>
          <a:p>
            <a:pPr algn="ctr"/>
            <a:r>
              <a:rPr lang="en-US" sz="3600" b="1" dirty="0">
                <a:solidFill>
                  <a:srgbClr val="163567"/>
                </a:solidFill>
                <a:latin typeface="Montserrat" pitchFamily="2" charset="0"/>
                <a:ea typeface="Cambria" panose="02040503050406030204" pitchFamily="18" charset="0"/>
              </a:rPr>
              <a:t>RBIM IN REGION VI</a:t>
            </a:r>
            <a:endParaRPr lang="en-PH" sz="3600" b="1" dirty="0">
              <a:solidFill>
                <a:srgbClr val="163567"/>
              </a:solidFill>
              <a:latin typeface="Montserrat" pitchFamily="2" charset="0"/>
              <a:ea typeface="Cambria" panose="02040503050406030204" pitchFamily="18" charset="0"/>
            </a:endParaRPr>
          </a:p>
        </p:txBody>
      </p:sp>
      <p:sp>
        <p:nvSpPr>
          <p:cNvPr id="5" name="TextBox 4">
            <a:extLst>
              <a:ext uri="{FF2B5EF4-FFF2-40B4-BE49-F238E27FC236}">
                <a16:creationId xmlns:a16="http://schemas.microsoft.com/office/drawing/2014/main" id="{57243291-A1B4-4B93-A619-1FB7037334CF}"/>
              </a:ext>
            </a:extLst>
          </p:cNvPr>
          <p:cNvSpPr txBox="1"/>
          <p:nvPr/>
        </p:nvSpPr>
        <p:spPr>
          <a:xfrm>
            <a:off x="5615644" y="2819263"/>
            <a:ext cx="3234906" cy="307777"/>
          </a:xfrm>
          <a:prstGeom prst="rect">
            <a:avLst/>
          </a:prstGeom>
          <a:solidFill>
            <a:srgbClr val="FFFFFF">
              <a:alpha val="78824"/>
            </a:srgbClr>
          </a:solidFill>
        </p:spPr>
        <p:txBody>
          <a:bodyPr wrap="square" rtlCol="0">
            <a:spAutoFit/>
          </a:bodyPr>
          <a:lstStyle/>
          <a:p>
            <a:pPr algn="ctr"/>
            <a:r>
              <a:rPr lang="en-PH" dirty="0"/>
              <a:t>RBIM in </a:t>
            </a:r>
            <a:r>
              <a:rPr lang="en-PH" dirty="0" err="1"/>
              <a:t>Sagay</a:t>
            </a:r>
            <a:r>
              <a:rPr lang="en-PH" dirty="0"/>
              <a:t> City Negros Occidental</a:t>
            </a:r>
          </a:p>
        </p:txBody>
      </p:sp>
      <p:sp>
        <p:nvSpPr>
          <p:cNvPr id="6" name="TextBox 5">
            <a:extLst>
              <a:ext uri="{FF2B5EF4-FFF2-40B4-BE49-F238E27FC236}">
                <a16:creationId xmlns:a16="http://schemas.microsoft.com/office/drawing/2014/main" id="{E02C8A46-9A7D-AF2B-9303-440E6DE3A74A}"/>
              </a:ext>
            </a:extLst>
          </p:cNvPr>
          <p:cNvSpPr txBox="1"/>
          <p:nvPr/>
        </p:nvSpPr>
        <p:spPr>
          <a:xfrm>
            <a:off x="1627452" y="2857652"/>
            <a:ext cx="2012910" cy="307777"/>
          </a:xfrm>
          <a:prstGeom prst="rect">
            <a:avLst/>
          </a:prstGeom>
          <a:solidFill>
            <a:srgbClr val="FFFFFF">
              <a:alpha val="78824"/>
            </a:srgbClr>
          </a:solidFill>
        </p:spPr>
        <p:txBody>
          <a:bodyPr wrap="square" rtlCol="0">
            <a:spAutoFit/>
          </a:bodyPr>
          <a:lstStyle/>
          <a:p>
            <a:pPr algn="ctr"/>
            <a:r>
              <a:rPr lang="en-PH" dirty="0"/>
              <a:t>RBIM in Malay, Aklan</a:t>
            </a:r>
          </a:p>
        </p:txBody>
      </p:sp>
    </p:spTree>
    <p:extLst>
      <p:ext uri="{BB962C8B-B14F-4D97-AF65-F5344CB8AC3E}">
        <p14:creationId xmlns:p14="http://schemas.microsoft.com/office/powerpoint/2010/main" val="356322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orking on a project&#10;&#10;Description automatically generated">
            <a:extLst>
              <a:ext uri="{FF2B5EF4-FFF2-40B4-BE49-F238E27FC236}">
                <a16:creationId xmlns:a16="http://schemas.microsoft.com/office/drawing/2014/main" id="{DB866570-43F2-905D-5171-7B61D9E3A48B}"/>
              </a:ext>
            </a:extLst>
          </p:cNvPr>
          <p:cNvPicPr>
            <a:picLocks noChangeAspect="1"/>
          </p:cNvPicPr>
          <p:nvPr/>
        </p:nvPicPr>
        <p:blipFill rotWithShape="1">
          <a:blip r:embed="rId2" cstate="print">
            <a:alphaModFix amt="35000"/>
            <a:extLst>
              <a:ext uri="{28A0092B-C50C-407E-A947-70E740481C1C}">
                <a14:useLocalDpi xmlns:a14="http://schemas.microsoft.com/office/drawing/2010/main"/>
              </a:ext>
            </a:extLst>
          </a:blip>
          <a:srcRect b="17409"/>
          <a:stretch/>
        </p:blipFill>
        <p:spPr>
          <a:xfrm>
            <a:off x="-1335092" y="441431"/>
            <a:ext cx="5492361" cy="4394039"/>
          </a:xfrm>
          <a:prstGeom prst="rect">
            <a:avLst/>
          </a:prstGeom>
        </p:spPr>
      </p:pic>
      <p:sp>
        <p:nvSpPr>
          <p:cNvPr id="6" name="Google Shape;356;p30">
            <a:extLst>
              <a:ext uri="{FF2B5EF4-FFF2-40B4-BE49-F238E27FC236}">
                <a16:creationId xmlns:a16="http://schemas.microsoft.com/office/drawing/2014/main" id="{2F311DCF-2468-D312-3B72-6426E19DA7FD}"/>
              </a:ext>
            </a:extLst>
          </p:cNvPr>
          <p:cNvSpPr/>
          <p:nvPr/>
        </p:nvSpPr>
        <p:spPr>
          <a:xfrm rot="-5400000">
            <a:off x="4407947" y="816605"/>
            <a:ext cx="743700" cy="868200"/>
          </a:xfrm>
          <a:prstGeom prst="triangle">
            <a:avLst>
              <a:gd name="adj" fmla="val 50000"/>
            </a:avLst>
          </a:prstGeom>
          <a:solidFill>
            <a:srgbClr val="162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8;p30">
            <a:extLst>
              <a:ext uri="{FF2B5EF4-FFF2-40B4-BE49-F238E27FC236}">
                <a16:creationId xmlns:a16="http://schemas.microsoft.com/office/drawing/2014/main" id="{E1DF87E2-37A8-C537-128F-AA07533E6FBD}"/>
              </a:ext>
            </a:extLst>
          </p:cNvPr>
          <p:cNvSpPr/>
          <p:nvPr/>
        </p:nvSpPr>
        <p:spPr>
          <a:xfrm>
            <a:off x="5082439" y="878887"/>
            <a:ext cx="3510562" cy="739772"/>
          </a:xfrm>
          <a:prstGeom prst="roundRect">
            <a:avLst>
              <a:gd name="adj" fmla="val 16667"/>
            </a:avLst>
          </a:prstGeom>
          <a:solidFill>
            <a:srgbClr val="002060"/>
          </a:solidFill>
          <a:ln>
            <a:noFill/>
          </a:ln>
          <a:scene3d>
            <a:camera prst="orthographicFront"/>
            <a:lightRig rig="threePt" dir="t"/>
          </a:scene3d>
          <a:sp3d>
            <a:bevelT/>
          </a:sp3d>
        </p:spPr>
        <p:txBody>
          <a:bodyPr spcFirstLastPara="1" wrap="square" lIns="91425" tIns="91425" rIns="91425" bIns="91425" anchor="ctr" anchorCtr="0">
            <a:noAutofit/>
          </a:bodyPr>
          <a:lstStyle/>
          <a:p>
            <a:pPr marL="0" lvl="0" indent="0" algn="ctr" rtl="0">
              <a:spcBef>
                <a:spcPts val="0"/>
              </a:spcBef>
              <a:spcAft>
                <a:spcPts val="0"/>
              </a:spcAft>
              <a:buNone/>
            </a:pPr>
            <a:r>
              <a:rPr lang="en-PH" sz="1600" b="1">
                <a:solidFill>
                  <a:schemeClr val="lt1"/>
                </a:solidFill>
                <a:latin typeface="Montserrat" pitchFamily="2" charset="0"/>
              </a:rPr>
              <a:t>OVERVIEW AND</a:t>
            </a:r>
          </a:p>
          <a:p>
            <a:pPr marL="0" lvl="0" indent="0" algn="ctr" rtl="0">
              <a:spcBef>
                <a:spcPts val="0"/>
              </a:spcBef>
              <a:spcAft>
                <a:spcPts val="0"/>
              </a:spcAft>
              <a:buNone/>
            </a:pPr>
            <a:r>
              <a:rPr lang="en-PH" sz="1600" b="1">
                <a:solidFill>
                  <a:schemeClr val="lt1"/>
                </a:solidFill>
                <a:latin typeface="Montserrat" pitchFamily="2" charset="0"/>
              </a:rPr>
              <a:t>LEGAL BASES</a:t>
            </a:r>
            <a:endParaRPr lang="en-PH" sz="1600" b="1" dirty="0">
              <a:solidFill>
                <a:schemeClr val="lt1"/>
              </a:solidFill>
              <a:latin typeface="Montserrat" pitchFamily="2" charset="0"/>
            </a:endParaRPr>
          </a:p>
        </p:txBody>
      </p:sp>
      <p:sp>
        <p:nvSpPr>
          <p:cNvPr id="10" name="Google Shape;360;p30">
            <a:extLst>
              <a:ext uri="{FF2B5EF4-FFF2-40B4-BE49-F238E27FC236}">
                <a16:creationId xmlns:a16="http://schemas.microsoft.com/office/drawing/2014/main" id="{1948C733-DDDB-D770-3316-1D17239B7A11}"/>
              </a:ext>
            </a:extLst>
          </p:cNvPr>
          <p:cNvSpPr/>
          <p:nvPr/>
        </p:nvSpPr>
        <p:spPr>
          <a:xfrm>
            <a:off x="3952918" y="832844"/>
            <a:ext cx="785558" cy="785815"/>
          </a:xfrm>
          <a:prstGeom prst="ellipse">
            <a:avLst/>
          </a:prstGeom>
          <a:solidFill>
            <a:srgbClr val="FFBC4F"/>
          </a:solidFill>
          <a:ln w="38100"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PH" sz="3200" b="1" dirty="0">
                <a:solidFill>
                  <a:srgbClr val="002060"/>
                </a:solidFill>
              </a:rPr>
              <a:t>1</a:t>
            </a:r>
            <a:endParaRPr sz="3200" b="1" dirty="0">
              <a:solidFill>
                <a:srgbClr val="002060"/>
              </a:solidFill>
            </a:endParaRPr>
          </a:p>
        </p:txBody>
      </p:sp>
      <p:sp>
        <p:nvSpPr>
          <p:cNvPr id="11" name="Google Shape;356;p30">
            <a:extLst>
              <a:ext uri="{FF2B5EF4-FFF2-40B4-BE49-F238E27FC236}">
                <a16:creationId xmlns:a16="http://schemas.microsoft.com/office/drawing/2014/main" id="{C7F71725-AE81-AEC8-32CA-EC5120010EE6}"/>
              </a:ext>
            </a:extLst>
          </p:cNvPr>
          <p:cNvSpPr/>
          <p:nvPr/>
        </p:nvSpPr>
        <p:spPr>
          <a:xfrm rot="-5400000">
            <a:off x="4407947" y="1761917"/>
            <a:ext cx="743700" cy="868200"/>
          </a:xfrm>
          <a:prstGeom prst="triangle">
            <a:avLst>
              <a:gd name="adj" fmla="val 50000"/>
            </a:avLst>
          </a:prstGeom>
          <a:solidFill>
            <a:srgbClr val="FF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8;p30">
            <a:extLst>
              <a:ext uri="{FF2B5EF4-FFF2-40B4-BE49-F238E27FC236}">
                <a16:creationId xmlns:a16="http://schemas.microsoft.com/office/drawing/2014/main" id="{C97E206C-3DD5-4088-CA3D-2AF9CC188820}"/>
              </a:ext>
            </a:extLst>
          </p:cNvPr>
          <p:cNvSpPr/>
          <p:nvPr/>
        </p:nvSpPr>
        <p:spPr>
          <a:xfrm>
            <a:off x="5082439" y="1824199"/>
            <a:ext cx="3510562" cy="739772"/>
          </a:xfrm>
          <a:prstGeom prst="roundRect">
            <a:avLst>
              <a:gd name="adj" fmla="val 16667"/>
            </a:avLst>
          </a:prstGeom>
          <a:solidFill>
            <a:srgbClr val="FFAF2D"/>
          </a:solidFill>
          <a:ln>
            <a:noFill/>
          </a:ln>
          <a:scene3d>
            <a:camera prst="orthographicFront"/>
            <a:lightRig rig="threePt" dir="t"/>
          </a:scene3d>
          <a:sp3d>
            <a:bevelT/>
          </a:sp3d>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002060"/>
                </a:solidFill>
                <a:latin typeface="Montserrat" pitchFamily="2" charset="0"/>
              </a:rPr>
              <a:t>WHAT IS RBIM IN REGION VI?</a:t>
            </a:r>
            <a:endParaRPr lang="en-US" sz="1600" b="1" dirty="0">
              <a:solidFill>
                <a:srgbClr val="002060"/>
              </a:solidFill>
              <a:latin typeface="Montserrat" pitchFamily="2" charset="0"/>
            </a:endParaRPr>
          </a:p>
        </p:txBody>
      </p:sp>
      <p:sp>
        <p:nvSpPr>
          <p:cNvPr id="15" name="Google Shape;360;p30">
            <a:extLst>
              <a:ext uri="{FF2B5EF4-FFF2-40B4-BE49-F238E27FC236}">
                <a16:creationId xmlns:a16="http://schemas.microsoft.com/office/drawing/2014/main" id="{47AECCB6-41A2-ADE1-7210-EAE79BB704AE}"/>
              </a:ext>
            </a:extLst>
          </p:cNvPr>
          <p:cNvSpPr/>
          <p:nvPr/>
        </p:nvSpPr>
        <p:spPr>
          <a:xfrm>
            <a:off x="3952918" y="1778156"/>
            <a:ext cx="785558" cy="785815"/>
          </a:xfrm>
          <a:prstGeom prst="ellipse">
            <a:avLst/>
          </a:prstGeom>
          <a:solidFill>
            <a:srgbClr val="002060"/>
          </a:solidFill>
          <a:ln w="3810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PH" sz="3200" b="1" dirty="0">
                <a:solidFill>
                  <a:schemeClr val="bg1"/>
                </a:solidFill>
              </a:rPr>
              <a:t>2</a:t>
            </a:r>
            <a:endParaRPr sz="3200" b="1" dirty="0">
              <a:solidFill>
                <a:schemeClr val="bg1"/>
              </a:solidFill>
            </a:endParaRPr>
          </a:p>
        </p:txBody>
      </p:sp>
      <p:sp>
        <p:nvSpPr>
          <p:cNvPr id="16" name="Google Shape;356;p30">
            <a:extLst>
              <a:ext uri="{FF2B5EF4-FFF2-40B4-BE49-F238E27FC236}">
                <a16:creationId xmlns:a16="http://schemas.microsoft.com/office/drawing/2014/main" id="{0246D63A-0DF3-6695-95B3-0B84F043BB06}"/>
              </a:ext>
            </a:extLst>
          </p:cNvPr>
          <p:cNvSpPr/>
          <p:nvPr/>
        </p:nvSpPr>
        <p:spPr>
          <a:xfrm rot="-5400000">
            <a:off x="4407947" y="2711157"/>
            <a:ext cx="743700" cy="868200"/>
          </a:xfrm>
          <a:prstGeom prst="triangle">
            <a:avLst>
              <a:gd name="adj" fmla="val 50000"/>
            </a:avLst>
          </a:prstGeom>
          <a:solidFill>
            <a:srgbClr val="162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8;p30">
            <a:extLst>
              <a:ext uri="{FF2B5EF4-FFF2-40B4-BE49-F238E27FC236}">
                <a16:creationId xmlns:a16="http://schemas.microsoft.com/office/drawing/2014/main" id="{C6E6690B-CC0A-EF73-29C4-BBE3A3167C6C}"/>
              </a:ext>
            </a:extLst>
          </p:cNvPr>
          <p:cNvSpPr/>
          <p:nvPr/>
        </p:nvSpPr>
        <p:spPr>
          <a:xfrm>
            <a:off x="5082439" y="2773439"/>
            <a:ext cx="3510562" cy="739772"/>
          </a:xfrm>
          <a:prstGeom prst="roundRect">
            <a:avLst>
              <a:gd name="adj" fmla="val 16667"/>
            </a:avLst>
          </a:prstGeom>
          <a:solidFill>
            <a:srgbClr val="002060"/>
          </a:solidFill>
          <a:ln>
            <a:noFill/>
          </a:ln>
          <a:scene3d>
            <a:camera prst="orthographicFront"/>
            <a:lightRig rig="threePt" dir="t"/>
          </a:scene3d>
          <a:sp3d>
            <a:bevelT/>
          </a:sp3d>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bg1"/>
                </a:solidFill>
                <a:latin typeface="Montserrat" pitchFamily="2" charset="0"/>
              </a:rPr>
              <a:t>CHALLENGES</a:t>
            </a:r>
            <a:endParaRPr sz="1200" dirty="0">
              <a:solidFill>
                <a:schemeClr val="bg1"/>
              </a:solidFill>
            </a:endParaRPr>
          </a:p>
        </p:txBody>
      </p:sp>
      <p:sp>
        <p:nvSpPr>
          <p:cNvPr id="20" name="Google Shape;360;p30">
            <a:extLst>
              <a:ext uri="{FF2B5EF4-FFF2-40B4-BE49-F238E27FC236}">
                <a16:creationId xmlns:a16="http://schemas.microsoft.com/office/drawing/2014/main" id="{7CD047B1-150E-4553-CB15-C77B1314A2CF}"/>
              </a:ext>
            </a:extLst>
          </p:cNvPr>
          <p:cNvSpPr/>
          <p:nvPr/>
        </p:nvSpPr>
        <p:spPr>
          <a:xfrm>
            <a:off x="3952918" y="2727396"/>
            <a:ext cx="785558" cy="785815"/>
          </a:xfrm>
          <a:prstGeom prst="ellipse">
            <a:avLst/>
          </a:prstGeom>
          <a:solidFill>
            <a:srgbClr val="FFBC4F"/>
          </a:solidFill>
          <a:ln w="38100"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PH" sz="3200" b="1" dirty="0">
                <a:solidFill>
                  <a:srgbClr val="002060"/>
                </a:solidFill>
              </a:rPr>
              <a:t>3</a:t>
            </a:r>
            <a:endParaRPr sz="3200" b="1" dirty="0">
              <a:solidFill>
                <a:srgbClr val="002060"/>
              </a:solidFill>
            </a:endParaRPr>
          </a:p>
        </p:txBody>
      </p:sp>
      <p:sp>
        <p:nvSpPr>
          <p:cNvPr id="21" name="Google Shape;356;p30">
            <a:extLst>
              <a:ext uri="{FF2B5EF4-FFF2-40B4-BE49-F238E27FC236}">
                <a16:creationId xmlns:a16="http://schemas.microsoft.com/office/drawing/2014/main" id="{0F8856D6-AC6F-8F88-CA4D-20CB1A43257F}"/>
              </a:ext>
            </a:extLst>
          </p:cNvPr>
          <p:cNvSpPr/>
          <p:nvPr/>
        </p:nvSpPr>
        <p:spPr>
          <a:xfrm rot="-5400000">
            <a:off x="4407947" y="3656469"/>
            <a:ext cx="743700" cy="868200"/>
          </a:xfrm>
          <a:prstGeom prst="triangle">
            <a:avLst>
              <a:gd name="adj" fmla="val 50000"/>
            </a:avLst>
          </a:prstGeom>
          <a:solidFill>
            <a:srgbClr val="FF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8;p30">
            <a:extLst>
              <a:ext uri="{FF2B5EF4-FFF2-40B4-BE49-F238E27FC236}">
                <a16:creationId xmlns:a16="http://schemas.microsoft.com/office/drawing/2014/main" id="{BF570C2D-4919-B4C2-276B-80D172053658}"/>
              </a:ext>
            </a:extLst>
          </p:cNvPr>
          <p:cNvSpPr/>
          <p:nvPr/>
        </p:nvSpPr>
        <p:spPr>
          <a:xfrm>
            <a:off x="5082439" y="3718751"/>
            <a:ext cx="3510562" cy="739772"/>
          </a:xfrm>
          <a:prstGeom prst="roundRect">
            <a:avLst>
              <a:gd name="adj" fmla="val 16667"/>
            </a:avLst>
          </a:prstGeom>
          <a:solidFill>
            <a:srgbClr val="FFAF2D"/>
          </a:solidFill>
          <a:ln>
            <a:noFill/>
          </a:ln>
          <a:scene3d>
            <a:camera prst="orthographicFront"/>
            <a:lightRig rig="threePt" dir="t"/>
          </a:scene3d>
          <a:sp3d>
            <a:bevelT/>
          </a:sp3d>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 </a:t>
            </a:r>
            <a:r>
              <a:rPr lang="en" sz="1600" b="1" dirty="0">
                <a:solidFill>
                  <a:srgbClr val="002060"/>
                </a:solidFill>
                <a:latin typeface="Montserrat" pitchFamily="2" charset="0"/>
              </a:rPr>
              <a:t>RECOMMENDATIONS</a:t>
            </a:r>
            <a:endParaRPr sz="1600" dirty="0"/>
          </a:p>
        </p:txBody>
      </p:sp>
      <p:sp>
        <p:nvSpPr>
          <p:cNvPr id="25" name="Google Shape;360;p30">
            <a:extLst>
              <a:ext uri="{FF2B5EF4-FFF2-40B4-BE49-F238E27FC236}">
                <a16:creationId xmlns:a16="http://schemas.microsoft.com/office/drawing/2014/main" id="{30930574-9FC4-178B-39BA-F8523E606C57}"/>
              </a:ext>
            </a:extLst>
          </p:cNvPr>
          <p:cNvSpPr/>
          <p:nvPr/>
        </p:nvSpPr>
        <p:spPr>
          <a:xfrm>
            <a:off x="3952918" y="3672708"/>
            <a:ext cx="785558" cy="785815"/>
          </a:xfrm>
          <a:prstGeom prst="ellipse">
            <a:avLst/>
          </a:prstGeom>
          <a:solidFill>
            <a:srgbClr val="002060"/>
          </a:solidFill>
          <a:ln w="3810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PH" sz="3200" b="1" dirty="0">
                <a:solidFill>
                  <a:schemeClr val="bg1"/>
                </a:solidFill>
              </a:rPr>
              <a:t>4</a:t>
            </a:r>
            <a:endParaRPr sz="3200" b="1" dirty="0">
              <a:solidFill>
                <a:schemeClr val="bg1"/>
              </a:solidFill>
            </a:endParaRPr>
          </a:p>
        </p:txBody>
      </p:sp>
      <p:sp>
        <p:nvSpPr>
          <p:cNvPr id="3" name="Google Shape;69;g2c7f9cc4e4e_3_0">
            <a:extLst>
              <a:ext uri="{FF2B5EF4-FFF2-40B4-BE49-F238E27FC236}">
                <a16:creationId xmlns:a16="http://schemas.microsoft.com/office/drawing/2014/main" id="{DED3B16F-07B5-A33B-D36B-F2420D76590B}"/>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4000" b="1" i="0" u="none" strike="noStrike" cap="none" spc="600" dirty="0">
                <a:solidFill>
                  <a:schemeClr val="tx1"/>
                </a:solidFill>
                <a:effectLst>
                  <a:glow rad="101600">
                    <a:schemeClr val="bg1">
                      <a:alpha val="60000"/>
                    </a:schemeClr>
                  </a:glow>
                </a:effectLst>
                <a:latin typeface="Arial"/>
                <a:ea typeface="Arial"/>
                <a:cs typeface="Arial"/>
                <a:sym typeface="Arial"/>
              </a:rPr>
              <a:t>OUTLINE</a:t>
            </a:r>
            <a:endParaRPr sz="4000" b="1" i="0" u="none" strike="noStrike" cap="none" spc="600" dirty="0">
              <a:solidFill>
                <a:schemeClr val="tx1"/>
              </a:solidFill>
              <a:effectLst>
                <a:glow rad="101600">
                  <a:schemeClr val="bg1">
                    <a:alpha val="60000"/>
                  </a:schemeClr>
                </a:glow>
              </a:effectLst>
              <a:latin typeface="Arial"/>
              <a:ea typeface="Arial"/>
              <a:cs typeface="Arial"/>
              <a:sym typeface="Arial"/>
            </a:endParaRPr>
          </a:p>
        </p:txBody>
      </p:sp>
      <p:sp>
        <p:nvSpPr>
          <p:cNvPr id="27" name="Rectangle 26">
            <a:extLst>
              <a:ext uri="{FF2B5EF4-FFF2-40B4-BE49-F238E27FC236}">
                <a16:creationId xmlns:a16="http://schemas.microsoft.com/office/drawing/2014/main" id="{C1D974B7-AA15-494F-1342-92F9B5F7956F}"/>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Tree>
    <p:extLst>
      <p:ext uri="{BB962C8B-B14F-4D97-AF65-F5344CB8AC3E}">
        <p14:creationId xmlns:p14="http://schemas.microsoft.com/office/powerpoint/2010/main" val="25213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3CDA0AD-A627-E343-3987-C2CC391ECFC0}"/>
              </a:ext>
            </a:extLst>
          </p:cNvPr>
          <p:cNvGrpSpPr/>
          <p:nvPr/>
        </p:nvGrpSpPr>
        <p:grpSpPr>
          <a:xfrm>
            <a:off x="457200" y="1393963"/>
            <a:ext cx="8229600" cy="3429000"/>
            <a:chOff x="0" y="0"/>
            <a:chExt cx="10972800" cy="4572000"/>
          </a:xfrm>
        </p:grpSpPr>
        <p:pic>
          <p:nvPicPr>
            <p:cNvPr id="2" name="Picture 1">
              <a:extLst>
                <a:ext uri="{FF2B5EF4-FFF2-40B4-BE49-F238E27FC236}">
                  <a16:creationId xmlns:a16="http://schemas.microsoft.com/office/drawing/2014/main" id="{43248BE3-EFAD-3AF1-4607-DFF6000A02B8}"/>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0"/>
              <a:ext cx="5486400" cy="4572000"/>
            </a:xfrm>
            <a:prstGeom prst="rect">
              <a:avLst/>
            </a:prstGeom>
            <a:ln>
              <a:noFill/>
            </a:ln>
            <a:effectLst/>
          </p:spPr>
        </p:pic>
        <p:pic>
          <p:nvPicPr>
            <p:cNvPr id="3" name="Picture 2">
              <a:extLst>
                <a:ext uri="{FF2B5EF4-FFF2-40B4-BE49-F238E27FC236}">
                  <a16:creationId xmlns:a16="http://schemas.microsoft.com/office/drawing/2014/main" id="{D4A264B6-2442-76D1-5472-8F6AF1C0C628}"/>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5486400" y="0"/>
              <a:ext cx="5486400" cy="4572000"/>
            </a:xfrm>
            <a:prstGeom prst="rect">
              <a:avLst/>
            </a:prstGeom>
            <a:ln>
              <a:noFill/>
            </a:ln>
            <a:effectLst/>
          </p:spPr>
        </p:pic>
      </p:grpSp>
      <p:sp>
        <p:nvSpPr>
          <p:cNvPr id="5" name="Title 1">
            <a:extLst>
              <a:ext uri="{FF2B5EF4-FFF2-40B4-BE49-F238E27FC236}">
                <a16:creationId xmlns:a16="http://schemas.microsoft.com/office/drawing/2014/main" id="{7A620F77-4D24-3B18-D3AF-2ACB3C2A66A2}"/>
              </a:ext>
            </a:extLst>
          </p:cNvPr>
          <p:cNvSpPr txBox="1">
            <a:spLocks/>
          </p:cNvSpPr>
          <p:nvPr/>
        </p:nvSpPr>
        <p:spPr>
          <a:xfrm>
            <a:off x="457200" y="780242"/>
            <a:ext cx="8229600" cy="577081"/>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Calibri" panose="020F0502020204030204" pitchFamily="34" charset="0"/>
                <a:cs typeface="Calibri" panose="020F0502020204030204" pitchFamily="34" charset="0"/>
              </a:defRPr>
            </a:lvl1pPr>
          </a:lstStyle>
          <a:p>
            <a:pPr algn="ctr"/>
            <a:r>
              <a:rPr lang="fr-FR" sz="3300" dirty="0" err="1">
                <a:solidFill>
                  <a:srgbClr val="091F7A"/>
                </a:solidFill>
              </a:rPr>
              <a:t>Jetty</a:t>
            </a:r>
            <a:r>
              <a:rPr lang="fr-FR" sz="3300" dirty="0">
                <a:solidFill>
                  <a:srgbClr val="091F7A"/>
                </a:solidFill>
              </a:rPr>
              <a:t> Port, </a:t>
            </a:r>
            <a:r>
              <a:rPr lang="fr-FR" sz="3300" dirty="0" err="1">
                <a:solidFill>
                  <a:srgbClr val="091F7A"/>
                </a:solidFill>
              </a:rPr>
              <a:t>Caticlan</a:t>
            </a:r>
            <a:r>
              <a:rPr lang="fr-FR" sz="3300" dirty="0">
                <a:solidFill>
                  <a:srgbClr val="091F7A"/>
                </a:solidFill>
              </a:rPr>
              <a:t>, Malay, </a:t>
            </a:r>
            <a:r>
              <a:rPr lang="fr-FR" sz="3300" dirty="0" err="1">
                <a:solidFill>
                  <a:srgbClr val="091F7A"/>
                </a:solidFill>
              </a:rPr>
              <a:t>Aklan</a:t>
            </a:r>
            <a:endParaRPr lang="fr-FR" sz="3300" dirty="0">
              <a:solidFill>
                <a:srgbClr val="091F7A"/>
              </a:solidFill>
            </a:endParaRPr>
          </a:p>
        </p:txBody>
      </p:sp>
      <p:sp>
        <p:nvSpPr>
          <p:cNvPr id="10" name="Rectangle 9">
            <a:extLst>
              <a:ext uri="{FF2B5EF4-FFF2-40B4-BE49-F238E27FC236}">
                <a16:creationId xmlns:a16="http://schemas.microsoft.com/office/drawing/2014/main" id="{89A736B4-D29A-BC94-630D-BFA8D1B43999}"/>
              </a:ext>
            </a:extLst>
          </p:cNvPr>
          <p:cNvSpPr/>
          <p:nvPr/>
        </p:nvSpPr>
        <p:spPr>
          <a:xfrm>
            <a:off x="1145433" y="2918298"/>
            <a:ext cx="860897" cy="1087066"/>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
        <p:nvSpPr>
          <p:cNvPr id="11" name="Rectangle 10">
            <a:extLst>
              <a:ext uri="{FF2B5EF4-FFF2-40B4-BE49-F238E27FC236}">
                <a16:creationId xmlns:a16="http://schemas.microsoft.com/office/drawing/2014/main" id="{81059173-F9B0-8202-345E-87B3F27EF208}"/>
              </a:ext>
            </a:extLst>
          </p:cNvPr>
          <p:cNvSpPr/>
          <p:nvPr/>
        </p:nvSpPr>
        <p:spPr>
          <a:xfrm>
            <a:off x="4572001" y="2374765"/>
            <a:ext cx="1439693" cy="1630599"/>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1050"/>
          </a:p>
        </p:txBody>
      </p:sp>
    </p:spTree>
    <p:extLst>
      <p:ext uri="{BB962C8B-B14F-4D97-AF65-F5344CB8AC3E}">
        <p14:creationId xmlns:p14="http://schemas.microsoft.com/office/powerpoint/2010/main" val="167189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124" y="868680"/>
            <a:ext cx="4853463" cy="3640098"/>
          </a:xfrm>
          <a:prstGeom prst="roundRect">
            <a:avLst>
              <a:gd name="adj" fmla="val 8594"/>
            </a:avLst>
          </a:prstGeom>
          <a:solidFill>
            <a:srgbClr val="FFFFFF">
              <a:shade val="85000"/>
            </a:srgbClr>
          </a:solidFill>
          <a:ln w="38100">
            <a:noFill/>
          </a:ln>
          <a:effectLst/>
        </p:spPr>
      </p:pic>
      <p:pic>
        <p:nvPicPr>
          <p:cNvPr id="2" name="Picture 1">
            <a:extLst>
              <a:ext uri="{FF2B5EF4-FFF2-40B4-BE49-F238E27FC236}">
                <a16:creationId xmlns:a16="http://schemas.microsoft.com/office/drawing/2014/main" id="{6C479429-7D05-9DB6-C1B9-6ECFC8E41E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0363" y="2197171"/>
            <a:ext cx="3899267" cy="1494719"/>
          </a:xfrm>
          <a:prstGeom prst="rect">
            <a:avLst/>
          </a:prstGeom>
        </p:spPr>
      </p:pic>
      <p:sp>
        <p:nvSpPr>
          <p:cNvPr id="3" name="Title 1">
            <a:extLst>
              <a:ext uri="{FF2B5EF4-FFF2-40B4-BE49-F238E27FC236}">
                <a16:creationId xmlns:a16="http://schemas.microsoft.com/office/drawing/2014/main" id="{E9695F53-B2B7-1C19-29D6-B597A752E1F3}"/>
              </a:ext>
            </a:extLst>
          </p:cNvPr>
          <p:cNvSpPr txBox="1">
            <a:spLocks/>
          </p:cNvSpPr>
          <p:nvPr/>
        </p:nvSpPr>
        <p:spPr>
          <a:xfrm>
            <a:off x="4132886" y="983046"/>
            <a:ext cx="3662759" cy="47472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dirty="0">
                <a:solidFill>
                  <a:srgbClr val="163567"/>
                </a:solidFill>
                <a:latin typeface="Arial Nova Cond" panose="020B0506020202020204" pitchFamily="34" charset="0"/>
                <a:ea typeface="Cambria" panose="02040503050406030204" pitchFamily="18" charset="0"/>
              </a:rPr>
              <a:t>IN MALAY, AKLAN</a:t>
            </a:r>
            <a:endParaRPr lang="en-PH" sz="2800" dirty="0">
              <a:solidFill>
                <a:srgbClr val="163567"/>
              </a:solidFill>
              <a:latin typeface="Arial Nova Cond" panose="020B0506020202020204" pitchFamily="34" charset="0"/>
              <a:ea typeface="Cambria" panose="020405030504060302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965596-C2E3-408C-0D57-457EB69EE895}"/>
              </a:ext>
            </a:extLst>
          </p:cNvPr>
          <p:cNvGraphicFramePr>
            <a:graphicFrameLocks noGrp="1"/>
          </p:cNvGraphicFramePr>
          <p:nvPr>
            <p:extLst>
              <p:ext uri="{D42A27DB-BD31-4B8C-83A1-F6EECF244321}">
                <p14:modId xmlns:p14="http://schemas.microsoft.com/office/powerpoint/2010/main" val="915689826"/>
              </p:ext>
            </p:extLst>
          </p:nvPr>
        </p:nvGraphicFramePr>
        <p:xfrm>
          <a:off x="161027" y="669145"/>
          <a:ext cx="8844946" cy="4079376"/>
        </p:xfrm>
        <a:graphic>
          <a:graphicData uri="http://schemas.openxmlformats.org/drawingml/2006/table">
            <a:tbl>
              <a:tblPr firstRow="1" bandRow="1">
                <a:tableStyleId>{5C22544A-7EE6-4342-B048-85BDC9FD1C3A}</a:tableStyleId>
              </a:tblPr>
              <a:tblGrid>
                <a:gridCol w="2142226">
                  <a:extLst>
                    <a:ext uri="{9D8B030D-6E8A-4147-A177-3AD203B41FA5}">
                      <a16:colId xmlns:a16="http://schemas.microsoft.com/office/drawing/2014/main" val="1675018742"/>
                    </a:ext>
                  </a:extLst>
                </a:gridCol>
                <a:gridCol w="1117120">
                  <a:extLst>
                    <a:ext uri="{9D8B030D-6E8A-4147-A177-3AD203B41FA5}">
                      <a16:colId xmlns:a16="http://schemas.microsoft.com/office/drawing/2014/main" val="3255045376"/>
                    </a:ext>
                  </a:extLst>
                </a:gridCol>
                <a:gridCol w="1117120">
                  <a:extLst>
                    <a:ext uri="{9D8B030D-6E8A-4147-A177-3AD203B41FA5}">
                      <a16:colId xmlns:a16="http://schemas.microsoft.com/office/drawing/2014/main" val="3836894422"/>
                    </a:ext>
                  </a:extLst>
                </a:gridCol>
                <a:gridCol w="1117120">
                  <a:extLst>
                    <a:ext uri="{9D8B030D-6E8A-4147-A177-3AD203B41FA5}">
                      <a16:colId xmlns:a16="http://schemas.microsoft.com/office/drawing/2014/main" val="1568460536"/>
                    </a:ext>
                  </a:extLst>
                </a:gridCol>
                <a:gridCol w="1117120">
                  <a:extLst>
                    <a:ext uri="{9D8B030D-6E8A-4147-A177-3AD203B41FA5}">
                      <a16:colId xmlns:a16="http://schemas.microsoft.com/office/drawing/2014/main" val="29599891"/>
                    </a:ext>
                  </a:extLst>
                </a:gridCol>
                <a:gridCol w="1181822">
                  <a:extLst>
                    <a:ext uri="{9D8B030D-6E8A-4147-A177-3AD203B41FA5}">
                      <a16:colId xmlns:a16="http://schemas.microsoft.com/office/drawing/2014/main" val="2130168260"/>
                    </a:ext>
                  </a:extLst>
                </a:gridCol>
                <a:gridCol w="1052418">
                  <a:extLst>
                    <a:ext uri="{9D8B030D-6E8A-4147-A177-3AD203B41FA5}">
                      <a16:colId xmlns:a16="http://schemas.microsoft.com/office/drawing/2014/main" val="2491502276"/>
                    </a:ext>
                  </a:extLst>
                </a:gridCol>
              </a:tblGrid>
              <a:tr h="445152">
                <a:tc>
                  <a:txBody>
                    <a:bodyPr/>
                    <a:lstStyle/>
                    <a:p>
                      <a:endParaRPr lang="en-PH" dirty="0"/>
                    </a:p>
                  </a:txBody>
                  <a:tcPr>
                    <a:solidFill>
                      <a:srgbClr val="162872"/>
                    </a:solidFill>
                  </a:tcPr>
                </a:tc>
                <a:tc>
                  <a:txBody>
                    <a:bodyPr/>
                    <a:lstStyle/>
                    <a:p>
                      <a:pPr algn="ctr"/>
                      <a:r>
                        <a:rPr lang="en-PH" sz="1050" dirty="0"/>
                        <a:t>MALINAO, AKLAN</a:t>
                      </a:r>
                    </a:p>
                  </a:txBody>
                  <a:tcPr anchor="ctr">
                    <a:solidFill>
                      <a:srgbClr val="162872"/>
                    </a:solidFill>
                  </a:tcPr>
                </a:tc>
                <a:tc>
                  <a:txBody>
                    <a:bodyPr/>
                    <a:lstStyle/>
                    <a:p>
                      <a:pPr algn="ctr"/>
                      <a:r>
                        <a:rPr lang="en-PH" sz="1050" dirty="0"/>
                        <a:t>MALAY, AKLAN</a:t>
                      </a:r>
                    </a:p>
                  </a:txBody>
                  <a:tcPr anchor="ctr">
                    <a:solidFill>
                      <a:srgbClr val="162872"/>
                    </a:solidFill>
                  </a:tcPr>
                </a:tc>
                <a:tc>
                  <a:txBody>
                    <a:bodyPr/>
                    <a:lstStyle/>
                    <a:p>
                      <a:pPr algn="ctr"/>
                      <a:r>
                        <a:rPr lang="en-PH" sz="1050" dirty="0"/>
                        <a:t>LIBERTAD, ANTIQUE</a:t>
                      </a:r>
                    </a:p>
                  </a:txBody>
                  <a:tcPr anchor="ctr">
                    <a:solidFill>
                      <a:srgbClr val="162872"/>
                    </a:solidFill>
                  </a:tcPr>
                </a:tc>
                <a:tc>
                  <a:txBody>
                    <a:bodyPr/>
                    <a:lstStyle/>
                    <a:p>
                      <a:pPr algn="ctr"/>
                      <a:r>
                        <a:rPr lang="en-PH" sz="1050" dirty="0"/>
                        <a:t>MAAYON, CAPIZ</a:t>
                      </a:r>
                    </a:p>
                  </a:txBody>
                  <a:tcPr anchor="ctr">
                    <a:solidFill>
                      <a:srgbClr val="162872"/>
                    </a:solidFill>
                  </a:tcPr>
                </a:tc>
                <a:tc>
                  <a:txBody>
                    <a:bodyPr/>
                    <a:lstStyle/>
                    <a:p>
                      <a:pPr algn="ctr"/>
                      <a:r>
                        <a:rPr lang="en-PH" sz="1050" dirty="0"/>
                        <a:t>PONTEVEDRA, CAPIZ</a:t>
                      </a:r>
                    </a:p>
                  </a:txBody>
                  <a:tcPr anchor="ctr">
                    <a:solidFill>
                      <a:srgbClr val="162872"/>
                    </a:solidFill>
                  </a:tcPr>
                </a:tc>
                <a:tc>
                  <a:txBody>
                    <a:bodyPr/>
                    <a:lstStyle/>
                    <a:p>
                      <a:pPr algn="ctr"/>
                      <a:r>
                        <a:rPr lang="en-PH" sz="1050" dirty="0"/>
                        <a:t>ILOILO CITY</a:t>
                      </a:r>
                    </a:p>
                  </a:txBody>
                  <a:tcPr anchor="ctr">
                    <a:solidFill>
                      <a:srgbClr val="162872"/>
                    </a:solidFill>
                  </a:tcPr>
                </a:tc>
                <a:extLst>
                  <a:ext uri="{0D108BD9-81ED-4DB2-BD59-A6C34878D82A}">
                    <a16:rowId xmlns:a16="http://schemas.microsoft.com/office/drawing/2014/main" val="3281341172"/>
                  </a:ext>
                </a:extLst>
              </a:tr>
              <a:tr h="445152">
                <a:tc>
                  <a:txBody>
                    <a:bodyPr/>
                    <a:lstStyle/>
                    <a:p>
                      <a:r>
                        <a:rPr lang="en-PH" dirty="0"/>
                        <a:t>Planning</a:t>
                      </a:r>
                    </a:p>
                  </a:txBody>
                  <a:tcPr anchor="ctr"/>
                </a:tc>
                <a:tc>
                  <a:txBody>
                    <a:bodyPr/>
                    <a:lstStyle/>
                    <a:p>
                      <a:endParaRPr lang="en-PH" dirty="0"/>
                    </a:p>
                  </a:txBody>
                  <a:tcPr/>
                </a:tc>
                <a:tc>
                  <a:txBody>
                    <a:bodyPr/>
                    <a:lstStyle/>
                    <a:p>
                      <a:endParaRPr lang="en-PH" dirty="0"/>
                    </a:p>
                  </a:txBody>
                  <a:tcPr/>
                </a:tc>
                <a:tc>
                  <a:txBody>
                    <a:bodyPr/>
                    <a:lstStyle/>
                    <a:p>
                      <a:endParaRPr lang="en-PH" dirty="0"/>
                    </a:p>
                  </a:txBody>
                  <a:tcPr/>
                </a:tc>
                <a:tc>
                  <a:txBody>
                    <a:bodyPr/>
                    <a:lstStyle/>
                    <a:p>
                      <a:endParaRPr lang="en-PH"/>
                    </a:p>
                  </a:txBody>
                  <a:tcPr/>
                </a:tc>
                <a:tc>
                  <a:txBody>
                    <a:bodyPr/>
                    <a:lstStyle/>
                    <a:p>
                      <a:endParaRPr lang="en-PH" dirty="0"/>
                    </a:p>
                  </a:txBody>
                  <a:tcPr/>
                </a:tc>
                <a:tc>
                  <a:txBody>
                    <a:bodyPr/>
                    <a:lstStyle/>
                    <a:p>
                      <a:endParaRPr lang="en-PH"/>
                    </a:p>
                  </a:txBody>
                  <a:tcPr/>
                </a:tc>
                <a:extLst>
                  <a:ext uri="{0D108BD9-81ED-4DB2-BD59-A6C34878D82A}">
                    <a16:rowId xmlns:a16="http://schemas.microsoft.com/office/drawing/2014/main" val="2321136289"/>
                  </a:ext>
                </a:extLst>
              </a:tr>
              <a:tr h="445152">
                <a:tc>
                  <a:txBody>
                    <a:bodyPr/>
                    <a:lstStyle/>
                    <a:p>
                      <a:r>
                        <a:rPr lang="en-PH" dirty="0"/>
                        <a:t>Disaster Response</a:t>
                      </a:r>
                    </a:p>
                  </a:txBody>
                  <a:tcPr anchor="ct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extLst>
                  <a:ext uri="{0D108BD9-81ED-4DB2-BD59-A6C34878D82A}">
                    <a16:rowId xmlns:a16="http://schemas.microsoft.com/office/drawing/2014/main" val="1610407050"/>
                  </a:ext>
                </a:extLst>
              </a:tr>
              <a:tr h="445152">
                <a:tc>
                  <a:txBody>
                    <a:bodyPr/>
                    <a:lstStyle/>
                    <a:p>
                      <a:r>
                        <a:rPr lang="en-PH" dirty="0"/>
                        <a:t>Identification of Marginalized Sector</a:t>
                      </a:r>
                    </a:p>
                  </a:txBody>
                  <a:tcPr anchor="ctr"/>
                </a:tc>
                <a:tc>
                  <a:txBody>
                    <a:bodyPr/>
                    <a:lstStyle/>
                    <a:p>
                      <a:endParaRPr lang="en-PH"/>
                    </a:p>
                  </a:txBody>
                  <a:tcPr/>
                </a:tc>
                <a:tc>
                  <a:txBody>
                    <a:bodyPr/>
                    <a:lstStyle/>
                    <a:p>
                      <a:endParaRPr lang="en-PH"/>
                    </a:p>
                  </a:txBody>
                  <a:tcPr/>
                </a:tc>
                <a:tc>
                  <a:txBody>
                    <a:bodyPr/>
                    <a:lstStyle/>
                    <a:p>
                      <a:endParaRPr lang="en-PH"/>
                    </a:p>
                  </a:txBody>
                  <a:tcPr/>
                </a:tc>
                <a:tc>
                  <a:txBody>
                    <a:bodyPr/>
                    <a:lstStyle/>
                    <a:p>
                      <a:endParaRPr lang="en-PH"/>
                    </a:p>
                  </a:txBody>
                  <a:tcPr/>
                </a:tc>
                <a:tc>
                  <a:txBody>
                    <a:bodyPr/>
                    <a:lstStyle/>
                    <a:p>
                      <a:endParaRPr lang="en-PH" dirty="0"/>
                    </a:p>
                  </a:txBody>
                  <a:tcPr/>
                </a:tc>
                <a:tc>
                  <a:txBody>
                    <a:bodyPr/>
                    <a:lstStyle/>
                    <a:p>
                      <a:endParaRPr lang="en-PH"/>
                    </a:p>
                  </a:txBody>
                  <a:tcPr/>
                </a:tc>
                <a:extLst>
                  <a:ext uri="{0D108BD9-81ED-4DB2-BD59-A6C34878D82A}">
                    <a16:rowId xmlns:a16="http://schemas.microsoft.com/office/drawing/2014/main" val="1266988722"/>
                  </a:ext>
                </a:extLst>
              </a:tr>
              <a:tr h="445152">
                <a:tc>
                  <a:txBody>
                    <a:bodyPr/>
                    <a:lstStyle/>
                    <a:p>
                      <a:r>
                        <a:rPr lang="en-PH" dirty="0"/>
                        <a:t>Service Requirements</a:t>
                      </a:r>
                    </a:p>
                  </a:txBody>
                  <a:tcPr anchor="ct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extLst>
                  <a:ext uri="{0D108BD9-81ED-4DB2-BD59-A6C34878D82A}">
                    <a16:rowId xmlns:a16="http://schemas.microsoft.com/office/drawing/2014/main" val="1407411384"/>
                  </a:ext>
                </a:extLst>
              </a:tr>
              <a:tr h="445152">
                <a:tc>
                  <a:txBody>
                    <a:bodyPr/>
                    <a:lstStyle/>
                    <a:p>
                      <a:r>
                        <a:rPr lang="en-PH" dirty="0"/>
                        <a:t>Peace and Order</a:t>
                      </a:r>
                    </a:p>
                  </a:txBody>
                  <a:tcPr anchor="ctr"/>
                </a:tc>
                <a:tc>
                  <a:txBody>
                    <a:bodyPr/>
                    <a:lstStyle/>
                    <a:p>
                      <a:endParaRPr lang="en-PH"/>
                    </a:p>
                  </a:txBody>
                  <a:tcPr/>
                </a:tc>
                <a:tc>
                  <a:txBody>
                    <a:bodyPr/>
                    <a:lstStyle/>
                    <a:p>
                      <a:endParaRPr lang="en-PH" dirty="0"/>
                    </a:p>
                  </a:txBody>
                  <a:tcPr/>
                </a:tc>
                <a:tc>
                  <a:txBody>
                    <a:bodyPr/>
                    <a:lstStyle/>
                    <a:p>
                      <a:endParaRPr lang="en-PH"/>
                    </a:p>
                  </a:txBody>
                  <a:tcPr/>
                </a:tc>
                <a:tc>
                  <a:txBody>
                    <a:bodyPr/>
                    <a:lstStyle/>
                    <a:p>
                      <a:endParaRPr lang="en-PH"/>
                    </a:p>
                  </a:txBody>
                  <a:tcPr/>
                </a:tc>
                <a:tc>
                  <a:txBody>
                    <a:bodyPr/>
                    <a:lstStyle/>
                    <a:p>
                      <a:endParaRPr lang="en-PH" dirty="0"/>
                    </a:p>
                  </a:txBody>
                  <a:tcPr/>
                </a:tc>
                <a:tc>
                  <a:txBody>
                    <a:bodyPr/>
                    <a:lstStyle/>
                    <a:p>
                      <a:endParaRPr lang="en-PH"/>
                    </a:p>
                  </a:txBody>
                  <a:tcPr/>
                </a:tc>
                <a:extLst>
                  <a:ext uri="{0D108BD9-81ED-4DB2-BD59-A6C34878D82A}">
                    <a16:rowId xmlns:a16="http://schemas.microsoft.com/office/drawing/2014/main" val="3012364795"/>
                  </a:ext>
                </a:extLst>
              </a:tr>
              <a:tr h="445152">
                <a:tc>
                  <a:txBody>
                    <a:bodyPr/>
                    <a:lstStyle/>
                    <a:p>
                      <a:r>
                        <a:rPr lang="en-PH" dirty="0"/>
                        <a:t>Food Pack Distribution</a:t>
                      </a:r>
                    </a:p>
                  </a:txBody>
                  <a:tcPr anchor="ct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extLst>
                  <a:ext uri="{0D108BD9-81ED-4DB2-BD59-A6C34878D82A}">
                    <a16:rowId xmlns:a16="http://schemas.microsoft.com/office/drawing/2014/main" val="2623308037"/>
                  </a:ext>
                </a:extLst>
              </a:tr>
              <a:tr h="445152">
                <a:tc>
                  <a:txBody>
                    <a:bodyPr/>
                    <a:lstStyle/>
                    <a:p>
                      <a:r>
                        <a:rPr lang="en-PH" dirty="0"/>
                        <a:t>Skills Development</a:t>
                      </a:r>
                    </a:p>
                  </a:txBody>
                  <a:tcPr anchor="ctr"/>
                </a:tc>
                <a:tc>
                  <a:txBody>
                    <a:bodyPr/>
                    <a:lstStyle/>
                    <a:p>
                      <a:endParaRPr lang="en-PH"/>
                    </a:p>
                  </a:txBody>
                  <a:tcPr/>
                </a:tc>
                <a:tc>
                  <a:txBody>
                    <a:bodyPr/>
                    <a:lstStyle/>
                    <a:p>
                      <a:endParaRPr lang="en-PH"/>
                    </a:p>
                  </a:txBody>
                  <a:tcPr/>
                </a:tc>
                <a:tc>
                  <a:txBody>
                    <a:bodyPr/>
                    <a:lstStyle/>
                    <a:p>
                      <a:endParaRPr lang="en-PH"/>
                    </a:p>
                  </a:txBody>
                  <a:tcPr/>
                </a:tc>
                <a:tc>
                  <a:txBody>
                    <a:bodyPr/>
                    <a:lstStyle/>
                    <a:p>
                      <a:endParaRPr lang="en-PH"/>
                    </a:p>
                  </a:txBody>
                  <a:tcPr/>
                </a:tc>
                <a:tc>
                  <a:txBody>
                    <a:bodyPr/>
                    <a:lstStyle/>
                    <a:p>
                      <a:endParaRPr lang="en-PH" dirty="0"/>
                    </a:p>
                  </a:txBody>
                  <a:tcPr/>
                </a:tc>
                <a:tc>
                  <a:txBody>
                    <a:bodyPr/>
                    <a:lstStyle/>
                    <a:p>
                      <a:endParaRPr lang="en-PH" dirty="0"/>
                    </a:p>
                  </a:txBody>
                  <a:tcPr/>
                </a:tc>
                <a:extLst>
                  <a:ext uri="{0D108BD9-81ED-4DB2-BD59-A6C34878D82A}">
                    <a16:rowId xmlns:a16="http://schemas.microsoft.com/office/drawing/2014/main" val="628251029"/>
                  </a:ext>
                </a:extLst>
              </a:tr>
              <a:tr h="445152">
                <a:tc>
                  <a:txBody>
                    <a:bodyPr/>
                    <a:lstStyle/>
                    <a:p>
                      <a:r>
                        <a:rPr lang="en-PH" dirty="0"/>
                        <a:t>Tracking of Migrants</a:t>
                      </a:r>
                    </a:p>
                  </a:txBody>
                  <a:tcPr anchor="ct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tc>
                  <a:txBody>
                    <a:bodyPr/>
                    <a:lstStyle/>
                    <a:p>
                      <a:endParaRPr lang="en-PH" dirty="0"/>
                    </a:p>
                  </a:txBody>
                  <a:tcPr>
                    <a:solidFill>
                      <a:schemeClr val="accent4">
                        <a:lumMod val="20000"/>
                        <a:lumOff val="80000"/>
                      </a:schemeClr>
                    </a:solidFill>
                  </a:tcPr>
                </a:tc>
                <a:extLst>
                  <a:ext uri="{0D108BD9-81ED-4DB2-BD59-A6C34878D82A}">
                    <a16:rowId xmlns:a16="http://schemas.microsoft.com/office/drawing/2014/main" val="2150528635"/>
                  </a:ext>
                </a:extLst>
              </a:tr>
            </a:tbl>
          </a:graphicData>
        </a:graphic>
      </p:graphicFrame>
      <p:pic>
        <p:nvPicPr>
          <p:cNvPr id="14338" name="Picture 2" descr="Check mark - Free shapes and symbols icons">
            <a:extLst>
              <a:ext uri="{FF2B5EF4-FFF2-40B4-BE49-F238E27FC236}">
                <a16:creationId xmlns:a16="http://schemas.microsoft.com/office/drawing/2014/main" id="{2B346B98-4069-EB63-8133-20FE235321A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2313" y="1142888"/>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eck mark - Free shapes and symbols icons">
            <a:extLst>
              <a:ext uri="{FF2B5EF4-FFF2-40B4-BE49-F238E27FC236}">
                <a16:creationId xmlns:a16="http://schemas.microsoft.com/office/drawing/2014/main" id="{3B217300-64A4-A589-A521-AEC5062F6F6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7539" y="1583409"/>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eck mark - Free shapes and symbols icons">
            <a:extLst>
              <a:ext uri="{FF2B5EF4-FFF2-40B4-BE49-F238E27FC236}">
                <a16:creationId xmlns:a16="http://schemas.microsoft.com/office/drawing/2014/main" id="{7A6A6873-A4A9-36AE-9AD3-DF1D49CFBF1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2313" y="2060505"/>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eck mark - Free shapes and symbols icons">
            <a:extLst>
              <a:ext uri="{FF2B5EF4-FFF2-40B4-BE49-F238E27FC236}">
                <a16:creationId xmlns:a16="http://schemas.microsoft.com/office/drawing/2014/main" id="{CF67AAD4-F9C1-64A8-E861-65BB75E44B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2313" y="2556075"/>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eck mark - Free shapes and symbols icons">
            <a:extLst>
              <a:ext uri="{FF2B5EF4-FFF2-40B4-BE49-F238E27FC236}">
                <a16:creationId xmlns:a16="http://schemas.microsoft.com/office/drawing/2014/main" id="{00F715F0-311A-0256-6019-66F3C6ECBCE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7540" y="3444768"/>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heck mark - Free shapes and symbols icons">
            <a:extLst>
              <a:ext uri="{FF2B5EF4-FFF2-40B4-BE49-F238E27FC236}">
                <a16:creationId xmlns:a16="http://schemas.microsoft.com/office/drawing/2014/main" id="{56D6323B-4853-2176-28EE-FCC2D15B68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2314" y="388006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heck mark - Free shapes and symbols icons">
            <a:extLst>
              <a:ext uri="{FF2B5EF4-FFF2-40B4-BE49-F238E27FC236}">
                <a16:creationId xmlns:a16="http://schemas.microsoft.com/office/drawing/2014/main" id="{0708378D-5D61-0AD6-3CF4-9C4E3831224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2314" y="432338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mark - Free shapes and symbols icons">
            <a:extLst>
              <a:ext uri="{FF2B5EF4-FFF2-40B4-BE49-F238E27FC236}">
                <a16:creationId xmlns:a16="http://schemas.microsoft.com/office/drawing/2014/main" id="{E8B2FC86-2387-2045-A440-88E47B26BD4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4428" y="1144920"/>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heck mark - Free shapes and symbols icons">
            <a:extLst>
              <a:ext uri="{FF2B5EF4-FFF2-40B4-BE49-F238E27FC236}">
                <a16:creationId xmlns:a16="http://schemas.microsoft.com/office/drawing/2014/main" id="{15216409-7AF3-2F7F-3CD3-FF3FF04046F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9654" y="1585441"/>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heck mark - Free shapes and symbols icons">
            <a:extLst>
              <a:ext uri="{FF2B5EF4-FFF2-40B4-BE49-F238E27FC236}">
                <a16:creationId xmlns:a16="http://schemas.microsoft.com/office/drawing/2014/main" id="{855B4836-C5A0-96B6-C0E5-76652556482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4428" y="206253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heck mark - Free shapes and symbols icons">
            <a:extLst>
              <a:ext uri="{FF2B5EF4-FFF2-40B4-BE49-F238E27FC236}">
                <a16:creationId xmlns:a16="http://schemas.microsoft.com/office/drawing/2014/main" id="{99268906-22B2-B76C-951A-22962CAFF32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4428" y="255810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mark - Free shapes and symbols icons">
            <a:extLst>
              <a:ext uri="{FF2B5EF4-FFF2-40B4-BE49-F238E27FC236}">
                <a16:creationId xmlns:a16="http://schemas.microsoft.com/office/drawing/2014/main" id="{24B8AABB-C2D2-3BD6-0C89-6FC28DD8CA5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4429" y="299060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heck mark - Free shapes and symbols icons">
            <a:extLst>
              <a:ext uri="{FF2B5EF4-FFF2-40B4-BE49-F238E27FC236}">
                <a16:creationId xmlns:a16="http://schemas.microsoft.com/office/drawing/2014/main" id="{0FDA8554-2243-8DE4-31CD-F602BC214CC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9655" y="3446800"/>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eck mark - Free shapes and symbols icons">
            <a:extLst>
              <a:ext uri="{FF2B5EF4-FFF2-40B4-BE49-F238E27FC236}">
                <a16:creationId xmlns:a16="http://schemas.microsoft.com/office/drawing/2014/main" id="{7F497879-3222-2704-57D1-7B8963E7B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4429" y="3882096"/>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heck mark - Free shapes and symbols icons">
            <a:extLst>
              <a:ext uri="{FF2B5EF4-FFF2-40B4-BE49-F238E27FC236}">
                <a16:creationId xmlns:a16="http://schemas.microsoft.com/office/drawing/2014/main" id="{1315801B-801E-1EBB-2E7F-CE2DDF76477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74429" y="4325416"/>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heck mark - Free shapes and symbols icons">
            <a:extLst>
              <a:ext uri="{FF2B5EF4-FFF2-40B4-BE49-F238E27FC236}">
                <a16:creationId xmlns:a16="http://schemas.microsoft.com/office/drawing/2014/main" id="{E3D184DE-F1AE-99FD-4F09-7D90CBA2A1F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99965" y="1140898"/>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heck mark - Free shapes and symbols icons">
            <a:extLst>
              <a:ext uri="{FF2B5EF4-FFF2-40B4-BE49-F238E27FC236}">
                <a16:creationId xmlns:a16="http://schemas.microsoft.com/office/drawing/2014/main" id="{D08BC629-C769-EC4D-803F-89EA9962740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05191" y="1581419"/>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heck mark - Free shapes and symbols icons">
            <a:extLst>
              <a:ext uri="{FF2B5EF4-FFF2-40B4-BE49-F238E27FC236}">
                <a16:creationId xmlns:a16="http://schemas.microsoft.com/office/drawing/2014/main" id="{BD4A012B-BB73-D501-43AA-1B4ACBF366C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99965" y="2058515"/>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heck mark - Free shapes and symbols icons">
            <a:extLst>
              <a:ext uri="{FF2B5EF4-FFF2-40B4-BE49-F238E27FC236}">
                <a16:creationId xmlns:a16="http://schemas.microsoft.com/office/drawing/2014/main" id="{43594369-E6AF-A2C2-7369-D4125F59D72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99965" y="2554085"/>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heck mark - Free shapes and symbols icons">
            <a:extLst>
              <a:ext uri="{FF2B5EF4-FFF2-40B4-BE49-F238E27FC236}">
                <a16:creationId xmlns:a16="http://schemas.microsoft.com/office/drawing/2014/main" id="{AE3B6D77-B463-87A7-8FF3-1BEE2C9F01C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05192" y="3442778"/>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heck mark - Free shapes and symbols icons">
            <a:extLst>
              <a:ext uri="{FF2B5EF4-FFF2-40B4-BE49-F238E27FC236}">
                <a16:creationId xmlns:a16="http://schemas.microsoft.com/office/drawing/2014/main" id="{92541A16-FFDD-28A0-1D6A-E5B1506EF64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99966" y="387807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heck mark - Free shapes and symbols icons">
            <a:extLst>
              <a:ext uri="{FF2B5EF4-FFF2-40B4-BE49-F238E27FC236}">
                <a16:creationId xmlns:a16="http://schemas.microsoft.com/office/drawing/2014/main" id="{4ECBD503-7F3E-F24A-16B9-74122302D9E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99966" y="432139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eck mark - Free shapes and symbols icons">
            <a:extLst>
              <a:ext uri="{FF2B5EF4-FFF2-40B4-BE49-F238E27FC236}">
                <a16:creationId xmlns:a16="http://schemas.microsoft.com/office/drawing/2014/main" id="{55612E7D-31EC-DDDE-BC5E-C5593DCCC91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18924" y="114418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Check mark - Free shapes and symbols icons">
            <a:extLst>
              <a:ext uri="{FF2B5EF4-FFF2-40B4-BE49-F238E27FC236}">
                <a16:creationId xmlns:a16="http://schemas.microsoft.com/office/drawing/2014/main" id="{DA7B04ED-50F1-A7A1-1926-F664EDDA845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24150" y="1584708"/>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heck mark - Free shapes and symbols icons">
            <a:extLst>
              <a:ext uri="{FF2B5EF4-FFF2-40B4-BE49-F238E27FC236}">
                <a16:creationId xmlns:a16="http://schemas.microsoft.com/office/drawing/2014/main" id="{7BF636DD-CF7A-3A7C-2FD2-5A687088A9C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18924" y="206180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heck mark - Free shapes and symbols icons">
            <a:extLst>
              <a:ext uri="{FF2B5EF4-FFF2-40B4-BE49-F238E27FC236}">
                <a16:creationId xmlns:a16="http://schemas.microsoft.com/office/drawing/2014/main" id="{D761B1E5-17E9-5E98-EE5C-5F8BA7C5D40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18924" y="255737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heck mark - Free shapes and symbols icons">
            <a:extLst>
              <a:ext uri="{FF2B5EF4-FFF2-40B4-BE49-F238E27FC236}">
                <a16:creationId xmlns:a16="http://schemas.microsoft.com/office/drawing/2014/main" id="{A169DD1F-6E72-24F2-E854-0990D8C1DFA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24151" y="344606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heck mark - Free shapes and symbols icons">
            <a:extLst>
              <a:ext uri="{FF2B5EF4-FFF2-40B4-BE49-F238E27FC236}">
                <a16:creationId xmlns:a16="http://schemas.microsoft.com/office/drawing/2014/main" id="{26A6D557-E7A2-7BB6-A9BC-BF568DDF90D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18925" y="4324683"/>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heck mark - Free shapes and symbols icons">
            <a:extLst>
              <a:ext uri="{FF2B5EF4-FFF2-40B4-BE49-F238E27FC236}">
                <a16:creationId xmlns:a16="http://schemas.microsoft.com/office/drawing/2014/main" id="{03ACA161-AF23-6DBE-D36F-2950364B978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4195" y="114418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heck mark - Free shapes and symbols icons">
            <a:extLst>
              <a:ext uri="{FF2B5EF4-FFF2-40B4-BE49-F238E27FC236}">
                <a16:creationId xmlns:a16="http://schemas.microsoft.com/office/drawing/2014/main" id="{C816AE9A-0D27-A216-9209-88F85DBFC30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9421" y="1584708"/>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heck mark - Free shapes and symbols icons">
            <a:extLst>
              <a:ext uri="{FF2B5EF4-FFF2-40B4-BE49-F238E27FC236}">
                <a16:creationId xmlns:a16="http://schemas.microsoft.com/office/drawing/2014/main" id="{9891CC3D-7669-9A77-54B8-994826D7B35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4195" y="206180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heck mark - Free shapes and symbols icons">
            <a:extLst>
              <a:ext uri="{FF2B5EF4-FFF2-40B4-BE49-F238E27FC236}">
                <a16:creationId xmlns:a16="http://schemas.microsoft.com/office/drawing/2014/main" id="{518EE7F1-58BF-782C-35C0-477A6DDEB5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4195" y="255737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Check mark - Free shapes and symbols icons">
            <a:extLst>
              <a:ext uri="{FF2B5EF4-FFF2-40B4-BE49-F238E27FC236}">
                <a16:creationId xmlns:a16="http://schemas.microsoft.com/office/drawing/2014/main" id="{99F47FE0-91BC-BC9E-65CB-A182DFC5D1D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9422" y="344606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Check mark - Free shapes and symbols icons">
            <a:extLst>
              <a:ext uri="{FF2B5EF4-FFF2-40B4-BE49-F238E27FC236}">
                <a16:creationId xmlns:a16="http://schemas.microsoft.com/office/drawing/2014/main" id="{156BF144-051E-9702-E7BA-B4C5566E166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4196" y="4324683"/>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eck mark - Free shapes and symbols icons">
            <a:extLst>
              <a:ext uri="{FF2B5EF4-FFF2-40B4-BE49-F238E27FC236}">
                <a16:creationId xmlns:a16="http://schemas.microsoft.com/office/drawing/2014/main" id="{0F549682-28A5-89B3-30A5-677706F8385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86443" y="114418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Check mark - Free shapes and symbols icons">
            <a:extLst>
              <a:ext uri="{FF2B5EF4-FFF2-40B4-BE49-F238E27FC236}">
                <a16:creationId xmlns:a16="http://schemas.microsoft.com/office/drawing/2014/main" id="{CFE4164D-4351-EB9E-E69A-6E997F4AC2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91669" y="1584708"/>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Check mark - Free shapes and symbols icons">
            <a:extLst>
              <a:ext uri="{FF2B5EF4-FFF2-40B4-BE49-F238E27FC236}">
                <a16:creationId xmlns:a16="http://schemas.microsoft.com/office/drawing/2014/main" id="{4EC5FC14-E934-4A1C-6B2A-A2A38AEB544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86443" y="206180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Check mark - Free shapes and symbols icons">
            <a:extLst>
              <a:ext uri="{FF2B5EF4-FFF2-40B4-BE49-F238E27FC236}">
                <a16:creationId xmlns:a16="http://schemas.microsoft.com/office/drawing/2014/main" id="{B0AE5C30-5A14-1B07-C93A-A01BFF981BD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86443" y="2557374"/>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heck mark - Free shapes and symbols icons">
            <a:extLst>
              <a:ext uri="{FF2B5EF4-FFF2-40B4-BE49-F238E27FC236}">
                <a16:creationId xmlns:a16="http://schemas.microsoft.com/office/drawing/2014/main" id="{EE3B96D2-64E5-1745-209C-4012C15766D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91670" y="3446067"/>
            <a:ext cx="398721" cy="39872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Check mark - Free shapes and symbols icons">
            <a:extLst>
              <a:ext uri="{FF2B5EF4-FFF2-40B4-BE49-F238E27FC236}">
                <a16:creationId xmlns:a16="http://schemas.microsoft.com/office/drawing/2014/main" id="{F371E90C-BE9B-7E3C-D2BD-0299842E171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86444" y="4324683"/>
            <a:ext cx="398721" cy="39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13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103D4-AFA4-F31D-6CC8-B08627CB862B}"/>
              </a:ext>
            </a:extLst>
          </p:cNvPr>
          <p:cNvSpPr/>
          <p:nvPr/>
        </p:nvSpPr>
        <p:spPr>
          <a:xfrm>
            <a:off x="2572720" y="765216"/>
            <a:ext cx="3983064" cy="660400"/>
          </a:xfrm>
          <a:prstGeom prst="rect">
            <a:avLst/>
          </a:prstGeom>
          <a:solidFill>
            <a:srgbClr val="111E5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itle 1">
            <a:extLst>
              <a:ext uri="{FF2B5EF4-FFF2-40B4-BE49-F238E27FC236}">
                <a16:creationId xmlns:a16="http://schemas.microsoft.com/office/drawing/2014/main" id="{1BEDBDE3-A6A3-30DE-85AF-32DFD48FDFE0}"/>
              </a:ext>
            </a:extLst>
          </p:cNvPr>
          <p:cNvSpPr txBox="1">
            <a:spLocks/>
          </p:cNvSpPr>
          <p:nvPr/>
        </p:nvSpPr>
        <p:spPr>
          <a:xfrm>
            <a:off x="2041866" y="761843"/>
            <a:ext cx="5060268" cy="66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algn="ctr">
              <a:buNone/>
            </a:pPr>
            <a:r>
              <a:rPr lang="en-PH" sz="2400" b="1" dirty="0">
                <a:solidFill>
                  <a:schemeClr val="bg1"/>
                </a:solidFill>
                <a:latin typeface="Montserrat" pitchFamily="2" charset="0"/>
                <a:ea typeface="Cambria" panose="02040503050406030204" pitchFamily="18" charset="0"/>
              </a:rPr>
              <a:t>CHALLENGES</a:t>
            </a:r>
          </a:p>
        </p:txBody>
      </p:sp>
      <p:grpSp>
        <p:nvGrpSpPr>
          <p:cNvPr id="10" name="Group 9">
            <a:extLst>
              <a:ext uri="{FF2B5EF4-FFF2-40B4-BE49-F238E27FC236}">
                <a16:creationId xmlns:a16="http://schemas.microsoft.com/office/drawing/2014/main" id="{798B6FBD-BDC2-863D-945E-F564E999809B}"/>
              </a:ext>
            </a:extLst>
          </p:cNvPr>
          <p:cNvGrpSpPr/>
          <p:nvPr/>
        </p:nvGrpSpPr>
        <p:grpSpPr>
          <a:xfrm>
            <a:off x="625244" y="1788018"/>
            <a:ext cx="7893512" cy="2590266"/>
            <a:chOff x="603850" y="1692342"/>
            <a:chExt cx="7893512" cy="2590266"/>
          </a:xfrm>
        </p:grpSpPr>
        <p:sp>
          <p:nvSpPr>
            <p:cNvPr id="4" name="Hexagon 3">
              <a:extLst>
                <a:ext uri="{FF2B5EF4-FFF2-40B4-BE49-F238E27FC236}">
                  <a16:creationId xmlns:a16="http://schemas.microsoft.com/office/drawing/2014/main" id="{9108A87B-7BBD-C1B0-AF9B-E8254FC1541A}"/>
                </a:ext>
              </a:extLst>
            </p:cNvPr>
            <p:cNvSpPr/>
            <p:nvPr/>
          </p:nvSpPr>
          <p:spPr>
            <a:xfrm>
              <a:off x="603850" y="1692342"/>
              <a:ext cx="2137208" cy="1710859"/>
            </a:xfrm>
            <a:prstGeom prst="hexagon">
              <a:avLst/>
            </a:prstGeom>
            <a:solidFill>
              <a:srgbClr val="FFAF2D"/>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62872"/>
                  </a:solidFill>
                  <a:latin typeface="+mj-lt"/>
                  <a:ea typeface="Cambria" panose="02040503050406030204" pitchFamily="18" charset="0"/>
                </a:rPr>
                <a:t>Limited LGU Funding for RBIM Sustainability</a:t>
              </a:r>
              <a:endParaRPr lang="en-PH" sz="1600" dirty="0">
                <a:solidFill>
                  <a:srgbClr val="162872"/>
                </a:solidFill>
                <a:latin typeface="+mj-lt"/>
                <a:ea typeface="Cambria" panose="02040503050406030204" pitchFamily="18" charset="0"/>
              </a:endParaRPr>
            </a:p>
          </p:txBody>
        </p:sp>
        <p:sp>
          <p:nvSpPr>
            <p:cNvPr id="5" name="Hexagon 4">
              <a:extLst>
                <a:ext uri="{FF2B5EF4-FFF2-40B4-BE49-F238E27FC236}">
                  <a16:creationId xmlns:a16="http://schemas.microsoft.com/office/drawing/2014/main" id="{B87C2C77-E645-29AD-F99C-2C47C09E2512}"/>
                </a:ext>
              </a:extLst>
            </p:cNvPr>
            <p:cNvSpPr/>
            <p:nvPr/>
          </p:nvSpPr>
          <p:spPr>
            <a:xfrm>
              <a:off x="2522618" y="2571748"/>
              <a:ext cx="2137208" cy="1710859"/>
            </a:xfrm>
            <a:prstGeom prst="hexagon">
              <a:avLst/>
            </a:prstGeom>
            <a:solidFill>
              <a:srgbClr val="FFAF2D"/>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62872"/>
                  </a:solidFill>
                </a:rPr>
                <a:t>Need for Dedicated Human Resources to Manage the Database</a:t>
              </a:r>
              <a:endParaRPr lang="en-PH" sz="1600" dirty="0">
                <a:solidFill>
                  <a:srgbClr val="162872"/>
                </a:solidFill>
              </a:endParaRPr>
            </a:p>
          </p:txBody>
        </p:sp>
        <p:sp>
          <p:nvSpPr>
            <p:cNvPr id="6" name="Hexagon 5">
              <a:extLst>
                <a:ext uri="{FF2B5EF4-FFF2-40B4-BE49-F238E27FC236}">
                  <a16:creationId xmlns:a16="http://schemas.microsoft.com/office/drawing/2014/main" id="{4109E074-CFD4-69E4-8B59-0CB9F373D223}"/>
                </a:ext>
              </a:extLst>
            </p:cNvPr>
            <p:cNvSpPr/>
            <p:nvPr/>
          </p:nvSpPr>
          <p:spPr>
            <a:xfrm>
              <a:off x="4441386" y="1716320"/>
              <a:ext cx="2137208" cy="1710859"/>
            </a:xfrm>
            <a:prstGeom prst="hexagon">
              <a:avLst/>
            </a:prstGeom>
            <a:solidFill>
              <a:srgbClr val="FFAF2D"/>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62872"/>
                  </a:solidFill>
                </a:rPr>
                <a:t>Insufficient Funds for Monitoring and Updating Activities</a:t>
              </a:r>
              <a:endParaRPr lang="en-PH" sz="1600" dirty="0">
                <a:solidFill>
                  <a:srgbClr val="162872"/>
                </a:solidFill>
              </a:endParaRPr>
            </a:p>
          </p:txBody>
        </p:sp>
        <p:sp>
          <p:nvSpPr>
            <p:cNvPr id="7" name="Hexagon 6">
              <a:extLst>
                <a:ext uri="{FF2B5EF4-FFF2-40B4-BE49-F238E27FC236}">
                  <a16:creationId xmlns:a16="http://schemas.microsoft.com/office/drawing/2014/main" id="{6BD5C044-499A-78DC-4CC8-4F5C39D58BBA}"/>
                </a:ext>
              </a:extLst>
            </p:cNvPr>
            <p:cNvSpPr/>
            <p:nvPr/>
          </p:nvSpPr>
          <p:spPr>
            <a:xfrm>
              <a:off x="6360154" y="2571749"/>
              <a:ext cx="2137208" cy="1710859"/>
            </a:xfrm>
            <a:prstGeom prst="hexagon">
              <a:avLst/>
            </a:prstGeom>
            <a:solidFill>
              <a:srgbClr val="FFAF2D"/>
            </a:solid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162872"/>
                  </a:solidFill>
                </a:rPr>
                <a:t>Intermittent Power Supply Affecting Server Uptime</a:t>
              </a:r>
              <a:endParaRPr lang="en-PH" sz="1600" dirty="0">
                <a:solidFill>
                  <a:srgbClr val="162872"/>
                </a:solidFill>
              </a:endParaRPr>
            </a:p>
          </p:txBody>
        </p:sp>
      </p:grpSp>
    </p:spTree>
    <p:extLst>
      <p:ext uri="{BB962C8B-B14F-4D97-AF65-F5344CB8AC3E}">
        <p14:creationId xmlns:p14="http://schemas.microsoft.com/office/powerpoint/2010/main" val="108970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5C5EA-DEA5-E890-5039-61242D2B6D66}"/>
              </a:ext>
            </a:extLst>
          </p:cNvPr>
          <p:cNvSpPr/>
          <p:nvPr/>
        </p:nvSpPr>
        <p:spPr>
          <a:xfrm>
            <a:off x="2331720" y="144114"/>
            <a:ext cx="4480560" cy="660400"/>
          </a:xfrm>
          <a:prstGeom prst="rect">
            <a:avLst/>
          </a:prstGeom>
          <a:solidFill>
            <a:srgbClr val="111E5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PH" sz="2400" b="1" dirty="0">
                <a:solidFill>
                  <a:schemeClr val="bg1"/>
                </a:solidFill>
                <a:latin typeface="Montserrat" pitchFamily="2" charset="0"/>
                <a:ea typeface="Cambria" panose="02040503050406030204" pitchFamily="18" charset="0"/>
              </a:rPr>
              <a:t>RECOMMENDATIONS</a:t>
            </a:r>
          </a:p>
        </p:txBody>
      </p:sp>
      <p:graphicFrame>
        <p:nvGraphicFramePr>
          <p:cNvPr id="3" name="Table 2">
            <a:extLst>
              <a:ext uri="{FF2B5EF4-FFF2-40B4-BE49-F238E27FC236}">
                <a16:creationId xmlns:a16="http://schemas.microsoft.com/office/drawing/2014/main" id="{2624BC2D-4643-EB17-558A-718BF37450A0}"/>
              </a:ext>
            </a:extLst>
          </p:cNvPr>
          <p:cNvGraphicFramePr>
            <a:graphicFrameLocks noGrp="1"/>
          </p:cNvGraphicFramePr>
          <p:nvPr>
            <p:extLst>
              <p:ext uri="{D42A27DB-BD31-4B8C-83A1-F6EECF244321}">
                <p14:modId xmlns:p14="http://schemas.microsoft.com/office/powerpoint/2010/main" val="3057546031"/>
              </p:ext>
            </p:extLst>
          </p:nvPr>
        </p:nvGraphicFramePr>
        <p:xfrm>
          <a:off x="45720" y="919312"/>
          <a:ext cx="9052561" cy="3413760"/>
        </p:xfrm>
        <a:graphic>
          <a:graphicData uri="http://schemas.openxmlformats.org/drawingml/2006/table">
            <a:tbl>
              <a:tblPr firstRow="1" bandRow="1">
                <a:tableStyleId>{74C1A8A3-306A-4EB7-A6B1-4F7E0EB9C5D6}</a:tableStyleId>
              </a:tblPr>
              <a:tblGrid>
                <a:gridCol w="1351759">
                  <a:extLst>
                    <a:ext uri="{9D8B030D-6E8A-4147-A177-3AD203B41FA5}">
                      <a16:colId xmlns:a16="http://schemas.microsoft.com/office/drawing/2014/main" val="137317905"/>
                    </a:ext>
                  </a:extLst>
                </a:gridCol>
                <a:gridCol w="2566934">
                  <a:extLst>
                    <a:ext uri="{9D8B030D-6E8A-4147-A177-3AD203B41FA5}">
                      <a16:colId xmlns:a16="http://schemas.microsoft.com/office/drawing/2014/main" val="3318682714"/>
                    </a:ext>
                  </a:extLst>
                </a:gridCol>
                <a:gridCol w="2566934">
                  <a:extLst>
                    <a:ext uri="{9D8B030D-6E8A-4147-A177-3AD203B41FA5}">
                      <a16:colId xmlns:a16="http://schemas.microsoft.com/office/drawing/2014/main" val="1173321540"/>
                    </a:ext>
                  </a:extLst>
                </a:gridCol>
                <a:gridCol w="2566934">
                  <a:extLst>
                    <a:ext uri="{9D8B030D-6E8A-4147-A177-3AD203B41FA5}">
                      <a16:colId xmlns:a16="http://schemas.microsoft.com/office/drawing/2014/main" val="1476960473"/>
                    </a:ext>
                  </a:extLst>
                </a:gridCol>
              </a:tblGrid>
              <a:tr h="370840">
                <a:tc>
                  <a:txBody>
                    <a:bodyPr/>
                    <a:lstStyle/>
                    <a:p>
                      <a:pPr algn="ctr"/>
                      <a:r>
                        <a:rPr lang="en-PH" sz="2000" dirty="0">
                          <a:solidFill>
                            <a:schemeClr val="tx1"/>
                          </a:solidFill>
                          <a:latin typeface="Aptos" panose="020B0004020202020204" pitchFamily="34" charset="0"/>
                        </a:rPr>
                        <a:t>LEVEL</a:t>
                      </a:r>
                    </a:p>
                  </a:txBody>
                  <a:tcPr anchor="ctr">
                    <a:lnR w="12700" cap="flat" cmpd="sng" algn="ctr">
                      <a:solidFill>
                        <a:schemeClr val="tx1"/>
                      </a:solidFill>
                      <a:prstDash val="solid"/>
                      <a:round/>
                      <a:headEnd type="none" w="med" len="med"/>
                      <a:tailEnd type="none" w="med" len="med"/>
                    </a:lnR>
                    <a:solidFill>
                      <a:srgbClr val="FFAF2D"/>
                    </a:solidFill>
                  </a:tcPr>
                </a:tc>
                <a:tc>
                  <a:txBody>
                    <a:bodyPr/>
                    <a:lstStyle/>
                    <a:p>
                      <a:pPr algn="ctr"/>
                      <a:r>
                        <a:rPr lang="en-PH" sz="2000" dirty="0">
                          <a:solidFill>
                            <a:schemeClr val="tx1"/>
                          </a:solidFill>
                          <a:latin typeface="Aptos" panose="020B0004020202020204" pitchFamily="34" charset="0"/>
                        </a:rPr>
                        <a:t>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F2D"/>
                    </a:solidFill>
                  </a:tcPr>
                </a:tc>
                <a:tc>
                  <a:txBody>
                    <a:bodyPr/>
                    <a:lstStyle/>
                    <a:p>
                      <a:pPr algn="ctr"/>
                      <a:r>
                        <a:rPr lang="en-PH" sz="2000" dirty="0">
                          <a:solidFill>
                            <a:schemeClr val="tx1"/>
                          </a:solidFill>
                          <a:latin typeface="Aptos" panose="020B0004020202020204" pitchFamily="34" charset="0"/>
                        </a:rPr>
                        <a:t>PROGRAM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F2D"/>
                    </a:solidFill>
                  </a:tcPr>
                </a:tc>
                <a:tc>
                  <a:txBody>
                    <a:bodyPr/>
                    <a:lstStyle/>
                    <a:p>
                      <a:pPr algn="ctr"/>
                      <a:r>
                        <a:rPr lang="en-PH" sz="2000" dirty="0">
                          <a:solidFill>
                            <a:schemeClr val="tx1"/>
                          </a:solidFill>
                          <a:latin typeface="Aptos" panose="020B0004020202020204" pitchFamily="34" charset="0"/>
                        </a:rPr>
                        <a:t>RESEARCH</a:t>
                      </a:r>
                    </a:p>
                  </a:txBody>
                  <a:tcPr anchor="ctr">
                    <a:lnL w="12700" cap="flat" cmpd="sng" algn="ctr">
                      <a:solidFill>
                        <a:schemeClr val="tx1"/>
                      </a:solidFill>
                      <a:prstDash val="solid"/>
                      <a:round/>
                      <a:headEnd type="none" w="med" len="med"/>
                      <a:tailEnd type="none" w="med" len="med"/>
                    </a:lnL>
                    <a:solidFill>
                      <a:srgbClr val="FFAF2D"/>
                    </a:solidFill>
                  </a:tcPr>
                </a:tc>
                <a:extLst>
                  <a:ext uri="{0D108BD9-81ED-4DB2-BD59-A6C34878D82A}">
                    <a16:rowId xmlns:a16="http://schemas.microsoft.com/office/drawing/2014/main" val="3159094846"/>
                  </a:ext>
                </a:extLst>
              </a:tr>
              <a:tr h="370840">
                <a:tc>
                  <a:txBody>
                    <a:bodyPr/>
                    <a:lstStyle/>
                    <a:p>
                      <a:pPr algn="l"/>
                      <a:r>
                        <a:rPr lang="en-PH" sz="1600" dirty="0"/>
                        <a:t>Region</a:t>
                      </a:r>
                    </a:p>
                  </a:txBody>
                  <a:tcPr anchor="ctr">
                    <a:lnR w="12700" cap="flat" cmpd="sng" algn="ctr">
                      <a:solidFill>
                        <a:schemeClr val="tx1"/>
                      </a:solidFill>
                      <a:prstDash val="solid"/>
                      <a:round/>
                      <a:headEnd type="none" w="med" len="med"/>
                      <a:tailEnd type="none" w="med" len="med"/>
                    </a:lnR>
                  </a:tcPr>
                </a:tc>
                <a:tc>
                  <a:txBody>
                    <a:bodyPr/>
                    <a:lstStyle/>
                    <a:p>
                      <a:pPr marL="285750" indent="-285750">
                        <a:spcAft>
                          <a:spcPts val="600"/>
                        </a:spcAft>
                        <a:buFont typeface="Arial" panose="020B0604020202020204" pitchFamily="34" charset="0"/>
                        <a:buChar char="•"/>
                      </a:pPr>
                      <a:endParaRPr lang="en-PH"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33363" indent="-233363">
                        <a:spcAft>
                          <a:spcPts val="600"/>
                        </a:spcAft>
                        <a:buFont typeface="Arial" panose="020B0604020202020204" pitchFamily="34" charset="0"/>
                        <a:buChar char="•"/>
                      </a:pPr>
                      <a:r>
                        <a:rPr lang="en-PH" sz="1600" dirty="0"/>
                        <a:t>Development of Road Map.</a:t>
                      </a:r>
                    </a:p>
                    <a:p>
                      <a:pPr marL="233363" indent="-233363">
                        <a:spcAft>
                          <a:spcPts val="600"/>
                        </a:spcAft>
                        <a:buFont typeface="Arial" panose="020B0604020202020204" pitchFamily="34" charset="0"/>
                        <a:buChar char="•"/>
                      </a:pPr>
                      <a:r>
                        <a:rPr lang="en-PH" sz="1600" dirty="0"/>
                        <a:t>Continuous provision of </a:t>
                      </a:r>
                      <a:r>
                        <a:rPr lang="en-PH" sz="1600" dirty="0" err="1"/>
                        <a:t>CapDev</a:t>
                      </a:r>
                      <a:r>
                        <a:rPr lang="en-PH" sz="1600" dirty="0"/>
                        <a:t> activities and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233363" indent="-233363">
                        <a:spcAft>
                          <a:spcPts val="600"/>
                        </a:spcAft>
                        <a:buFont typeface="Arial" panose="020B0604020202020204" pitchFamily="34" charset="0"/>
                        <a:buChar char="•"/>
                      </a:pPr>
                      <a:r>
                        <a:rPr lang="en-PH" sz="1600" dirty="0"/>
                        <a:t>M&amp;E, and impact assessment of RBIM.</a:t>
                      </a:r>
                    </a:p>
                    <a:p>
                      <a:pPr marL="233363" indent="-233363">
                        <a:spcAft>
                          <a:spcPts val="600"/>
                        </a:spcAft>
                        <a:buFont typeface="Arial" panose="020B0604020202020204" pitchFamily="34" charset="0"/>
                        <a:buChar char="•"/>
                      </a:pPr>
                      <a:r>
                        <a:rPr lang="en-PH" sz="1600" dirty="0"/>
                        <a:t>Conduct of Longitudinal Study on Migration Patterns.</a:t>
                      </a:r>
                    </a:p>
                    <a:p>
                      <a:pPr marL="233363" indent="-233363">
                        <a:spcAft>
                          <a:spcPts val="600"/>
                        </a:spcAft>
                        <a:buFont typeface="Arial" panose="020B0604020202020204" pitchFamily="34" charset="0"/>
                        <a:buChar char="•"/>
                      </a:pPr>
                      <a:r>
                        <a:rPr lang="en-PH" sz="1600" dirty="0"/>
                        <a:t>Integration of RBIM in calamity/disaster preparedness in relation to climate change.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06215373"/>
                  </a:ext>
                </a:extLst>
              </a:tr>
              <a:tr h="370840">
                <a:tc>
                  <a:txBody>
                    <a:bodyPr/>
                    <a:lstStyle/>
                    <a:p>
                      <a:pPr algn="l"/>
                      <a:r>
                        <a:rPr lang="en-PH" sz="1600" dirty="0"/>
                        <a:t>LGU</a:t>
                      </a:r>
                    </a:p>
                  </a:txBody>
                  <a:tcPr anchor="ctr">
                    <a:lnR w="12700" cap="flat" cmpd="sng" algn="ctr">
                      <a:solidFill>
                        <a:schemeClr val="tx1"/>
                      </a:solidFill>
                      <a:prstDash val="solid"/>
                      <a:round/>
                      <a:headEnd type="none" w="med" len="med"/>
                      <a:tailEnd type="none" w="med" len="med"/>
                    </a:lnR>
                  </a:tcPr>
                </a:tc>
                <a:tc>
                  <a:txBody>
                    <a:bodyPr/>
                    <a:lstStyle/>
                    <a:p>
                      <a:pPr marL="233363" indent="-233363">
                        <a:spcAft>
                          <a:spcPts val="600"/>
                        </a:spcAft>
                        <a:buFont typeface="Arial" panose="020B0604020202020204" pitchFamily="34" charset="0"/>
                        <a:buChar char="•"/>
                      </a:pPr>
                      <a:r>
                        <a:rPr lang="en-PH" sz="1600" dirty="0"/>
                        <a:t>Enactment of policy on the institutionalization of POPDEV program.</a:t>
                      </a:r>
                    </a:p>
                    <a:p>
                      <a:pPr marL="233363" indent="-233363">
                        <a:spcAft>
                          <a:spcPts val="600"/>
                        </a:spcAft>
                        <a:buFont typeface="Arial" panose="020B0604020202020204" pitchFamily="34" charset="0"/>
                        <a:buChar char="•"/>
                      </a:pPr>
                      <a:r>
                        <a:rPr lang="en-PH" sz="1600" dirty="0"/>
                        <a:t>Multi-sectoral collaboration at the LGU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33363" indent="-233363">
                        <a:spcAft>
                          <a:spcPts val="600"/>
                        </a:spcAft>
                        <a:buFont typeface="Arial" panose="020B0604020202020204" pitchFamily="34" charset="0"/>
                        <a:buChar char="•"/>
                      </a:pPr>
                      <a:r>
                        <a:rPr lang="en-PH" sz="1600" dirty="0"/>
                        <a:t>Utilization of RBIM data in development planning and policy formulation.</a:t>
                      </a:r>
                    </a:p>
                    <a:p>
                      <a:pPr marL="285750" indent="-285750">
                        <a:spcAft>
                          <a:spcPts val="600"/>
                        </a:spcAft>
                        <a:buFont typeface="Arial" panose="020B0604020202020204" pitchFamily="34" charset="0"/>
                        <a:buChar char="•"/>
                      </a:pPr>
                      <a:endParaRPr lang="en-PH"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PH"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49371463"/>
                  </a:ext>
                </a:extLst>
              </a:tr>
            </a:tbl>
          </a:graphicData>
        </a:graphic>
      </p:graphicFrame>
    </p:spTree>
    <p:extLst>
      <p:ext uri="{BB962C8B-B14F-4D97-AF65-F5344CB8AC3E}">
        <p14:creationId xmlns:p14="http://schemas.microsoft.com/office/powerpoint/2010/main" val="271492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g2c7f9cc4e4e_3_29"/>
          <p:cNvSpPr txBox="1"/>
          <p:nvPr/>
        </p:nvSpPr>
        <p:spPr>
          <a:xfrm>
            <a:off x="3986325" y="3675691"/>
            <a:ext cx="2305200" cy="12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162872"/>
                </a:solidFill>
                <a:latin typeface="Arial"/>
                <a:ea typeface="Arial"/>
                <a:cs typeface="Arial"/>
                <a:sym typeface="Arial"/>
              </a:rPr>
              <a:t>510-5800 | 510-6800</a:t>
            </a:r>
            <a:endParaRPr sz="1100" b="0" i="0" u="none" strike="noStrike" cap="none" dirty="0">
              <a:solidFill>
                <a:srgbClr val="162872"/>
              </a:solidFill>
              <a:latin typeface="Arial"/>
              <a:ea typeface="Arial"/>
              <a:cs typeface="Arial"/>
              <a:sym typeface="Arial"/>
            </a:endParaRPr>
          </a:p>
        </p:txBody>
      </p:sp>
      <p:sp>
        <p:nvSpPr>
          <p:cNvPr id="107" name="Google Shape;107;g2c7f9cc4e4e_3_29"/>
          <p:cNvSpPr txBox="1"/>
          <p:nvPr/>
        </p:nvSpPr>
        <p:spPr>
          <a:xfrm>
            <a:off x="3986325" y="3924062"/>
            <a:ext cx="1580100" cy="12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dirty="0">
                <a:solidFill>
                  <a:srgbClr val="162872"/>
                </a:solidFill>
              </a:rPr>
              <a:t>region6@cpd.gov.ph</a:t>
            </a:r>
            <a:endParaRPr sz="1100" b="0" i="0" u="none" strike="noStrike" cap="none" dirty="0">
              <a:solidFill>
                <a:srgbClr val="162872"/>
              </a:solidFill>
              <a:latin typeface="Arial"/>
              <a:ea typeface="Arial"/>
              <a:cs typeface="Arial"/>
              <a:sym typeface="Arial"/>
            </a:endParaRPr>
          </a:p>
        </p:txBody>
      </p:sp>
      <p:pic>
        <p:nvPicPr>
          <p:cNvPr id="111" name="Google Shape;111;g2c7f9cc4e4e_3_29"/>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164100" y="3605950"/>
            <a:ext cx="524626" cy="524626"/>
          </a:xfrm>
          <a:prstGeom prst="rect">
            <a:avLst/>
          </a:prstGeom>
          <a:noFill/>
          <a:ln>
            <a:noFill/>
          </a:ln>
        </p:spPr>
      </p:pic>
      <p:pic>
        <p:nvPicPr>
          <p:cNvPr id="112" name="Google Shape;112;g2c7f9cc4e4e_3_29"/>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775100" y="3937983"/>
            <a:ext cx="185599" cy="129425"/>
          </a:xfrm>
          <a:prstGeom prst="rect">
            <a:avLst/>
          </a:prstGeom>
          <a:noFill/>
          <a:ln>
            <a:noFill/>
          </a:ln>
        </p:spPr>
      </p:pic>
      <p:pic>
        <p:nvPicPr>
          <p:cNvPr id="114" name="Google Shape;114;g2c7f9cc4e4e_3_29"/>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784375" y="3641229"/>
            <a:ext cx="194625" cy="194625"/>
          </a:xfrm>
          <a:prstGeom prst="rect">
            <a:avLst/>
          </a:prstGeom>
          <a:noFill/>
          <a:ln>
            <a:noFill/>
          </a:ln>
        </p:spPr>
      </p:pic>
      <p:sp>
        <p:nvSpPr>
          <p:cNvPr id="115" name="Google Shape;115;g2c7f9cc4e4e_3_29"/>
          <p:cNvSpPr txBox="1"/>
          <p:nvPr/>
        </p:nvSpPr>
        <p:spPr>
          <a:xfrm>
            <a:off x="3182810" y="4803975"/>
            <a:ext cx="3554058" cy="12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rgbClr val="FFFFFF"/>
                </a:solidFill>
                <a:latin typeface="Arial"/>
                <a:ea typeface="Arial"/>
                <a:cs typeface="Arial"/>
                <a:sym typeface="Arial"/>
              </a:rPr>
              <a:t>Komisyon sa Populayon at Pagpapaunlad- Rehiyon VI</a:t>
            </a:r>
            <a:endParaRPr sz="900" b="0" i="0" u="none" strike="noStrike" cap="none" dirty="0">
              <a:solidFill>
                <a:srgbClr val="FFFFFF"/>
              </a:solidFill>
              <a:latin typeface="Arial"/>
              <a:ea typeface="Arial"/>
              <a:cs typeface="Arial"/>
              <a:sym typeface="Arial"/>
            </a:endParaRPr>
          </a:p>
        </p:txBody>
      </p:sp>
      <p:pic>
        <p:nvPicPr>
          <p:cNvPr id="117" name="Google Shape;117;g2c7f9cc4e4e_3_29"/>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062626" y="4798384"/>
            <a:ext cx="152387" cy="152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9ECC-2E2C-7254-51B7-82550A1A981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5986C7-980A-FAAF-B9C1-6C120ACA40D5}"/>
              </a:ext>
            </a:extLst>
          </p:cNvPr>
          <p:cNvSpPr/>
          <p:nvPr/>
        </p:nvSpPr>
        <p:spPr>
          <a:xfrm>
            <a:off x="326138" y="1010018"/>
            <a:ext cx="3961887" cy="69479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3" name="TextBox 2">
            <a:extLst>
              <a:ext uri="{FF2B5EF4-FFF2-40B4-BE49-F238E27FC236}">
                <a16:creationId xmlns:a16="http://schemas.microsoft.com/office/drawing/2014/main" id="{717436C7-9E51-C2DA-4085-E9FC826000F2}"/>
              </a:ext>
            </a:extLst>
          </p:cNvPr>
          <p:cNvSpPr txBox="1"/>
          <p:nvPr/>
        </p:nvSpPr>
        <p:spPr>
          <a:xfrm>
            <a:off x="435660" y="1036449"/>
            <a:ext cx="3756632" cy="646331"/>
          </a:xfrm>
          <a:prstGeom prst="rect">
            <a:avLst/>
          </a:prstGeom>
          <a:noFill/>
        </p:spPr>
        <p:txBody>
          <a:bodyPr wrap="square">
            <a:spAutoFit/>
          </a:bodyPr>
          <a:lstStyle/>
          <a:p>
            <a:pPr rtl="0"/>
            <a:r>
              <a:rPr lang="en-US" sz="1800" b="1" i="0" u="none" strike="noStrike" dirty="0">
                <a:solidFill>
                  <a:srgbClr val="000000"/>
                </a:solidFill>
                <a:effectLst/>
                <a:latin typeface="Arial" panose="020B0604020202020204" pitchFamily="34" charset="0"/>
              </a:rPr>
              <a:t>Migration</a:t>
            </a:r>
            <a:r>
              <a:rPr lang="en-US" sz="1800" b="0" i="0" u="none" strike="noStrike" dirty="0">
                <a:solidFill>
                  <a:srgbClr val="000000"/>
                </a:solidFill>
                <a:effectLst/>
                <a:latin typeface="Arial" panose="020B0604020202020204" pitchFamily="34" charset="0"/>
              </a:rPr>
              <a:t> and </a:t>
            </a:r>
            <a:r>
              <a:rPr lang="en-US" sz="1800" b="1" i="0" u="none" strike="noStrike" dirty="0">
                <a:solidFill>
                  <a:srgbClr val="000000"/>
                </a:solidFill>
                <a:effectLst/>
                <a:latin typeface="Arial" panose="020B0604020202020204" pitchFamily="34" charset="0"/>
              </a:rPr>
              <a:t>development</a:t>
            </a:r>
            <a:r>
              <a:rPr lang="en-US" sz="1800" b="0" i="0" u="none" strike="noStrike" dirty="0">
                <a:solidFill>
                  <a:srgbClr val="000000"/>
                </a:solidFill>
                <a:effectLst/>
                <a:latin typeface="Arial" panose="020B0604020202020204" pitchFamily="34" charset="0"/>
              </a:rPr>
              <a:t> are closely related.</a:t>
            </a:r>
          </a:p>
        </p:txBody>
      </p:sp>
      <p:pic>
        <p:nvPicPr>
          <p:cNvPr id="1026" name="Picture 2" descr="Brazil Social Inequality Economic Inequality Poverty Society, PNG,  1024x768px, Brazil, Cartoon, Economic Inequality, Economics, Human Behavior">
            <a:extLst>
              <a:ext uri="{FF2B5EF4-FFF2-40B4-BE49-F238E27FC236}">
                <a16:creationId xmlns:a16="http://schemas.microsoft.com/office/drawing/2014/main" id="{0B086480-E12F-D1D1-C14E-3B1C28AE435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8023" y="1170144"/>
            <a:ext cx="4692515" cy="35490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82005A-5B07-DCC1-4FF4-66BB3115483E}"/>
              </a:ext>
            </a:extLst>
          </p:cNvPr>
          <p:cNvSpPr/>
          <p:nvPr/>
        </p:nvSpPr>
        <p:spPr>
          <a:xfrm>
            <a:off x="333031" y="1919079"/>
            <a:ext cx="3961887" cy="995398"/>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9" name="Rectangle 8">
            <a:extLst>
              <a:ext uri="{FF2B5EF4-FFF2-40B4-BE49-F238E27FC236}">
                <a16:creationId xmlns:a16="http://schemas.microsoft.com/office/drawing/2014/main" id="{371BEB40-74E2-7D86-13ED-8E7A7D9439EC}"/>
              </a:ext>
            </a:extLst>
          </p:cNvPr>
          <p:cNvSpPr/>
          <p:nvPr/>
        </p:nvSpPr>
        <p:spPr>
          <a:xfrm>
            <a:off x="333031" y="3123906"/>
            <a:ext cx="3961887" cy="1339606"/>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2" name="TextBox 1">
            <a:extLst>
              <a:ext uri="{FF2B5EF4-FFF2-40B4-BE49-F238E27FC236}">
                <a16:creationId xmlns:a16="http://schemas.microsoft.com/office/drawing/2014/main" id="{F1FE39BB-6219-475E-D7DC-6A974E3748B8}"/>
              </a:ext>
            </a:extLst>
          </p:cNvPr>
          <p:cNvSpPr txBox="1"/>
          <p:nvPr/>
        </p:nvSpPr>
        <p:spPr>
          <a:xfrm>
            <a:off x="435659" y="1955113"/>
            <a:ext cx="3756632" cy="923330"/>
          </a:xfrm>
          <a:prstGeom prst="rect">
            <a:avLst/>
          </a:prstGeom>
          <a:noFill/>
        </p:spPr>
        <p:txBody>
          <a:bodyPr wrap="square">
            <a:spAutoFit/>
          </a:bodyPr>
          <a:lstStyle/>
          <a:p>
            <a:r>
              <a:rPr lang="en-US" sz="1800" b="1" i="0" u="none" strike="noStrike" dirty="0">
                <a:solidFill>
                  <a:srgbClr val="000000"/>
                </a:solidFill>
                <a:effectLst/>
                <a:latin typeface="Arial" panose="020B0604020202020204" pitchFamily="34" charset="0"/>
              </a:rPr>
              <a:t>Internal migration</a:t>
            </a:r>
            <a:r>
              <a:rPr lang="en-US" sz="1800" b="0" i="0" u="none" strike="noStrike" dirty="0">
                <a:solidFill>
                  <a:srgbClr val="000000"/>
                </a:solidFill>
                <a:effectLst/>
                <a:latin typeface="Arial" panose="020B0604020202020204" pitchFamily="34" charset="0"/>
              </a:rPr>
              <a:t> remains the </a:t>
            </a:r>
            <a:r>
              <a:rPr lang="en-US" sz="1800" b="1" i="0" u="none" strike="noStrike" dirty="0">
                <a:solidFill>
                  <a:srgbClr val="000000"/>
                </a:solidFill>
                <a:effectLst/>
                <a:latin typeface="Arial" panose="020B0604020202020204" pitchFamily="34" charset="0"/>
              </a:rPr>
              <a:t>main driver</a:t>
            </a:r>
            <a:r>
              <a:rPr lang="en-US" sz="1800" b="0" i="0" u="none" strike="noStrike" dirty="0">
                <a:solidFill>
                  <a:srgbClr val="000000"/>
                </a:solidFill>
                <a:effectLst/>
                <a:latin typeface="Arial" panose="020B0604020202020204" pitchFamily="34" charset="0"/>
              </a:rPr>
              <a:t> of rapid urbanization in the country.</a:t>
            </a:r>
          </a:p>
        </p:txBody>
      </p:sp>
      <p:sp>
        <p:nvSpPr>
          <p:cNvPr id="5" name="TextBox 4">
            <a:extLst>
              <a:ext uri="{FF2B5EF4-FFF2-40B4-BE49-F238E27FC236}">
                <a16:creationId xmlns:a16="http://schemas.microsoft.com/office/drawing/2014/main" id="{1AD93BAF-8AD9-B4D1-AA21-501EB8D13CFD}"/>
              </a:ext>
            </a:extLst>
          </p:cNvPr>
          <p:cNvSpPr txBox="1"/>
          <p:nvPr/>
        </p:nvSpPr>
        <p:spPr>
          <a:xfrm>
            <a:off x="435659" y="3192719"/>
            <a:ext cx="3756632" cy="1200329"/>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Migration has </a:t>
            </a:r>
            <a:r>
              <a:rPr lang="en-US" sz="1800" b="1" i="0" u="none" strike="noStrike" dirty="0">
                <a:solidFill>
                  <a:srgbClr val="000000"/>
                </a:solidFill>
                <a:effectLst/>
                <a:latin typeface="Arial" panose="020B0604020202020204" pitchFamily="34" charset="0"/>
              </a:rPr>
              <a:t>economic, social</a:t>
            </a:r>
            <a:r>
              <a:rPr lang="en-US" sz="1800" b="0" i="0" u="none" strike="noStrike" dirty="0">
                <a:solidFill>
                  <a:srgbClr val="000000"/>
                </a:solidFill>
                <a:effectLst/>
                <a:latin typeface="Arial" panose="020B0604020202020204" pitchFamily="34" charset="0"/>
              </a:rPr>
              <a:t>, and </a:t>
            </a:r>
            <a:r>
              <a:rPr lang="en-US" sz="1800" b="1" i="0" u="none" strike="noStrike" dirty="0">
                <a:solidFill>
                  <a:srgbClr val="000000"/>
                </a:solidFill>
                <a:effectLst/>
                <a:latin typeface="Arial" panose="020B0604020202020204" pitchFamily="34" charset="0"/>
              </a:rPr>
              <a:t>environmental implications</a:t>
            </a:r>
            <a:r>
              <a:rPr lang="en-US" sz="1800" b="0" i="0" u="none" strike="noStrike" dirty="0">
                <a:solidFill>
                  <a:srgbClr val="000000"/>
                </a:solidFill>
                <a:effectLst/>
                <a:latin typeface="Arial" panose="020B0604020202020204" pitchFamily="34" charset="0"/>
              </a:rPr>
              <a:t> - both positive and negative - for the places of origin and destination</a:t>
            </a:r>
          </a:p>
        </p:txBody>
      </p:sp>
    </p:spTree>
    <p:extLst>
      <p:ext uri="{BB962C8B-B14F-4D97-AF65-F5344CB8AC3E}">
        <p14:creationId xmlns:p14="http://schemas.microsoft.com/office/powerpoint/2010/main" val="398651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5F495B-E5ED-E5C8-7F62-4B9E91B486A9}"/>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2" name="Rectangle 1">
            <a:extLst>
              <a:ext uri="{FF2B5EF4-FFF2-40B4-BE49-F238E27FC236}">
                <a16:creationId xmlns:a16="http://schemas.microsoft.com/office/drawing/2014/main" id="{AF8A91AE-46EE-D2EC-A94D-4A6FFECE3DBD}"/>
              </a:ext>
            </a:extLst>
          </p:cNvPr>
          <p:cNvSpPr/>
          <p:nvPr/>
        </p:nvSpPr>
        <p:spPr>
          <a:xfrm>
            <a:off x="2275169" y="947416"/>
            <a:ext cx="5524390" cy="660400"/>
          </a:xfrm>
          <a:prstGeom prst="rect">
            <a:avLst/>
          </a:prstGeom>
          <a:solidFill>
            <a:srgbClr val="111E5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600" b="1" dirty="0">
                <a:solidFill>
                  <a:schemeClr val="bg1"/>
                </a:solidFill>
                <a:latin typeface="Cambria" panose="02040503050406030204" pitchFamily="18" charset="0"/>
                <a:ea typeface="Cambria" panose="02040503050406030204" pitchFamily="18" charset="0"/>
              </a:rPr>
              <a:t>RA 7279 Urban Development and Housing Act of 1992</a:t>
            </a:r>
          </a:p>
        </p:txBody>
      </p:sp>
      <p:sp>
        <p:nvSpPr>
          <p:cNvPr id="3" name="Rectangle 2">
            <a:extLst>
              <a:ext uri="{FF2B5EF4-FFF2-40B4-BE49-F238E27FC236}">
                <a16:creationId xmlns:a16="http://schemas.microsoft.com/office/drawing/2014/main" id="{64B28CCA-C04C-6C63-4AD8-CD499234DF20}"/>
              </a:ext>
            </a:extLst>
          </p:cNvPr>
          <p:cNvSpPr/>
          <p:nvPr/>
        </p:nvSpPr>
        <p:spPr>
          <a:xfrm>
            <a:off x="2275169" y="1868102"/>
            <a:ext cx="5524389" cy="660400"/>
          </a:xfrm>
          <a:prstGeom prst="rect">
            <a:avLst/>
          </a:prstGeom>
          <a:solidFill>
            <a:srgbClr val="FDB04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11E57"/>
                </a:solidFill>
                <a:latin typeface="Cambria" panose="02040503050406030204" pitchFamily="18" charset="0"/>
                <a:ea typeface="Cambria" panose="02040503050406030204" pitchFamily="18" charset="0"/>
              </a:rPr>
              <a:t>The Local Government Code of 1991</a:t>
            </a:r>
          </a:p>
          <a:p>
            <a:pPr algn="ctr"/>
            <a:r>
              <a:rPr lang="en-US" sz="1600" b="1" dirty="0">
                <a:solidFill>
                  <a:srgbClr val="111E57"/>
                </a:solidFill>
                <a:latin typeface="Cambria" panose="02040503050406030204" pitchFamily="18" charset="0"/>
                <a:ea typeface="Cambria" panose="02040503050406030204" pitchFamily="18" charset="0"/>
              </a:rPr>
              <a:t>Sections 394 and 488</a:t>
            </a:r>
            <a:endParaRPr lang="en-PH" sz="1600" b="1" dirty="0">
              <a:solidFill>
                <a:srgbClr val="111E57"/>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3B9BAC5-EFE8-804A-0AFD-00420F5874C8}"/>
              </a:ext>
            </a:extLst>
          </p:cNvPr>
          <p:cNvSpPr/>
          <p:nvPr/>
        </p:nvSpPr>
        <p:spPr>
          <a:xfrm>
            <a:off x="2275169" y="2810832"/>
            <a:ext cx="5524389" cy="660400"/>
          </a:xfrm>
          <a:prstGeom prst="rect">
            <a:avLst/>
          </a:prstGeom>
          <a:solidFill>
            <a:srgbClr val="111E5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H" sz="1400" b="1" dirty="0">
                <a:solidFill>
                  <a:schemeClr val="bg1"/>
                </a:solidFill>
                <a:latin typeface="Cambria" panose="02040503050406030204" pitchFamily="18" charset="0"/>
                <a:ea typeface="Cambria" panose="02040503050406030204" pitchFamily="18" charset="0"/>
              </a:rPr>
              <a:t>The Philippine Population and Development-Plan of Action (PPD-POA 2023-2028)</a:t>
            </a:r>
          </a:p>
        </p:txBody>
      </p:sp>
      <p:sp>
        <p:nvSpPr>
          <p:cNvPr id="8" name="Rectangle 7">
            <a:extLst>
              <a:ext uri="{FF2B5EF4-FFF2-40B4-BE49-F238E27FC236}">
                <a16:creationId xmlns:a16="http://schemas.microsoft.com/office/drawing/2014/main" id="{BCC55010-6E51-AB78-4B8D-3B727DD50D74}"/>
              </a:ext>
            </a:extLst>
          </p:cNvPr>
          <p:cNvSpPr/>
          <p:nvPr/>
        </p:nvSpPr>
        <p:spPr>
          <a:xfrm>
            <a:off x="2265010" y="3758004"/>
            <a:ext cx="5534547" cy="660400"/>
          </a:xfrm>
          <a:prstGeom prst="rect">
            <a:avLst/>
          </a:prstGeom>
          <a:solidFill>
            <a:srgbClr val="FDB04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11E57"/>
                </a:solidFill>
                <a:latin typeface="Cambria" panose="02040503050406030204" pitchFamily="18" charset="0"/>
                <a:ea typeface="Cambria" panose="02040503050406030204" pitchFamily="18" charset="0"/>
              </a:rPr>
              <a:t>Regional Development Council VI </a:t>
            </a:r>
          </a:p>
          <a:p>
            <a:pPr algn="ctr"/>
            <a:r>
              <a:rPr lang="en-US" sz="1600" b="1" dirty="0">
                <a:solidFill>
                  <a:srgbClr val="111E57"/>
                </a:solidFill>
                <a:latin typeface="Cambria" panose="02040503050406030204" pitchFamily="18" charset="0"/>
                <a:ea typeface="Cambria" panose="02040503050406030204" pitchFamily="18" charset="0"/>
              </a:rPr>
              <a:t>Resolution No. 90</a:t>
            </a:r>
            <a:endParaRPr lang="en-PH" sz="1600" b="1" dirty="0">
              <a:solidFill>
                <a:srgbClr val="111E57"/>
              </a:solidFill>
              <a:latin typeface="Cambria" panose="02040503050406030204" pitchFamily="18" charset="0"/>
              <a:ea typeface="Cambria" panose="02040503050406030204" pitchFamily="18" charset="0"/>
            </a:endParaRPr>
          </a:p>
        </p:txBody>
      </p:sp>
      <p:sp>
        <p:nvSpPr>
          <p:cNvPr id="17" name="Google Shape;69;g2c7f9cc4e4e_3_0">
            <a:extLst>
              <a:ext uri="{FF2B5EF4-FFF2-40B4-BE49-F238E27FC236}">
                <a16:creationId xmlns:a16="http://schemas.microsoft.com/office/drawing/2014/main" id="{E07643EA-3B76-CAE6-D409-C86845A52F50}"/>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600" b="1" i="0" u="none" strike="noStrike" cap="none" spc="300" dirty="0">
                <a:solidFill>
                  <a:schemeClr val="tx1"/>
                </a:solidFill>
                <a:effectLst>
                  <a:glow rad="101600">
                    <a:schemeClr val="bg1">
                      <a:alpha val="60000"/>
                    </a:schemeClr>
                  </a:glow>
                </a:effectLst>
                <a:latin typeface="Arial"/>
                <a:ea typeface="Arial"/>
                <a:cs typeface="Arial"/>
                <a:sym typeface="Arial"/>
              </a:rPr>
              <a:t>LEGAL BASES</a:t>
            </a:r>
            <a:endParaRPr sz="3600" b="1" i="0" u="none" strike="noStrike" cap="none" spc="300" dirty="0">
              <a:solidFill>
                <a:schemeClr val="tx1"/>
              </a:solidFill>
              <a:effectLst>
                <a:glow rad="101600">
                  <a:schemeClr val="bg1">
                    <a:alpha val="60000"/>
                  </a:schemeClr>
                </a:glow>
              </a:effectLst>
              <a:latin typeface="Arial"/>
              <a:ea typeface="Arial"/>
              <a:cs typeface="Arial"/>
              <a:sym typeface="Arial"/>
            </a:endParaRPr>
          </a:p>
        </p:txBody>
      </p:sp>
    </p:spTree>
    <p:extLst>
      <p:ext uri="{BB962C8B-B14F-4D97-AF65-F5344CB8AC3E}">
        <p14:creationId xmlns:p14="http://schemas.microsoft.com/office/powerpoint/2010/main" val="332417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4255-C7E0-1A6C-0034-65BB6975584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3BAD9E0-05F3-DCA9-470E-773131FE277E}"/>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4" name="TextBox 3">
            <a:extLst>
              <a:ext uri="{FF2B5EF4-FFF2-40B4-BE49-F238E27FC236}">
                <a16:creationId xmlns:a16="http://schemas.microsoft.com/office/drawing/2014/main" id="{0DFF5063-B79C-AA3C-F21D-89E9553B33A0}"/>
              </a:ext>
            </a:extLst>
          </p:cNvPr>
          <p:cNvSpPr txBox="1"/>
          <p:nvPr/>
        </p:nvSpPr>
        <p:spPr>
          <a:xfrm>
            <a:off x="2275169" y="2115805"/>
            <a:ext cx="5524390" cy="2308324"/>
          </a:xfrm>
          <a:prstGeom prst="rect">
            <a:avLst/>
          </a:prstGeom>
          <a:noFill/>
        </p:spPr>
        <p:txBody>
          <a:bodyPr wrap="square">
            <a:spAutoFit/>
          </a:bodyPr>
          <a:lstStyle/>
          <a:p>
            <a:pPr algn="just" rtl="0"/>
            <a:r>
              <a:rPr lang="en-US" sz="1800" b="1" i="0" u="none" strike="noStrike" dirty="0">
                <a:solidFill>
                  <a:srgbClr val="002060"/>
                </a:solidFill>
                <a:effectLst/>
                <a:latin typeface="Cambria" panose="02040503050406030204" pitchFamily="18" charset="0"/>
                <a:ea typeface="Cambria" panose="02040503050406030204" pitchFamily="18" charset="0"/>
              </a:rPr>
              <a:t>RA 7279 “Urban Development and Housing Act (UDHA) of 1992</a:t>
            </a:r>
            <a:r>
              <a:rPr lang="en-US" sz="1800" b="0" i="0" u="none" strike="noStrike" dirty="0">
                <a:solidFill>
                  <a:srgbClr val="000000"/>
                </a:solidFill>
                <a:effectLst/>
                <a:latin typeface="Cambria" panose="02040503050406030204" pitchFamily="18" charset="0"/>
                <a:ea typeface="Cambria" panose="02040503050406030204" pitchFamily="18" charset="0"/>
              </a:rPr>
              <a:t>: </a:t>
            </a:r>
            <a:r>
              <a:rPr lang="en-US" sz="1800" b="0" i="0" u="none" strike="noStrike" dirty="0">
                <a:solidFill>
                  <a:schemeClr val="tx1"/>
                </a:solidFill>
                <a:effectLst/>
                <a:latin typeface="Cambria" panose="02040503050406030204" pitchFamily="18" charset="0"/>
                <a:ea typeface="Cambria" panose="02040503050406030204" pitchFamily="18" charset="0"/>
              </a:rPr>
              <a:t>mandates local government units (LGUs) in collaboration with relevant agencies such as CPD, NEDA, PSA, etc. to set up an effective mechanism to monitor movements of the population, from rural to urban, urban to urban and urban to rural areas.</a:t>
            </a:r>
            <a:endParaRPr lang="en-US" sz="1800" b="0" dirty="0">
              <a:solidFill>
                <a:schemeClr val="tx1"/>
              </a:solidFill>
              <a:effectLst/>
              <a:latin typeface="Cambria" panose="02040503050406030204" pitchFamily="18" charset="0"/>
              <a:ea typeface="Cambria" panose="02040503050406030204" pitchFamily="18" charset="0"/>
            </a:endParaRPr>
          </a:p>
          <a:p>
            <a:br>
              <a:rPr lang="en-US" sz="1800" dirty="0">
                <a:latin typeface="Cambria" panose="02040503050406030204" pitchFamily="18" charset="0"/>
                <a:ea typeface="Cambria" panose="02040503050406030204" pitchFamily="18" charset="0"/>
              </a:rPr>
            </a:br>
            <a:endParaRPr lang="en-PH" sz="1800" dirty="0">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ABE30CCB-B692-E756-D977-40871829BAF7}"/>
              </a:ext>
            </a:extLst>
          </p:cNvPr>
          <p:cNvSpPr/>
          <p:nvPr/>
        </p:nvSpPr>
        <p:spPr>
          <a:xfrm>
            <a:off x="2275169" y="978678"/>
            <a:ext cx="5524390" cy="660400"/>
          </a:xfrm>
          <a:prstGeom prst="rect">
            <a:avLst/>
          </a:prstGeom>
          <a:solidFill>
            <a:srgbClr val="111E5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itle 1">
            <a:extLst>
              <a:ext uri="{FF2B5EF4-FFF2-40B4-BE49-F238E27FC236}">
                <a16:creationId xmlns:a16="http://schemas.microsoft.com/office/drawing/2014/main" id="{DAA5E267-2707-F58E-59D1-2E36E26FAC93}"/>
              </a:ext>
            </a:extLst>
          </p:cNvPr>
          <p:cNvSpPr txBox="1">
            <a:spLocks/>
          </p:cNvSpPr>
          <p:nvPr/>
        </p:nvSpPr>
        <p:spPr>
          <a:xfrm>
            <a:off x="2514564" y="951851"/>
            <a:ext cx="5060269" cy="66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algn="ctr">
              <a:buNone/>
            </a:pPr>
            <a:r>
              <a:rPr lang="en-PH" sz="1800" b="1" dirty="0">
                <a:solidFill>
                  <a:schemeClr val="bg1"/>
                </a:solidFill>
                <a:latin typeface="Cambria" panose="02040503050406030204" pitchFamily="18" charset="0"/>
                <a:ea typeface="Cambria" panose="02040503050406030204" pitchFamily="18" charset="0"/>
              </a:rPr>
              <a:t>RA 7279 Urban Development and Housing Act </a:t>
            </a:r>
          </a:p>
        </p:txBody>
      </p:sp>
      <p:sp>
        <p:nvSpPr>
          <p:cNvPr id="6" name="Google Shape;69;g2c7f9cc4e4e_3_0">
            <a:extLst>
              <a:ext uri="{FF2B5EF4-FFF2-40B4-BE49-F238E27FC236}">
                <a16:creationId xmlns:a16="http://schemas.microsoft.com/office/drawing/2014/main" id="{2EB8FC2F-1EFD-3F4A-53D7-56C05C6BCCAD}"/>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600" b="1" i="0" u="none" strike="noStrike" cap="none" spc="300" dirty="0">
                <a:solidFill>
                  <a:schemeClr val="tx1"/>
                </a:solidFill>
                <a:effectLst>
                  <a:glow rad="101600">
                    <a:schemeClr val="bg1">
                      <a:alpha val="60000"/>
                    </a:schemeClr>
                  </a:glow>
                </a:effectLst>
                <a:latin typeface="Arial"/>
                <a:ea typeface="Arial"/>
                <a:cs typeface="Arial"/>
                <a:sym typeface="Arial"/>
              </a:rPr>
              <a:t>LEGAL BASES</a:t>
            </a:r>
            <a:endParaRPr sz="3600" b="1" i="0" u="none" strike="noStrike" cap="none" spc="300" dirty="0">
              <a:solidFill>
                <a:schemeClr val="tx1"/>
              </a:solidFill>
              <a:effectLst>
                <a:glow rad="101600">
                  <a:schemeClr val="bg1">
                    <a:alpha val="60000"/>
                  </a:schemeClr>
                </a:glow>
              </a:effectLst>
              <a:latin typeface="Arial"/>
              <a:ea typeface="Arial"/>
              <a:cs typeface="Arial"/>
              <a:sym typeface="Arial"/>
            </a:endParaRPr>
          </a:p>
        </p:txBody>
      </p:sp>
    </p:spTree>
    <p:extLst>
      <p:ext uri="{BB962C8B-B14F-4D97-AF65-F5344CB8AC3E}">
        <p14:creationId xmlns:p14="http://schemas.microsoft.com/office/powerpoint/2010/main" val="45538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2C789-8FE2-C9D9-726C-E248E1C750F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907272A-E1FA-9741-1580-4DF3005DCA12}"/>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b="1" dirty="0"/>
          </a:p>
        </p:txBody>
      </p:sp>
      <p:sp>
        <p:nvSpPr>
          <p:cNvPr id="11" name="TextBox 10">
            <a:extLst>
              <a:ext uri="{FF2B5EF4-FFF2-40B4-BE49-F238E27FC236}">
                <a16:creationId xmlns:a16="http://schemas.microsoft.com/office/drawing/2014/main" id="{60819141-F808-8214-28A8-1F962BB726AE}"/>
              </a:ext>
            </a:extLst>
          </p:cNvPr>
          <p:cNvSpPr txBox="1"/>
          <p:nvPr/>
        </p:nvSpPr>
        <p:spPr>
          <a:xfrm>
            <a:off x="2275169" y="1725033"/>
            <a:ext cx="5524390" cy="2031325"/>
          </a:xfrm>
          <a:prstGeom prst="rect">
            <a:avLst/>
          </a:prstGeom>
          <a:noFill/>
        </p:spPr>
        <p:txBody>
          <a:bodyPr wrap="square">
            <a:spAutoFit/>
          </a:bodyPr>
          <a:lstStyle/>
          <a:p>
            <a:pPr algn="just" rtl="0"/>
            <a:r>
              <a:rPr lang="en-US" sz="1800" b="1" i="0" u="none" strike="noStrike" dirty="0">
                <a:solidFill>
                  <a:srgbClr val="002060"/>
                </a:solidFill>
                <a:effectLst/>
                <a:latin typeface="Cambria" panose="02040503050406030204" pitchFamily="18" charset="0"/>
                <a:ea typeface="Cambria" panose="02040503050406030204" pitchFamily="18" charset="0"/>
              </a:rPr>
              <a:t>Section 394</a:t>
            </a:r>
            <a:r>
              <a:rPr lang="en-US" sz="1800" b="0" i="0" u="none" strike="noStrike" dirty="0">
                <a:solidFill>
                  <a:srgbClr val="002060"/>
                </a:solidFill>
                <a:effectLst/>
                <a:latin typeface="Cambria" panose="02040503050406030204" pitchFamily="18" charset="0"/>
                <a:ea typeface="Cambria" panose="02040503050406030204" pitchFamily="18" charset="0"/>
              </a:rPr>
              <a:t>: </a:t>
            </a:r>
            <a:r>
              <a:rPr lang="en-US" sz="1800" b="0" i="0" u="none" strike="noStrike" dirty="0">
                <a:solidFill>
                  <a:schemeClr val="tx1"/>
                </a:solidFill>
                <a:effectLst/>
                <a:latin typeface="Cambria" panose="02040503050406030204" pitchFamily="18" charset="0"/>
                <a:ea typeface="Cambria" panose="02040503050406030204" pitchFamily="18" charset="0"/>
              </a:rPr>
              <a:t>Mandates the Barangay Secretary to keep an updated records of all inhabitants of the barangay containing information such as: name, address, place and date of birth, sex, civil status, citizenship, occupation and such other items of information as may be prescribed by law or ordinance.</a:t>
            </a:r>
            <a:br>
              <a:rPr lang="en-US" sz="1800" dirty="0">
                <a:solidFill>
                  <a:schemeClr val="tx1"/>
                </a:solidFill>
                <a:latin typeface="Cambria" panose="02040503050406030204" pitchFamily="18" charset="0"/>
                <a:ea typeface="Cambria" panose="02040503050406030204" pitchFamily="18" charset="0"/>
              </a:rPr>
            </a:br>
            <a:endParaRPr lang="en-PH" sz="1800" dirty="0">
              <a:solidFill>
                <a:schemeClr val="tx1"/>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52AAA2D4-BD3E-42FF-1FA6-BC3E854A9368}"/>
              </a:ext>
            </a:extLst>
          </p:cNvPr>
          <p:cNvSpPr/>
          <p:nvPr/>
        </p:nvSpPr>
        <p:spPr>
          <a:xfrm>
            <a:off x="2282985" y="974228"/>
            <a:ext cx="5524389" cy="660400"/>
          </a:xfrm>
          <a:prstGeom prst="rect">
            <a:avLst/>
          </a:prstGeom>
          <a:solidFill>
            <a:srgbClr val="FDB04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Title 1">
            <a:extLst>
              <a:ext uri="{FF2B5EF4-FFF2-40B4-BE49-F238E27FC236}">
                <a16:creationId xmlns:a16="http://schemas.microsoft.com/office/drawing/2014/main" id="{0E4C2898-A6F5-5263-6E00-608B4A60640A}"/>
              </a:ext>
            </a:extLst>
          </p:cNvPr>
          <p:cNvSpPr txBox="1">
            <a:spLocks/>
          </p:cNvSpPr>
          <p:nvPr/>
        </p:nvSpPr>
        <p:spPr>
          <a:xfrm>
            <a:off x="2514566" y="1076066"/>
            <a:ext cx="5060268" cy="50812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dirty="0">
                <a:solidFill>
                  <a:srgbClr val="111E57"/>
                </a:solidFill>
                <a:latin typeface="Cambria" panose="02040503050406030204" pitchFamily="18" charset="0"/>
                <a:ea typeface="Cambria" panose="02040503050406030204" pitchFamily="18" charset="0"/>
              </a:rPr>
              <a:t>The Local Government Code of 1991</a:t>
            </a:r>
          </a:p>
          <a:p>
            <a:pPr algn="ctr"/>
            <a:r>
              <a:rPr lang="en-US" sz="1800" dirty="0">
                <a:solidFill>
                  <a:srgbClr val="111E57"/>
                </a:solidFill>
                <a:latin typeface="Cambria" panose="02040503050406030204" pitchFamily="18" charset="0"/>
                <a:ea typeface="Cambria" panose="02040503050406030204" pitchFamily="18" charset="0"/>
              </a:rPr>
              <a:t>Sections 394 and 488</a:t>
            </a:r>
            <a:endParaRPr lang="en-PH" sz="1800" dirty="0">
              <a:solidFill>
                <a:srgbClr val="111E57"/>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587CA084-E4D8-4885-952E-3787A64FDDF9}"/>
              </a:ext>
            </a:extLst>
          </p:cNvPr>
          <p:cNvSpPr txBox="1"/>
          <p:nvPr/>
        </p:nvSpPr>
        <p:spPr>
          <a:xfrm>
            <a:off x="2275169" y="3514753"/>
            <a:ext cx="5524390" cy="1200329"/>
          </a:xfrm>
          <a:prstGeom prst="rect">
            <a:avLst/>
          </a:prstGeom>
          <a:noFill/>
        </p:spPr>
        <p:txBody>
          <a:bodyPr wrap="square">
            <a:spAutoFit/>
          </a:bodyPr>
          <a:lstStyle/>
          <a:p>
            <a:pPr algn="just" rtl="0"/>
            <a:r>
              <a:rPr lang="en-US" sz="1800" b="1" i="0" u="none" strike="noStrike" dirty="0">
                <a:solidFill>
                  <a:srgbClr val="002060"/>
                </a:solidFill>
                <a:effectLst/>
                <a:latin typeface="Cambria" panose="02040503050406030204" pitchFamily="18" charset="0"/>
                <a:ea typeface="Cambria" panose="02040503050406030204" pitchFamily="18" charset="0"/>
              </a:rPr>
              <a:t>Section 488</a:t>
            </a:r>
            <a:r>
              <a:rPr lang="en-US" sz="1800" b="0" i="0" u="none" strike="noStrike" dirty="0">
                <a:solidFill>
                  <a:srgbClr val="002060"/>
                </a:solidFill>
                <a:effectLst/>
                <a:latin typeface="Cambria" panose="02040503050406030204" pitchFamily="18" charset="0"/>
                <a:ea typeface="Cambria" panose="02040503050406030204" pitchFamily="18" charset="0"/>
              </a:rPr>
              <a:t>: </a:t>
            </a:r>
            <a:r>
              <a:rPr lang="en-US" sz="1800" b="0" i="0" u="none" strike="noStrike" dirty="0">
                <a:solidFill>
                  <a:schemeClr val="tx1"/>
                </a:solidFill>
                <a:effectLst/>
                <a:latin typeface="Cambria" panose="02040503050406030204" pitchFamily="18" charset="0"/>
                <a:ea typeface="Cambria" panose="02040503050406030204" pitchFamily="18" charset="0"/>
              </a:rPr>
              <a:t>Appointment of a Local Population Officer tasked to establish and maintain an updated data bank for program operations and development planning.</a:t>
            </a:r>
            <a:endParaRPr lang="en-US" sz="1800" b="0" dirty="0">
              <a:solidFill>
                <a:schemeClr val="tx1"/>
              </a:solidFill>
              <a:effectLst/>
              <a:latin typeface="Cambria" panose="02040503050406030204" pitchFamily="18" charset="0"/>
              <a:ea typeface="Cambria" panose="02040503050406030204" pitchFamily="18" charset="0"/>
            </a:endParaRPr>
          </a:p>
        </p:txBody>
      </p:sp>
      <p:sp>
        <p:nvSpPr>
          <p:cNvPr id="13" name="Google Shape;69;g2c7f9cc4e4e_3_0">
            <a:extLst>
              <a:ext uri="{FF2B5EF4-FFF2-40B4-BE49-F238E27FC236}">
                <a16:creationId xmlns:a16="http://schemas.microsoft.com/office/drawing/2014/main" id="{F21CE0FA-32A9-D9B6-41D7-37F22B002F58}"/>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600" b="1" i="0" u="none" strike="noStrike" cap="none" spc="300" dirty="0">
                <a:solidFill>
                  <a:schemeClr val="tx1"/>
                </a:solidFill>
                <a:effectLst>
                  <a:glow rad="101600">
                    <a:schemeClr val="bg1">
                      <a:alpha val="60000"/>
                    </a:schemeClr>
                  </a:glow>
                </a:effectLst>
                <a:latin typeface="Arial"/>
                <a:ea typeface="Arial"/>
                <a:cs typeface="Arial"/>
                <a:sym typeface="Arial"/>
              </a:rPr>
              <a:t>LEGAL BASES</a:t>
            </a:r>
            <a:endParaRPr sz="3600" b="1" i="0" u="none" strike="noStrike" cap="none" spc="300" dirty="0">
              <a:solidFill>
                <a:schemeClr val="tx1"/>
              </a:solidFill>
              <a:effectLst>
                <a:glow rad="101600">
                  <a:schemeClr val="bg1">
                    <a:alpha val="60000"/>
                  </a:schemeClr>
                </a:glow>
              </a:effectLst>
              <a:latin typeface="Arial"/>
              <a:ea typeface="Arial"/>
              <a:cs typeface="Arial"/>
              <a:sym typeface="Arial"/>
            </a:endParaRPr>
          </a:p>
        </p:txBody>
      </p:sp>
    </p:spTree>
    <p:extLst>
      <p:ext uri="{BB962C8B-B14F-4D97-AF65-F5344CB8AC3E}">
        <p14:creationId xmlns:p14="http://schemas.microsoft.com/office/powerpoint/2010/main" val="3597078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5C6C4-2CCF-7737-02D2-493E78B291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A8F317D-D69E-A09F-4A1B-5461FF3F0CA9}"/>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2" name="Rectangle 1">
            <a:extLst>
              <a:ext uri="{FF2B5EF4-FFF2-40B4-BE49-F238E27FC236}">
                <a16:creationId xmlns:a16="http://schemas.microsoft.com/office/drawing/2014/main" id="{1A951D25-440A-C0EA-DD0C-45EB12330093}"/>
              </a:ext>
            </a:extLst>
          </p:cNvPr>
          <p:cNvSpPr/>
          <p:nvPr/>
        </p:nvSpPr>
        <p:spPr>
          <a:xfrm>
            <a:off x="2275169" y="974222"/>
            <a:ext cx="5524389" cy="660400"/>
          </a:xfrm>
          <a:prstGeom prst="rect">
            <a:avLst/>
          </a:prstGeom>
          <a:solidFill>
            <a:srgbClr val="111E5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itle 1">
            <a:extLst>
              <a:ext uri="{FF2B5EF4-FFF2-40B4-BE49-F238E27FC236}">
                <a16:creationId xmlns:a16="http://schemas.microsoft.com/office/drawing/2014/main" id="{68755881-475D-A710-C891-F1890B932536}"/>
              </a:ext>
            </a:extLst>
          </p:cNvPr>
          <p:cNvSpPr txBox="1">
            <a:spLocks/>
          </p:cNvSpPr>
          <p:nvPr/>
        </p:nvSpPr>
        <p:spPr>
          <a:xfrm>
            <a:off x="2514565" y="970849"/>
            <a:ext cx="5060268" cy="66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algn="ctr">
              <a:buNone/>
            </a:pPr>
            <a:r>
              <a:rPr lang="en-PH" sz="1800" b="1" dirty="0">
                <a:solidFill>
                  <a:schemeClr val="bg1"/>
                </a:solidFill>
                <a:latin typeface="Cambria" panose="02040503050406030204" pitchFamily="18" charset="0"/>
                <a:ea typeface="Cambria" panose="02040503050406030204" pitchFamily="18" charset="0"/>
              </a:rPr>
              <a:t>The Philippine Population and Development-Plan of Action (PPD-POA) 2023-2028</a:t>
            </a:r>
          </a:p>
        </p:txBody>
      </p:sp>
      <p:sp>
        <p:nvSpPr>
          <p:cNvPr id="11" name="TextBox 10">
            <a:extLst>
              <a:ext uri="{FF2B5EF4-FFF2-40B4-BE49-F238E27FC236}">
                <a16:creationId xmlns:a16="http://schemas.microsoft.com/office/drawing/2014/main" id="{1179F620-871A-81F8-C0F1-90B6D9E11861}"/>
              </a:ext>
            </a:extLst>
          </p:cNvPr>
          <p:cNvSpPr txBox="1"/>
          <p:nvPr/>
        </p:nvSpPr>
        <p:spPr>
          <a:xfrm>
            <a:off x="2275169" y="2252705"/>
            <a:ext cx="3305016" cy="1754326"/>
          </a:xfrm>
          <a:prstGeom prst="rect">
            <a:avLst/>
          </a:prstGeom>
          <a:noFill/>
        </p:spPr>
        <p:txBody>
          <a:bodyPr wrap="square">
            <a:spAutoFit/>
          </a:bodyPr>
          <a:lstStyle/>
          <a:p>
            <a:pPr algn="just" rtl="0"/>
            <a:r>
              <a:rPr lang="en-US" sz="1800" b="0" i="0" u="none" strike="noStrike" dirty="0">
                <a:solidFill>
                  <a:srgbClr val="000000"/>
                </a:solidFill>
                <a:effectLst/>
                <a:latin typeface="Cambria" panose="02040503050406030204" pitchFamily="18" charset="0"/>
                <a:ea typeface="Cambria" panose="02040503050406030204" pitchFamily="18" charset="0"/>
              </a:rPr>
              <a:t>The Philippine Population and Development Plan of Action (PPD-POA) 2023-2028 adopts Population and Development (POPDEV) Integration as one of its major thrusts. </a:t>
            </a:r>
            <a:endParaRPr lang="en-US" sz="2400" b="0" dirty="0">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4782AE12-431A-870E-907F-179390040E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18553" y="1795148"/>
            <a:ext cx="2041930" cy="2624443"/>
          </a:xfrm>
          <a:prstGeom prst="rect">
            <a:avLst/>
          </a:prstGeom>
        </p:spPr>
      </p:pic>
      <p:sp>
        <p:nvSpPr>
          <p:cNvPr id="5" name="Google Shape;69;g2c7f9cc4e4e_3_0">
            <a:extLst>
              <a:ext uri="{FF2B5EF4-FFF2-40B4-BE49-F238E27FC236}">
                <a16:creationId xmlns:a16="http://schemas.microsoft.com/office/drawing/2014/main" id="{704C2123-EA98-0F71-82E8-56442C8A777D}"/>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600" b="1" i="0" u="none" strike="noStrike" cap="none" spc="300" dirty="0">
                <a:solidFill>
                  <a:schemeClr val="tx1"/>
                </a:solidFill>
                <a:effectLst>
                  <a:glow rad="101600">
                    <a:schemeClr val="bg1">
                      <a:alpha val="60000"/>
                    </a:schemeClr>
                  </a:glow>
                </a:effectLst>
                <a:latin typeface="Arial"/>
                <a:ea typeface="Arial"/>
                <a:cs typeface="Arial"/>
                <a:sym typeface="Arial"/>
              </a:rPr>
              <a:t>LEGAL BASES</a:t>
            </a:r>
            <a:endParaRPr sz="3600" b="1" i="0" u="none" strike="noStrike" cap="none" spc="300" dirty="0">
              <a:solidFill>
                <a:schemeClr val="tx1"/>
              </a:solidFill>
              <a:effectLst>
                <a:glow rad="101600">
                  <a:schemeClr val="bg1">
                    <a:alpha val="60000"/>
                  </a:schemeClr>
                </a:glow>
              </a:effectLst>
              <a:latin typeface="Arial"/>
              <a:ea typeface="Arial"/>
              <a:cs typeface="Arial"/>
              <a:sym typeface="Arial"/>
            </a:endParaRPr>
          </a:p>
        </p:txBody>
      </p:sp>
    </p:spTree>
    <p:extLst>
      <p:ext uri="{BB962C8B-B14F-4D97-AF65-F5344CB8AC3E}">
        <p14:creationId xmlns:p14="http://schemas.microsoft.com/office/powerpoint/2010/main" val="309152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BE5E-52B2-501E-09F5-0EEA50DC41F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CBA1F09-0281-287A-14E5-A302A0040B42}"/>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11" name="TextBox 10">
            <a:extLst>
              <a:ext uri="{FF2B5EF4-FFF2-40B4-BE49-F238E27FC236}">
                <a16:creationId xmlns:a16="http://schemas.microsoft.com/office/drawing/2014/main" id="{417BAA07-BEDD-08CB-42EC-276F67149102}"/>
              </a:ext>
            </a:extLst>
          </p:cNvPr>
          <p:cNvSpPr txBox="1"/>
          <p:nvPr/>
        </p:nvSpPr>
        <p:spPr>
          <a:xfrm>
            <a:off x="2275169" y="2100175"/>
            <a:ext cx="5524390" cy="1477328"/>
          </a:xfrm>
          <a:prstGeom prst="rect">
            <a:avLst/>
          </a:prstGeom>
          <a:noFill/>
        </p:spPr>
        <p:txBody>
          <a:bodyPr wrap="square">
            <a:spAutoFit/>
          </a:bodyPr>
          <a:lstStyle/>
          <a:p>
            <a:pPr algn="just" rtl="0"/>
            <a:r>
              <a:rPr lang="en-US" sz="1800" b="0" i="0" u="none" strike="noStrike" dirty="0">
                <a:solidFill>
                  <a:srgbClr val="000000"/>
                </a:solidFill>
                <a:effectLst/>
                <a:latin typeface="Cambria" panose="02040503050406030204" pitchFamily="18" charset="0"/>
                <a:ea typeface="Cambria" panose="02040503050406030204" pitchFamily="18" charset="0"/>
              </a:rPr>
              <a:t>POPDEV employs the integration of population dynamics in sustainable development initiatives, particularly in planning and policy development, and promotes data banking and management including migration database.</a:t>
            </a:r>
            <a:endParaRPr lang="en-US" sz="2400" b="0" dirty="0">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12841DB4-F2B6-876B-E4A3-3B4E86AB7D14}"/>
              </a:ext>
            </a:extLst>
          </p:cNvPr>
          <p:cNvSpPr/>
          <p:nvPr/>
        </p:nvSpPr>
        <p:spPr>
          <a:xfrm>
            <a:off x="2275169" y="974222"/>
            <a:ext cx="5524389" cy="660400"/>
          </a:xfrm>
          <a:prstGeom prst="rect">
            <a:avLst/>
          </a:prstGeom>
          <a:solidFill>
            <a:srgbClr val="111E5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itle 1">
            <a:extLst>
              <a:ext uri="{FF2B5EF4-FFF2-40B4-BE49-F238E27FC236}">
                <a16:creationId xmlns:a16="http://schemas.microsoft.com/office/drawing/2014/main" id="{AE68A175-C857-727A-4B41-11895447B927}"/>
              </a:ext>
            </a:extLst>
          </p:cNvPr>
          <p:cNvSpPr txBox="1">
            <a:spLocks/>
          </p:cNvSpPr>
          <p:nvPr/>
        </p:nvSpPr>
        <p:spPr>
          <a:xfrm>
            <a:off x="2514565" y="970849"/>
            <a:ext cx="5060268" cy="660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algn="ctr">
              <a:buNone/>
            </a:pPr>
            <a:r>
              <a:rPr lang="en-PH" sz="1800" b="1" dirty="0">
                <a:solidFill>
                  <a:schemeClr val="bg1"/>
                </a:solidFill>
                <a:latin typeface="Cambria" panose="02040503050406030204" pitchFamily="18" charset="0"/>
                <a:ea typeface="Cambria" panose="02040503050406030204" pitchFamily="18" charset="0"/>
              </a:rPr>
              <a:t>The Philippine Population and Development-Plan of Action (PPD-POA) 2023-2028</a:t>
            </a:r>
          </a:p>
        </p:txBody>
      </p:sp>
      <p:sp>
        <p:nvSpPr>
          <p:cNvPr id="9" name="Google Shape;69;g2c7f9cc4e4e_3_0">
            <a:extLst>
              <a:ext uri="{FF2B5EF4-FFF2-40B4-BE49-F238E27FC236}">
                <a16:creationId xmlns:a16="http://schemas.microsoft.com/office/drawing/2014/main" id="{D3DD5FB4-C799-0FDA-D0C5-F954517D5659}"/>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600" b="1" i="0" u="none" strike="noStrike" cap="none" spc="300" dirty="0">
                <a:solidFill>
                  <a:schemeClr val="tx1"/>
                </a:solidFill>
                <a:effectLst>
                  <a:glow rad="101600">
                    <a:schemeClr val="bg1">
                      <a:alpha val="60000"/>
                    </a:schemeClr>
                  </a:glow>
                </a:effectLst>
                <a:latin typeface="Arial"/>
                <a:ea typeface="Arial"/>
                <a:cs typeface="Arial"/>
                <a:sym typeface="Arial"/>
              </a:rPr>
              <a:t>LEGAL BASES</a:t>
            </a:r>
            <a:endParaRPr sz="3600" b="1" i="0" u="none" strike="noStrike" cap="none" spc="300" dirty="0">
              <a:solidFill>
                <a:schemeClr val="tx1"/>
              </a:solidFill>
              <a:effectLst>
                <a:glow rad="101600">
                  <a:schemeClr val="bg1">
                    <a:alpha val="60000"/>
                  </a:schemeClr>
                </a:glow>
              </a:effectLst>
              <a:latin typeface="Arial"/>
              <a:ea typeface="Arial"/>
              <a:cs typeface="Arial"/>
              <a:sym typeface="Arial"/>
            </a:endParaRPr>
          </a:p>
        </p:txBody>
      </p:sp>
    </p:spTree>
    <p:extLst>
      <p:ext uri="{BB962C8B-B14F-4D97-AF65-F5344CB8AC3E}">
        <p14:creationId xmlns:p14="http://schemas.microsoft.com/office/powerpoint/2010/main" val="61331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F46D-8146-2BE5-FA62-A8FC79B6711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A66923E-4A77-AC87-BA8F-4B2B8045F5B6}"/>
              </a:ext>
            </a:extLst>
          </p:cNvPr>
          <p:cNvSpPr/>
          <p:nvPr/>
        </p:nvSpPr>
        <p:spPr>
          <a:xfrm>
            <a:off x="665054" y="578338"/>
            <a:ext cx="991808" cy="4290647"/>
          </a:xfrm>
          <a:prstGeom prst="rect">
            <a:avLst/>
          </a:prstGeom>
          <a:gradFill flip="none" rotWithShape="1">
            <a:gsLst>
              <a:gs pos="13000">
                <a:schemeClr val="accent5">
                  <a:lumMod val="75000"/>
                  <a:alpha val="30000"/>
                </a:schemeClr>
              </a:gs>
              <a:gs pos="100000">
                <a:schemeClr val="accent1">
                  <a:tint val="23500"/>
                  <a:satMod val="16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sz="2000" dirty="0"/>
          </a:p>
        </p:txBody>
      </p:sp>
      <p:sp>
        <p:nvSpPr>
          <p:cNvPr id="4" name="Rectangle 3">
            <a:extLst>
              <a:ext uri="{FF2B5EF4-FFF2-40B4-BE49-F238E27FC236}">
                <a16:creationId xmlns:a16="http://schemas.microsoft.com/office/drawing/2014/main" id="{60EB63DB-E291-5AC3-82A5-F418C5346BC5}"/>
              </a:ext>
            </a:extLst>
          </p:cNvPr>
          <p:cNvSpPr/>
          <p:nvPr/>
        </p:nvSpPr>
        <p:spPr>
          <a:xfrm>
            <a:off x="2265010" y="975735"/>
            <a:ext cx="5534547" cy="660400"/>
          </a:xfrm>
          <a:prstGeom prst="rect">
            <a:avLst/>
          </a:prstGeom>
          <a:solidFill>
            <a:srgbClr val="FDB047"/>
          </a:solid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Title 1">
            <a:extLst>
              <a:ext uri="{FF2B5EF4-FFF2-40B4-BE49-F238E27FC236}">
                <a16:creationId xmlns:a16="http://schemas.microsoft.com/office/drawing/2014/main" id="{D912BAB4-A432-868D-1069-CE3F4681E235}"/>
              </a:ext>
            </a:extLst>
          </p:cNvPr>
          <p:cNvSpPr txBox="1">
            <a:spLocks/>
          </p:cNvSpPr>
          <p:nvPr/>
        </p:nvSpPr>
        <p:spPr>
          <a:xfrm>
            <a:off x="2504405" y="1062575"/>
            <a:ext cx="5070427" cy="50812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rial"/>
              <a:buNone/>
              <a:defRPr sz="6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dirty="0">
                <a:solidFill>
                  <a:srgbClr val="111E57"/>
                </a:solidFill>
                <a:latin typeface="Cambria" panose="02040503050406030204" pitchFamily="18" charset="0"/>
                <a:ea typeface="Cambria" panose="02040503050406030204" pitchFamily="18" charset="0"/>
              </a:rPr>
              <a:t>Regional Development Council VI </a:t>
            </a:r>
          </a:p>
          <a:p>
            <a:pPr algn="ctr"/>
            <a:r>
              <a:rPr lang="en-US" sz="1800" dirty="0">
                <a:solidFill>
                  <a:srgbClr val="111E57"/>
                </a:solidFill>
                <a:latin typeface="Cambria" panose="02040503050406030204" pitchFamily="18" charset="0"/>
                <a:ea typeface="Cambria" panose="02040503050406030204" pitchFamily="18" charset="0"/>
              </a:rPr>
              <a:t>Resolution No. 90</a:t>
            </a:r>
            <a:endParaRPr lang="en-PH" sz="1800" dirty="0">
              <a:solidFill>
                <a:srgbClr val="111E57"/>
              </a:solidFill>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id="{F9C7EB4C-B628-7878-2A14-E3668F571A7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5010" y="1716401"/>
            <a:ext cx="5534547" cy="272403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9;g2c7f9cc4e4e_3_0">
            <a:extLst>
              <a:ext uri="{FF2B5EF4-FFF2-40B4-BE49-F238E27FC236}">
                <a16:creationId xmlns:a16="http://schemas.microsoft.com/office/drawing/2014/main" id="{7CEBB151-E936-A8BB-24EE-4BF0D672D7CB}"/>
              </a:ext>
            </a:extLst>
          </p:cNvPr>
          <p:cNvSpPr txBox="1"/>
          <p:nvPr/>
        </p:nvSpPr>
        <p:spPr>
          <a:xfrm>
            <a:off x="665054" y="737282"/>
            <a:ext cx="922388" cy="3944348"/>
          </a:xfrm>
          <a:prstGeom prst="rect">
            <a:avLst/>
          </a:prstGeom>
          <a:noFill/>
          <a:ln>
            <a:noFill/>
          </a:ln>
        </p:spPr>
        <p:txBody>
          <a:bodyPr spcFirstLastPara="1" vert="vert270"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600" b="1" i="0" u="none" strike="noStrike" cap="none" spc="300" dirty="0">
                <a:solidFill>
                  <a:schemeClr val="tx1"/>
                </a:solidFill>
                <a:effectLst>
                  <a:glow rad="101600">
                    <a:schemeClr val="bg1">
                      <a:alpha val="60000"/>
                    </a:schemeClr>
                  </a:glow>
                </a:effectLst>
                <a:latin typeface="Arial"/>
                <a:ea typeface="Arial"/>
                <a:cs typeface="Arial"/>
                <a:sym typeface="Arial"/>
              </a:rPr>
              <a:t>LEGAL BASES</a:t>
            </a:r>
            <a:endParaRPr sz="3600" b="1" i="0" u="none" strike="noStrike" cap="none" spc="300" dirty="0">
              <a:solidFill>
                <a:schemeClr val="tx1"/>
              </a:solidFill>
              <a:effectLst>
                <a:glow rad="101600">
                  <a:schemeClr val="bg1">
                    <a:alpha val="60000"/>
                  </a:schemeClr>
                </a:glow>
              </a:effectLst>
              <a:latin typeface="Arial"/>
              <a:ea typeface="Arial"/>
              <a:cs typeface="Arial"/>
              <a:sym typeface="Arial"/>
            </a:endParaRPr>
          </a:p>
        </p:txBody>
      </p:sp>
    </p:spTree>
    <p:extLst>
      <p:ext uri="{BB962C8B-B14F-4D97-AF65-F5344CB8AC3E}">
        <p14:creationId xmlns:p14="http://schemas.microsoft.com/office/powerpoint/2010/main" val="38443297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9448</TotalTime>
  <Words>1383</Words>
  <Application>Microsoft Office PowerPoint</Application>
  <PresentationFormat>On-screen Show (16:9)</PresentationFormat>
  <Paragraphs>187</Paragraphs>
  <Slides>25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Black</vt:lpstr>
      <vt:lpstr>Arial</vt:lpstr>
      <vt:lpstr>Arial Nova Cond</vt:lpstr>
      <vt:lpstr>Cambria</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ov711</cp:lastModifiedBy>
  <cp:revision>17</cp:revision>
  <cp:lastPrinted>2024-11-15T02:14:14Z</cp:lastPrinted>
  <dcterms:modified xsi:type="dcterms:W3CDTF">2024-11-15T03:54:28Z</dcterms:modified>
</cp:coreProperties>
</file>