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74" r:id="rId2"/>
    <p:sldId id="269" r:id="rId3"/>
    <p:sldId id="270" r:id="rId4"/>
    <p:sldId id="263" r:id="rId5"/>
    <p:sldId id="257" r:id="rId6"/>
    <p:sldId id="268" r:id="rId7"/>
    <p:sldId id="264" r:id="rId8"/>
    <p:sldId id="265" r:id="rId9"/>
    <p:sldId id="286" r:id="rId10"/>
    <p:sldId id="259" r:id="rId11"/>
    <p:sldId id="272" r:id="rId12"/>
    <p:sldId id="262" r:id="rId13"/>
    <p:sldId id="258" r:id="rId14"/>
    <p:sldId id="271" r:id="rId15"/>
    <p:sldId id="273" r:id="rId16"/>
    <p:sldId id="275" r:id="rId17"/>
    <p:sldId id="287" r:id="rId18"/>
    <p:sldId id="276" r:id="rId19"/>
    <p:sldId id="261" r:id="rId20"/>
    <p:sldId id="277" r:id="rId21"/>
    <p:sldId id="278" r:id="rId22"/>
    <p:sldId id="290" r:id="rId23"/>
    <p:sldId id="279" r:id="rId24"/>
    <p:sldId id="266" r:id="rId25"/>
    <p:sldId id="280" r:id="rId26"/>
    <p:sldId id="281" r:id="rId27"/>
    <p:sldId id="282" r:id="rId28"/>
    <p:sldId id="283" r:id="rId29"/>
    <p:sldId id="284" r:id="rId30"/>
    <p:sldId id="288"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2539"/>
    <a:srgbClr val="FF9900"/>
    <a:srgbClr val="5C04EC"/>
    <a:srgbClr val="B46AAB"/>
    <a:srgbClr val="FFFF00"/>
    <a:srgbClr val="FF7C80"/>
    <a:srgbClr val="FF99CC"/>
    <a:srgbClr val="FFFF99"/>
    <a:srgbClr val="CC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sorterViewPr>
    <p:cViewPr varScale="1">
      <p:scale>
        <a:sx n="100" d="100"/>
        <a:sy n="100" d="100"/>
      </p:scale>
      <p:origin x="0" y="-1528"/>
    </p:cViewPr>
  </p:sorterViewPr>
  <p:notesViewPr>
    <p:cSldViewPr snapToGrid="0">
      <p:cViewPr>
        <p:scale>
          <a:sx n="100" d="100"/>
          <a:sy n="100" d="100"/>
        </p:scale>
        <p:origin x="1628" y="-16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1.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2400" b="0" i="0" u="none" strike="noStrike" kern="1200" spc="0" baseline="0">
                <a:solidFill>
                  <a:schemeClr val="tx1">
                    <a:lumMod val="65000"/>
                    <a:lumOff val="35000"/>
                  </a:schemeClr>
                </a:solidFill>
                <a:latin typeface="+mn-lt"/>
                <a:ea typeface="+mn-ea"/>
                <a:cs typeface="+mn-cs"/>
              </a:defRPr>
            </a:pPr>
            <a:r>
              <a:rPr lang="en-US" sz="2400" dirty="0"/>
              <a:t>Philippine population 1960- 2020 and</a:t>
            </a:r>
          </a:p>
          <a:p>
            <a:pPr algn="l">
              <a:defRPr sz="2400"/>
            </a:pPr>
            <a:r>
              <a:rPr lang="en-US" sz="2400" dirty="0"/>
              <a:t>Projected population 2020 to 2055</a:t>
            </a:r>
          </a:p>
        </c:rich>
      </c:tx>
      <c:layout>
        <c:manualLayout>
          <c:xMode val="edge"/>
          <c:yMode val="edge"/>
          <c:x val="0.20922201692763159"/>
          <c:y val="1.9226943368269928E-2"/>
        </c:manualLayout>
      </c:layout>
      <c:overlay val="0"/>
      <c:spPr>
        <a:noFill/>
        <a:ln>
          <a:noFill/>
        </a:ln>
        <a:effectLst/>
      </c:spPr>
      <c:txPr>
        <a:bodyPr rot="0" spcFirstLastPara="1" vertOverflow="ellipsis" vert="horz" wrap="square" anchor="ctr" anchorCtr="1"/>
        <a:lstStyle/>
        <a:p>
          <a:pPr algn="l">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Sheet1!$A$4</c:f>
              <c:strCache>
                <c:ptCount val="1"/>
                <c:pt idx="0">
                  <c:v>Scenario 1</c:v>
                </c:pt>
              </c:strCache>
            </c:strRef>
          </c:tx>
          <c:spPr>
            <a:ln w="28575" cap="rnd">
              <a:solidFill>
                <a:schemeClr val="accent1"/>
              </a:solidFill>
              <a:round/>
            </a:ln>
            <a:effectLst/>
          </c:spPr>
          <c:marker>
            <c:symbol val="none"/>
          </c:marker>
          <c:dLbls>
            <c:dLbl>
              <c:idx val="10"/>
              <c:layout>
                <c:manualLayout>
                  <c:x val="0"/>
                  <c:y val="-4.94949547437582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92-465C-BB66-9DD3E9CE7F7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Sheet1!$B$3:$L$3</c:f>
              <c:strCache>
                <c:ptCount val="11"/>
                <c:pt idx="0">
                  <c:v>1960</c:v>
                </c:pt>
                <c:pt idx="1">
                  <c:v>1970</c:v>
                </c:pt>
                <c:pt idx="2">
                  <c:v>1980</c:v>
                </c:pt>
                <c:pt idx="3">
                  <c:v>1990</c:v>
                </c:pt>
                <c:pt idx="4">
                  <c:v>2000</c:v>
                </c:pt>
                <c:pt idx="5">
                  <c:v>2010</c:v>
                </c:pt>
                <c:pt idx="6">
                  <c:v>2020</c:v>
                </c:pt>
                <c:pt idx="7">
                  <c:v>2030</c:v>
                </c:pt>
                <c:pt idx="8">
                  <c:v>2040</c:v>
                </c:pt>
                <c:pt idx="9">
                  <c:v>2050</c:v>
                </c:pt>
                <c:pt idx="10">
                  <c:v>2055</c:v>
                </c:pt>
              </c:strCache>
            </c:strRef>
          </c:cat>
          <c:val>
            <c:numRef>
              <c:f>Sheet1!$B$4:$L$4</c:f>
              <c:numCache>
                <c:formatCode>#,##0</c:formatCode>
                <c:ptCount val="11"/>
                <c:pt idx="0">
                  <c:v>27087685</c:v>
                </c:pt>
                <c:pt idx="1">
                  <c:v>36684486</c:v>
                </c:pt>
                <c:pt idx="2">
                  <c:v>48098460</c:v>
                </c:pt>
                <c:pt idx="3">
                  <c:v>60697994</c:v>
                </c:pt>
                <c:pt idx="4">
                  <c:v>76504077</c:v>
                </c:pt>
                <c:pt idx="5">
                  <c:v>92335113</c:v>
                </c:pt>
                <c:pt idx="6">
                  <c:v>109033245</c:v>
                </c:pt>
                <c:pt idx="7" formatCode="_-* #,##0_-;\-* #,##0_-;_-* &quot;-&quot;??_-;_-@_-">
                  <c:v>120057985</c:v>
                </c:pt>
                <c:pt idx="8" formatCode="_-* #,##0_-;\-* #,##0_-;_-* &quot;-&quot;??_-;_-@_-">
                  <c:v>132001977.00000001</c:v>
                </c:pt>
                <c:pt idx="9" formatCode="_-* #,##0_-;\-* #,##0_-;_-* &quot;-&quot;??_-;_-@_-">
                  <c:v>141630861</c:v>
                </c:pt>
                <c:pt idx="10" formatCode="_-* #,##0_-;\-* #,##0_-;_-* &quot;-&quot;??_-;_-@_-">
                  <c:v>145371322</c:v>
                </c:pt>
              </c:numCache>
            </c:numRef>
          </c:val>
          <c:smooth val="0"/>
          <c:extLst>
            <c:ext xmlns:c16="http://schemas.microsoft.com/office/drawing/2014/chart" uri="{C3380CC4-5D6E-409C-BE32-E72D297353CC}">
              <c16:uniqueId val="{00000001-8C92-465C-BB66-9DD3E9CE7F73}"/>
            </c:ext>
          </c:extLst>
        </c:ser>
        <c:ser>
          <c:idx val="1"/>
          <c:order val="1"/>
          <c:tx>
            <c:strRef>
              <c:f>Sheet1!$A$5</c:f>
              <c:strCache>
                <c:ptCount val="1"/>
                <c:pt idx="0">
                  <c:v>Scenario 2</c:v>
                </c:pt>
              </c:strCache>
            </c:strRef>
          </c:tx>
          <c:spPr>
            <a:ln w="28575" cap="rnd">
              <a:solidFill>
                <a:schemeClr val="accent2"/>
              </a:solidFill>
              <a:round/>
            </a:ln>
            <a:effectLst/>
          </c:spPr>
          <c:marker>
            <c:symbol val="none"/>
          </c:marker>
          <c:dLbls>
            <c:dLbl>
              <c:idx val="10"/>
              <c:layout>
                <c:manualLayout>
                  <c:x val="-0.17879258055584826"/>
                  <c:y val="-1.8855220854765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92-465C-BB66-9DD3E9CE7F7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Sheet1!$B$3:$L$3</c:f>
              <c:strCache>
                <c:ptCount val="11"/>
                <c:pt idx="0">
                  <c:v>1960</c:v>
                </c:pt>
                <c:pt idx="1">
                  <c:v>1970</c:v>
                </c:pt>
                <c:pt idx="2">
                  <c:v>1980</c:v>
                </c:pt>
                <c:pt idx="3">
                  <c:v>1990</c:v>
                </c:pt>
                <c:pt idx="4">
                  <c:v>2000</c:v>
                </c:pt>
                <c:pt idx="5">
                  <c:v>2010</c:v>
                </c:pt>
                <c:pt idx="6">
                  <c:v>2020</c:v>
                </c:pt>
                <c:pt idx="7">
                  <c:v>2030</c:v>
                </c:pt>
                <c:pt idx="8">
                  <c:v>2040</c:v>
                </c:pt>
                <c:pt idx="9">
                  <c:v>2050</c:v>
                </c:pt>
                <c:pt idx="10">
                  <c:v>2055</c:v>
                </c:pt>
              </c:strCache>
            </c:strRef>
          </c:cat>
          <c:val>
            <c:numRef>
              <c:f>Sheet1!$B$5:$L$5</c:f>
              <c:numCache>
                <c:formatCode>#,##0</c:formatCode>
                <c:ptCount val="11"/>
                <c:pt idx="0">
                  <c:v>27087685</c:v>
                </c:pt>
                <c:pt idx="1">
                  <c:v>36684486</c:v>
                </c:pt>
                <c:pt idx="2">
                  <c:v>48098460</c:v>
                </c:pt>
                <c:pt idx="3">
                  <c:v>60697994</c:v>
                </c:pt>
                <c:pt idx="4">
                  <c:v>76504077</c:v>
                </c:pt>
                <c:pt idx="5">
                  <c:v>92335113</c:v>
                </c:pt>
                <c:pt idx="6">
                  <c:v>109033245</c:v>
                </c:pt>
                <c:pt idx="7" formatCode="_-* #,##0_-;\-* #,##0_-;_-* &quot;-&quot;??_-;_-@_-">
                  <c:v>118873785</c:v>
                </c:pt>
                <c:pt idx="8" formatCode="_-* #,##0_-;\-* #,##0_-;_-* &quot;-&quot;??_-;_-@_-">
                  <c:v>128826046</c:v>
                </c:pt>
                <c:pt idx="9" formatCode="_-* #,##0_-;\-* #,##0_-;_-* &quot;-&quot;??_-;_-@_-">
                  <c:v>136298854</c:v>
                </c:pt>
                <c:pt idx="10" formatCode="_-* #,##0_-;\-* #,##0_-;_-* &quot;-&quot;??_-;_-@_-">
                  <c:v>138672745</c:v>
                </c:pt>
              </c:numCache>
            </c:numRef>
          </c:val>
          <c:smooth val="0"/>
          <c:extLst>
            <c:ext xmlns:c16="http://schemas.microsoft.com/office/drawing/2014/chart" uri="{C3380CC4-5D6E-409C-BE32-E72D297353CC}">
              <c16:uniqueId val="{00000003-8C92-465C-BB66-9DD3E9CE7F73}"/>
            </c:ext>
          </c:extLst>
        </c:ser>
        <c:ser>
          <c:idx val="2"/>
          <c:order val="2"/>
          <c:tx>
            <c:strRef>
              <c:f>Sheet1!$A$6</c:f>
              <c:strCache>
                <c:ptCount val="1"/>
                <c:pt idx="0">
                  <c:v>Scenario 3</c:v>
                </c:pt>
              </c:strCache>
            </c:strRef>
          </c:tx>
          <c:spPr>
            <a:ln w="28575" cap="rnd">
              <a:solidFill>
                <a:schemeClr val="accent3"/>
              </a:solidFill>
              <a:round/>
            </a:ln>
            <a:effectLst/>
          </c:spPr>
          <c:marker>
            <c:symbol val="none"/>
          </c:marker>
          <c:dLbls>
            <c:dLbl>
              <c:idx val="0"/>
              <c:layout>
                <c:manualLayout>
                  <c:x val="1.8059856621802689E-3"/>
                  <c:y val="4.9494954743758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92-465C-BB66-9DD3E9CE7F73}"/>
                </c:ext>
              </c:extLst>
            </c:dLbl>
            <c:dLbl>
              <c:idx val="1"/>
              <c:layout>
                <c:manualLayout>
                  <c:x val="2.4154589371980675E-3"/>
                  <c:y val="2.1021019032794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7A-40A5-A5A7-2FFBDFDB4B94}"/>
                </c:ext>
              </c:extLst>
            </c:dLbl>
            <c:dLbl>
              <c:idx val="2"/>
              <c:layout>
                <c:manualLayout>
                  <c:x val="3.6231884057971015E-3"/>
                  <c:y val="1.89189171295152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7A-40A5-A5A7-2FFBDFDB4B94}"/>
                </c:ext>
              </c:extLst>
            </c:dLbl>
            <c:dLbl>
              <c:idx val="3"/>
              <c:layout>
                <c:manualLayout>
                  <c:x val="-4.428290228876519E-17"/>
                  <c:y val="2.1021019032794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7A-40A5-A5A7-2FFBDFDB4B94}"/>
                </c:ext>
              </c:extLst>
            </c:dLbl>
            <c:dLbl>
              <c:idx val="4"/>
              <c:layout>
                <c:manualLayout>
                  <c:x val="2.4154589371980675E-3"/>
                  <c:y val="2.7327324742633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7A-40A5-A5A7-2FFBDFDB4B94}"/>
                </c:ext>
              </c:extLst>
            </c:dLbl>
            <c:dLbl>
              <c:idx val="5"/>
              <c:layout>
                <c:manualLayout>
                  <c:x val="0"/>
                  <c:y val="2.73273247426332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7A-40A5-A5A7-2FFBDFDB4B94}"/>
                </c:ext>
              </c:extLst>
            </c:dLbl>
            <c:dLbl>
              <c:idx val="6"/>
              <c:layout>
                <c:manualLayout>
                  <c:x val="8.4541062801932361E-3"/>
                  <c:y val="2.52252228393537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7A-40A5-A5A7-2FFBDFDB4B94}"/>
                </c:ext>
              </c:extLst>
            </c:dLbl>
            <c:dLbl>
              <c:idx val="10"/>
              <c:layout>
                <c:manualLayout>
                  <c:x val="-1.8059856621804179E-3"/>
                  <c:y val="4.9494954743758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92-465C-BB66-9DD3E9CE7F7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Sheet1!$B$3:$L$3</c:f>
              <c:strCache>
                <c:ptCount val="11"/>
                <c:pt idx="0">
                  <c:v>1960</c:v>
                </c:pt>
                <c:pt idx="1">
                  <c:v>1970</c:v>
                </c:pt>
                <c:pt idx="2">
                  <c:v>1980</c:v>
                </c:pt>
                <c:pt idx="3">
                  <c:v>1990</c:v>
                </c:pt>
                <c:pt idx="4">
                  <c:v>2000</c:v>
                </c:pt>
                <c:pt idx="5">
                  <c:v>2010</c:v>
                </c:pt>
                <c:pt idx="6">
                  <c:v>2020</c:v>
                </c:pt>
                <c:pt idx="7">
                  <c:v>2030</c:v>
                </c:pt>
                <c:pt idx="8">
                  <c:v>2040</c:v>
                </c:pt>
                <c:pt idx="9">
                  <c:v>2050</c:v>
                </c:pt>
                <c:pt idx="10">
                  <c:v>2055</c:v>
                </c:pt>
              </c:strCache>
            </c:strRef>
          </c:cat>
          <c:val>
            <c:numRef>
              <c:f>Sheet1!$B$6:$L$6</c:f>
              <c:numCache>
                <c:formatCode>#,##0</c:formatCode>
                <c:ptCount val="11"/>
                <c:pt idx="0">
                  <c:v>27087685</c:v>
                </c:pt>
                <c:pt idx="1">
                  <c:v>36684486</c:v>
                </c:pt>
                <c:pt idx="2">
                  <c:v>48098460</c:v>
                </c:pt>
                <c:pt idx="3">
                  <c:v>60697994</c:v>
                </c:pt>
                <c:pt idx="4">
                  <c:v>76504077</c:v>
                </c:pt>
                <c:pt idx="5">
                  <c:v>92335113</c:v>
                </c:pt>
                <c:pt idx="6">
                  <c:v>109033245</c:v>
                </c:pt>
                <c:pt idx="7" formatCode="_-* #,##0_-;\-* #,##0_-;_-* &quot;-&quot;??_-;_-@_-">
                  <c:v>117766754</c:v>
                </c:pt>
                <c:pt idx="8" formatCode="_-* #,##0_-;\-* #,##0_-;_-* &quot;-&quot;??_-;_-@_-">
                  <c:v>125744044</c:v>
                </c:pt>
                <c:pt idx="9" formatCode="_-* #,##0_-;\-* #,##0_-;_-* &quot;-&quot;??_-;_-@_-">
                  <c:v>131175583.00000001</c:v>
                </c:pt>
                <c:pt idx="10" formatCode="_-* #,##0_-;\-* #,##0_-;_-* &quot;-&quot;??_-;_-@_-">
                  <c:v>132319147.99999999</c:v>
                </c:pt>
              </c:numCache>
            </c:numRef>
          </c:val>
          <c:smooth val="0"/>
          <c:extLst>
            <c:ext xmlns:c16="http://schemas.microsoft.com/office/drawing/2014/chart" uri="{C3380CC4-5D6E-409C-BE32-E72D297353CC}">
              <c16:uniqueId val="{00000005-8C92-465C-BB66-9DD3E9CE7F73}"/>
            </c:ext>
          </c:extLst>
        </c:ser>
        <c:dLbls>
          <c:showLegendKey val="0"/>
          <c:showVal val="0"/>
          <c:showCatName val="0"/>
          <c:showSerName val="0"/>
          <c:showPercent val="0"/>
          <c:showBubbleSize val="0"/>
        </c:dLbls>
        <c:smooth val="0"/>
        <c:axId val="1344778272"/>
        <c:axId val="1344777312"/>
      </c:lineChart>
      <c:catAx>
        <c:axId val="134477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44777312"/>
        <c:crosses val="autoZero"/>
        <c:auto val="1"/>
        <c:lblAlgn val="ctr"/>
        <c:lblOffset val="100"/>
        <c:noMultiLvlLbl val="0"/>
      </c:catAx>
      <c:valAx>
        <c:axId val="1344777312"/>
        <c:scaling>
          <c:orientation val="minMax"/>
        </c:scaling>
        <c:delete val="1"/>
        <c:axPos val="l"/>
        <c:numFmt formatCode="#,##0" sourceLinked="1"/>
        <c:majorTickMark val="none"/>
        <c:minorTickMark val="none"/>
        <c:tickLblPos val="nextTo"/>
        <c:crossAx val="1344778272"/>
        <c:crosses val="autoZero"/>
        <c:crossBetween val="between"/>
      </c:valAx>
      <c:spPr>
        <a:noFill/>
        <a:ln>
          <a:noFill/>
        </a:ln>
        <a:effectLst/>
      </c:spPr>
    </c:plotArea>
    <c:legend>
      <c:legendPos val="b"/>
      <c:layout>
        <c:manualLayout>
          <c:xMode val="edge"/>
          <c:yMode val="edge"/>
          <c:x val="0.21399771874310103"/>
          <c:y val="0.93773984991973425"/>
          <c:w val="0.55954350332376679"/>
          <c:h val="6.226015008026575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PH" sz="2400"/>
              <a:t>Comparison of LFPR of men and women and the gender gap across ASEAN countries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Sheet1!$C$2</c:f>
              <c:strCache>
                <c:ptCount val="1"/>
                <c:pt idx="0">
                  <c:v>Female</c:v>
                </c:pt>
              </c:strCache>
            </c:strRef>
          </c:tx>
          <c:spPr>
            <a:solidFill>
              <a:schemeClr val="accent1"/>
            </a:solidFill>
            <a:ln>
              <a:noFill/>
            </a:ln>
            <a:effectLst/>
          </c:spPr>
          <c:invertIfNegative val="0"/>
          <c:dPt>
            <c:idx val="8"/>
            <c:invertIfNegative val="0"/>
            <c:bubble3D val="0"/>
            <c:spPr>
              <a:solidFill>
                <a:schemeClr val="accent1">
                  <a:lumMod val="50000"/>
                </a:schemeClr>
              </a:solidFill>
              <a:ln>
                <a:noFill/>
              </a:ln>
              <a:effectLst/>
            </c:spPr>
            <c:extLst>
              <c:ext xmlns:c16="http://schemas.microsoft.com/office/drawing/2014/chart" uri="{C3380CC4-5D6E-409C-BE32-E72D297353CC}">
                <c16:uniqueId val="{0000000B-0097-439E-BD98-426DCA3AD705}"/>
              </c:ext>
            </c:extLst>
          </c:dPt>
          <c:dLbls>
            <c:dLbl>
              <c:idx val="0"/>
              <c:layout>
                <c:manualLayout>
                  <c:x val="0"/>
                  <c:y val="1.2736533472612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97-439E-BD98-426DCA3AD705}"/>
                </c:ext>
              </c:extLst>
            </c:dLbl>
            <c:dLbl>
              <c:idx val="1"/>
              <c:layout>
                <c:manualLayout>
                  <c:x val="-5.2671180559191672E-3"/>
                  <c:y val="1.52838401671354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97-439E-BD98-426DCA3AD705}"/>
                </c:ext>
              </c:extLst>
            </c:dLbl>
            <c:dLbl>
              <c:idx val="2"/>
              <c:layout>
                <c:manualLayout>
                  <c:x val="0"/>
                  <c:y val="5.09461338904513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97-439E-BD98-426DCA3AD705}"/>
                </c:ext>
              </c:extLst>
            </c:dLbl>
            <c:dLbl>
              <c:idx val="3"/>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1931903214009953E-2"/>
                      <c:h val="4.324063142718574E-2"/>
                    </c:manualLayout>
                  </c15:layout>
                </c:ext>
                <c:ext xmlns:c16="http://schemas.microsoft.com/office/drawing/2014/chart" uri="{C3380CC4-5D6E-409C-BE32-E72D297353CC}">
                  <c16:uniqueId val="{00000006-0097-439E-BD98-426DCA3AD705}"/>
                </c:ext>
              </c:extLst>
            </c:dLbl>
            <c:dLbl>
              <c:idx val="4"/>
              <c:layout>
                <c:manualLayout>
                  <c:x val="0"/>
                  <c:y val="5.09461338904513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97-439E-BD98-426DCA3AD705}"/>
                </c:ext>
              </c:extLst>
            </c:dLbl>
            <c:dLbl>
              <c:idx val="5"/>
              <c:layout>
                <c:manualLayout>
                  <c:x val="-9.6562715524454983E-17"/>
                  <c:y val="1.52838401671353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097-439E-BD98-426DCA3AD705}"/>
                </c:ext>
              </c:extLst>
            </c:dLbl>
            <c:dLbl>
              <c:idx val="6"/>
              <c:layout>
                <c:manualLayout>
                  <c:x val="-9.6562715524454983E-17"/>
                  <c:y val="2.0378453556180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097-439E-BD98-426DCA3AD705}"/>
                </c:ext>
              </c:extLst>
            </c:dLbl>
            <c:dLbl>
              <c:idx val="7"/>
              <c:layout>
                <c:manualLayout>
                  <c:x val="0"/>
                  <c:y val="2.0378453556180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097-439E-BD98-426DCA3AD705}"/>
                </c:ext>
              </c:extLst>
            </c:dLbl>
            <c:dLbl>
              <c:idx val="8"/>
              <c:layout>
                <c:manualLayout>
                  <c:x val="1.1734413813137426E-3"/>
                  <c:y val="1.5812210117570918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097-439E-BD98-426DCA3AD705}"/>
                </c:ext>
              </c:extLst>
            </c:dLbl>
            <c:dLbl>
              <c:idx val="9"/>
              <c:layout>
                <c:manualLayout>
                  <c:x val="-3.5203241439412279E-3"/>
                  <c:y val="1.58122101175708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097-439E-BD98-426DCA3AD70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Sheet1!$B$3:$B$12</c:f>
              <c:strCache>
                <c:ptCount val="10"/>
                <c:pt idx="0">
                  <c:v>Cambodia</c:v>
                </c:pt>
                <c:pt idx="1">
                  <c:v>Vietnam</c:v>
                </c:pt>
                <c:pt idx="2">
                  <c:v>Indonesia</c:v>
                </c:pt>
                <c:pt idx="3">
                  <c:v>Singapore</c:v>
                </c:pt>
                <c:pt idx="4">
                  <c:v>Timor Leste</c:v>
                </c:pt>
                <c:pt idx="5">
                  <c:v>Thailand</c:v>
                </c:pt>
                <c:pt idx="6">
                  <c:v>Lao PDR</c:v>
                </c:pt>
                <c:pt idx="7">
                  <c:v>Malaysia</c:v>
                </c:pt>
                <c:pt idx="8">
                  <c:v>Philippines</c:v>
                </c:pt>
                <c:pt idx="9">
                  <c:v>Myanmar</c:v>
                </c:pt>
              </c:strCache>
            </c:strRef>
          </c:cat>
          <c:val>
            <c:numRef>
              <c:f>Sheet1!$C$3:$C$12</c:f>
              <c:numCache>
                <c:formatCode>General</c:formatCode>
                <c:ptCount val="10"/>
                <c:pt idx="0">
                  <c:v>69</c:v>
                </c:pt>
                <c:pt idx="1">
                  <c:v>68</c:v>
                </c:pt>
                <c:pt idx="2">
                  <c:v>63</c:v>
                </c:pt>
                <c:pt idx="3">
                  <c:v>62</c:v>
                </c:pt>
                <c:pt idx="4">
                  <c:v>61</c:v>
                </c:pt>
                <c:pt idx="5">
                  <c:v>59</c:v>
                </c:pt>
                <c:pt idx="6">
                  <c:v>56</c:v>
                </c:pt>
                <c:pt idx="7">
                  <c:v>52</c:v>
                </c:pt>
                <c:pt idx="8">
                  <c:v>47</c:v>
                </c:pt>
                <c:pt idx="9">
                  <c:v>41</c:v>
                </c:pt>
              </c:numCache>
            </c:numRef>
          </c:val>
          <c:extLst>
            <c:ext xmlns:c16="http://schemas.microsoft.com/office/drawing/2014/chart" uri="{C3380CC4-5D6E-409C-BE32-E72D297353CC}">
              <c16:uniqueId val="{00000000-0097-439E-BD98-426DCA3AD705}"/>
            </c:ext>
          </c:extLst>
        </c:ser>
        <c:ser>
          <c:idx val="1"/>
          <c:order val="1"/>
          <c:tx>
            <c:strRef>
              <c:f>Sheet1!$D$2</c:f>
              <c:strCache>
                <c:ptCount val="1"/>
                <c:pt idx="0">
                  <c:v>Male</c:v>
                </c:pt>
              </c:strCache>
            </c:strRef>
          </c:tx>
          <c:spPr>
            <a:solidFill>
              <a:schemeClr val="accent2"/>
            </a:solidFill>
            <a:ln>
              <a:noFill/>
            </a:ln>
            <a:effectLst/>
          </c:spPr>
          <c:invertIfNegative val="0"/>
          <c:dPt>
            <c:idx val="8"/>
            <c:invertIfNegative val="0"/>
            <c:bubble3D val="0"/>
            <c:spPr>
              <a:solidFill>
                <a:srgbClr val="F92539"/>
              </a:solidFill>
              <a:ln>
                <a:noFill/>
              </a:ln>
              <a:effectLst/>
            </c:spPr>
            <c:extLst>
              <c:ext xmlns:c16="http://schemas.microsoft.com/office/drawing/2014/chart" uri="{C3380CC4-5D6E-409C-BE32-E72D297353CC}">
                <c16:uniqueId val="{00000000-3946-4E09-A056-36707971C20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Sheet1!$B$3:$B$12</c:f>
              <c:strCache>
                <c:ptCount val="10"/>
                <c:pt idx="0">
                  <c:v>Cambodia</c:v>
                </c:pt>
                <c:pt idx="1">
                  <c:v>Vietnam</c:v>
                </c:pt>
                <c:pt idx="2">
                  <c:v>Indonesia</c:v>
                </c:pt>
                <c:pt idx="3">
                  <c:v>Singapore</c:v>
                </c:pt>
                <c:pt idx="4">
                  <c:v>Timor Leste</c:v>
                </c:pt>
                <c:pt idx="5">
                  <c:v>Thailand</c:v>
                </c:pt>
                <c:pt idx="6">
                  <c:v>Lao PDR</c:v>
                </c:pt>
                <c:pt idx="7">
                  <c:v>Malaysia</c:v>
                </c:pt>
                <c:pt idx="8">
                  <c:v>Philippines</c:v>
                </c:pt>
                <c:pt idx="9">
                  <c:v>Myanmar</c:v>
                </c:pt>
              </c:strCache>
            </c:strRef>
          </c:cat>
          <c:val>
            <c:numRef>
              <c:f>Sheet1!$D$3:$D$12</c:f>
              <c:numCache>
                <c:formatCode>General</c:formatCode>
                <c:ptCount val="10"/>
                <c:pt idx="0">
                  <c:v>82</c:v>
                </c:pt>
                <c:pt idx="1">
                  <c:v>78</c:v>
                </c:pt>
                <c:pt idx="2">
                  <c:v>82</c:v>
                </c:pt>
                <c:pt idx="3">
                  <c:v>76</c:v>
                </c:pt>
                <c:pt idx="4">
                  <c:v>72</c:v>
                </c:pt>
                <c:pt idx="5">
                  <c:v>86</c:v>
                </c:pt>
                <c:pt idx="6">
                  <c:v>63</c:v>
                </c:pt>
                <c:pt idx="7">
                  <c:v>78</c:v>
                </c:pt>
                <c:pt idx="8">
                  <c:v>73</c:v>
                </c:pt>
                <c:pt idx="9">
                  <c:v>70</c:v>
                </c:pt>
              </c:numCache>
            </c:numRef>
          </c:val>
          <c:extLst>
            <c:ext xmlns:c16="http://schemas.microsoft.com/office/drawing/2014/chart" uri="{C3380CC4-5D6E-409C-BE32-E72D297353CC}">
              <c16:uniqueId val="{00000001-0097-439E-BD98-426DCA3AD705}"/>
            </c:ext>
          </c:extLst>
        </c:ser>
        <c:ser>
          <c:idx val="2"/>
          <c:order val="2"/>
          <c:tx>
            <c:strRef>
              <c:f>Sheet1!$E$2</c:f>
              <c:strCache>
                <c:ptCount val="1"/>
                <c:pt idx="0">
                  <c:v>Gender gap</c:v>
                </c:pt>
              </c:strCache>
            </c:strRef>
          </c:tx>
          <c:spPr>
            <a:solidFill>
              <a:schemeClr val="accent3"/>
            </a:solidFill>
            <a:ln>
              <a:noFill/>
            </a:ln>
            <a:effectLst/>
          </c:spPr>
          <c:invertIfNegative val="0"/>
          <c:dLbls>
            <c:dLbl>
              <c:idx val="9"/>
              <c:layout>
                <c:manualLayout>
                  <c:x val="0"/>
                  <c:y val="6.8493150684931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097-439E-BD98-426DCA3AD70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Sheet1!$B$3:$B$12</c:f>
              <c:strCache>
                <c:ptCount val="10"/>
                <c:pt idx="0">
                  <c:v>Cambodia</c:v>
                </c:pt>
                <c:pt idx="1">
                  <c:v>Vietnam</c:v>
                </c:pt>
                <c:pt idx="2">
                  <c:v>Indonesia</c:v>
                </c:pt>
                <c:pt idx="3">
                  <c:v>Singapore</c:v>
                </c:pt>
                <c:pt idx="4">
                  <c:v>Timor Leste</c:v>
                </c:pt>
                <c:pt idx="5">
                  <c:v>Thailand</c:v>
                </c:pt>
                <c:pt idx="6">
                  <c:v>Lao PDR</c:v>
                </c:pt>
                <c:pt idx="7">
                  <c:v>Malaysia</c:v>
                </c:pt>
                <c:pt idx="8">
                  <c:v>Philippines</c:v>
                </c:pt>
                <c:pt idx="9">
                  <c:v>Myanmar</c:v>
                </c:pt>
              </c:strCache>
            </c:strRef>
          </c:cat>
          <c:val>
            <c:numRef>
              <c:f>Sheet1!$E$3:$E$12</c:f>
              <c:numCache>
                <c:formatCode>General</c:formatCode>
                <c:ptCount val="10"/>
                <c:pt idx="0">
                  <c:v>13</c:v>
                </c:pt>
                <c:pt idx="1">
                  <c:v>10</c:v>
                </c:pt>
                <c:pt idx="2">
                  <c:v>19</c:v>
                </c:pt>
                <c:pt idx="3">
                  <c:v>14</c:v>
                </c:pt>
                <c:pt idx="4">
                  <c:v>11</c:v>
                </c:pt>
                <c:pt idx="5">
                  <c:v>27</c:v>
                </c:pt>
                <c:pt idx="6">
                  <c:v>7</c:v>
                </c:pt>
                <c:pt idx="7">
                  <c:v>26</c:v>
                </c:pt>
                <c:pt idx="8">
                  <c:v>26</c:v>
                </c:pt>
                <c:pt idx="9">
                  <c:v>29</c:v>
                </c:pt>
              </c:numCache>
            </c:numRef>
          </c:val>
          <c:extLst>
            <c:ext xmlns:c16="http://schemas.microsoft.com/office/drawing/2014/chart" uri="{C3380CC4-5D6E-409C-BE32-E72D297353CC}">
              <c16:uniqueId val="{00000002-0097-439E-BD98-426DCA3AD705}"/>
            </c:ext>
          </c:extLst>
        </c:ser>
        <c:dLbls>
          <c:showLegendKey val="0"/>
          <c:showVal val="0"/>
          <c:showCatName val="0"/>
          <c:showSerName val="0"/>
          <c:showPercent val="0"/>
          <c:showBubbleSize val="0"/>
        </c:dLbls>
        <c:gapWidth val="219"/>
        <c:overlap val="-27"/>
        <c:axId val="323589856"/>
        <c:axId val="323577376"/>
      </c:barChart>
      <c:catAx>
        <c:axId val="32358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23577376"/>
        <c:crosses val="autoZero"/>
        <c:auto val="1"/>
        <c:lblAlgn val="ctr"/>
        <c:lblOffset val="100"/>
        <c:noMultiLvlLbl val="0"/>
      </c:catAx>
      <c:valAx>
        <c:axId val="323577376"/>
        <c:scaling>
          <c:orientation val="minMax"/>
        </c:scaling>
        <c:delete val="1"/>
        <c:axPos val="l"/>
        <c:numFmt formatCode="General" sourceLinked="1"/>
        <c:majorTickMark val="none"/>
        <c:minorTickMark val="none"/>
        <c:tickLblPos val="nextTo"/>
        <c:crossAx val="323589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t>Total Fertility Rate 1973-2022</a:t>
            </a:r>
          </a:p>
        </c:rich>
      </c:tx>
      <c:layout>
        <c:manualLayout>
          <c:xMode val="edge"/>
          <c:yMode val="edge"/>
          <c:x val="0.3633207793691432"/>
          <c:y val="6.4767817573654754E-2"/>
        </c:manualLayout>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4.4315906534876541E-2"/>
          <c:y val="0.18415529905561384"/>
          <c:w val="0.93013576947666798"/>
          <c:h val="0.67655905003809713"/>
        </c:manualLayout>
      </c:layout>
      <c:lineChart>
        <c:grouping val="standard"/>
        <c:varyColors val="0"/>
        <c:ser>
          <c:idx val="1"/>
          <c:order val="1"/>
          <c:tx>
            <c:strRef>
              <c:f>Sheet1!$C$3</c:f>
              <c:strCache>
                <c:ptCount val="1"/>
                <c:pt idx="0">
                  <c:v>Total Fertility Rate</c:v>
                </c:pt>
              </c:strCache>
            </c:strRef>
          </c:tx>
          <c:spPr>
            <a:ln w="34925" cap="rnd">
              <a:solidFill>
                <a:schemeClr val="lt1"/>
              </a:solidFill>
              <a:round/>
            </a:ln>
            <a:effectLst>
              <a:outerShdw dist="25400" dir="2700000" algn="tl" rotWithShape="0">
                <a:schemeClr val="accent2"/>
              </a:outerShdw>
            </a:effectLst>
          </c:spPr>
          <c:marker>
            <c:symbol val="none"/>
          </c:marker>
          <c:dLbls>
            <c:dLbl>
              <c:idx val="0"/>
              <c:layout>
                <c:manualLayout>
                  <c:x val="-1.4636891531765962E-17"/>
                  <c:y val="-1.8175583579347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12F-48E1-8788-D5AA1BB82C42}"/>
                </c:ext>
              </c:extLst>
            </c:dLbl>
            <c:dLbl>
              <c:idx val="1"/>
              <c:layout>
                <c:manualLayout>
                  <c:x val="-4.3745218333185601E-3"/>
                  <c:y val="-3.07613880764736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2F-48E1-8788-D5AA1BB82C42}"/>
                </c:ext>
              </c:extLst>
            </c:dLbl>
            <c:dLbl>
              <c:idx val="2"/>
              <c:layout>
                <c:manualLayout>
                  <c:x val="3.1935404985569348E-3"/>
                  <c:y val="-1.09053501476086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2F-48E1-8788-D5AA1BB82C42}"/>
                </c:ext>
              </c:extLst>
            </c:dLbl>
            <c:dLbl>
              <c:idx val="3"/>
              <c:layout>
                <c:manualLayout>
                  <c:x val="-3.8086320392148869E-4"/>
                  <c:y val="-2.4934236735199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12F-48E1-8788-D5AA1BB82C42}"/>
                </c:ext>
              </c:extLst>
            </c:dLbl>
            <c:dLbl>
              <c:idx val="4"/>
              <c:layout>
                <c:manualLayout>
                  <c:x val="-2.3745521304874358E-3"/>
                  <c:y val="-2.24431668285208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2F-48E1-8788-D5AA1BB82C42}"/>
                </c:ext>
              </c:extLst>
            </c:dLbl>
            <c:dLbl>
              <c:idx val="5"/>
              <c:layout>
                <c:manualLayout>
                  <c:x val="-7.1236563914623945E-3"/>
                  <c:y val="-3.134982055470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12F-48E1-8788-D5AA1BB82C42}"/>
                </c:ext>
              </c:extLst>
            </c:dLbl>
            <c:dLbl>
              <c:idx val="6"/>
              <c:layout>
                <c:manualLayout>
                  <c:x val="0"/>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12F-48E1-8788-D5AA1BB82C42}"/>
                </c:ext>
              </c:extLst>
            </c:dLbl>
            <c:dLbl>
              <c:idx val="7"/>
              <c:layout>
                <c:manualLayout>
                  <c:x val="-1.0412199324704604E-2"/>
                  <c:y val="-3.0761101846811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12F-48E1-8788-D5AA1BB82C42}"/>
                </c:ext>
              </c:extLst>
            </c:dLbl>
            <c:dLbl>
              <c:idx val="8"/>
              <c:layout>
                <c:manualLayout>
                  <c:x val="-2.0788188426434382E-3"/>
                  <c:y val="-3.53908666404480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12F-48E1-8788-D5AA1BB82C42}"/>
                </c:ext>
              </c:extLst>
            </c:dLbl>
            <c:dLbl>
              <c:idx val="9"/>
              <c:layout>
                <c:manualLayout>
                  <c:x val="2.7777777777778798E-3"/>
                  <c:y val="-1.8518518518518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12F-48E1-8788-D5AA1BB82C4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Sheet1!$D$1:$N$1</c:f>
              <c:strCache>
                <c:ptCount val="11"/>
                <c:pt idx="0">
                  <c:v>NDS 1973</c:v>
                </c:pt>
                <c:pt idx="1">
                  <c:v>RPFS 1978</c:v>
                </c:pt>
                <c:pt idx="2">
                  <c:v>NDS 1983</c:v>
                </c:pt>
                <c:pt idx="3">
                  <c:v>CPS 1986</c:v>
                </c:pt>
                <c:pt idx="4">
                  <c:v>NDS 1993</c:v>
                </c:pt>
                <c:pt idx="5">
                  <c:v>NDHS 1998</c:v>
                </c:pt>
                <c:pt idx="6">
                  <c:v>NDHS 2003</c:v>
                </c:pt>
                <c:pt idx="7">
                  <c:v>NDHS 2008</c:v>
                </c:pt>
                <c:pt idx="8">
                  <c:v>NDHS 2013</c:v>
                </c:pt>
                <c:pt idx="9">
                  <c:v>NDHS 2017</c:v>
                </c:pt>
                <c:pt idx="10">
                  <c:v>NDHS 2022</c:v>
                </c:pt>
              </c:strCache>
            </c:strRef>
          </c:cat>
          <c:val>
            <c:numRef>
              <c:f>Sheet1!$D$3:$N$3</c:f>
              <c:numCache>
                <c:formatCode>General</c:formatCode>
                <c:ptCount val="11"/>
                <c:pt idx="0" formatCode="0.0">
                  <c:v>6</c:v>
                </c:pt>
                <c:pt idx="1">
                  <c:v>5.2</c:v>
                </c:pt>
                <c:pt idx="2">
                  <c:v>5.0999999999999996</c:v>
                </c:pt>
                <c:pt idx="3">
                  <c:v>4.4000000000000004</c:v>
                </c:pt>
                <c:pt idx="4" formatCode="0.0">
                  <c:v>4.0999999999999996</c:v>
                </c:pt>
                <c:pt idx="5" formatCode="0.0">
                  <c:v>3.7</c:v>
                </c:pt>
                <c:pt idx="6" formatCode="0.0">
                  <c:v>3.5</c:v>
                </c:pt>
                <c:pt idx="7" formatCode="0.0">
                  <c:v>3.3</c:v>
                </c:pt>
                <c:pt idx="8" formatCode="0.0">
                  <c:v>3</c:v>
                </c:pt>
                <c:pt idx="9" formatCode="0.0">
                  <c:v>2.7</c:v>
                </c:pt>
                <c:pt idx="10" formatCode="0.0">
                  <c:v>1.9</c:v>
                </c:pt>
              </c:numCache>
            </c:numRef>
          </c:val>
          <c:smooth val="0"/>
          <c:extLst>
            <c:ext xmlns:c16="http://schemas.microsoft.com/office/drawing/2014/chart" uri="{C3380CC4-5D6E-409C-BE32-E72D297353CC}">
              <c16:uniqueId val="{0000000A-F12F-48E1-8788-D5AA1BB82C42}"/>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47003631"/>
        <c:axId val="47003151"/>
        <c:extLst>
          <c:ext xmlns:c15="http://schemas.microsoft.com/office/drawing/2012/chart" uri="{02D57815-91ED-43cb-92C2-25804820EDAC}">
            <c15:filteredLineSeries>
              <c15:ser>
                <c:idx val="0"/>
                <c:order val="0"/>
                <c:tx>
                  <c:strRef>
                    <c:extLst>
                      <c:ext uri="{02D57815-91ED-43cb-92C2-25804820EDAC}">
                        <c15:formulaRef>
                          <c15:sqref>Sheet1!$C$2</c15:sqref>
                        </c15:formulaRef>
                      </c:ext>
                    </c:extLst>
                    <c:strCache>
                      <c:ptCount val="1"/>
                    </c:strCache>
                  </c:strRef>
                </c:tx>
                <c:spPr>
                  <a:ln w="34925" cap="rnd">
                    <a:solidFill>
                      <a:schemeClr val="lt1"/>
                    </a:solidFill>
                    <a:round/>
                  </a:ln>
                  <a:effectLst>
                    <a:outerShdw dist="25400" dir="2700000" algn="tl" rotWithShape="0">
                      <a:schemeClr val="accent1"/>
                    </a:outerShdw>
                  </a:effectLst>
                </c:spPr>
                <c:marker>
                  <c:symbol val="none"/>
                </c:marker>
                <c:cat>
                  <c:strRef>
                    <c:extLst>
                      <c:ext uri="{02D57815-91ED-43cb-92C2-25804820EDAC}">
                        <c15:formulaRef>
                          <c15:sqref>Sheet1!$D$1:$N$1</c15:sqref>
                        </c15:formulaRef>
                      </c:ext>
                    </c:extLst>
                    <c:strCache>
                      <c:ptCount val="11"/>
                      <c:pt idx="0">
                        <c:v>NDS 1973</c:v>
                      </c:pt>
                      <c:pt idx="1">
                        <c:v>RPFS 1978</c:v>
                      </c:pt>
                      <c:pt idx="2">
                        <c:v>NDS 1983</c:v>
                      </c:pt>
                      <c:pt idx="3">
                        <c:v>CPS 1986</c:v>
                      </c:pt>
                      <c:pt idx="4">
                        <c:v>NDS 1993</c:v>
                      </c:pt>
                      <c:pt idx="5">
                        <c:v>NDHS 1998</c:v>
                      </c:pt>
                      <c:pt idx="6">
                        <c:v>NDHS 2003</c:v>
                      </c:pt>
                      <c:pt idx="7">
                        <c:v>NDHS 2008</c:v>
                      </c:pt>
                      <c:pt idx="8">
                        <c:v>NDHS 2013</c:v>
                      </c:pt>
                      <c:pt idx="9">
                        <c:v>NDHS 2017</c:v>
                      </c:pt>
                      <c:pt idx="10">
                        <c:v>NDHS 2022</c:v>
                      </c:pt>
                    </c:strCache>
                  </c:strRef>
                </c:cat>
                <c:val>
                  <c:numRef>
                    <c:extLst>
                      <c:ext uri="{02D57815-91ED-43cb-92C2-25804820EDAC}">
                        <c15:formulaRef>
                          <c15:sqref>Sheet1!$D$2:$N$2</c15:sqref>
                        </c15:formulaRef>
                      </c:ext>
                    </c:extLst>
                    <c:numCache>
                      <c:formatCode>General</c:formatCode>
                      <c:ptCount val="11"/>
                    </c:numCache>
                  </c:numRef>
                </c:val>
                <c:smooth val="0"/>
                <c:extLst>
                  <c:ext xmlns:c16="http://schemas.microsoft.com/office/drawing/2014/chart" uri="{C3380CC4-5D6E-409C-BE32-E72D297353CC}">
                    <c16:uniqueId val="{0000000B-F12F-48E1-8788-D5AA1BB82C42}"/>
                  </c:ext>
                </c:extLst>
              </c15:ser>
            </c15:filteredLineSeries>
          </c:ext>
        </c:extLst>
      </c:lineChart>
      <c:catAx>
        <c:axId val="47003631"/>
        <c:scaling>
          <c:orientation val="minMax"/>
        </c:scaling>
        <c:delete val="0"/>
        <c:axPos val="b"/>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600" b="0" i="0" u="none" strike="noStrike" kern="1200" spc="100" baseline="0">
                <a:solidFill>
                  <a:schemeClr val="lt1"/>
                </a:solidFill>
                <a:latin typeface="+mn-lt"/>
                <a:ea typeface="+mn-ea"/>
                <a:cs typeface="+mn-cs"/>
              </a:defRPr>
            </a:pPr>
            <a:endParaRPr lang="en-US"/>
          </a:p>
        </c:txPr>
        <c:crossAx val="47003151"/>
        <c:crosses val="autoZero"/>
        <c:auto val="1"/>
        <c:lblAlgn val="ctr"/>
        <c:lblOffset val="100"/>
        <c:noMultiLvlLbl val="0"/>
      </c:catAx>
      <c:valAx>
        <c:axId val="47003151"/>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47003631"/>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none" spc="20" baseline="0">
                <a:solidFill>
                  <a:schemeClr val="tx1">
                    <a:lumMod val="50000"/>
                    <a:lumOff val="50000"/>
                  </a:schemeClr>
                </a:solidFill>
                <a:latin typeface="+mn-lt"/>
                <a:ea typeface="+mn-ea"/>
                <a:cs typeface="+mn-cs"/>
              </a:defRPr>
            </a:pPr>
            <a:r>
              <a:rPr lang="en-US" b="1"/>
              <a:t>2010</a:t>
            </a:r>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bar"/>
        <c:grouping val="clustered"/>
        <c:varyColors val="0"/>
        <c:ser>
          <c:idx val="0"/>
          <c:order val="0"/>
          <c:tx>
            <c:strRef>
              <c:f>'By broad age groups'!$BB$5</c:f>
              <c:strCache>
                <c:ptCount val="1"/>
                <c:pt idx="0">
                  <c:v>Male</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val>
            <c:numRef>
              <c:f>'By broad age groups'!$BB$6:$BB$105</c:f>
              <c:numCache>
                <c:formatCode>#,##0.000</c:formatCode>
                <c:ptCount val="100"/>
                <c:pt idx="0">
                  <c:v>1.1029238681930242</c:v>
                </c:pt>
                <c:pt idx="1">
                  <c:v>1.1505601341496166</c:v>
                </c:pt>
                <c:pt idx="2">
                  <c:v>1.1802617277351466</c:v>
                </c:pt>
                <c:pt idx="3">
                  <c:v>1.1430386184722598</c:v>
                </c:pt>
                <c:pt idx="4">
                  <c:v>1.1558246536179579</c:v>
                </c:pt>
                <c:pt idx="5">
                  <c:v>1.1736845981874739</c:v>
                </c:pt>
                <c:pt idx="6">
                  <c:v>1.153385711457352</c:v>
                </c:pt>
                <c:pt idx="7">
                  <c:v>1.1467912537238136</c:v>
                </c:pt>
                <c:pt idx="8">
                  <c:v>1.1019069202850273</c:v>
                </c:pt>
                <c:pt idx="9">
                  <c:v>1.1991602804449917</c:v>
                </c:pt>
                <c:pt idx="10">
                  <c:v>1.2177729180880517</c:v>
                </c:pt>
                <c:pt idx="11">
                  <c:v>1.0898335067830589</c:v>
                </c:pt>
                <c:pt idx="12">
                  <c:v>1.1563704914727293</c:v>
                </c:pt>
                <c:pt idx="13">
                  <c:v>1.0969467270809534</c:v>
                </c:pt>
                <c:pt idx="14">
                  <c:v>1.110814690831645</c:v>
                </c:pt>
                <c:pt idx="15">
                  <c:v>1.1056378953042489</c:v>
                </c:pt>
                <c:pt idx="16">
                  <c:v>1.0667707744073482</c:v>
                </c:pt>
                <c:pt idx="17">
                  <c:v>1.0762525411107691</c:v>
                </c:pt>
                <c:pt idx="18">
                  <c:v>1.0555951775355492</c:v>
                </c:pt>
                <c:pt idx="19">
                  <c:v>1.0366218970241581</c:v>
                </c:pt>
                <c:pt idx="20">
                  <c:v>1.0167280566386483</c:v>
                </c:pt>
                <c:pt idx="21">
                  <c:v>0.93769528391653123</c:v>
                </c:pt>
                <c:pt idx="22">
                  <c:v>0.92529480090634642</c:v>
                </c:pt>
                <c:pt idx="23">
                  <c:v>0.88357935945776123</c:v>
                </c:pt>
                <c:pt idx="24">
                  <c:v>0.84708186797800311</c:v>
                </c:pt>
                <c:pt idx="25">
                  <c:v>0.85439869445982053</c:v>
                </c:pt>
                <c:pt idx="26">
                  <c:v>0.79593339534874463</c:v>
                </c:pt>
                <c:pt idx="27">
                  <c:v>0.81106306763278679</c:v>
                </c:pt>
                <c:pt idx="28">
                  <c:v>0.78783571749135128</c:v>
                </c:pt>
                <c:pt idx="29">
                  <c:v>0.80806745750124331</c:v>
                </c:pt>
                <c:pt idx="30">
                  <c:v>0.87625711791786076</c:v>
                </c:pt>
                <c:pt idx="31">
                  <c:v>0.7368713568369164</c:v>
                </c:pt>
                <c:pt idx="32">
                  <c:v>0.73417465791155745</c:v>
                </c:pt>
                <c:pt idx="33">
                  <c:v>0.6885831178871249</c:v>
                </c:pt>
                <c:pt idx="34">
                  <c:v>0.69355305819574831</c:v>
                </c:pt>
                <c:pt idx="35">
                  <c:v>0.7137685530313912</c:v>
                </c:pt>
                <c:pt idx="36">
                  <c:v>0.62881928784773344</c:v>
                </c:pt>
                <c:pt idx="37">
                  <c:v>0.66800698018315097</c:v>
                </c:pt>
                <c:pt idx="38">
                  <c:v>0.64235151799727586</c:v>
                </c:pt>
                <c:pt idx="39">
                  <c:v>0.65816998566948204</c:v>
                </c:pt>
                <c:pt idx="40">
                  <c:v>0.73823378545061191</c:v>
                </c:pt>
                <c:pt idx="41">
                  <c:v>0.60910847642543087</c:v>
                </c:pt>
                <c:pt idx="42">
                  <c:v>0.59063121523444717</c:v>
                </c:pt>
                <c:pt idx="43">
                  <c:v>0.53717809388504245</c:v>
                </c:pt>
                <c:pt idx="44">
                  <c:v>0.53417057062571638</c:v>
                </c:pt>
                <c:pt idx="45">
                  <c:v>0.59743036216352496</c:v>
                </c:pt>
                <c:pt idx="46">
                  <c:v>0.51643842142696028</c:v>
                </c:pt>
                <c:pt idx="47">
                  <c:v>0.50996742701771536</c:v>
                </c:pt>
                <c:pt idx="48">
                  <c:v>0.46260949504659188</c:v>
                </c:pt>
                <c:pt idx="49">
                  <c:v>0.47791894725899131</c:v>
                </c:pt>
                <c:pt idx="50">
                  <c:v>0.52124482698147567</c:v>
                </c:pt>
                <c:pt idx="51">
                  <c:v>0.42446041085150343</c:v>
                </c:pt>
                <c:pt idx="52">
                  <c:v>0.40844050301860785</c:v>
                </c:pt>
                <c:pt idx="53">
                  <c:v>0.37916453299840552</c:v>
                </c:pt>
                <c:pt idx="54">
                  <c:v>0.38284244044841315</c:v>
                </c:pt>
                <c:pt idx="55">
                  <c:v>0.38249262769624814</c:v>
                </c:pt>
                <c:pt idx="56">
                  <c:v>0.3397873136300813</c:v>
                </c:pt>
                <c:pt idx="57">
                  <c:v>0.31815632261152915</c:v>
                </c:pt>
                <c:pt idx="58">
                  <c:v>0.2734225277874518</c:v>
                </c:pt>
                <c:pt idx="59">
                  <c:v>0.28451581577638835</c:v>
                </c:pt>
                <c:pt idx="60">
                  <c:v>0.31015178375316443</c:v>
                </c:pt>
                <c:pt idx="61">
                  <c:v>0.23199841646373465</c:v>
                </c:pt>
                <c:pt idx="62">
                  <c:v>0.22334298762378729</c:v>
                </c:pt>
                <c:pt idx="63">
                  <c:v>0.20748336551014998</c:v>
                </c:pt>
                <c:pt idx="64">
                  <c:v>0.17947343606976471</c:v>
                </c:pt>
                <c:pt idx="65">
                  <c:v>0.17691103058486538</c:v>
                </c:pt>
                <c:pt idx="66">
                  <c:v>0.13846520120682584</c:v>
                </c:pt>
                <c:pt idx="67">
                  <c:v>0.15308369200782806</c:v>
                </c:pt>
                <c:pt idx="68">
                  <c:v>0.13705078803553314</c:v>
                </c:pt>
                <c:pt idx="69">
                  <c:v>0.13118303109673998</c:v>
                </c:pt>
                <c:pt idx="70">
                  <c:v>0.13856050622908753</c:v>
                </c:pt>
                <c:pt idx="71">
                  <c:v>0.10221463637565484</c:v>
                </c:pt>
                <c:pt idx="72">
                  <c:v>0.10740009599598367</c:v>
                </c:pt>
                <c:pt idx="73">
                  <c:v>9.644976554043963E-2</c:v>
                </c:pt>
                <c:pt idx="74">
                  <c:v>8.8381328996694902E-2</c:v>
                </c:pt>
                <c:pt idx="75">
                  <c:v>8.1643913729763887E-2</c:v>
                </c:pt>
                <c:pt idx="76">
                  <c:v>6.6234824448636348E-2</c:v>
                </c:pt>
                <c:pt idx="77">
                  <c:v>6.3274953700441131E-2</c:v>
                </c:pt>
                <c:pt idx="78">
                  <c:v>5.0879885748339307E-2</c:v>
                </c:pt>
                <c:pt idx="79">
                  <c:v>4.7793302641000721E-2</c:v>
                </c:pt>
                <c:pt idx="80">
                  <c:v>4.7126167485168936E-2</c:v>
                </c:pt>
                <c:pt idx="81">
                  <c:v>3.2947379400510401E-2</c:v>
                </c:pt>
                <c:pt idx="82">
                  <c:v>3.1019618722944543E-2</c:v>
                </c:pt>
                <c:pt idx="83">
                  <c:v>2.484753551988397E-2</c:v>
                </c:pt>
                <c:pt idx="84">
                  <c:v>2.2110765164710416E-2</c:v>
                </c:pt>
                <c:pt idx="85">
                  <c:v>2.0164593289662192E-2</c:v>
                </c:pt>
                <c:pt idx="86">
                  <c:v>1.5130755295658761E-2</c:v>
                </c:pt>
                <c:pt idx="87">
                  <c:v>1.3511652928826761E-2</c:v>
                </c:pt>
                <c:pt idx="88">
                  <c:v>1.0285361322945476E-2</c:v>
                </c:pt>
                <c:pt idx="89">
                  <c:v>1.0355757078025128E-2</c:v>
                </c:pt>
                <c:pt idx="90">
                  <c:v>8.4962261323057037E-3</c:v>
                </c:pt>
                <c:pt idx="91">
                  <c:v>4.232409397712006E-3</c:v>
                </c:pt>
                <c:pt idx="92">
                  <c:v>3.5252028120656546E-3</c:v>
                </c:pt>
                <c:pt idx="93">
                  <c:v>2.8483205516843845E-3</c:v>
                </c:pt>
                <c:pt idx="94">
                  <c:v>2.1227027685556633E-3</c:v>
                </c:pt>
                <c:pt idx="95">
                  <c:v>1.8866062361346761E-3</c:v>
                </c:pt>
                <c:pt idx="96">
                  <c:v>1.5032201238547246E-3</c:v>
                </c:pt>
                <c:pt idx="97">
                  <c:v>1.2259691500025563E-3</c:v>
                </c:pt>
                <c:pt idx="98">
                  <c:v>9.3355601351784775E-4</c:v>
                </c:pt>
                <c:pt idx="99">
                  <c:v>2.5559074151996759E-3</c:v>
                </c:pt>
              </c:numCache>
            </c:numRef>
          </c:val>
          <c:extLst>
            <c:ext xmlns:c16="http://schemas.microsoft.com/office/drawing/2014/chart" uri="{C3380CC4-5D6E-409C-BE32-E72D297353CC}">
              <c16:uniqueId val="{00000000-454B-4526-88E7-87D4C1C8AC37}"/>
            </c:ext>
          </c:extLst>
        </c:ser>
        <c:ser>
          <c:idx val="1"/>
          <c:order val="1"/>
          <c:tx>
            <c:strRef>
              <c:f>'By broad age groups'!$BC$5</c:f>
              <c:strCache>
                <c:ptCount val="1"/>
                <c:pt idx="0">
                  <c:v>Female</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val>
            <c:numRef>
              <c:f>'By broad age groups'!$BC$6:$BC$105</c:f>
              <c:numCache>
                <c:formatCode>#,##0.000</c:formatCode>
                <c:ptCount val="100"/>
                <c:pt idx="0">
                  <c:v>-1.0285848678172951</c:v>
                </c:pt>
                <c:pt idx="1">
                  <c:v>-1.0751424542037435</c:v>
                </c:pt>
                <c:pt idx="2">
                  <c:v>-1.0970095417547168</c:v>
                </c:pt>
                <c:pt idx="3">
                  <c:v>-1.0672180582050081</c:v>
                </c:pt>
                <c:pt idx="4">
                  <c:v>-1.082743029729113</c:v>
                </c:pt>
                <c:pt idx="5">
                  <c:v>-1.0938027443579346</c:v>
                </c:pt>
                <c:pt idx="6">
                  <c:v>-1.083714491149212</c:v>
                </c:pt>
                <c:pt idx="7">
                  <c:v>-1.0716768170305917</c:v>
                </c:pt>
                <c:pt idx="8">
                  <c:v>-1.0344277154889063</c:v>
                </c:pt>
                <c:pt idx="9">
                  <c:v>-1.1198004382146585</c:v>
                </c:pt>
                <c:pt idx="10">
                  <c:v>-1.1333629926894657</c:v>
                </c:pt>
                <c:pt idx="11">
                  <c:v>-1.0266137866750649</c:v>
                </c:pt>
                <c:pt idx="12">
                  <c:v>-1.0858501900571671</c:v>
                </c:pt>
                <c:pt idx="13">
                  <c:v>-1.0455329166056255</c:v>
                </c:pt>
                <c:pt idx="14">
                  <c:v>-1.0615376622758885</c:v>
                </c:pt>
                <c:pt idx="15">
                  <c:v>-1.0535363724523734</c:v>
                </c:pt>
                <c:pt idx="16">
                  <c:v>-1.0302018041608938</c:v>
                </c:pt>
                <c:pt idx="17">
                  <c:v>-1.0364226228867017</c:v>
                </c:pt>
                <c:pt idx="18">
                  <c:v>-1.0414986983337531</c:v>
                </c:pt>
                <c:pt idx="19">
                  <c:v>-1.0084733420968468</c:v>
                </c:pt>
                <c:pt idx="20">
                  <c:v>-0.99757066415243367</c:v>
                </c:pt>
                <c:pt idx="21">
                  <c:v>-0.90126060711053657</c:v>
                </c:pt>
                <c:pt idx="22">
                  <c:v>-0.9023392866806802</c:v>
                </c:pt>
                <c:pt idx="23">
                  <c:v>-0.86535335696183102</c:v>
                </c:pt>
                <c:pt idx="24">
                  <c:v>-0.82976884427487518</c:v>
                </c:pt>
                <c:pt idx="25">
                  <c:v>-0.83699578079251391</c:v>
                </c:pt>
                <c:pt idx="26">
                  <c:v>-0.78493432937045315</c:v>
                </c:pt>
                <c:pt idx="27">
                  <c:v>-0.79020426389687748</c:v>
                </c:pt>
                <c:pt idx="28">
                  <c:v>-0.77890303767755176</c:v>
                </c:pt>
                <c:pt idx="29">
                  <c:v>-0.79164250332373554</c:v>
                </c:pt>
                <c:pt idx="30">
                  <c:v>-0.83533985603071714</c:v>
                </c:pt>
                <c:pt idx="31">
                  <c:v>-0.71301694296946383</c:v>
                </c:pt>
                <c:pt idx="32">
                  <c:v>-0.71299961478359808</c:v>
                </c:pt>
                <c:pt idx="33">
                  <c:v>-0.67219065405811551</c:v>
                </c:pt>
                <c:pt idx="34">
                  <c:v>-0.67217440888386626</c:v>
                </c:pt>
                <c:pt idx="35">
                  <c:v>-0.68358935132293608</c:v>
                </c:pt>
                <c:pt idx="36">
                  <c:v>-0.61467407312318989</c:v>
                </c:pt>
                <c:pt idx="37">
                  <c:v>-0.64068692914254632</c:v>
                </c:pt>
                <c:pt idx="38">
                  <c:v>-0.62468326648389982</c:v>
                </c:pt>
                <c:pt idx="39">
                  <c:v>-0.63843101594514751</c:v>
                </c:pt>
                <c:pt idx="40">
                  <c:v>-0.70001972055852679</c:v>
                </c:pt>
                <c:pt idx="41">
                  <c:v>-0.5851284332104516</c:v>
                </c:pt>
                <c:pt idx="42">
                  <c:v>-0.57236947335516875</c:v>
                </c:pt>
                <c:pt idx="43">
                  <c:v>-0.53411317101003608</c:v>
                </c:pt>
                <c:pt idx="44">
                  <c:v>-0.52484042554862098</c:v>
                </c:pt>
                <c:pt idx="45">
                  <c:v>-0.57392251201338751</c:v>
                </c:pt>
                <c:pt idx="46">
                  <c:v>-0.5028401275688047</c:v>
                </c:pt>
                <c:pt idx="47">
                  <c:v>-0.49622617562616728</c:v>
                </c:pt>
                <c:pt idx="48">
                  <c:v>-0.45788323235170564</c:v>
                </c:pt>
                <c:pt idx="49">
                  <c:v>-0.47396053980028163</c:v>
                </c:pt>
                <c:pt idx="50">
                  <c:v>-0.50611515469743351</c:v>
                </c:pt>
                <c:pt idx="51">
                  <c:v>-0.41960093772777424</c:v>
                </c:pt>
                <c:pt idx="52">
                  <c:v>-0.40090490819023528</c:v>
                </c:pt>
                <c:pt idx="53">
                  <c:v>-0.38673153516365977</c:v>
                </c:pt>
                <c:pt idx="54">
                  <c:v>-0.38866254487607543</c:v>
                </c:pt>
                <c:pt idx="55">
                  <c:v>-0.38648677453830593</c:v>
                </c:pt>
                <c:pt idx="56">
                  <c:v>-0.34503667093579016</c:v>
                </c:pt>
                <c:pt idx="57">
                  <c:v>-0.32429374944285821</c:v>
                </c:pt>
                <c:pt idx="58">
                  <c:v>-0.28492844320231681</c:v>
                </c:pt>
                <c:pt idx="59">
                  <c:v>-0.29599573891245468</c:v>
                </c:pt>
                <c:pt idx="60">
                  <c:v>-0.32650525916397588</c:v>
                </c:pt>
                <c:pt idx="61">
                  <c:v>-0.25307707155781567</c:v>
                </c:pt>
                <c:pt idx="62">
                  <c:v>-0.24509527594339975</c:v>
                </c:pt>
                <c:pt idx="63">
                  <c:v>-0.2315727928984069</c:v>
                </c:pt>
                <c:pt idx="64">
                  <c:v>-0.2046816144579798</c:v>
                </c:pt>
                <c:pt idx="65">
                  <c:v>-0.20714221685091783</c:v>
                </c:pt>
                <c:pt idx="66">
                  <c:v>-0.16719208433740695</c:v>
                </c:pt>
                <c:pt idx="67">
                  <c:v>-0.18197086085766745</c:v>
                </c:pt>
                <c:pt idx="68">
                  <c:v>-0.16621195882437484</c:v>
                </c:pt>
                <c:pt idx="69">
                  <c:v>-0.16266076373351057</c:v>
                </c:pt>
                <c:pt idx="70">
                  <c:v>-0.17470818495668058</c:v>
                </c:pt>
                <c:pt idx="71">
                  <c:v>-0.13370536515182474</c:v>
                </c:pt>
                <c:pt idx="72">
                  <c:v>-0.14065938274207776</c:v>
                </c:pt>
                <c:pt idx="73">
                  <c:v>-0.13064802335813461</c:v>
                </c:pt>
                <c:pt idx="74">
                  <c:v>-0.12468062935061335</c:v>
                </c:pt>
                <c:pt idx="75">
                  <c:v>-0.11589307309343956</c:v>
                </c:pt>
                <c:pt idx="76">
                  <c:v>-9.8039626593623169E-2</c:v>
                </c:pt>
                <c:pt idx="77">
                  <c:v>-9.1132178502884381E-2</c:v>
                </c:pt>
                <c:pt idx="78">
                  <c:v>-7.5326706970077567E-2</c:v>
                </c:pt>
                <c:pt idx="79">
                  <c:v>-7.5595293850996864E-2</c:v>
                </c:pt>
                <c:pt idx="80">
                  <c:v>-7.6351235959390654E-2</c:v>
                </c:pt>
                <c:pt idx="81">
                  <c:v>-5.3479113628203387E-2</c:v>
                </c:pt>
                <c:pt idx="82">
                  <c:v>-5.3000422493661756E-2</c:v>
                </c:pt>
                <c:pt idx="83">
                  <c:v>-4.4135972411708642E-2</c:v>
                </c:pt>
                <c:pt idx="84">
                  <c:v>-4.1891972342092652E-2</c:v>
                </c:pt>
                <c:pt idx="85">
                  <c:v>-3.8142586125388726E-2</c:v>
                </c:pt>
                <c:pt idx="86">
                  <c:v>-2.9931192048251461E-2</c:v>
                </c:pt>
                <c:pt idx="87">
                  <c:v>-2.6847857975762699E-2</c:v>
                </c:pt>
                <c:pt idx="88">
                  <c:v>-1.9897089420359511E-2</c:v>
                </c:pt>
                <c:pt idx="89">
                  <c:v>-1.9892757373893073E-2</c:v>
                </c:pt>
                <c:pt idx="90">
                  <c:v>-1.7118081612138167E-2</c:v>
                </c:pt>
                <c:pt idx="91">
                  <c:v>-8.6251045146822965E-3</c:v>
                </c:pt>
                <c:pt idx="92">
                  <c:v>-7.5680851768709055E-3</c:v>
                </c:pt>
                <c:pt idx="93">
                  <c:v>-5.7312974751002905E-3</c:v>
                </c:pt>
                <c:pt idx="94">
                  <c:v>-4.8237337403810839E-3</c:v>
                </c:pt>
                <c:pt idx="95">
                  <c:v>-4.1793418284981143E-3</c:v>
                </c:pt>
                <c:pt idx="96">
                  <c:v>-3.2804421867117877E-3</c:v>
                </c:pt>
                <c:pt idx="97">
                  <c:v>-2.6631255652440691E-3</c:v>
                </c:pt>
                <c:pt idx="98">
                  <c:v>-1.9721641538468686E-3</c:v>
                </c:pt>
                <c:pt idx="99">
                  <c:v>-4.5215734993468842E-3</c:v>
                </c:pt>
              </c:numCache>
            </c:numRef>
          </c:val>
          <c:extLst>
            <c:ext xmlns:c16="http://schemas.microsoft.com/office/drawing/2014/chart" uri="{C3380CC4-5D6E-409C-BE32-E72D297353CC}">
              <c16:uniqueId val="{00000001-454B-4526-88E7-87D4C1C8AC37}"/>
            </c:ext>
          </c:extLst>
        </c:ser>
        <c:dLbls>
          <c:showLegendKey val="0"/>
          <c:showVal val="0"/>
          <c:showCatName val="0"/>
          <c:showSerName val="0"/>
          <c:showPercent val="0"/>
          <c:showBubbleSize val="0"/>
        </c:dLbls>
        <c:gapWidth val="100"/>
        <c:axId val="973374896"/>
        <c:axId val="973372976"/>
      </c:barChart>
      <c:catAx>
        <c:axId val="973374896"/>
        <c:scaling>
          <c:orientation val="minMax"/>
        </c:scaling>
        <c:delete val="1"/>
        <c:axPos val="l"/>
        <c:majorTickMark val="none"/>
        <c:minorTickMark val="none"/>
        <c:tickLblPos val="nextTo"/>
        <c:crossAx val="973372976"/>
        <c:crosses val="autoZero"/>
        <c:auto val="1"/>
        <c:lblAlgn val="ctr"/>
        <c:lblOffset val="100"/>
        <c:noMultiLvlLbl val="0"/>
      </c:catAx>
      <c:valAx>
        <c:axId val="973372976"/>
        <c:scaling>
          <c:orientation val="minMax"/>
        </c:scaling>
        <c:delete val="1"/>
        <c:axPos val="b"/>
        <c:numFmt formatCode="#,##0.000" sourceLinked="1"/>
        <c:majorTickMark val="none"/>
        <c:minorTickMark val="none"/>
        <c:tickLblPos val="nextTo"/>
        <c:crossAx val="973374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PH" sz="2400" dirty="0"/>
              <a:t> Population age composition of selected countries under various stages in the demographic transition, 2023</a:t>
            </a:r>
          </a:p>
        </c:rich>
      </c:tx>
      <c:layout>
        <c:manualLayout>
          <c:xMode val="edge"/>
          <c:yMode val="edge"/>
          <c:x val="0.12247419072615923"/>
          <c:y val="1.882502187226596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633136482939632"/>
          <c:y val="0.16708333333333336"/>
          <c:w val="0.78907152230971134"/>
          <c:h val="0.61498432487605714"/>
        </c:manualLayout>
      </c:layout>
      <c:barChart>
        <c:barDir val="bar"/>
        <c:grouping val="stacked"/>
        <c:varyColors val="0"/>
        <c:ser>
          <c:idx val="0"/>
          <c:order val="0"/>
          <c:tx>
            <c:strRef>
              <c:f>Sheet1!$A$85</c:f>
              <c:strCache>
                <c:ptCount val="1"/>
                <c:pt idx="0">
                  <c:v>0-14</c:v>
                </c:pt>
              </c:strCache>
            </c:strRef>
          </c:tx>
          <c:spPr>
            <a:solidFill>
              <a:srgbClr val="1E68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Sheet1!$B$84:$G$84</c:f>
              <c:strCache>
                <c:ptCount val="6"/>
                <c:pt idx="0">
                  <c:v>Italy</c:v>
                </c:pt>
                <c:pt idx="1">
                  <c:v>Japan</c:v>
                </c:pt>
                <c:pt idx="2">
                  <c:v>Indonesia</c:v>
                </c:pt>
                <c:pt idx="3">
                  <c:v>Philippines</c:v>
                </c:pt>
                <c:pt idx="4">
                  <c:v>Tanzania</c:v>
                </c:pt>
                <c:pt idx="5">
                  <c:v>Uganda</c:v>
                </c:pt>
              </c:strCache>
            </c:strRef>
          </c:cat>
          <c:val>
            <c:numRef>
              <c:f>Sheet1!$B$85:$G$85</c:f>
              <c:numCache>
                <c:formatCode>0.0</c:formatCode>
                <c:ptCount val="6"/>
                <c:pt idx="0">
                  <c:v>12.144435176572129</c:v>
                </c:pt>
                <c:pt idx="1">
                  <c:v>11.649290616277492</c:v>
                </c:pt>
                <c:pt idx="2">
                  <c:v>24.934639005108668</c:v>
                </c:pt>
                <c:pt idx="3">
                  <c:v>28.607548085558758</c:v>
                </c:pt>
                <c:pt idx="4">
                  <c:v>42.723894620861216</c:v>
                </c:pt>
                <c:pt idx="5">
                  <c:v>43.938060491133967</c:v>
                </c:pt>
              </c:numCache>
            </c:numRef>
          </c:val>
          <c:extLst>
            <c:ext xmlns:c16="http://schemas.microsoft.com/office/drawing/2014/chart" uri="{C3380CC4-5D6E-409C-BE32-E72D297353CC}">
              <c16:uniqueId val="{00000000-5589-4826-B4EE-5026F7E8668E}"/>
            </c:ext>
          </c:extLst>
        </c:ser>
        <c:ser>
          <c:idx val="1"/>
          <c:order val="1"/>
          <c:tx>
            <c:strRef>
              <c:f>Sheet1!$A$86</c:f>
              <c:strCache>
                <c:ptCount val="1"/>
                <c:pt idx="0">
                  <c:v>15-64</c:v>
                </c:pt>
              </c:strCache>
            </c:strRef>
          </c:tx>
          <c:spPr>
            <a:solidFill>
              <a:srgbClr val="AC148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Sheet1!$B$84:$G$84</c:f>
              <c:strCache>
                <c:ptCount val="6"/>
                <c:pt idx="0">
                  <c:v>Italy</c:v>
                </c:pt>
                <c:pt idx="1">
                  <c:v>Japan</c:v>
                </c:pt>
                <c:pt idx="2">
                  <c:v>Indonesia</c:v>
                </c:pt>
                <c:pt idx="3">
                  <c:v>Philippines</c:v>
                </c:pt>
                <c:pt idx="4">
                  <c:v>Tanzania</c:v>
                </c:pt>
                <c:pt idx="5">
                  <c:v>Uganda</c:v>
                </c:pt>
              </c:strCache>
            </c:strRef>
          </c:cat>
          <c:val>
            <c:numRef>
              <c:f>Sheet1!$B$86:$G$86</c:f>
              <c:numCache>
                <c:formatCode>0.0</c:formatCode>
                <c:ptCount val="6"/>
                <c:pt idx="0">
                  <c:v>63.63678166923652</c:v>
                </c:pt>
                <c:pt idx="1">
                  <c:v>58.78889930294131</c:v>
                </c:pt>
                <c:pt idx="2">
                  <c:v>68.016820217224833</c:v>
                </c:pt>
                <c:pt idx="3">
                  <c:v>66.130280353328018</c:v>
                </c:pt>
                <c:pt idx="4">
                  <c:v>54.2329053806519</c:v>
                </c:pt>
                <c:pt idx="5">
                  <c:v>53.91135671487455</c:v>
                </c:pt>
              </c:numCache>
            </c:numRef>
          </c:val>
          <c:extLst>
            <c:ext xmlns:c16="http://schemas.microsoft.com/office/drawing/2014/chart" uri="{C3380CC4-5D6E-409C-BE32-E72D297353CC}">
              <c16:uniqueId val="{00000001-5589-4826-B4EE-5026F7E8668E}"/>
            </c:ext>
          </c:extLst>
        </c:ser>
        <c:ser>
          <c:idx val="2"/>
          <c:order val="2"/>
          <c:tx>
            <c:strRef>
              <c:f>Sheet1!$A$87</c:f>
              <c:strCache>
                <c:ptCount val="1"/>
                <c:pt idx="0">
                  <c:v>65+</c:v>
                </c:pt>
              </c:strCache>
            </c:strRef>
          </c:tx>
          <c:spPr>
            <a:solidFill>
              <a:schemeClr val="accent3"/>
            </a:solidFill>
            <a:ln>
              <a:noFill/>
            </a:ln>
            <a:effectLst/>
          </c:spPr>
          <c:invertIfNegative val="0"/>
          <c:dLbls>
            <c:dLbl>
              <c:idx val="5"/>
              <c:layout>
                <c:manualLayout>
                  <c:x val="-6.7307697403671818E-3"/>
                  <c:y val="4.10798235961209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89-4826-B4EE-5026F7E8668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Sheet1!$B$84:$G$84</c:f>
              <c:strCache>
                <c:ptCount val="6"/>
                <c:pt idx="0">
                  <c:v>Italy</c:v>
                </c:pt>
                <c:pt idx="1">
                  <c:v>Japan</c:v>
                </c:pt>
                <c:pt idx="2">
                  <c:v>Indonesia</c:v>
                </c:pt>
                <c:pt idx="3">
                  <c:v>Philippines</c:v>
                </c:pt>
                <c:pt idx="4">
                  <c:v>Tanzania</c:v>
                </c:pt>
                <c:pt idx="5">
                  <c:v>Uganda</c:v>
                </c:pt>
              </c:strCache>
            </c:strRef>
          </c:cat>
          <c:val>
            <c:numRef>
              <c:f>Sheet1!$B$87:$G$87</c:f>
              <c:numCache>
                <c:formatCode>0.0</c:formatCode>
                <c:ptCount val="6"/>
                <c:pt idx="0">
                  <c:v>24.218783154191357</c:v>
                </c:pt>
                <c:pt idx="1">
                  <c:v>29.561810080781203</c:v>
                </c:pt>
                <c:pt idx="2">
                  <c:v>7.0485407776664832</c:v>
                </c:pt>
                <c:pt idx="3">
                  <c:v>5.2621715611132238</c:v>
                </c:pt>
                <c:pt idx="4">
                  <c:v>3.043199998486886</c:v>
                </c:pt>
                <c:pt idx="5">
                  <c:v>2.1505827939914788</c:v>
                </c:pt>
              </c:numCache>
            </c:numRef>
          </c:val>
          <c:extLst>
            <c:ext xmlns:c16="http://schemas.microsoft.com/office/drawing/2014/chart" uri="{C3380CC4-5D6E-409C-BE32-E72D297353CC}">
              <c16:uniqueId val="{00000002-5589-4826-B4EE-5026F7E8668E}"/>
            </c:ext>
          </c:extLst>
        </c:ser>
        <c:dLbls>
          <c:showLegendKey val="0"/>
          <c:showVal val="0"/>
          <c:showCatName val="0"/>
          <c:showSerName val="0"/>
          <c:showPercent val="0"/>
          <c:showBubbleSize val="0"/>
        </c:dLbls>
        <c:gapWidth val="30"/>
        <c:overlap val="100"/>
        <c:axId val="1655374015"/>
        <c:axId val="1655374495"/>
      </c:barChart>
      <c:catAx>
        <c:axId val="16553740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55374495"/>
        <c:crosses val="autoZero"/>
        <c:auto val="1"/>
        <c:lblAlgn val="ctr"/>
        <c:lblOffset val="100"/>
        <c:noMultiLvlLbl val="0"/>
      </c:catAx>
      <c:valAx>
        <c:axId val="1655374495"/>
        <c:scaling>
          <c:orientation val="minMax"/>
          <c:max val="10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655374015"/>
        <c:crosses val="autoZero"/>
        <c:crossBetween val="between"/>
      </c:valAx>
      <c:spPr>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plotArea>
    <c:legend>
      <c:legendPos val="b"/>
      <c:layout>
        <c:manualLayout>
          <c:xMode val="edge"/>
          <c:yMode val="edge"/>
          <c:x val="0.36920192955617065"/>
          <c:y val="0.82080139943109298"/>
          <c:w val="0.31570251918970754"/>
          <c:h val="0.1240632768066479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PH" sz="2400" dirty="0"/>
              <a:t>Age composition from census 1960 to 2020 and </a:t>
            </a:r>
          </a:p>
          <a:p>
            <a:pPr>
              <a:defRPr sz="2400"/>
            </a:pPr>
            <a:r>
              <a:rPr lang="en-PH" sz="2400" dirty="0"/>
              <a:t>from projections 2025 to 2055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5138753502915251E-2"/>
          <c:y val="8.733716475095786E-2"/>
          <c:w val="0.97486124649708472"/>
          <c:h val="0.69660436841946483"/>
        </c:manualLayout>
      </c:layout>
      <c:barChart>
        <c:barDir val="col"/>
        <c:grouping val="stacked"/>
        <c:varyColors val="0"/>
        <c:ser>
          <c:idx val="0"/>
          <c:order val="0"/>
          <c:tx>
            <c:strRef>
              <c:f>Sheet3!$N$4</c:f>
              <c:strCache>
                <c:ptCount val="1"/>
                <c:pt idx="0">
                  <c:v>0-14</c:v>
                </c:pt>
              </c:strCache>
            </c:strRef>
          </c:tx>
          <c:spPr>
            <a:solidFill>
              <a:schemeClr val="accent5">
                <a:lumMod val="60000"/>
                <a:lumOff val="40000"/>
              </a:schemeClr>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10-6867-4799-99B7-1E0FF70B2CB3}"/>
              </c:ext>
            </c:extLst>
          </c:dPt>
          <c:dPt>
            <c:idx val="1"/>
            <c:invertIfNegative val="0"/>
            <c:bubble3D val="0"/>
            <c:spPr>
              <a:solidFill>
                <a:srgbClr val="00B0F0"/>
              </a:solidFill>
              <a:ln>
                <a:noFill/>
              </a:ln>
              <a:effectLst/>
            </c:spPr>
            <c:extLst>
              <c:ext xmlns:c16="http://schemas.microsoft.com/office/drawing/2014/chart" uri="{C3380CC4-5D6E-409C-BE32-E72D297353CC}">
                <c16:uniqueId val="{0000000F-6867-4799-99B7-1E0FF70B2CB3}"/>
              </c:ext>
            </c:extLst>
          </c:dPt>
          <c:dPt>
            <c:idx val="2"/>
            <c:invertIfNegative val="0"/>
            <c:bubble3D val="0"/>
            <c:spPr>
              <a:solidFill>
                <a:srgbClr val="00B0F0"/>
              </a:solidFill>
              <a:ln>
                <a:noFill/>
              </a:ln>
              <a:effectLst/>
            </c:spPr>
            <c:extLst>
              <c:ext xmlns:c16="http://schemas.microsoft.com/office/drawing/2014/chart" uri="{C3380CC4-5D6E-409C-BE32-E72D297353CC}">
                <c16:uniqueId val="{0000000E-6867-4799-99B7-1E0FF70B2CB3}"/>
              </c:ext>
            </c:extLst>
          </c:dPt>
          <c:dPt>
            <c:idx val="3"/>
            <c:invertIfNegative val="0"/>
            <c:bubble3D val="0"/>
            <c:spPr>
              <a:solidFill>
                <a:srgbClr val="00B0F0"/>
              </a:solidFill>
              <a:ln>
                <a:noFill/>
              </a:ln>
              <a:effectLst/>
            </c:spPr>
            <c:extLst>
              <c:ext xmlns:c16="http://schemas.microsoft.com/office/drawing/2014/chart" uri="{C3380CC4-5D6E-409C-BE32-E72D297353CC}">
                <c16:uniqueId val="{0000000D-6867-4799-99B7-1E0FF70B2CB3}"/>
              </c:ext>
            </c:extLst>
          </c:dPt>
          <c:dPt>
            <c:idx val="4"/>
            <c:invertIfNegative val="0"/>
            <c:bubble3D val="0"/>
            <c:spPr>
              <a:solidFill>
                <a:srgbClr val="00B0F0"/>
              </a:solidFill>
              <a:ln>
                <a:noFill/>
              </a:ln>
              <a:effectLst/>
            </c:spPr>
            <c:extLst>
              <c:ext xmlns:c16="http://schemas.microsoft.com/office/drawing/2014/chart" uri="{C3380CC4-5D6E-409C-BE32-E72D297353CC}">
                <c16:uniqueId val="{0000000C-6867-4799-99B7-1E0FF70B2CB3}"/>
              </c:ext>
            </c:extLst>
          </c:dPt>
          <c:dPt>
            <c:idx val="5"/>
            <c:invertIfNegative val="0"/>
            <c:bubble3D val="0"/>
            <c:spPr>
              <a:solidFill>
                <a:srgbClr val="00B0F0"/>
              </a:solidFill>
              <a:ln>
                <a:noFill/>
              </a:ln>
              <a:effectLst/>
            </c:spPr>
            <c:extLst>
              <c:ext xmlns:c16="http://schemas.microsoft.com/office/drawing/2014/chart" uri="{C3380CC4-5D6E-409C-BE32-E72D297353CC}">
                <c16:uniqueId val="{0000000B-6867-4799-99B7-1E0FF70B2CB3}"/>
              </c:ext>
            </c:extLst>
          </c:dPt>
          <c:dPt>
            <c:idx val="6"/>
            <c:invertIfNegative val="0"/>
            <c:bubble3D val="0"/>
            <c:spPr>
              <a:solidFill>
                <a:srgbClr val="00B0F0"/>
              </a:solidFill>
              <a:ln>
                <a:noFill/>
              </a:ln>
              <a:effectLst/>
            </c:spPr>
            <c:extLst>
              <c:ext xmlns:c16="http://schemas.microsoft.com/office/drawing/2014/chart" uri="{C3380CC4-5D6E-409C-BE32-E72D297353CC}">
                <c16:uniqueId val="{0000000A-6867-4799-99B7-1E0FF70B2CB3}"/>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Sheet3!$O$3:$AB$3</c:f>
              <c:strCache>
                <c:ptCount val="14"/>
                <c:pt idx="0">
                  <c:v>1960</c:v>
                </c:pt>
                <c:pt idx="1">
                  <c:v>1970</c:v>
                </c:pt>
                <c:pt idx="2">
                  <c:v>1980</c:v>
                </c:pt>
                <c:pt idx="3">
                  <c:v>1990</c:v>
                </c:pt>
                <c:pt idx="4">
                  <c:v>2000</c:v>
                </c:pt>
                <c:pt idx="5">
                  <c:v>2010</c:v>
                </c:pt>
                <c:pt idx="6">
                  <c:v>2020</c:v>
                </c:pt>
                <c:pt idx="7">
                  <c:v>2025</c:v>
                </c:pt>
                <c:pt idx="8">
                  <c:v>2030</c:v>
                </c:pt>
                <c:pt idx="9">
                  <c:v>2035</c:v>
                </c:pt>
                <c:pt idx="10">
                  <c:v>2040</c:v>
                </c:pt>
                <c:pt idx="11">
                  <c:v>2045</c:v>
                </c:pt>
                <c:pt idx="12">
                  <c:v>2050</c:v>
                </c:pt>
                <c:pt idx="13">
                  <c:v>2055</c:v>
                </c:pt>
              </c:strCache>
            </c:strRef>
          </c:cat>
          <c:val>
            <c:numRef>
              <c:f>Sheet3!$O$4:$AB$4</c:f>
              <c:numCache>
                <c:formatCode>#,##0.0</c:formatCode>
                <c:ptCount val="14"/>
                <c:pt idx="0" formatCode="0.0">
                  <c:v>45.693236612874074</c:v>
                </c:pt>
                <c:pt idx="1">
                  <c:v>45.716522098629895</c:v>
                </c:pt>
                <c:pt idx="2" formatCode="0.0">
                  <c:v>42.041984296378722</c:v>
                </c:pt>
                <c:pt idx="3">
                  <c:v>39.528848350408417</c:v>
                </c:pt>
                <c:pt idx="4">
                  <c:v>37.009657668309629</c:v>
                </c:pt>
                <c:pt idx="5">
                  <c:v>33.286317238931851</c:v>
                </c:pt>
                <c:pt idx="6">
                  <c:v>30.7</c:v>
                </c:pt>
                <c:pt idx="7" formatCode="_(* #,##0.0_);_(* \(#,##0.0\);_(* &quot;-&quot;??_);_(@_)">
                  <c:v>27.011002969144943</c:v>
                </c:pt>
                <c:pt idx="8" formatCode="_(* #,##0.0_);_(* \(#,##0.0\);_(* &quot;-&quot;??_);_(@_)">
                  <c:v>23.823922995301274</c:v>
                </c:pt>
                <c:pt idx="9" formatCode="_(* #,##0.0_);_(* \(#,##0.0\);_(* &quot;-&quot;??_);_(@_)">
                  <c:v>21.450421117858752</c:v>
                </c:pt>
                <c:pt idx="10" formatCode="_(* #,##0.0_);_(* \(#,##0.0\);_(* &quot;-&quot;??_);_(@_)">
                  <c:v>21.44594502263929</c:v>
                </c:pt>
                <c:pt idx="11" formatCode="_(* #,##0.0_);_(* \(#,##0.0\);_(* &quot;-&quot;??_);_(@_)">
                  <c:v>21.064366140175707</c:v>
                </c:pt>
                <c:pt idx="12" formatCode="_(* #,##0.0_);_(* \(#,##0.0\);_(* &quot;-&quot;??_);_(@_)">
                  <c:v>20.176767590430366</c:v>
                </c:pt>
                <c:pt idx="13" formatCode="0.0">
                  <c:v>19.015601082966953</c:v>
                </c:pt>
              </c:numCache>
            </c:numRef>
          </c:val>
          <c:extLst>
            <c:ext xmlns:c16="http://schemas.microsoft.com/office/drawing/2014/chart" uri="{C3380CC4-5D6E-409C-BE32-E72D297353CC}">
              <c16:uniqueId val="{00000000-6867-4799-99B7-1E0FF70B2CB3}"/>
            </c:ext>
          </c:extLst>
        </c:ser>
        <c:ser>
          <c:idx val="1"/>
          <c:order val="1"/>
          <c:tx>
            <c:strRef>
              <c:f>Sheet3!$N$5</c:f>
              <c:strCache>
                <c:ptCount val="1"/>
                <c:pt idx="0">
                  <c:v>15-64</c:v>
                </c:pt>
              </c:strCache>
            </c:strRef>
          </c:tx>
          <c:spPr>
            <a:solidFill>
              <a:srgbClr val="FF99CC"/>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6867-4799-99B7-1E0FF70B2CB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8-6867-4799-99B7-1E0FF70B2CB3}"/>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7-6867-4799-99B7-1E0FF70B2CB3}"/>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6-6867-4799-99B7-1E0FF70B2CB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6867-4799-99B7-1E0FF70B2CB3}"/>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4-6867-4799-99B7-1E0FF70B2CB3}"/>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3-6867-4799-99B7-1E0FF70B2CB3}"/>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Sheet3!$O$3:$AB$3</c:f>
              <c:strCache>
                <c:ptCount val="14"/>
                <c:pt idx="0">
                  <c:v>1960</c:v>
                </c:pt>
                <c:pt idx="1">
                  <c:v>1970</c:v>
                </c:pt>
                <c:pt idx="2">
                  <c:v>1980</c:v>
                </c:pt>
                <c:pt idx="3">
                  <c:v>1990</c:v>
                </c:pt>
                <c:pt idx="4">
                  <c:v>2000</c:v>
                </c:pt>
                <c:pt idx="5">
                  <c:v>2010</c:v>
                </c:pt>
                <c:pt idx="6">
                  <c:v>2020</c:v>
                </c:pt>
                <c:pt idx="7">
                  <c:v>2025</c:v>
                </c:pt>
                <c:pt idx="8">
                  <c:v>2030</c:v>
                </c:pt>
                <c:pt idx="9">
                  <c:v>2035</c:v>
                </c:pt>
                <c:pt idx="10">
                  <c:v>2040</c:v>
                </c:pt>
                <c:pt idx="11">
                  <c:v>2045</c:v>
                </c:pt>
                <c:pt idx="12">
                  <c:v>2050</c:v>
                </c:pt>
                <c:pt idx="13">
                  <c:v>2055</c:v>
                </c:pt>
              </c:strCache>
            </c:strRef>
          </c:cat>
          <c:val>
            <c:numRef>
              <c:f>Sheet3!$O$5:$AB$5</c:f>
              <c:numCache>
                <c:formatCode>#,##0.0</c:formatCode>
                <c:ptCount val="14"/>
                <c:pt idx="0" formatCode="0.0">
                  <c:v>51.579885841111931</c:v>
                </c:pt>
                <c:pt idx="1">
                  <c:v>51.465666365542177</c:v>
                </c:pt>
                <c:pt idx="2" formatCode="0.0">
                  <c:v>54.555950439993296</c:v>
                </c:pt>
                <c:pt idx="3">
                  <c:v>57.067971636756234</c:v>
                </c:pt>
                <c:pt idx="4">
                  <c:v>59.157330922376858</c:v>
                </c:pt>
                <c:pt idx="5">
                  <c:v>62.367703539830288</c:v>
                </c:pt>
                <c:pt idx="6">
                  <c:v>64</c:v>
                </c:pt>
                <c:pt idx="7" formatCode="_(* #,##0.0_);_(* \(#,##0.0\);_(* &quot;-&quot;??_);_(@_)">
                  <c:v>66.688209499050657</c:v>
                </c:pt>
                <c:pt idx="8" formatCode="_(* #,##0.0_);_(* \(#,##0.0\);_(* &quot;-&quot;??_);_(@_)">
                  <c:v>68.778323160148389</c:v>
                </c:pt>
                <c:pt idx="9" formatCode="_(* #,##0.0_);_(* \(#,##0.0\);_(* &quot;-&quot;??_);_(@_)">
                  <c:v>69.99312902671403</c:v>
                </c:pt>
                <c:pt idx="10" formatCode="_(* #,##0.0_);_(* \(#,##0.0\);_(* &quot;-&quot;??_);_(@_)">
                  <c:v>68.89204066699368</c:v>
                </c:pt>
                <c:pt idx="11" formatCode="_(* #,##0.0_);_(* \(#,##0.0\);_(* &quot;-&quot;??_);_(@_)">
                  <c:v>67.978217487235028</c:v>
                </c:pt>
                <c:pt idx="12" formatCode="_(* #,##0.0_);_(* \(#,##0.0\);_(* &quot;-&quot;??_);_(@_)">
                  <c:v>67.485233588244256</c:v>
                </c:pt>
                <c:pt idx="13" formatCode="0.0">
                  <c:v>67.009900179015006</c:v>
                </c:pt>
              </c:numCache>
            </c:numRef>
          </c:val>
          <c:extLst>
            <c:ext xmlns:c16="http://schemas.microsoft.com/office/drawing/2014/chart" uri="{C3380CC4-5D6E-409C-BE32-E72D297353CC}">
              <c16:uniqueId val="{00000001-6867-4799-99B7-1E0FF70B2CB3}"/>
            </c:ext>
          </c:extLst>
        </c:ser>
        <c:ser>
          <c:idx val="2"/>
          <c:order val="2"/>
          <c:tx>
            <c:strRef>
              <c:f>Sheet3!$N$6</c:f>
              <c:strCache>
                <c:ptCount val="1"/>
                <c:pt idx="0">
                  <c:v>65+</c:v>
                </c:pt>
              </c:strCache>
            </c:strRef>
          </c:tx>
          <c:spPr>
            <a:solidFill>
              <a:schemeClr val="accent3">
                <a:lumMod val="60000"/>
                <a:lumOff val="40000"/>
              </a:schemeClr>
            </a:solidFill>
            <a:ln>
              <a:noFill/>
            </a:ln>
            <a:effectLst/>
          </c:spPr>
          <c:invertIfNegative val="0"/>
          <c:dPt>
            <c:idx val="0"/>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7-6867-4799-99B7-1E0FF70B2CB3}"/>
              </c:ext>
            </c:extLst>
          </c:dPt>
          <c:dPt>
            <c:idx val="1"/>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6-6867-4799-99B7-1E0FF70B2CB3}"/>
              </c:ext>
            </c:extLst>
          </c:dPt>
          <c:dPt>
            <c:idx val="2"/>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5-6867-4799-99B7-1E0FF70B2CB3}"/>
              </c:ext>
            </c:extLst>
          </c:dPt>
          <c:dPt>
            <c:idx val="3"/>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4-6867-4799-99B7-1E0FF70B2CB3}"/>
              </c:ext>
            </c:extLst>
          </c:dPt>
          <c:dPt>
            <c:idx val="4"/>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3-6867-4799-99B7-1E0FF70B2CB3}"/>
              </c:ext>
            </c:extLst>
          </c:dPt>
          <c:dPt>
            <c:idx val="5"/>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2-6867-4799-99B7-1E0FF70B2CB3}"/>
              </c:ext>
            </c:extLst>
          </c:dPt>
          <c:dPt>
            <c:idx val="6"/>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1-6867-4799-99B7-1E0FF70B2CB3}"/>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Sheet3!$O$3:$AB$3</c:f>
              <c:strCache>
                <c:ptCount val="14"/>
                <c:pt idx="0">
                  <c:v>1960</c:v>
                </c:pt>
                <c:pt idx="1">
                  <c:v>1970</c:v>
                </c:pt>
                <c:pt idx="2">
                  <c:v>1980</c:v>
                </c:pt>
                <c:pt idx="3">
                  <c:v>1990</c:v>
                </c:pt>
                <c:pt idx="4">
                  <c:v>2000</c:v>
                </c:pt>
                <c:pt idx="5">
                  <c:v>2010</c:v>
                </c:pt>
                <c:pt idx="6">
                  <c:v>2020</c:v>
                </c:pt>
                <c:pt idx="7">
                  <c:v>2025</c:v>
                </c:pt>
                <c:pt idx="8">
                  <c:v>2030</c:v>
                </c:pt>
                <c:pt idx="9">
                  <c:v>2035</c:v>
                </c:pt>
                <c:pt idx="10">
                  <c:v>2040</c:v>
                </c:pt>
                <c:pt idx="11">
                  <c:v>2045</c:v>
                </c:pt>
                <c:pt idx="12">
                  <c:v>2050</c:v>
                </c:pt>
                <c:pt idx="13">
                  <c:v>2055</c:v>
                </c:pt>
              </c:strCache>
            </c:strRef>
          </c:cat>
          <c:val>
            <c:numRef>
              <c:f>Sheet3!$O$6:$AB$6</c:f>
              <c:numCache>
                <c:formatCode>#,##0.0</c:formatCode>
                <c:ptCount val="14"/>
                <c:pt idx="0" formatCode="0.0">
                  <c:v>2.7268775460139909</c:v>
                </c:pt>
                <c:pt idx="1">
                  <c:v>2.8178115358279259</c:v>
                </c:pt>
                <c:pt idx="2" formatCode="0.0">
                  <c:v>3.4020652636279833</c:v>
                </c:pt>
                <c:pt idx="3">
                  <c:v>3.4031800128353504</c:v>
                </c:pt>
                <c:pt idx="4">
                  <c:v>3.833011409313519</c:v>
                </c:pt>
                <c:pt idx="5">
                  <c:v>4.3459792212378554</c:v>
                </c:pt>
                <c:pt idx="6">
                  <c:v>5.4</c:v>
                </c:pt>
                <c:pt idx="7" formatCode="_(* #,##0.0_);_(* \(#,##0.0\);_(* &quot;-&quot;??_);_(@_)">
                  <c:v>6.300787531804426</c:v>
                </c:pt>
                <c:pt idx="8" formatCode="_(* #,##0.0_);_(* \(#,##0.0\);_(* &quot;-&quot;??_);_(@_)">
                  <c:v>7.3977538445503352</c:v>
                </c:pt>
                <c:pt idx="9" formatCode="_(* #,##0.0_);_(* \(#,##0.0\);_(* &quot;-&quot;??_);_(@_)">
                  <c:v>8.5564498554272213</c:v>
                </c:pt>
                <c:pt idx="10" formatCode="_(* #,##0.0_);_(* \(#,##0.0\);_(* &quot;-&quot;??_);_(@_)">
                  <c:v>9.6620143103670202</c:v>
                </c:pt>
                <c:pt idx="11" formatCode="_(* #,##0.0_);_(* \(#,##0.0\);_(* &quot;-&quot;??_);_(@_)">
                  <c:v>10.957416372589273</c:v>
                </c:pt>
                <c:pt idx="12" formatCode="_(* #,##0.0_);_(* \(#,##0.0\);_(* &quot;-&quot;??_);_(@_)">
                  <c:v>12.33799882132538</c:v>
                </c:pt>
                <c:pt idx="13" formatCode="0.0">
                  <c:v>13.97449873801806</c:v>
                </c:pt>
              </c:numCache>
            </c:numRef>
          </c:val>
          <c:extLst>
            <c:ext xmlns:c16="http://schemas.microsoft.com/office/drawing/2014/chart" uri="{C3380CC4-5D6E-409C-BE32-E72D297353CC}">
              <c16:uniqueId val="{00000002-6867-4799-99B7-1E0FF70B2CB3}"/>
            </c:ext>
          </c:extLst>
        </c:ser>
        <c:dLbls>
          <c:showLegendKey val="0"/>
          <c:showVal val="0"/>
          <c:showCatName val="0"/>
          <c:showSerName val="0"/>
          <c:showPercent val="0"/>
          <c:showBubbleSize val="0"/>
        </c:dLbls>
        <c:gapWidth val="0"/>
        <c:overlap val="100"/>
        <c:axId val="1510779903"/>
        <c:axId val="1510778943"/>
      </c:barChart>
      <c:catAx>
        <c:axId val="1510779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10778943"/>
        <c:crosses val="autoZero"/>
        <c:auto val="1"/>
        <c:lblAlgn val="ctr"/>
        <c:lblOffset val="100"/>
        <c:noMultiLvlLbl val="0"/>
      </c:catAx>
      <c:valAx>
        <c:axId val="1510778943"/>
        <c:scaling>
          <c:orientation val="minMax"/>
        </c:scaling>
        <c:delete val="1"/>
        <c:axPos val="l"/>
        <c:numFmt formatCode="0.0" sourceLinked="1"/>
        <c:majorTickMark val="none"/>
        <c:minorTickMark val="none"/>
        <c:tickLblPos val="nextTo"/>
        <c:crossAx val="1510779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777777777777776E-2"/>
          <c:y val="0.16712962962962963"/>
          <c:w val="0.93888888888888888"/>
          <c:h val="0.62949292796733747"/>
        </c:manualLayout>
      </c:layout>
      <c:barChart>
        <c:barDir val="col"/>
        <c:grouping val="stacked"/>
        <c:varyColors val="0"/>
        <c:ser>
          <c:idx val="0"/>
          <c:order val="0"/>
          <c:tx>
            <c:strRef>
              <c:f>Sheet3!$A$8</c:f>
              <c:strCache>
                <c:ptCount val="1"/>
                <c:pt idx="0">
                  <c:v>0-14</c:v>
                </c:pt>
              </c:strCache>
            </c:strRef>
          </c:tx>
          <c:spPr>
            <a:solidFill>
              <a:srgbClr val="CCCCFF"/>
            </a:solidFill>
            <a:ln>
              <a:noFill/>
            </a:ln>
            <a:effectLst/>
          </c:spPr>
          <c:invertIfNegative val="0"/>
          <c:dPt>
            <c:idx val="0"/>
            <c:invertIfNegative val="0"/>
            <c:bubble3D val="0"/>
            <c:spPr>
              <a:solidFill>
                <a:srgbClr val="5C04EC"/>
              </a:solidFill>
              <a:ln>
                <a:noFill/>
              </a:ln>
              <a:effectLst/>
            </c:spPr>
            <c:extLst>
              <c:ext xmlns:c16="http://schemas.microsoft.com/office/drawing/2014/chart" uri="{C3380CC4-5D6E-409C-BE32-E72D297353CC}">
                <c16:uniqueId val="{00000001-7063-40CA-82FA-5171C83EE8D9}"/>
              </c:ext>
            </c:extLst>
          </c:dPt>
          <c:dLbls>
            <c:dLbl>
              <c:idx val="0"/>
              <c:spPr>
                <a:noFill/>
                <a:ln>
                  <a:noFill/>
                </a:ln>
                <a:effectLst/>
              </c:spPr>
              <c:txPr>
                <a:bodyPr rot="0" spcFirstLastPara="1" vertOverflow="ellipsis" vert="horz" wrap="square" anchor="ctr" anchorCtr="1"/>
                <a:lstStyle/>
                <a:p>
                  <a:pPr>
                    <a:defRPr sz="18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063-40CA-82FA-5171C83EE8D9}"/>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Sheet3!$B$7:$I$7</c:f>
              <c:strCache>
                <c:ptCount val="8"/>
                <c:pt idx="0">
                  <c:v>2020</c:v>
                </c:pt>
                <c:pt idx="1">
                  <c:v>2025</c:v>
                </c:pt>
                <c:pt idx="2">
                  <c:v>2030</c:v>
                </c:pt>
                <c:pt idx="3">
                  <c:v>2035</c:v>
                </c:pt>
                <c:pt idx="4">
                  <c:v>2040</c:v>
                </c:pt>
                <c:pt idx="5">
                  <c:v>2045</c:v>
                </c:pt>
                <c:pt idx="6">
                  <c:v>2050</c:v>
                </c:pt>
                <c:pt idx="7">
                  <c:v>2055</c:v>
                </c:pt>
              </c:strCache>
            </c:strRef>
          </c:cat>
          <c:val>
            <c:numRef>
              <c:f>Sheet3!$B$8:$I$8</c:f>
              <c:numCache>
                <c:formatCode>_(* #,##0.0_);_(* \(#,##0.0\);_(* "-"??_);_(@_)</c:formatCode>
                <c:ptCount val="8"/>
                <c:pt idx="0">
                  <c:v>30.661729573569872</c:v>
                </c:pt>
                <c:pt idx="1">
                  <c:v>27.011002969144943</c:v>
                </c:pt>
                <c:pt idx="2">
                  <c:v>23.823922995301274</c:v>
                </c:pt>
                <c:pt idx="3">
                  <c:v>21.450421117858752</c:v>
                </c:pt>
                <c:pt idx="4">
                  <c:v>21.44594502263929</c:v>
                </c:pt>
                <c:pt idx="5">
                  <c:v>21.064366140175707</c:v>
                </c:pt>
                <c:pt idx="6">
                  <c:v>20.176767590430366</c:v>
                </c:pt>
                <c:pt idx="7" formatCode="0.0">
                  <c:v>19.015601082966953</c:v>
                </c:pt>
              </c:numCache>
            </c:numRef>
          </c:val>
          <c:extLst>
            <c:ext xmlns:c16="http://schemas.microsoft.com/office/drawing/2014/chart" uri="{C3380CC4-5D6E-409C-BE32-E72D297353CC}">
              <c16:uniqueId val="{00000000-6546-4300-8932-7A3284C0EFBE}"/>
            </c:ext>
          </c:extLst>
        </c:ser>
        <c:ser>
          <c:idx val="1"/>
          <c:order val="1"/>
          <c:tx>
            <c:strRef>
              <c:f>Sheet3!$A$9</c:f>
              <c:strCache>
                <c:ptCount val="1"/>
                <c:pt idx="0">
                  <c:v>15-64</c:v>
                </c:pt>
              </c:strCache>
            </c:strRef>
          </c:tx>
          <c:spPr>
            <a:solidFill>
              <a:srgbClr val="FF99FF"/>
            </a:solidFill>
            <a:ln>
              <a:noFill/>
            </a:ln>
            <a:effectLst/>
          </c:spPr>
          <c:invertIfNegative val="0"/>
          <c:dPt>
            <c:idx val="0"/>
            <c:invertIfNegative val="0"/>
            <c:bubble3D val="0"/>
            <c:spPr>
              <a:solidFill>
                <a:srgbClr val="B46AAB"/>
              </a:solidFill>
              <a:ln>
                <a:noFill/>
              </a:ln>
              <a:effectLst/>
            </c:spPr>
            <c:extLst>
              <c:ext xmlns:c16="http://schemas.microsoft.com/office/drawing/2014/chart" uri="{C3380CC4-5D6E-409C-BE32-E72D297353CC}">
                <c16:uniqueId val="{00000000-7063-40CA-82FA-5171C83EE8D9}"/>
              </c:ext>
            </c:extLst>
          </c:dPt>
          <c:dLbls>
            <c:dLbl>
              <c:idx val="0"/>
              <c:spPr>
                <a:noFill/>
                <a:ln>
                  <a:noFill/>
                </a:ln>
                <a:effectLst/>
              </c:spPr>
              <c:txPr>
                <a:bodyPr rot="0" spcFirstLastPara="1" vertOverflow="ellipsis" vert="horz" wrap="square" anchor="ctr" anchorCtr="1"/>
                <a:lstStyle/>
                <a:p>
                  <a:pPr>
                    <a:defRPr sz="16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7063-40CA-82FA-5171C83EE8D9}"/>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Sheet3!$B$7:$I$7</c:f>
              <c:strCache>
                <c:ptCount val="8"/>
                <c:pt idx="0">
                  <c:v>2020</c:v>
                </c:pt>
                <c:pt idx="1">
                  <c:v>2025</c:v>
                </c:pt>
                <c:pt idx="2">
                  <c:v>2030</c:v>
                </c:pt>
                <c:pt idx="3">
                  <c:v>2035</c:v>
                </c:pt>
                <c:pt idx="4">
                  <c:v>2040</c:v>
                </c:pt>
                <c:pt idx="5">
                  <c:v>2045</c:v>
                </c:pt>
                <c:pt idx="6">
                  <c:v>2050</c:v>
                </c:pt>
                <c:pt idx="7">
                  <c:v>2055</c:v>
                </c:pt>
              </c:strCache>
            </c:strRef>
          </c:cat>
          <c:val>
            <c:numRef>
              <c:f>Sheet3!$B$9:$I$9</c:f>
              <c:numCache>
                <c:formatCode>_(* #,##0.0_);_(* \(#,##0.0\);_(* "-"??_);_(@_)</c:formatCode>
                <c:ptCount val="8"/>
                <c:pt idx="0">
                  <c:v>63.957497908866188</c:v>
                </c:pt>
                <c:pt idx="1">
                  <c:v>66.688209499050657</c:v>
                </c:pt>
                <c:pt idx="2">
                  <c:v>68.778323160148389</c:v>
                </c:pt>
                <c:pt idx="3">
                  <c:v>69.99312902671403</c:v>
                </c:pt>
                <c:pt idx="4">
                  <c:v>68.89204066699368</c:v>
                </c:pt>
                <c:pt idx="5">
                  <c:v>67.978217487235028</c:v>
                </c:pt>
                <c:pt idx="6">
                  <c:v>67.485233588244256</c:v>
                </c:pt>
                <c:pt idx="7" formatCode="0.0">
                  <c:v>67.009900179015006</c:v>
                </c:pt>
              </c:numCache>
            </c:numRef>
          </c:val>
          <c:extLst>
            <c:ext xmlns:c16="http://schemas.microsoft.com/office/drawing/2014/chart" uri="{C3380CC4-5D6E-409C-BE32-E72D297353CC}">
              <c16:uniqueId val="{00000001-6546-4300-8932-7A3284C0EFBE}"/>
            </c:ext>
          </c:extLst>
        </c:ser>
        <c:ser>
          <c:idx val="2"/>
          <c:order val="2"/>
          <c:tx>
            <c:strRef>
              <c:f>Sheet3!$A$10</c:f>
              <c:strCache>
                <c:ptCount val="1"/>
                <c:pt idx="0">
                  <c:v>65+</c:v>
                </c:pt>
              </c:strCache>
            </c:strRef>
          </c:tx>
          <c:spPr>
            <a:solidFill>
              <a:srgbClr val="FFFF99"/>
            </a:solidFill>
            <a:ln>
              <a:noFill/>
            </a:ln>
            <a:effectLst/>
          </c:spPr>
          <c:invertIfNegative val="0"/>
          <c:dPt>
            <c:idx val="0"/>
            <c:invertIfNegative val="0"/>
            <c:bubble3D val="0"/>
            <c:spPr>
              <a:solidFill>
                <a:srgbClr val="FF9900"/>
              </a:solidFill>
              <a:ln>
                <a:noFill/>
              </a:ln>
              <a:effectLst/>
            </c:spPr>
            <c:extLst>
              <c:ext xmlns:c16="http://schemas.microsoft.com/office/drawing/2014/chart" uri="{C3380CC4-5D6E-409C-BE32-E72D297353CC}">
                <c16:uniqueId val="{00000002-7063-40CA-82FA-5171C83EE8D9}"/>
              </c:ext>
            </c:extLst>
          </c:dPt>
          <c:dLbls>
            <c:dLbl>
              <c:idx val="0"/>
              <c:spPr>
                <a:noFill/>
                <a:ln>
                  <a:noFill/>
                </a:ln>
                <a:effectLst/>
              </c:spPr>
              <c:txPr>
                <a:bodyPr rot="0" spcFirstLastPara="1" vertOverflow="ellipsis" vert="horz" wrap="square" anchor="ctr" anchorCtr="1"/>
                <a:lstStyle/>
                <a:p>
                  <a:pPr>
                    <a:defRPr sz="1600" b="1" i="0" u="none" strike="noStrike" kern="1200" baseline="0">
                      <a:solidFill>
                        <a:schemeClr val="bg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7063-40CA-82FA-5171C83EE8D9}"/>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Sheet3!$B$7:$I$7</c:f>
              <c:strCache>
                <c:ptCount val="8"/>
                <c:pt idx="0">
                  <c:v>2020</c:v>
                </c:pt>
                <c:pt idx="1">
                  <c:v>2025</c:v>
                </c:pt>
                <c:pt idx="2">
                  <c:v>2030</c:v>
                </c:pt>
                <c:pt idx="3">
                  <c:v>2035</c:v>
                </c:pt>
                <c:pt idx="4">
                  <c:v>2040</c:v>
                </c:pt>
                <c:pt idx="5">
                  <c:v>2045</c:v>
                </c:pt>
                <c:pt idx="6">
                  <c:v>2050</c:v>
                </c:pt>
                <c:pt idx="7">
                  <c:v>2055</c:v>
                </c:pt>
              </c:strCache>
            </c:strRef>
          </c:cat>
          <c:val>
            <c:numRef>
              <c:f>Sheet3!$B$10:$I$10</c:f>
              <c:numCache>
                <c:formatCode>_(* #,##0.0_);_(* \(#,##0.0\);_(* "-"??_);_(@_)</c:formatCode>
                <c:ptCount val="8"/>
                <c:pt idx="0">
                  <c:v>5.3807725175639174</c:v>
                </c:pt>
                <c:pt idx="1">
                  <c:v>6.300787531804426</c:v>
                </c:pt>
                <c:pt idx="2">
                  <c:v>7.3977538445503352</c:v>
                </c:pt>
                <c:pt idx="3">
                  <c:v>8.5564498554272213</c:v>
                </c:pt>
                <c:pt idx="4">
                  <c:v>9.6620143103670202</c:v>
                </c:pt>
                <c:pt idx="5">
                  <c:v>10.957416372589273</c:v>
                </c:pt>
                <c:pt idx="6">
                  <c:v>12.33799882132538</c:v>
                </c:pt>
                <c:pt idx="7" formatCode="0.0">
                  <c:v>13.97449873801806</c:v>
                </c:pt>
              </c:numCache>
            </c:numRef>
          </c:val>
          <c:extLst>
            <c:ext xmlns:c16="http://schemas.microsoft.com/office/drawing/2014/chart" uri="{C3380CC4-5D6E-409C-BE32-E72D297353CC}">
              <c16:uniqueId val="{00000002-6546-4300-8932-7A3284C0EFBE}"/>
            </c:ext>
          </c:extLst>
        </c:ser>
        <c:dLbls>
          <c:showLegendKey val="0"/>
          <c:showVal val="0"/>
          <c:showCatName val="0"/>
          <c:showSerName val="0"/>
          <c:showPercent val="0"/>
          <c:showBubbleSize val="0"/>
        </c:dLbls>
        <c:gapWidth val="0"/>
        <c:overlap val="100"/>
        <c:axId val="102521104"/>
        <c:axId val="102510064"/>
      </c:barChart>
      <c:catAx>
        <c:axId val="10252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2510064"/>
        <c:crosses val="autoZero"/>
        <c:auto val="1"/>
        <c:lblAlgn val="ctr"/>
        <c:lblOffset val="100"/>
        <c:noMultiLvlLbl val="0"/>
      </c:catAx>
      <c:valAx>
        <c:axId val="102510064"/>
        <c:scaling>
          <c:orientation val="minMax"/>
          <c:max val="100"/>
        </c:scaling>
        <c:delete val="1"/>
        <c:axPos val="l"/>
        <c:numFmt formatCode="_(* #,##0.0_);_(* \(#,##0.0\);_(* &quot;-&quot;??_);_(@_)" sourceLinked="1"/>
        <c:majorTickMark val="none"/>
        <c:minorTickMark val="none"/>
        <c:tickLblPos val="nextTo"/>
        <c:crossAx val="102521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PH" sz="2400" dirty="0"/>
              <a:t>Age composition from census 1960 to 2020 and </a:t>
            </a:r>
          </a:p>
          <a:p>
            <a:pPr>
              <a:defRPr sz="2400"/>
            </a:pPr>
            <a:r>
              <a:rPr lang="en-PH" sz="2400" dirty="0"/>
              <a:t>from projections 2025 to 2055</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5138753502915251E-2"/>
          <c:y val="8.733716475095786E-2"/>
          <c:w val="0.97486124649708472"/>
          <c:h val="0.69660436841946483"/>
        </c:manualLayout>
      </c:layout>
      <c:barChart>
        <c:barDir val="col"/>
        <c:grouping val="stacked"/>
        <c:varyColors val="0"/>
        <c:ser>
          <c:idx val="0"/>
          <c:order val="0"/>
          <c:tx>
            <c:strRef>
              <c:f>Sheet3!$N$4</c:f>
              <c:strCache>
                <c:ptCount val="1"/>
                <c:pt idx="0">
                  <c:v>0-14</c:v>
                </c:pt>
              </c:strCache>
            </c:strRef>
          </c:tx>
          <c:spPr>
            <a:solidFill>
              <a:schemeClr val="accent5">
                <a:lumMod val="60000"/>
                <a:lumOff val="40000"/>
              </a:schemeClr>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10-6867-4799-99B7-1E0FF70B2CB3}"/>
              </c:ext>
            </c:extLst>
          </c:dPt>
          <c:dPt>
            <c:idx val="1"/>
            <c:invertIfNegative val="0"/>
            <c:bubble3D val="0"/>
            <c:spPr>
              <a:solidFill>
                <a:srgbClr val="00B0F0"/>
              </a:solidFill>
              <a:ln>
                <a:noFill/>
              </a:ln>
              <a:effectLst/>
            </c:spPr>
            <c:extLst>
              <c:ext xmlns:c16="http://schemas.microsoft.com/office/drawing/2014/chart" uri="{C3380CC4-5D6E-409C-BE32-E72D297353CC}">
                <c16:uniqueId val="{0000000F-6867-4799-99B7-1E0FF70B2CB3}"/>
              </c:ext>
            </c:extLst>
          </c:dPt>
          <c:dPt>
            <c:idx val="2"/>
            <c:invertIfNegative val="0"/>
            <c:bubble3D val="0"/>
            <c:spPr>
              <a:solidFill>
                <a:srgbClr val="00B0F0"/>
              </a:solidFill>
              <a:ln>
                <a:noFill/>
              </a:ln>
              <a:effectLst/>
            </c:spPr>
            <c:extLst>
              <c:ext xmlns:c16="http://schemas.microsoft.com/office/drawing/2014/chart" uri="{C3380CC4-5D6E-409C-BE32-E72D297353CC}">
                <c16:uniqueId val="{0000000E-6867-4799-99B7-1E0FF70B2CB3}"/>
              </c:ext>
            </c:extLst>
          </c:dPt>
          <c:dPt>
            <c:idx val="3"/>
            <c:invertIfNegative val="0"/>
            <c:bubble3D val="0"/>
            <c:spPr>
              <a:solidFill>
                <a:srgbClr val="00B0F0"/>
              </a:solidFill>
              <a:ln>
                <a:noFill/>
              </a:ln>
              <a:effectLst/>
            </c:spPr>
            <c:extLst>
              <c:ext xmlns:c16="http://schemas.microsoft.com/office/drawing/2014/chart" uri="{C3380CC4-5D6E-409C-BE32-E72D297353CC}">
                <c16:uniqueId val="{0000000D-6867-4799-99B7-1E0FF70B2CB3}"/>
              </c:ext>
            </c:extLst>
          </c:dPt>
          <c:dPt>
            <c:idx val="4"/>
            <c:invertIfNegative val="0"/>
            <c:bubble3D val="0"/>
            <c:spPr>
              <a:solidFill>
                <a:srgbClr val="00B0F0"/>
              </a:solidFill>
              <a:ln>
                <a:noFill/>
              </a:ln>
              <a:effectLst/>
            </c:spPr>
            <c:extLst>
              <c:ext xmlns:c16="http://schemas.microsoft.com/office/drawing/2014/chart" uri="{C3380CC4-5D6E-409C-BE32-E72D297353CC}">
                <c16:uniqueId val="{0000000C-6867-4799-99B7-1E0FF70B2CB3}"/>
              </c:ext>
            </c:extLst>
          </c:dPt>
          <c:dPt>
            <c:idx val="5"/>
            <c:invertIfNegative val="0"/>
            <c:bubble3D val="0"/>
            <c:spPr>
              <a:solidFill>
                <a:srgbClr val="00B0F0"/>
              </a:solidFill>
              <a:ln>
                <a:noFill/>
              </a:ln>
              <a:effectLst/>
            </c:spPr>
            <c:extLst>
              <c:ext xmlns:c16="http://schemas.microsoft.com/office/drawing/2014/chart" uri="{C3380CC4-5D6E-409C-BE32-E72D297353CC}">
                <c16:uniqueId val="{0000000B-6867-4799-99B7-1E0FF70B2CB3}"/>
              </c:ext>
            </c:extLst>
          </c:dPt>
          <c:dPt>
            <c:idx val="6"/>
            <c:invertIfNegative val="0"/>
            <c:bubble3D val="0"/>
            <c:spPr>
              <a:solidFill>
                <a:srgbClr val="00B0F0"/>
              </a:solidFill>
              <a:ln>
                <a:noFill/>
              </a:ln>
              <a:effectLst/>
            </c:spPr>
            <c:extLst>
              <c:ext xmlns:c16="http://schemas.microsoft.com/office/drawing/2014/chart" uri="{C3380CC4-5D6E-409C-BE32-E72D297353CC}">
                <c16:uniqueId val="{0000000A-6867-4799-99B7-1E0FF70B2CB3}"/>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Sheet3!$O$3:$AB$3</c:f>
              <c:strCache>
                <c:ptCount val="14"/>
                <c:pt idx="0">
                  <c:v>1960</c:v>
                </c:pt>
                <c:pt idx="1">
                  <c:v>1970</c:v>
                </c:pt>
                <c:pt idx="2">
                  <c:v>1980</c:v>
                </c:pt>
                <c:pt idx="3">
                  <c:v>1990</c:v>
                </c:pt>
                <c:pt idx="4">
                  <c:v>2000</c:v>
                </c:pt>
                <c:pt idx="5">
                  <c:v>2010</c:v>
                </c:pt>
                <c:pt idx="6">
                  <c:v>2020</c:v>
                </c:pt>
                <c:pt idx="7">
                  <c:v>2025</c:v>
                </c:pt>
                <c:pt idx="8">
                  <c:v>2030</c:v>
                </c:pt>
                <c:pt idx="9">
                  <c:v>2035</c:v>
                </c:pt>
                <c:pt idx="10">
                  <c:v>2040</c:v>
                </c:pt>
                <c:pt idx="11">
                  <c:v>2045</c:v>
                </c:pt>
                <c:pt idx="12">
                  <c:v>2050</c:v>
                </c:pt>
                <c:pt idx="13">
                  <c:v>2055</c:v>
                </c:pt>
              </c:strCache>
            </c:strRef>
          </c:cat>
          <c:val>
            <c:numRef>
              <c:f>Sheet3!$O$4:$AB$4</c:f>
              <c:numCache>
                <c:formatCode>#,##0.0</c:formatCode>
                <c:ptCount val="14"/>
                <c:pt idx="0" formatCode="0.0">
                  <c:v>45.693236612874074</c:v>
                </c:pt>
                <c:pt idx="1">
                  <c:v>45.716522098629895</c:v>
                </c:pt>
                <c:pt idx="2" formatCode="0.0">
                  <c:v>42.041984296378722</c:v>
                </c:pt>
                <c:pt idx="3">
                  <c:v>39.528848350408417</c:v>
                </c:pt>
                <c:pt idx="4">
                  <c:v>37.009657668309629</c:v>
                </c:pt>
                <c:pt idx="5">
                  <c:v>33.286317238931851</c:v>
                </c:pt>
                <c:pt idx="6">
                  <c:v>30.7</c:v>
                </c:pt>
                <c:pt idx="7" formatCode="_(* #,##0.0_);_(* \(#,##0.0\);_(* &quot;-&quot;??_);_(@_)">
                  <c:v>27.011002969144943</c:v>
                </c:pt>
                <c:pt idx="8" formatCode="_(* #,##0.0_);_(* \(#,##0.0\);_(* &quot;-&quot;??_);_(@_)">
                  <c:v>23.823922995301274</c:v>
                </c:pt>
                <c:pt idx="9" formatCode="_(* #,##0.0_);_(* \(#,##0.0\);_(* &quot;-&quot;??_);_(@_)">
                  <c:v>21.450421117858752</c:v>
                </c:pt>
                <c:pt idx="10" formatCode="_(* #,##0.0_);_(* \(#,##0.0\);_(* &quot;-&quot;??_);_(@_)">
                  <c:v>21.44594502263929</c:v>
                </c:pt>
                <c:pt idx="11" formatCode="_(* #,##0.0_);_(* \(#,##0.0\);_(* &quot;-&quot;??_);_(@_)">
                  <c:v>21.064366140175707</c:v>
                </c:pt>
                <c:pt idx="12" formatCode="_(* #,##0.0_);_(* \(#,##0.0\);_(* &quot;-&quot;??_);_(@_)">
                  <c:v>20.176767590430366</c:v>
                </c:pt>
                <c:pt idx="13" formatCode="0.0">
                  <c:v>19.015601082966953</c:v>
                </c:pt>
              </c:numCache>
            </c:numRef>
          </c:val>
          <c:extLst>
            <c:ext xmlns:c16="http://schemas.microsoft.com/office/drawing/2014/chart" uri="{C3380CC4-5D6E-409C-BE32-E72D297353CC}">
              <c16:uniqueId val="{00000000-6867-4799-99B7-1E0FF70B2CB3}"/>
            </c:ext>
          </c:extLst>
        </c:ser>
        <c:ser>
          <c:idx val="1"/>
          <c:order val="1"/>
          <c:tx>
            <c:strRef>
              <c:f>Sheet3!$N$5</c:f>
              <c:strCache>
                <c:ptCount val="1"/>
                <c:pt idx="0">
                  <c:v>15-64</c:v>
                </c:pt>
              </c:strCache>
            </c:strRef>
          </c:tx>
          <c:spPr>
            <a:solidFill>
              <a:srgbClr val="FF99CC"/>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9-6867-4799-99B7-1E0FF70B2CB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8-6867-4799-99B7-1E0FF70B2CB3}"/>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7-6867-4799-99B7-1E0FF70B2CB3}"/>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6-6867-4799-99B7-1E0FF70B2CB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6867-4799-99B7-1E0FF70B2CB3}"/>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4-6867-4799-99B7-1E0FF70B2CB3}"/>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3-6867-4799-99B7-1E0FF70B2CB3}"/>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Sheet3!$O$3:$AB$3</c:f>
              <c:strCache>
                <c:ptCount val="14"/>
                <c:pt idx="0">
                  <c:v>1960</c:v>
                </c:pt>
                <c:pt idx="1">
                  <c:v>1970</c:v>
                </c:pt>
                <c:pt idx="2">
                  <c:v>1980</c:v>
                </c:pt>
                <c:pt idx="3">
                  <c:v>1990</c:v>
                </c:pt>
                <c:pt idx="4">
                  <c:v>2000</c:v>
                </c:pt>
                <c:pt idx="5">
                  <c:v>2010</c:v>
                </c:pt>
                <c:pt idx="6">
                  <c:v>2020</c:v>
                </c:pt>
                <c:pt idx="7">
                  <c:v>2025</c:v>
                </c:pt>
                <c:pt idx="8">
                  <c:v>2030</c:v>
                </c:pt>
                <c:pt idx="9">
                  <c:v>2035</c:v>
                </c:pt>
                <c:pt idx="10">
                  <c:v>2040</c:v>
                </c:pt>
                <c:pt idx="11">
                  <c:v>2045</c:v>
                </c:pt>
                <c:pt idx="12">
                  <c:v>2050</c:v>
                </c:pt>
                <c:pt idx="13">
                  <c:v>2055</c:v>
                </c:pt>
              </c:strCache>
            </c:strRef>
          </c:cat>
          <c:val>
            <c:numRef>
              <c:f>Sheet3!$O$5:$AB$5</c:f>
              <c:numCache>
                <c:formatCode>#,##0.0</c:formatCode>
                <c:ptCount val="14"/>
                <c:pt idx="0" formatCode="0.0">
                  <c:v>51.579885841111931</c:v>
                </c:pt>
                <c:pt idx="1">
                  <c:v>51.465666365542177</c:v>
                </c:pt>
                <c:pt idx="2" formatCode="0.0">
                  <c:v>54.555950439993296</c:v>
                </c:pt>
                <c:pt idx="3">
                  <c:v>57.067971636756234</c:v>
                </c:pt>
                <c:pt idx="4">
                  <c:v>59.157330922376858</c:v>
                </c:pt>
                <c:pt idx="5">
                  <c:v>62.367703539830288</c:v>
                </c:pt>
                <c:pt idx="6">
                  <c:v>64</c:v>
                </c:pt>
                <c:pt idx="7" formatCode="_(* #,##0.0_);_(* \(#,##0.0\);_(* &quot;-&quot;??_);_(@_)">
                  <c:v>66.688209499050657</c:v>
                </c:pt>
                <c:pt idx="8" formatCode="_(* #,##0.0_);_(* \(#,##0.0\);_(* &quot;-&quot;??_);_(@_)">
                  <c:v>68.778323160148389</c:v>
                </c:pt>
                <c:pt idx="9" formatCode="_(* #,##0.0_);_(* \(#,##0.0\);_(* &quot;-&quot;??_);_(@_)">
                  <c:v>69.99312902671403</c:v>
                </c:pt>
                <c:pt idx="10" formatCode="_(* #,##0.0_);_(* \(#,##0.0\);_(* &quot;-&quot;??_);_(@_)">
                  <c:v>68.89204066699368</c:v>
                </c:pt>
                <c:pt idx="11" formatCode="_(* #,##0.0_);_(* \(#,##0.0\);_(* &quot;-&quot;??_);_(@_)">
                  <c:v>67.978217487235028</c:v>
                </c:pt>
                <c:pt idx="12" formatCode="_(* #,##0.0_);_(* \(#,##0.0\);_(* &quot;-&quot;??_);_(@_)">
                  <c:v>67.485233588244256</c:v>
                </c:pt>
                <c:pt idx="13" formatCode="0.0">
                  <c:v>67.009900179015006</c:v>
                </c:pt>
              </c:numCache>
            </c:numRef>
          </c:val>
          <c:extLst>
            <c:ext xmlns:c16="http://schemas.microsoft.com/office/drawing/2014/chart" uri="{C3380CC4-5D6E-409C-BE32-E72D297353CC}">
              <c16:uniqueId val="{00000001-6867-4799-99B7-1E0FF70B2CB3}"/>
            </c:ext>
          </c:extLst>
        </c:ser>
        <c:ser>
          <c:idx val="2"/>
          <c:order val="2"/>
          <c:tx>
            <c:strRef>
              <c:f>Sheet3!$N$6</c:f>
              <c:strCache>
                <c:ptCount val="1"/>
                <c:pt idx="0">
                  <c:v>65+</c:v>
                </c:pt>
              </c:strCache>
            </c:strRef>
          </c:tx>
          <c:spPr>
            <a:solidFill>
              <a:schemeClr val="accent3">
                <a:lumMod val="60000"/>
                <a:lumOff val="40000"/>
              </a:schemeClr>
            </a:solidFill>
            <a:ln>
              <a:noFill/>
            </a:ln>
            <a:effectLst/>
          </c:spPr>
          <c:invertIfNegative val="0"/>
          <c:dPt>
            <c:idx val="0"/>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7-6867-4799-99B7-1E0FF70B2CB3}"/>
              </c:ext>
            </c:extLst>
          </c:dPt>
          <c:dPt>
            <c:idx val="1"/>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6-6867-4799-99B7-1E0FF70B2CB3}"/>
              </c:ext>
            </c:extLst>
          </c:dPt>
          <c:dPt>
            <c:idx val="2"/>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5-6867-4799-99B7-1E0FF70B2CB3}"/>
              </c:ext>
            </c:extLst>
          </c:dPt>
          <c:dPt>
            <c:idx val="3"/>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4-6867-4799-99B7-1E0FF70B2CB3}"/>
              </c:ext>
            </c:extLst>
          </c:dPt>
          <c:dPt>
            <c:idx val="4"/>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3-6867-4799-99B7-1E0FF70B2CB3}"/>
              </c:ext>
            </c:extLst>
          </c:dPt>
          <c:dPt>
            <c:idx val="5"/>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2-6867-4799-99B7-1E0FF70B2CB3}"/>
              </c:ext>
            </c:extLst>
          </c:dPt>
          <c:dPt>
            <c:idx val="6"/>
            <c:invertIfNegative val="0"/>
            <c:bubble3D val="0"/>
            <c:spPr>
              <a:solidFill>
                <a:schemeClr val="accent3">
                  <a:lumMod val="40000"/>
                  <a:lumOff val="60000"/>
                </a:schemeClr>
              </a:solidFill>
              <a:ln>
                <a:noFill/>
              </a:ln>
              <a:effectLst/>
            </c:spPr>
            <c:extLst>
              <c:ext xmlns:c16="http://schemas.microsoft.com/office/drawing/2014/chart" uri="{C3380CC4-5D6E-409C-BE32-E72D297353CC}">
                <c16:uniqueId val="{00000011-6867-4799-99B7-1E0FF70B2CB3}"/>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Sheet3!$O$3:$AB$3</c:f>
              <c:strCache>
                <c:ptCount val="14"/>
                <c:pt idx="0">
                  <c:v>1960</c:v>
                </c:pt>
                <c:pt idx="1">
                  <c:v>1970</c:v>
                </c:pt>
                <c:pt idx="2">
                  <c:v>1980</c:v>
                </c:pt>
                <c:pt idx="3">
                  <c:v>1990</c:v>
                </c:pt>
                <c:pt idx="4">
                  <c:v>2000</c:v>
                </c:pt>
                <c:pt idx="5">
                  <c:v>2010</c:v>
                </c:pt>
                <c:pt idx="6">
                  <c:v>2020</c:v>
                </c:pt>
                <c:pt idx="7">
                  <c:v>2025</c:v>
                </c:pt>
                <c:pt idx="8">
                  <c:v>2030</c:v>
                </c:pt>
                <c:pt idx="9">
                  <c:v>2035</c:v>
                </c:pt>
                <c:pt idx="10">
                  <c:v>2040</c:v>
                </c:pt>
                <c:pt idx="11">
                  <c:v>2045</c:v>
                </c:pt>
                <c:pt idx="12">
                  <c:v>2050</c:v>
                </c:pt>
                <c:pt idx="13">
                  <c:v>2055</c:v>
                </c:pt>
              </c:strCache>
            </c:strRef>
          </c:cat>
          <c:val>
            <c:numRef>
              <c:f>Sheet3!$O$6:$AB$6</c:f>
              <c:numCache>
                <c:formatCode>#,##0.0</c:formatCode>
                <c:ptCount val="14"/>
                <c:pt idx="0" formatCode="0.0">
                  <c:v>2.7268775460139909</c:v>
                </c:pt>
                <c:pt idx="1">
                  <c:v>2.8178115358279259</c:v>
                </c:pt>
                <c:pt idx="2" formatCode="0.0">
                  <c:v>3.4020652636279833</c:v>
                </c:pt>
                <c:pt idx="3">
                  <c:v>3.4031800128353504</c:v>
                </c:pt>
                <c:pt idx="4">
                  <c:v>3.833011409313519</c:v>
                </c:pt>
                <c:pt idx="5">
                  <c:v>4.3459792212378554</c:v>
                </c:pt>
                <c:pt idx="6">
                  <c:v>5.4</c:v>
                </c:pt>
                <c:pt idx="7" formatCode="_(* #,##0.0_);_(* \(#,##0.0\);_(* &quot;-&quot;??_);_(@_)">
                  <c:v>6.300787531804426</c:v>
                </c:pt>
                <c:pt idx="8" formatCode="_(* #,##0.0_);_(* \(#,##0.0\);_(* &quot;-&quot;??_);_(@_)">
                  <c:v>7.3977538445503352</c:v>
                </c:pt>
                <c:pt idx="9" formatCode="_(* #,##0.0_);_(* \(#,##0.0\);_(* &quot;-&quot;??_);_(@_)">
                  <c:v>8.5564498554272213</c:v>
                </c:pt>
                <c:pt idx="10" formatCode="_(* #,##0.0_);_(* \(#,##0.0\);_(* &quot;-&quot;??_);_(@_)">
                  <c:v>9.6620143103670202</c:v>
                </c:pt>
                <c:pt idx="11" formatCode="_(* #,##0.0_);_(* \(#,##0.0\);_(* &quot;-&quot;??_);_(@_)">
                  <c:v>10.957416372589273</c:v>
                </c:pt>
                <c:pt idx="12" formatCode="_(* #,##0.0_);_(* \(#,##0.0\);_(* &quot;-&quot;??_);_(@_)">
                  <c:v>12.33799882132538</c:v>
                </c:pt>
                <c:pt idx="13" formatCode="0.0">
                  <c:v>13.97449873801806</c:v>
                </c:pt>
              </c:numCache>
            </c:numRef>
          </c:val>
          <c:extLst>
            <c:ext xmlns:c16="http://schemas.microsoft.com/office/drawing/2014/chart" uri="{C3380CC4-5D6E-409C-BE32-E72D297353CC}">
              <c16:uniqueId val="{00000002-6867-4799-99B7-1E0FF70B2CB3}"/>
            </c:ext>
          </c:extLst>
        </c:ser>
        <c:dLbls>
          <c:showLegendKey val="0"/>
          <c:showVal val="0"/>
          <c:showCatName val="0"/>
          <c:showSerName val="0"/>
          <c:showPercent val="0"/>
          <c:showBubbleSize val="0"/>
        </c:dLbls>
        <c:gapWidth val="0"/>
        <c:overlap val="100"/>
        <c:axId val="1510779903"/>
        <c:axId val="1510778943"/>
      </c:barChart>
      <c:catAx>
        <c:axId val="1510779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10778943"/>
        <c:crosses val="autoZero"/>
        <c:auto val="1"/>
        <c:lblAlgn val="ctr"/>
        <c:lblOffset val="100"/>
        <c:noMultiLvlLbl val="0"/>
      </c:catAx>
      <c:valAx>
        <c:axId val="1510778943"/>
        <c:scaling>
          <c:orientation val="minMax"/>
        </c:scaling>
        <c:delete val="1"/>
        <c:axPos val="l"/>
        <c:numFmt formatCode="0.0" sourceLinked="1"/>
        <c:majorTickMark val="none"/>
        <c:minorTickMark val="none"/>
        <c:tickLblPos val="nextTo"/>
        <c:crossAx val="1510779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latin typeface="Calibri" panose="020F0502020204030204" pitchFamily="34" charset="0"/>
                <a:ea typeface="Calibri" panose="020F0502020204030204" pitchFamily="34" charset="0"/>
                <a:cs typeface="Calibri" panose="020F0502020204030204" pitchFamily="34" charset="0"/>
              </a:rPr>
              <a:t>Average height (in cm) at 19 years by sex ,  Southeast Asian Countries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5779856829464421E-2"/>
          <c:y val="9.9672236695193178E-2"/>
          <c:w val="0.9566597805041086"/>
          <c:h val="0.74168153544857174"/>
        </c:manualLayout>
      </c:layout>
      <c:barChart>
        <c:barDir val="col"/>
        <c:grouping val="clustered"/>
        <c:varyColors val="0"/>
        <c:ser>
          <c:idx val="0"/>
          <c:order val="0"/>
          <c:tx>
            <c:strRef>
              <c:f>Sheet2!$B$2</c:f>
              <c:strCache>
                <c:ptCount val="1"/>
                <c:pt idx="0">
                  <c:v>Male</c:v>
                </c:pt>
              </c:strCache>
            </c:strRef>
          </c:tx>
          <c:spPr>
            <a:solidFill>
              <a:srgbClr val="4472C4">
                <a:lumMod val="60000"/>
                <a:lumOff val="40000"/>
              </a:srgbClr>
            </a:solidFill>
            <a:ln>
              <a:noFill/>
            </a:ln>
            <a:effectLst/>
          </c:spPr>
          <c:invertIfNegative val="0"/>
          <c:dPt>
            <c:idx val="8"/>
            <c:invertIfNegative val="0"/>
            <c:bubble3D val="0"/>
            <c:spPr>
              <a:solidFill>
                <a:srgbClr val="4472C4">
                  <a:lumMod val="75000"/>
                </a:srgbClr>
              </a:solidFill>
              <a:ln>
                <a:noFill/>
              </a:ln>
              <a:effectLst/>
            </c:spPr>
            <c:extLst>
              <c:ext xmlns:c16="http://schemas.microsoft.com/office/drawing/2014/chart" uri="{C3380CC4-5D6E-409C-BE32-E72D297353CC}">
                <c16:uniqueId val="{00000012-1361-4A9C-B0BB-BDD72367331C}"/>
              </c:ext>
            </c:extLst>
          </c:dPt>
          <c:dLbls>
            <c:dLbl>
              <c:idx val="4"/>
              <c:layout>
                <c:manualLayout>
                  <c:x val="-4.0242032897830516E-17"/>
                  <c:y val="4.4482958839571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361-4A9C-B0BB-BDD72367331C}"/>
                </c:ext>
              </c:extLst>
            </c:dLbl>
            <c:dLbl>
              <c:idx val="5"/>
              <c:layout>
                <c:manualLayout>
                  <c:x val="0"/>
                  <c:y val="3.6395148141467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361-4A9C-B0BB-BDD72367331C}"/>
                </c:ext>
              </c:extLst>
            </c:dLbl>
            <c:dLbl>
              <c:idx val="6"/>
              <c:layout>
                <c:manualLayout>
                  <c:x val="0"/>
                  <c:y val="3.4373195466941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361-4A9C-B0BB-BDD72367331C}"/>
                </c:ext>
              </c:extLst>
            </c:dLbl>
            <c:dLbl>
              <c:idx val="7"/>
              <c:layout>
                <c:manualLayout>
                  <c:x val="7.6826586665617314E-3"/>
                  <c:y val="1.01097633726298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361-4A9C-B0BB-BDD72367331C}"/>
                </c:ext>
              </c:extLst>
            </c:dLbl>
            <c:dLbl>
              <c:idx val="8"/>
              <c:layout>
                <c:manualLayout>
                  <c:x val="7.2916666666665905E-3"/>
                  <c:y val="1.4153668721681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361-4A9C-B0BB-BDD72367331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Sheet2!$A$3:$A$14</c:f>
              <c:strCache>
                <c:ptCount val="12"/>
                <c:pt idx="0">
                  <c:v>Singapore</c:v>
                </c:pt>
                <c:pt idx="1">
                  <c:v>Thailand</c:v>
                </c:pt>
                <c:pt idx="2">
                  <c:v>Malaysia</c:v>
                </c:pt>
                <c:pt idx="3">
                  <c:v>Vietnam</c:v>
                </c:pt>
                <c:pt idx="4">
                  <c:v>Myanmar</c:v>
                </c:pt>
                <c:pt idx="5">
                  <c:v>Brunei</c:v>
                </c:pt>
                <c:pt idx="6">
                  <c:v>Indonesia</c:v>
                </c:pt>
                <c:pt idx="7">
                  <c:v>Cambodia</c:v>
                </c:pt>
                <c:pt idx="8">
                  <c:v>Philippines</c:v>
                </c:pt>
                <c:pt idx="9">
                  <c:v>Laos </c:v>
                </c:pt>
                <c:pt idx="10">
                  <c:v>Timor Leste</c:v>
                </c:pt>
                <c:pt idx="11">
                  <c:v>All countries</c:v>
                </c:pt>
              </c:strCache>
            </c:strRef>
          </c:cat>
          <c:val>
            <c:numRef>
              <c:f>Sheet2!$B$3:$B$14</c:f>
              <c:numCache>
                <c:formatCode>General</c:formatCode>
                <c:ptCount val="12"/>
                <c:pt idx="0">
                  <c:v>173.5</c:v>
                </c:pt>
                <c:pt idx="1">
                  <c:v>171.61</c:v>
                </c:pt>
                <c:pt idx="2">
                  <c:v>169.2</c:v>
                </c:pt>
                <c:pt idx="3">
                  <c:v>168.89</c:v>
                </c:pt>
                <c:pt idx="4">
                  <c:v>166.7</c:v>
                </c:pt>
                <c:pt idx="5">
                  <c:v>166.31</c:v>
                </c:pt>
                <c:pt idx="6">
                  <c:v>166.26</c:v>
                </c:pt>
                <c:pt idx="7">
                  <c:v>165.35</c:v>
                </c:pt>
                <c:pt idx="8">
                  <c:v>165.23</c:v>
                </c:pt>
                <c:pt idx="9">
                  <c:v>162.78</c:v>
                </c:pt>
                <c:pt idx="10">
                  <c:v>160.13</c:v>
                </c:pt>
                <c:pt idx="11" formatCode="0.00">
                  <c:v>166.90545454545452</c:v>
                </c:pt>
              </c:numCache>
            </c:numRef>
          </c:val>
          <c:extLst>
            <c:ext xmlns:c16="http://schemas.microsoft.com/office/drawing/2014/chart" uri="{C3380CC4-5D6E-409C-BE32-E72D297353CC}">
              <c16:uniqueId val="{00000000-1361-4A9C-B0BB-BDD72367331C}"/>
            </c:ext>
          </c:extLst>
        </c:ser>
        <c:ser>
          <c:idx val="1"/>
          <c:order val="1"/>
          <c:tx>
            <c:strRef>
              <c:f>Sheet2!$C$2</c:f>
              <c:strCache>
                <c:ptCount val="1"/>
                <c:pt idx="0">
                  <c:v>Female</c:v>
                </c:pt>
              </c:strCache>
            </c:strRef>
          </c:tx>
          <c:spPr>
            <a:solidFill>
              <a:srgbClr val="ED7D31">
                <a:lumMod val="60000"/>
                <a:lumOff val="40000"/>
              </a:srgbClr>
            </a:solidFill>
            <a:ln>
              <a:noFill/>
            </a:ln>
            <a:effectLst/>
          </c:spPr>
          <c:invertIfNegative val="0"/>
          <c:dPt>
            <c:idx val="8"/>
            <c:invertIfNegative val="0"/>
            <c:bubble3D val="0"/>
            <c:spPr>
              <a:solidFill>
                <a:srgbClr val="ED7D31">
                  <a:lumMod val="75000"/>
                </a:srgbClr>
              </a:solidFill>
              <a:ln>
                <a:noFill/>
              </a:ln>
              <a:effectLst/>
            </c:spPr>
            <c:extLst>
              <c:ext xmlns:c16="http://schemas.microsoft.com/office/drawing/2014/chart" uri="{C3380CC4-5D6E-409C-BE32-E72D297353CC}">
                <c16:uniqueId val="{00000002-1361-4A9C-B0BB-BDD72367331C}"/>
              </c:ext>
            </c:extLst>
          </c:dPt>
          <c:dLbls>
            <c:dLbl>
              <c:idx val="0"/>
              <c:layout>
                <c:manualLayout>
                  <c:x val="1.0975226666516874E-2"/>
                  <c:y val="-8.08781069810387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361-4A9C-B0BB-BDD72367331C}"/>
                </c:ext>
              </c:extLst>
            </c:dLbl>
            <c:dLbl>
              <c:idx val="1"/>
              <c:layout>
                <c:manualLayout>
                  <c:x val="1.0975226666516853E-2"/>
                  <c:y val="4.04390534905184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361-4A9C-B0BB-BDD72367331C}"/>
                </c:ext>
              </c:extLst>
            </c:dLbl>
            <c:dLbl>
              <c:idx val="2"/>
              <c:layout>
                <c:manualLayout>
                  <c:x val="1.2072749333168561E-2"/>
                  <c:y val="-2.02195267452595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361-4A9C-B0BB-BDD72367331C}"/>
                </c:ext>
              </c:extLst>
            </c:dLbl>
            <c:dLbl>
              <c:idx val="3"/>
              <c:layout>
                <c:manualLayout>
                  <c:x val="1.317027199982020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361-4A9C-B0BB-BDD72367331C}"/>
                </c:ext>
              </c:extLst>
            </c:dLbl>
            <c:dLbl>
              <c:idx val="4"/>
              <c:layout>
                <c:manualLayout>
                  <c:x val="9.8777039998651055E-3"/>
                  <c:y val="1.6175621396207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361-4A9C-B0BB-BDD72367331C}"/>
                </c:ext>
              </c:extLst>
            </c:dLbl>
            <c:dLbl>
              <c:idx val="5"/>
              <c:layout>
                <c:manualLayout>
                  <c:x val="1.8657885333078685E-2"/>
                  <c:y val="2.0219526745259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61-4A9C-B0BB-BDD72367331C}"/>
                </c:ext>
              </c:extLst>
            </c:dLbl>
            <c:dLbl>
              <c:idx val="6"/>
              <c:layout>
                <c:manualLayout>
                  <c:x val="1.5365317333123622E-2"/>
                  <c:y val="1.6175621396207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361-4A9C-B0BB-BDD72367331C}"/>
                </c:ext>
              </c:extLst>
            </c:dLbl>
            <c:dLbl>
              <c:idx val="7"/>
              <c:layout>
                <c:manualLayout>
                  <c:x val="9.877703999865187E-3"/>
                  <c:y val="1.81975740707336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61-4A9C-B0BB-BDD72367331C}"/>
                </c:ext>
              </c:extLst>
            </c:dLbl>
            <c:dLbl>
              <c:idx val="8"/>
              <c:layout>
                <c:manualLayout>
                  <c:x val="7.6826586665618112E-3"/>
                  <c:y val="1.61756213962076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61-4A9C-B0BB-BDD72367331C}"/>
                </c:ext>
              </c:extLst>
            </c:dLbl>
            <c:dLbl>
              <c:idx val="9"/>
              <c:layout>
                <c:manualLayout>
                  <c:x val="6.5851359999101241E-3"/>
                  <c:y val="2.02195267452588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61-4A9C-B0BB-BDD72367331C}"/>
                </c:ext>
              </c:extLst>
            </c:dLbl>
            <c:dLbl>
              <c:idx val="10"/>
              <c:layout>
                <c:manualLayout>
                  <c:x val="1.3170271999820248E-2"/>
                  <c:y val="-7.413740829095155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61-4A9C-B0BB-BDD72367331C}"/>
                </c:ext>
              </c:extLst>
            </c:dLbl>
            <c:dLbl>
              <c:idx val="11"/>
              <c:layout>
                <c:manualLayout>
                  <c:x val="1.2072749333168561E-2"/>
                  <c:y val="-2.02195267452595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61-4A9C-B0BB-BDD72367331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Sheet2!$A$3:$A$14</c:f>
              <c:strCache>
                <c:ptCount val="12"/>
                <c:pt idx="0">
                  <c:v>Singapore</c:v>
                </c:pt>
                <c:pt idx="1">
                  <c:v>Thailand</c:v>
                </c:pt>
                <c:pt idx="2">
                  <c:v>Malaysia</c:v>
                </c:pt>
                <c:pt idx="3">
                  <c:v>Vietnam</c:v>
                </c:pt>
                <c:pt idx="4">
                  <c:v>Myanmar</c:v>
                </c:pt>
                <c:pt idx="5">
                  <c:v>Brunei</c:v>
                </c:pt>
                <c:pt idx="6">
                  <c:v>Indonesia</c:v>
                </c:pt>
                <c:pt idx="7">
                  <c:v>Cambodia</c:v>
                </c:pt>
                <c:pt idx="8">
                  <c:v>Philippines</c:v>
                </c:pt>
                <c:pt idx="9">
                  <c:v>Laos </c:v>
                </c:pt>
                <c:pt idx="10">
                  <c:v>Timor Leste</c:v>
                </c:pt>
                <c:pt idx="11">
                  <c:v>All countries</c:v>
                </c:pt>
              </c:strCache>
            </c:strRef>
          </c:cat>
          <c:val>
            <c:numRef>
              <c:f>Sheet2!$C$3:$C$14</c:f>
              <c:numCache>
                <c:formatCode>General</c:formatCode>
                <c:ptCount val="12"/>
                <c:pt idx="0">
                  <c:v>161.30000000000001</c:v>
                </c:pt>
                <c:pt idx="1">
                  <c:v>159.41999999999999</c:v>
                </c:pt>
                <c:pt idx="2">
                  <c:v>157.06</c:v>
                </c:pt>
                <c:pt idx="3">
                  <c:v>158.43</c:v>
                </c:pt>
                <c:pt idx="4">
                  <c:v>154.71</c:v>
                </c:pt>
                <c:pt idx="5">
                  <c:v>154.9</c:v>
                </c:pt>
                <c:pt idx="6">
                  <c:v>154.25</c:v>
                </c:pt>
                <c:pt idx="7">
                  <c:v>154.75</c:v>
                </c:pt>
                <c:pt idx="8">
                  <c:v>154.13999999999999</c:v>
                </c:pt>
                <c:pt idx="9">
                  <c:v>153.1</c:v>
                </c:pt>
                <c:pt idx="10">
                  <c:v>152.71</c:v>
                </c:pt>
                <c:pt idx="11" formatCode="0.00">
                  <c:v>155.88818181818181</c:v>
                </c:pt>
              </c:numCache>
            </c:numRef>
          </c:val>
          <c:extLst>
            <c:ext xmlns:c16="http://schemas.microsoft.com/office/drawing/2014/chart" uri="{C3380CC4-5D6E-409C-BE32-E72D297353CC}">
              <c16:uniqueId val="{00000001-1361-4A9C-B0BB-BDD72367331C}"/>
            </c:ext>
          </c:extLst>
        </c:ser>
        <c:dLbls>
          <c:showLegendKey val="0"/>
          <c:showVal val="0"/>
          <c:showCatName val="0"/>
          <c:showSerName val="0"/>
          <c:showPercent val="0"/>
          <c:showBubbleSize val="0"/>
        </c:dLbls>
        <c:gapWidth val="219"/>
        <c:overlap val="-27"/>
        <c:axId val="1120119632"/>
        <c:axId val="1120125392"/>
      </c:barChart>
      <c:catAx>
        <c:axId val="112011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20125392"/>
        <c:crosses val="autoZero"/>
        <c:auto val="1"/>
        <c:lblAlgn val="ctr"/>
        <c:lblOffset val="100"/>
        <c:noMultiLvlLbl val="0"/>
      </c:catAx>
      <c:valAx>
        <c:axId val="1120125392"/>
        <c:scaling>
          <c:orientation val="minMax"/>
          <c:max val="175"/>
        </c:scaling>
        <c:delete val="1"/>
        <c:axPos val="l"/>
        <c:majorGridlines>
          <c:spPr>
            <a:ln w="9525" cap="flat" cmpd="sng" algn="ctr">
              <a:noFill/>
              <a:round/>
            </a:ln>
            <a:effectLst/>
          </c:spPr>
        </c:majorGridlines>
        <c:numFmt formatCode="General" sourceLinked="1"/>
        <c:majorTickMark val="none"/>
        <c:minorTickMark val="none"/>
        <c:tickLblPos val="nextTo"/>
        <c:crossAx val="11201196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PH" sz="2400" dirty="0"/>
              <a:t>Percent of youth (15-24)  not in education, employment or training (NEET) in selected Southeast Asian countries, 2022</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3042005246116269E-2"/>
          <c:y val="0.1560202280749389"/>
          <c:w val="0.97391598950776748"/>
          <c:h val="0.66286835912752284"/>
        </c:manualLayout>
      </c:layout>
      <c:barChart>
        <c:barDir val="col"/>
        <c:grouping val="clustered"/>
        <c:varyColors val="0"/>
        <c:ser>
          <c:idx val="0"/>
          <c:order val="0"/>
          <c:tx>
            <c:strRef>
              <c:f>Sheet1!$AD$15</c:f>
              <c:strCache>
                <c:ptCount val="1"/>
                <c:pt idx="0">
                  <c:v>2022</c:v>
                </c:pt>
              </c:strCache>
            </c:strRef>
          </c:tx>
          <c:spPr>
            <a:solidFill>
              <a:schemeClr val="accent2">
                <a:lumMod val="75000"/>
              </a:schemeClr>
            </a:solidFill>
            <a:ln>
              <a:noFill/>
            </a:ln>
            <a:effectLst/>
          </c:spPr>
          <c:invertIfNegative val="0"/>
          <c:dPt>
            <c:idx val="5"/>
            <c:invertIfNegative val="0"/>
            <c:bubble3D val="0"/>
            <c:spPr>
              <a:solidFill>
                <a:schemeClr val="accent6">
                  <a:lumMod val="75000"/>
                </a:schemeClr>
              </a:solidFill>
              <a:ln>
                <a:noFill/>
              </a:ln>
              <a:effectLst/>
            </c:spPr>
            <c:extLst>
              <c:ext xmlns:c16="http://schemas.microsoft.com/office/drawing/2014/chart" uri="{C3380CC4-5D6E-409C-BE32-E72D297353CC}">
                <c16:uniqueId val="{00000006-32A3-4A88-83E5-62000D7A4D56}"/>
              </c:ext>
            </c:extLst>
          </c:dPt>
          <c:dLbls>
            <c:dLbl>
              <c:idx val="0"/>
              <c:layout>
                <c:manualLayout>
                  <c:x val="-4.7425473622240977E-3"/>
                  <c:y val="0.152298850574712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A3-4A88-83E5-62000D7A4D56}"/>
                </c:ext>
              </c:extLst>
            </c:dLbl>
            <c:dLbl>
              <c:idx val="1"/>
              <c:layout>
                <c:manualLayout>
                  <c:x val="2.3712736811120488E-3"/>
                  <c:y val="0.117816091954022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A3-4A88-83E5-62000D7A4D56}"/>
                </c:ext>
              </c:extLst>
            </c:dLbl>
            <c:dLbl>
              <c:idx val="2"/>
              <c:layout>
                <c:manualLayout>
                  <c:x val="-2.3712736811120488E-3"/>
                  <c:y val="0.137931034482758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A3-4A88-83E5-62000D7A4D56}"/>
                </c:ext>
              </c:extLst>
            </c:dLbl>
            <c:dLbl>
              <c:idx val="3"/>
              <c:layout>
                <c:manualLayout>
                  <c:x val="-4.7425473622241844E-3"/>
                  <c:y val="0.155172413793103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A3-4A88-83E5-62000D7A4D56}"/>
                </c:ext>
              </c:extLst>
            </c:dLbl>
            <c:dLbl>
              <c:idx val="4"/>
              <c:layout>
                <c:manualLayout>
                  <c:x val="-3.5569105216680733E-3"/>
                  <c:y val="0.132183908045977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A3-4A88-83E5-62000D7A4D56}"/>
                </c:ext>
              </c:extLst>
            </c:dLbl>
            <c:dLbl>
              <c:idx val="5"/>
              <c:layout>
                <c:manualLayout>
                  <c:x val="-1.1856368405561114E-3"/>
                  <c:y val="0.12068965517241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2A3-4A88-83E5-62000D7A4D56}"/>
                </c:ext>
              </c:extLst>
            </c:dLbl>
            <c:dLbl>
              <c:idx val="6"/>
              <c:layout>
                <c:manualLayout>
                  <c:x val="0"/>
                  <c:y val="0.129310344827586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2A3-4A88-83E5-62000D7A4D56}"/>
                </c:ext>
              </c:extLst>
            </c:dLbl>
            <c:dLbl>
              <c:idx val="7"/>
              <c:layout>
                <c:manualLayout>
                  <c:x val="0"/>
                  <c:y val="0.12068965517241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2A3-4A88-83E5-62000D7A4D56}"/>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Sheet1!$AC$16:$AC$23</c:f>
              <c:strCache>
                <c:ptCount val="8"/>
                <c:pt idx="0">
                  <c:v>Timor-Leste</c:v>
                </c:pt>
                <c:pt idx="1">
                  <c:v>Lao PDR</c:v>
                </c:pt>
                <c:pt idx="2">
                  <c:v>Indonesia</c:v>
                </c:pt>
                <c:pt idx="3">
                  <c:v>Brunei Darussalam</c:v>
                </c:pt>
                <c:pt idx="4">
                  <c:v>Thailand</c:v>
                </c:pt>
                <c:pt idx="5">
                  <c:v>Philippines</c:v>
                </c:pt>
                <c:pt idx="6">
                  <c:v>Viet Nam</c:v>
                </c:pt>
                <c:pt idx="7">
                  <c:v>Malaysia</c:v>
                </c:pt>
              </c:strCache>
            </c:strRef>
          </c:cat>
          <c:val>
            <c:numRef>
              <c:f>Sheet1!$AD$16:$AD$23</c:f>
              <c:numCache>
                <c:formatCode>0.0</c:formatCode>
                <c:ptCount val="8"/>
                <c:pt idx="0">
                  <c:v>29.122</c:v>
                </c:pt>
                <c:pt idx="1">
                  <c:v>22.509</c:v>
                </c:pt>
                <c:pt idx="2">
                  <c:v>22.335999999999999</c:v>
                </c:pt>
                <c:pt idx="3">
                  <c:v>20.004000000000001</c:v>
                </c:pt>
                <c:pt idx="4">
                  <c:v>13.347</c:v>
                </c:pt>
                <c:pt idx="5">
                  <c:v>12.756</c:v>
                </c:pt>
                <c:pt idx="6">
                  <c:v>11.003</c:v>
                </c:pt>
                <c:pt idx="7">
                  <c:v>10.220000000000001</c:v>
                </c:pt>
              </c:numCache>
            </c:numRef>
          </c:val>
          <c:extLst>
            <c:ext xmlns:c16="http://schemas.microsoft.com/office/drawing/2014/chart" uri="{C3380CC4-5D6E-409C-BE32-E72D297353CC}">
              <c16:uniqueId val="{00000000-32A3-4A88-83E5-62000D7A4D56}"/>
            </c:ext>
          </c:extLst>
        </c:ser>
        <c:dLbls>
          <c:showLegendKey val="0"/>
          <c:showVal val="0"/>
          <c:showCatName val="0"/>
          <c:showSerName val="0"/>
          <c:showPercent val="0"/>
          <c:showBubbleSize val="0"/>
        </c:dLbls>
        <c:gapWidth val="50"/>
        <c:overlap val="-27"/>
        <c:axId val="1936428447"/>
        <c:axId val="1936431327"/>
      </c:barChart>
      <c:catAx>
        <c:axId val="1936428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36431327"/>
        <c:crosses val="autoZero"/>
        <c:auto val="1"/>
        <c:lblAlgn val="ctr"/>
        <c:lblOffset val="100"/>
        <c:noMultiLvlLbl val="0"/>
      </c:catAx>
      <c:valAx>
        <c:axId val="1936431327"/>
        <c:scaling>
          <c:orientation val="minMax"/>
        </c:scaling>
        <c:delete val="1"/>
        <c:axPos val="l"/>
        <c:numFmt formatCode="0.0" sourceLinked="1"/>
        <c:majorTickMark val="none"/>
        <c:minorTickMark val="none"/>
        <c:tickLblPos val="nextTo"/>
        <c:crossAx val="19364284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0.04088</cdr:x>
      <cdr:y>0.04831</cdr:y>
    </cdr:from>
    <cdr:to>
      <cdr:x>0.98532</cdr:x>
      <cdr:y>0.13849</cdr:y>
    </cdr:to>
    <cdr:sp macro="" textlink="">
      <cdr:nvSpPr>
        <cdr:cNvPr id="2" name="TextBox 1">
          <a:extLst xmlns:a="http://schemas.openxmlformats.org/drawingml/2006/main">
            <a:ext uri="{FF2B5EF4-FFF2-40B4-BE49-F238E27FC236}">
              <a16:creationId xmlns:a16="http://schemas.microsoft.com/office/drawing/2014/main" id="{93D5D384-D1AE-24CF-3D15-361EC150AD55}"/>
            </a:ext>
          </a:extLst>
        </cdr:cNvPr>
        <cdr:cNvSpPr txBox="1"/>
      </cdr:nvSpPr>
      <cdr:spPr>
        <a:xfrm xmlns:a="http://schemas.openxmlformats.org/drawingml/2006/main">
          <a:off x="424543" y="326571"/>
          <a:ext cx="9808028" cy="609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Projected population age composition of the Philippines, 2020-2055</a:t>
          </a:r>
        </a:p>
      </cdr:txBody>
    </cdr:sp>
  </cdr:relSizeAnchor>
  <cdr:relSizeAnchor xmlns:cdr="http://schemas.openxmlformats.org/drawingml/2006/chartDrawing">
    <cdr:from>
      <cdr:x>0.28721</cdr:x>
      <cdr:y>0.14976</cdr:y>
    </cdr:from>
    <cdr:to>
      <cdr:x>0.36268</cdr:x>
      <cdr:y>0.23833</cdr:y>
    </cdr:to>
    <cdr:sp macro="" textlink="">
      <cdr:nvSpPr>
        <cdr:cNvPr id="3" name="Oval 2">
          <a:extLst xmlns:a="http://schemas.openxmlformats.org/drawingml/2006/main">
            <a:ext uri="{FF2B5EF4-FFF2-40B4-BE49-F238E27FC236}">
              <a16:creationId xmlns:a16="http://schemas.microsoft.com/office/drawing/2014/main" id="{3BD89D24-6D5D-A125-8A49-C6F4B06CDB7F}"/>
            </a:ext>
          </a:extLst>
        </cdr:cNvPr>
        <cdr:cNvSpPr/>
      </cdr:nvSpPr>
      <cdr:spPr>
        <a:xfrm xmlns:a="http://schemas.openxmlformats.org/drawingml/2006/main">
          <a:off x="2982685" y="1012371"/>
          <a:ext cx="783772" cy="598715"/>
        </a:xfrm>
        <a:prstGeom xmlns:a="http://schemas.openxmlformats.org/drawingml/2006/main" prst="ellipse">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0.85535</cdr:x>
      <cdr:y>0.78744</cdr:y>
    </cdr:from>
    <cdr:to>
      <cdr:x>0.97799</cdr:x>
      <cdr:y>0.89211</cdr:y>
    </cdr:to>
    <cdr:sp macro="" textlink="">
      <cdr:nvSpPr>
        <cdr:cNvPr id="4" name="Oval 3">
          <a:extLst xmlns:a="http://schemas.openxmlformats.org/drawingml/2006/main">
            <a:ext uri="{FF2B5EF4-FFF2-40B4-BE49-F238E27FC236}">
              <a16:creationId xmlns:a16="http://schemas.microsoft.com/office/drawing/2014/main" id="{D8CFDB9B-7CC8-3AF0-606D-723CB5E3BC54}"/>
            </a:ext>
          </a:extLst>
        </cdr:cNvPr>
        <cdr:cNvSpPr/>
      </cdr:nvSpPr>
      <cdr:spPr>
        <a:xfrm xmlns:a="http://schemas.openxmlformats.org/drawingml/2006/main">
          <a:off x="8882742" y="5323114"/>
          <a:ext cx="1273629" cy="707571"/>
        </a:xfrm>
        <a:prstGeom xmlns:a="http://schemas.openxmlformats.org/drawingml/2006/main" prst="ellipse">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0.74707</cdr:x>
      <cdr:y>0.72016</cdr:y>
    </cdr:from>
    <cdr:to>
      <cdr:x>0.87407</cdr:x>
      <cdr:y>0.91977</cdr:y>
    </cdr:to>
    <cdr:sp macro="" textlink="">
      <cdr:nvSpPr>
        <cdr:cNvPr id="2" name="Oval 1">
          <a:extLst xmlns:a="http://schemas.openxmlformats.org/drawingml/2006/main">
            <a:ext uri="{FF2B5EF4-FFF2-40B4-BE49-F238E27FC236}">
              <a16:creationId xmlns:a16="http://schemas.microsoft.com/office/drawing/2014/main" id="{BDB258F3-B637-326F-6528-DF2F8C9364AD}"/>
            </a:ext>
          </a:extLst>
        </cdr:cNvPr>
        <cdr:cNvSpPr/>
      </cdr:nvSpPr>
      <cdr:spPr>
        <a:xfrm xmlns:a="http://schemas.openxmlformats.org/drawingml/2006/main">
          <a:off x="7619999" y="4005943"/>
          <a:ext cx="1295401" cy="1110343"/>
        </a:xfrm>
        <a:prstGeom xmlns:a="http://schemas.openxmlformats.org/drawingml/2006/main" prst="ellipse">
          <a:avLst/>
        </a:prstGeom>
        <a:noFill xmlns:a="http://schemas.openxmlformats.org/drawingml/2006/mai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53E59-5274-42AB-BF5A-206721FE7EA7}"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B7DCE-F177-4717-9152-F28308FD5D6C}" type="slidenum">
              <a:rPr lang="en-US" smtClean="0"/>
              <a:t>‹#›</a:t>
            </a:fld>
            <a:endParaRPr lang="en-US"/>
          </a:p>
        </p:txBody>
      </p:sp>
    </p:spTree>
    <p:extLst>
      <p:ext uri="{BB962C8B-B14F-4D97-AF65-F5344CB8AC3E}">
        <p14:creationId xmlns:p14="http://schemas.microsoft.com/office/powerpoint/2010/main" val="3482986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dirty="0"/>
              <a:t>My presentation is a basic introduction – from a demographer’s’ perspective- on the demographic dividend. What is this dividend? And how do we realize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a:t>First let’s take a little trip down Memory Lane. In the 1960s and 1970s, a major concern of the world was overpopulation.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a:t>Those of us who were old enough to be going to movies in those days may remember these scary films about a bleak future with an overpopulated Earth.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a:t>You can watch these movies now on </a:t>
            </a:r>
            <a:r>
              <a:rPr lang="en-PH" dirty="0" err="1"/>
              <a:t>youtube</a:t>
            </a:r>
            <a:r>
              <a:rPr lang="en-PH" dirty="0"/>
              <a:t>.</a:t>
            </a:r>
            <a:endParaRPr lang="en-US" dirty="0"/>
          </a:p>
          <a:p>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1</a:t>
            </a:fld>
            <a:endParaRPr lang="en-US"/>
          </a:p>
        </p:txBody>
      </p:sp>
    </p:spTree>
    <p:extLst>
      <p:ext uri="{BB962C8B-B14F-4D97-AF65-F5344CB8AC3E}">
        <p14:creationId xmlns:p14="http://schemas.microsoft.com/office/powerpoint/2010/main" val="372607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Here we show a comparison of the age structure of 3 types of countries at different stages in the demographic transition. Uganda and Tanzania have the highest proportion of children, the Philippines and Indonesia are intermediate and Japan and Italy have the lowest share of children in their population. </a:t>
            </a:r>
          </a:p>
          <a:p>
            <a:endParaRPr lang="en-PH" dirty="0"/>
          </a:p>
          <a:p>
            <a:r>
              <a:rPr lang="en-PH" dirty="0"/>
              <a:t>In contrast in Japan/Italy, the older population is more than twice the size of the population of children. Note that the size of the working age population is about the same for Uganda/Tanzania and Japan/Italy. The major difference is that the dependency burden has shifted to the old. </a:t>
            </a:r>
          </a:p>
          <a:p>
            <a:endParaRPr lang="en-PH" dirty="0"/>
          </a:p>
          <a:p>
            <a:endParaRPr lang="en-PH" dirty="0"/>
          </a:p>
        </p:txBody>
      </p:sp>
      <p:sp>
        <p:nvSpPr>
          <p:cNvPr id="4" name="Slide Number Placeholder 3"/>
          <p:cNvSpPr>
            <a:spLocks noGrp="1"/>
          </p:cNvSpPr>
          <p:nvPr>
            <p:ph type="sldNum" sz="quarter" idx="5"/>
          </p:nvPr>
        </p:nvSpPr>
        <p:spPr/>
        <p:txBody>
          <a:bodyPr/>
          <a:lstStyle/>
          <a:p>
            <a:fld id="{E86B7DCE-F177-4717-9152-F28308FD5D6C}" type="slidenum">
              <a:rPr lang="en-US" smtClean="0"/>
              <a:t>10</a:t>
            </a:fld>
            <a:endParaRPr lang="en-US"/>
          </a:p>
        </p:txBody>
      </p:sp>
    </p:spTree>
    <p:extLst>
      <p:ext uri="{BB962C8B-B14F-4D97-AF65-F5344CB8AC3E}">
        <p14:creationId xmlns:p14="http://schemas.microsoft.com/office/powerpoint/2010/main" val="2150969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If the population bogeyman of the 60s and 70s was overpopulation, the bogeyman of the present is population aging. </a:t>
            </a:r>
          </a:p>
          <a:p>
            <a:endParaRPr lang="en-PH" dirty="0"/>
          </a:p>
          <a:p>
            <a:r>
              <a:rPr lang="en-US" dirty="0"/>
              <a:t>But population aging is really just the natural consequence of prolonged fertility decline.  </a:t>
            </a:r>
          </a:p>
          <a:p>
            <a:endParaRPr lang="en-US" dirty="0"/>
          </a:p>
          <a:p>
            <a:r>
              <a:rPr lang="en-US" dirty="0"/>
              <a:t>Kinsella and He used 2 specific cut offs to designate an aging (</a:t>
            </a:r>
            <a:r>
              <a:rPr lang="en-US" i="1" dirty="0" err="1"/>
              <a:t>tumatanda</a:t>
            </a:r>
            <a:r>
              <a:rPr lang="en-US" dirty="0"/>
              <a:t>_) and an aged (</a:t>
            </a:r>
            <a:r>
              <a:rPr lang="en-US" i="1" dirty="0" err="1"/>
              <a:t>matanda</a:t>
            </a:r>
            <a:r>
              <a:rPr lang="en-US" dirty="0"/>
              <a:t>) population </a:t>
            </a:r>
            <a:endParaRPr lang="en-PH" dirty="0"/>
          </a:p>
          <a:p>
            <a:endParaRPr lang="en-PH" dirty="0"/>
          </a:p>
          <a:p>
            <a:r>
              <a:rPr lang="en-PH" dirty="0"/>
              <a:t>Read slide…</a:t>
            </a:r>
          </a:p>
          <a:p>
            <a:endParaRPr lang="en-PH" dirty="0"/>
          </a:p>
        </p:txBody>
      </p:sp>
      <p:sp>
        <p:nvSpPr>
          <p:cNvPr id="4" name="Slide Number Placeholder 3"/>
          <p:cNvSpPr>
            <a:spLocks noGrp="1"/>
          </p:cNvSpPr>
          <p:nvPr>
            <p:ph type="sldNum" sz="quarter" idx="5"/>
          </p:nvPr>
        </p:nvSpPr>
        <p:spPr/>
        <p:txBody>
          <a:bodyPr/>
          <a:lstStyle/>
          <a:p>
            <a:fld id="{E86B7DCE-F177-4717-9152-F28308FD5D6C}" type="slidenum">
              <a:rPr lang="en-US" smtClean="0"/>
              <a:t>11</a:t>
            </a:fld>
            <a:endParaRPr lang="en-US"/>
          </a:p>
        </p:txBody>
      </p:sp>
    </p:spTree>
    <p:extLst>
      <p:ext uri="{BB962C8B-B14F-4D97-AF65-F5344CB8AC3E}">
        <p14:creationId xmlns:p14="http://schemas.microsoft.com/office/powerpoint/2010/main" val="686593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Here is the changing age structure of the Philippine population from 1960 to 2020. </a:t>
            </a:r>
          </a:p>
          <a:p>
            <a:endParaRPr lang="en-PH" dirty="0"/>
          </a:p>
          <a:p>
            <a:r>
              <a:rPr lang="en-PH" dirty="0"/>
              <a:t>Consistent with the declining fertility, the proportion of children 0-14 is declining while the older population is gradually increasing. The working age population has also been consistently increasing in the 60-year period, from 1960 to 2020. </a:t>
            </a:r>
          </a:p>
          <a:p>
            <a:endParaRPr lang="en-PH" dirty="0"/>
          </a:p>
          <a:p>
            <a:r>
              <a:rPr lang="en-PH" dirty="0"/>
              <a:t>The second half of the graph is the projected age structure of the Philippine population up to 2055  </a:t>
            </a:r>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12</a:t>
            </a:fld>
            <a:endParaRPr lang="en-US"/>
          </a:p>
        </p:txBody>
      </p:sp>
    </p:spTree>
    <p:extLst>
      <p:ext uri="{BB962C8B-B14F-4D97-AF65-F5344CB8AC3E}">
        <p14:creationId xmlns:p14="http://schemas.microsoft.com/office/powerpoint/2010/main" val="2278796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Based on the projected population to 2055, the Philippines will become an aging population in 2030 and will transition into an aged society in 2055.  </a:t>
            </a:r>
          </a:p>
          <a:p>
            <a:r>
              <a:rPr lang="en-PH" dirty="0"/>
              <a:t>So the speed of aging is 25 years. </a:t>
            </a:r>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13</a:t>
            </a:fld>
            <a:endParaRPr lang="en-US"/>
          </a:p>
        </p:txBody>
      </p:sp>
    </p:spTree>
    <p:extLst>
      <p:ext uri="{BB962C8B-B14F-4D97-AF65-F5344CB8AC3E}">
        <p14:creationId xmlns:p14="http://schemas.microsoft.com/office/powerpoint/2010/main" val="1797856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lengthy backgrounder is the back story for this presentation on the demographic context of the demographic dividend in the Philippines. </a:t>
            </a:r>
          </a:p>
          <a:p>
            <a:endParaRPr lang="en-PH" dirty="0"/>
          </a:p>
          <a:p>
            <a:r>
              <a:rPr lang="en-PH" dirty="0"/>
              <a:t>Read…. In their seminal article…Bloom, Canning and Sevilla contend that … </a:t>
            </a:r>
          </a:p>
          <a:p>
            <a:endParaRPr lang="en-US" dirty="0"/>
          </a:p>
          <a:p>
            <a:r>
              <a:rPr lang="en-US" dirty="0"/>
              <a:t>This conclusion was arrived at from the study of the experience of the East Asian Tiger economies, of Ireland, Japan and other countries where the change in the age structure resulting in the rise of the share of the working ages was found to partly account for their phenomenal economic growth. </a:t>
            </a:r>
          </a:p>
          <a:p>
            <a:endParaRPr lang="en-US" dirty="0"/>
          </a:p>
          <a:p>
            <a:r>
              <a:rPr lang="en-US" dirty="0"/>
              <a:t>All these economies that reaped a demographic dividend of economic growth were able to do so because they invested in improving their human capital, thru health and education as well as provided the right environment for employment and generated savings.  </a:t>
            </a:r>
          </a:p>
        </p:txBody>
      </p:sp>
      <p:sp>
        <p:nvSpPr>
          <p:cNvPr id="4" name="Slide Number Placeholder 3"/>
          <p:cNvSpPr>
            <a:spLocks noGrp="1"/>
          </p:cNvSpPr>
          <p:nvPr>
            <p:ph type="sldNum" sz="quarter" idx="5"/>
          </p:nvPr>
        </p:nvSpPr>
        <p:spPr/>
        <p:txBody>
          <a:bodyPr/>
          <a:lstStyle/>
          <a:p>
            <a:fld id="{E86B7DCE-F177-4717-9152-F28308FD5D6C}" type="slidenum">
              <a:rPr lang="en-US" smtClean="0"/>
              <a:t>14</a:t>
            </a:fld>
            <a:endParaRPr lang="en-US"/>
          </a:p>
        </p:txBody>
      </p:sp>
    </p:spTree>
    <p:extLst>
      <p:ext uri="{BB962C8B-B14F-4D97-AF65-F5344CB8AC3E}">
        <p14:creationId xmlns:p14="http://schemas.microsoft.com/office/powerpoint/2010/main" val="2778636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a:t>
            </a:r>
          </a:p>
        </p:txBody>
      </p:sp>
      <p:sp>
        <p:nvSpPr>
          <p:cNvPr id="4" name="Slide Number Placeholder 3"/>
          <p:cNvSpPr>
            <a:spLocks noGrp="1"/>
          </p:cNvSpPr>
          <p:nvPr>
            <p:ph type="sldNum" sz="quarter" idx="5"/>
          </p:nvPr>
        </p:nvSpPr>
        <p:spPr/>
        <p:txBody>
          <a:bodyPr/>
          <a:lstStyle/>
          <a:p>
            <a:fld id="{E86B7DCE-F177-4717-9152-F28308FD5D6C}" type="slidenum">
              <a:rPr lang="en-US" smtClean="0"/>
              <a:t>15</a:t>
            </a:fld>
            <a:endParaRPr lang="en-US"/>
          </a:p>
        </p:txBody>
      </p:sp>
    </p:spTree>
    <p:extLst>
      <p:ext uri="{BB962C8B-B14F-4D97-AF65-F5344CB8AC3E}">
        <p14:creationId xmlns:p14="http://schemas.microsoft.com/office/powerpoint/2010/main" val="245428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6550" y="4400550"/>
            <a:ext cx="6381750" cy="3600450"/>
          </a:xfrm>
        </p:spPr>
        <p:txBody>
          <a:bodyPr/>
          <a:lstStyle/>
          <a:p>
            <a:r>
              <a:rPr lang="en-PH" dirty="0"/>
              <a:t>Read </a:t>
            </a:r>
          </a:p>
          <a:p>
            <a:endParaRPr lang="en-PH" dirty="0"/>
          </a:p>
          <a:p>
            <a:r>
              <a:rPr lang="en-PH" dirty="0"/>
              <a:t>A large working age population is a necessary but not sufficient condition for reaping a demographic dividend of economic growth. </a:t>
            </a:r>
          </a:p>
          <a:p>
            <a:endParaRPr lang="en-PH" dirty="0"/>
          </a:p>
          <a:p>
            <a:r>
              <a:rPr lang="en-PH" dirty="0"/>
              <a:t>The working age population must be in good health, must be educated and the appropriate jobs made available – for the potential of this large work force to be harnessed to spur economic growth. </a:t>
            </a:r>
          </a:p>
          <a:p>
            <a:endParaRPr lang="en-PH" dirty="0"/>
          </a:p>
          <a:p>
            <a:r>
              <a:rPr lang="en-PH" dirty="0"/>
              <a:t>If there is poor human capital formation – i.e. the working age population is unhealthy, with a poor education profile, many may be unemployable or not fit for the jobs that will spur economic growth. Worse there may not be jobs at all.</a:t>
            </a:r>
          </a:p>
          <a:p>
            <a:endParaRPr lang="en-PH" dirty="0"/>
          </a:p>
          <a:p>
            <a:r>
              <a:rPr lang="en-PH" dirty="0"/>
              <a:t>A large working age population with poor or no job prospects can lead to adverse outcomes like political unrest as has been observed in other countries with a large working age population but with poor human capital formation – like Pakistan. </a:t>
            </a:r>
          </a:p>
          <a:p>
            <a:endParaRPr lang="en-PH" dirty="0"/>
          </a:p>
          <a:p>
            <a:r>
              <a:rPr lang="en-PH" dirty="0"/>
              <a:t>In other words, a large working age population can be a demographic boon but it can also be a demographic bane.</a:t>
            </a:r>
          </a:p>
          <a:p>
            <a:endParaRPr lang="en-PH" dirty="0"/>
          </a:p>
          <a:p>
            <a:r>
              <a:rPr lang="en-PH" dirty="0"/>
              <a:t>Moreover, the working age population may be equipped with the right human capital but in the absence of employment prospects appropriate to their skills and training, there is a risk that they will seek employment in other countries with labor shortage but available jobs – the classic brain drain. </a:t>
            </a:r>
          </a:p>
          <a:p>
            <a:endParaRPr lang="en-PH" dirty="0"/>
          </a:p>
          <a:p>
            <a:endParaRPr lang="en-PH" dirty="0"/>
          </a:p>
          <a:p>
            <a:r>
              <a:rPr lang="en-PH" dirty="0"/>
              <a:t>    </a:t>
            </a:r>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16</a:t>
            </a:fld>
            <a:endParaRPr lang="en-US"/>
          </a:p>
        </p:txBody>
      </p:sp>
    </p:spTree>
    <p:extLst>
      <p:ext uri="{BB962C8B-B14F-4D97-AF65-F5344CB8AC3E}">
        <p14:creationId xmlns:p14="http://schemas.microsoft.com/office/powerpoint/2010/main" val="4285356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4010A-E145-35C3-B13B-7B2ED5991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21C79-0927-E1BB-88A5-EEFA280D1C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63E9B-C271-ACA6-0C00-1CF0C4151D37}"/>
              </a:ext>
            </a:extLst>
          </p:cNvPr>
          <p:cNvSpPr>
            <a:spLocks noGrp="1"/>
          </p:cNvSpPr>
          <p:nvPr>
            <p:ph type="body" idx="1"/>
          </p:nvPr>
        </p:nvSpPr>
        <p:spPr/>
        <p:txBody>
          <a:bodyPr/>
          <a:lstStyle/>
          <a:p>
            <a:r>
              <a:rPr lang="en-PH" dirty="0"/>
              <a:t>Here again is the changing age structure of the Philippine population from 1960 to 2020 and projected to 2055. </a:t>
            </a:r>
          </a:p>
          <a:p>
            <a:endParaRPr lang="en-PH" dirty="0"/>
          </a:p>
          <a:p>
            <a:r>
              <a:rPr lang="en-PH" dirty="0"/>
              <a:t>We are currently in the years where the working age population is highest. Now is the time to ensure that the country can gain from this potential.  </a:t>
            </a:r>
          </a:p>
        </p:txBody>
      </p:sp>
      <p:sp>
        <p:nvSpPr>
          <p:cNvPr id="4" name="Slide Number Placeholder 3">
            <a:extLst>
              <a:ext uri="{FF2B5EF4-FFF2-40B4-BE49-F238E27FC236}">
                <a16:creationId xmlns:a16="http://schemas.microsoft.com/office/drawing/2014/main" id="{A8ADA09F-7341-234C-89B6-E75F820DEE79}"/>
              </a:ext>
            </a:extLst>
          </p:cNvPr>
          <p:cNvSpPr>
            <a:spLocks noGrp="1"/>
          </p:cNvSpPr>
          <p:nvPr>
            <p:ph type="sldNum" sz="quarter" idx="5"/>
          </p:nvPr>
        </p:nvSpPr>
        <p:spPr/>
        <p:txBody>
          <a:bodyPr/>
          <a:lstStyle/>
          <a:p>
            <a:fld id="{E86B7DCE-F177-4717-9152-F28308FD5D6C}" type="slidenum">
              <a:rPr lang="en-US" smtClean="0"/>
              <a:t>17</a:t>
            </a:fld>
            <a:endParaRPr lang="en-US"/>
          </a:p>
        </p:txBody>
      </p:sp>
    </p:spTree>
    <p:extLst>
      <p:ext uri="{BB962C8B-B14F-4D97-AF65-F5344CB8AC3E}">
        <p14:creationId xmlns:p14="http://schemas.microsoft.com/office/powerpoint/2010/main" val="2063110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How ready is the Philippines to turn the potential of a large working age population into a gain for the economy, a driver of economic growth?</a:t>
            </a:r>
          </a:p>
          <a:p>
            <a:endParaRPr lang="en-PH" dirty="0"/>
          </a:p>
          <a:p>
            <a:r>
              <a:rPr lang="en-PH" dirty="0"/>
              <a:t>As a demographer, I can only offer some snippets of empirical evidence of the current status or profile of the working age population to catch a glimpse of the state of human capital formation in the country.</a:t>
            </a:r>
          </a:p>
          <a:p>
            <a:endParaRPr lang="en-PH" dirty="0"/>
          </a:p>
          <a:p>
            <a:r>
              <a:rPr lang="en-PH" dirty="0"/>
              <a:t>For health, the proxy measure I use is the average height of Filipino 19-year olds, compared to our ASEAN neighbors. </a:t>
            </a:r>
          </a:p>
          <a:p>
            <a:endParaRPr lang="en-PH" dirty="0"/>
          </a:p>
          <a:p>
            <a:r>
              <a:rPr lang="en-PH" dirty="0"/>
              <a:t>Adult height shows the combined effect of genetics and nutrition.    </a:t>
            </a:r>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18</a:t>
            </a:fld>
            <a:endParaRPr lang="en-US"/>
          </a:p>
        </p:txBody>
      </p:sp>
    </p:spTree>
    <p:extLst>
      <p:ext uri="{BB962C8B-B14F-4D97-AF65-F5344CB8AC3E}">
        <p14:creationId xmlns:p14="http://schemas.microsoft.com/office/powerpoint/2010/main" val="3210290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third to last in height. </a:t>
            </a:r>
          </a:p>
          <a:p>
            <a:r>
              <a:rPr lang="en-US" dirty="0"/>
              <a:t>Even compared to our neighbors of Malay stock – Indonesia and Malaysia we are shorter on average. </a:t>
            </a:r>
          </a:p>
        </p:txBody>
      </p:sp>
      <p:sp>
        <p:nvSpPr>
          <p:cNvPr id="4" name="Slide Number Placeholder 3"/>
          <p:cNvSpPr>
            <a:spLocks noGrp="1"/>
          </p:cNvSpPr>
          <p:nvPr>
            <p:ph type="sldNum" sz="quarter" idx="5"/>
          </p:nvPr>
        </p:nvSpPr>
        <p:spPr/>
        <p:txBody>
          <a:bodyPr/>
          <a:lstStyle/>
          <a:p>
            <a:fld id="{E86B7DCE-F177-4717-9152-F28308FD5D6C}" type="slidenum">
              <a:rPr lang="en-US" smtClean="0"/>
              <a:t>19</a:t>
            </a:fld>
            <a:endParaRPr lang="en-US"/>
          </a:p>
        </p:txBody>
      </p:sp>
    </p:spTree>
    <p:extLst>
      <p:ext uri="{BB962C8B-B14F-4D97-AF65-F5344CB8AC3E}">
        <p14:creationId xmlns:p14="http://schemas.microsoft.com/office/powerpoint/2010/main" val="4007986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a:t>
            </a:r>
          </a:p>
          <a:p>
            <a:endParaRPr lang="en-PH" dirty="0"/>
          </a:p>
          <a:p>
            <a:r>
              <a:rPr lang="en-PH" dirty="0"/>
              <a:t>ZPG was a film inspired by the best selling book </a:t>
            </a:r>
            <a:r>
              <a:rPr lang="en-PH" i="1" dirty="0"/>
              <a:t>The Population Bomb  written </a:t>
            </a:r>
            <a:r>
              <a:rPr lang="en-PH" dirty="0"/>
              <a:t>by Paul Ehrlich and was about a future overpopulated Earth where childbearing was totally forbidden.</a:t>
            </a:r>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2</a:t>
            </a:fld>
            <a:endParaRPr lang="en-US"/>
          </a:p>
        </p:txBody>
      </p:sp>
    </p:spTree>
    <p:extLst>
      <p:ext uri="{BB962C8B-B14F-4D97-AF65-F5344CB8AC3E}">
        <p14:creationId xmlns:p14="http://schemas.microsoft.com/office/powerpoint/2010/main" val="3200537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E86B7DCE-F177-4717-9152-F28308FD5D6C}" type="slidenum">
              <a:rPr lang="en-US" smtClean="0"/>
              <a:t>20</a:t>
            </a:fld>
            <a:endParaRPr lang="en-US"/>
          </a:p>
        </p:txBody>
      </p:sp>
    </p:spTree>
    <p:extLst>
      <p:ext uri="{BB962C8B-B14F-4D97-AF65-F5344CB8AC3E}">
        <p14:creationId xmlns:p14="http://schemas.microsoft.com/office/powerpoint/2010/main" val="351203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a fourth of male and a fifth of females in the working ages have elementary education only.</a:t>
            </a:r>
          </a:p>
        </p:txBody>
      </p:sp>
      <p:sp>
        <p:nvSpPr>
          <p:cNvPr id="4" name="Slide Number Placeholder 3"/>
          <p:cNvSpPr>
            <a:spLocks noGrp="1"/>
          </p:cNvSpPr>
          <p:nvPr>
            <p:ph type="sldNum" sz="quarter" idx="5"/>
          </p:nvPr>
        </p:nvSpPr>
        <p:spPr/>
        <p:txBody>
          <a:bodyPr/>
          <a:lstStyle/>
          <a:p>
            <a:fld id="{E86B7DCE-F177-4717-9152-F28308FD5D6C}" type="slidenum">
              <a:rPr lang="en-US" smtClean="0"/>
              <a:t>21</a:t>
            </a:fld>
            <a:endParaRPr lang="en-US"/>
          </a:p>
        </p:txBody>
      </p:sp>
    </p:spTree>
    <p:extLst>
      <p:ext uri="{BB962C8B-B14F-4D97-AF65-F5344CB8AC3E}">
        <p14:creationId xmlns:p14="http://schemas.microsoft.com/office/powerpoint/2010/main" val="2359571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to the state of the quality of education Filipino youth receive….</a:t>
            </a:r>
          </a:p>
          <a:p>
            <a:endParaRPr lang="en-US" dirty="0"/>
          </a:p>
          <a:p>
            <a:r>
              <a:rPr lang="en-US" dirty="0"/>
              <a:t>Read… </a:t>
            </a:r>
          </a:p>
        </p:txBody>
      </p:sp>
      <p:sp>
        <p:nvSpPr>
          <p:cNvPr id="4" name="Slide Number Placeholder 3"/>
          <p:cNvSpPr>
            <a:spLocks noGrp="1"/>
          </p:cNvSpPr>
          <p:nvPr>
            <p:ph type="sldNum" sz="quarter" idx="5"/>
          </p:nvPr>
        </p:nvSpPr>
        <p:spPr/>
        <p:txBody>
          <a:bodyPr/>
          <a:lstStyle/>
          <a:p>
            <a:fld id="{E86B7DCE-F177-4717-9152-F28308FD5D6C}" type="slidenum">
              <a:rPr lang="en-US" smtClean="0"/>
              <a:t>22</a:t>
            </a:fld>
            <a:endParaRPr lang="en-US"/>
          </a:p>
        </p:txBody>
      </p:sp>
    </p:spTree>
    <p:extLst>
      <p:ext uri="{BB962C8B-B14F-4D97-AF65-F5344CB8AC3E}">
        <p14:creationId xmlns:p14="http://schemas.microsoft.com/office/powerpoint/2010/main" val="324157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“Tambay”</a:t>
            </a:r>
          </a:p>
          <a:p>
            <a:r>
              <a:rPr lang="en-US" dirty="0"/>
              <a:t>Idle youth</a:t>
            </a:r>
          </a:p>
        </p:txBody>
      </p:sp>
      <p:sp>
        <p:nvSpPr>
          <p:cNvPr id="4" name="Slide Number Placeholder 3"/>
          <p:cNvSpPr>
            <a:spLocks noGrp="1"/>
          </p:cNvSpPr>
          <p:nvPr>
            <p:ph type="sldNum" sz="quarter" idx="5"/>
          </p:nvPr>
        </p:nvSpPr>
        <p:spPr/>
        <p:txBody>
          <a:bodyPr/>
          <a:lstStyle/>
          <a:p>
            <a:fld id="{E86B7DCE-F177-4717-9152-F28308FD5D6C}" type="slidenum">
              <a:rPr lang="en-US" smtClean="0"/>
              <a:t>23</a:t>
            </a:fld>
            <a:endParaRPr lang="en-US"/>
          </a:p>
        </p:txBody>
      </p:sp>
    </p:spTree>
    <p:extLst>
      <p:ext uri="{BB962C8B-B14F-4D97-AF65-F5344CB8AC3E}">
        <p14:creationId xmlns:p14="http://schemas.microsoft.com/office/powerpoint/2010/main" val="2342297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compared to our ASEAN neighbors, we are not that bad. </a:t>
            </a:r>
          </a:p>
        </p:txBody>
      </p:sp>
      <p:sp>
        <p:nvSpPr>
          <p:cNvPr id="4" name="Slide Number Placeholder 3"/>
          <p:cNvSpPr>
            <a:spLocks noGrp="1"/>
          </p:cNvSpPr>
          <p:nvPr>
            <p:ph type="sldNum" sz="quarter" idx="5"/>
          </p:nvPr>
        </p:nvSpPr>
        <p:spPr/>
        <p:txBody>
          <a:bodyPr/>
          <a:lstStyle/>
          <a:p>
            <a:fld id="{E86B7DCE-F177-4717-9152-F28308FD5D6C}" type="slidenum">
              <a:rPr lang="en-US" smtClean="0"/>
              <a:t>24</a:t>
            </a:fld>
            <a:endParaRPr lang="en-US"/>
          </a:p>
        </p:txBody>
      </p:sp>
    </p:spTree>
    <p:extLst>
      <p:ext uri="{BB962C8B-B14F-4D97-AF65-F5344CB8AC3E}">
        <p14:creationId xmlns:p14="http://schemas.microsoft.com/office/powerpoint/2010/main" val="388243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E86B7DCE-F177-4717-9152-F28308FD5D6C}" type="slidenum">
              <a:rPr lang="en-US" smtClean="0"/>
              <a:t>25</a:t>
            </a:fld>
            <a:endParaRPr lang="en-US"/>
          </a:p>
        </p:txBody>
      </p:sp>
    </p:spTree>
    <p:extLst>
      <p:ext uri="{BB962C8B-B14F-4D97-AF65-F5344CB8AC3E}">
        <p14:creationId xmlns:p14="http://schemas.microsoft.com/office/powerpoint/2010/main" val="910294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working age population to contribute to economic growth, they have to in the labor force -  working or looking for work. </a:t>
            </a:r>
          </a:p>
          <a:p>
            <a:r>
              <a:rPr lang="en-US" dirty="0"/>
              <a:t>However, </a:t>
            </a:r>
          </a:p>
          <a:p>
            <a:r>
              <a:rPr lang="en-US" dirty="0"/>
              <a:t>Less than half of women in the Philippines are in the labor force, the second lowest in the ASEAN region. . </a:t>
            </a:r>
          </a:p>
          <a:p>
            <a:endParaRPr lang="en-US" dirty="0"/>
          </a:p>
          <a:p>
            <a:r>
              <a:rPr lang="en-US" dirty="0"/>
              <a:t>These few examples of indicators of the state of our efforts to improve human capital in the Philippines indicate that we have quite a way to go to ensure that we maximize the potential gain from our large working population.       </a:t>
            </a:r>
          </a:p>
        </p:txBody>
      </p:sp>
      <p:sp>
        <p:nvSpPr>
          <p:cNvPr id="4" name="Slide Number Placeholder 3"/>
          <p:cNvSpPr>
            <a:spLocks noGrp="1"/>
          </p:cNvSpPr>
          <p:nvPr>
            <p:ph type="sldNum" sz="quarter" idx="5"/>
          </p:nvPr>
        </p:nvSpPr>
        <p:spPr/>
        <p:txBody>
          <a:bodyPr/>
          <a:lstStyle/>
          <a:p>
            <a:fld id="{E86B7DCE-F177-4717-9152-F28308FD5D6C}" type="slidenum">
              <a:rPr lang="en-US" smtClean="0"/>
              <a:t>26</a:t>
            </a:fld>
            <a:endParaRPr lang="en-US"/>
          </a:p>
        </p:txBody>
      </p:sp>
    </p:spTree>
    <p:extLst>
      <p:ext uri="{BB962C8B-B14F-4D97-AF65-F5344CB8AC3E}">
        <p14:creationId xmlns:p14="http://schemas.microsoft.com/office/powerpoint/2010/main" val="2384147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E86B7DCE-F177-4717-9152-F28308FD5D6C}" type="slidenum">
              <a:rPr lang="en-US" smtClean="0"/>
              <a:t>27</a:t>
            </a:fld>
            <a:endParaRPr lang="en-US"/>
          </a:p>
        </p:txBody>
      </p:sp>
    </p:spTree>
    <p:extLst>
      <p:ext uri="{BB962C8B-B14F-4D97-AF65-F5344CB8AC3E}">
        <p14:creationId xmlns:p14="http://schemas.microsoft.com/office/powerpoint/2010/main" val="2379339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E86B7DCE-F177-4717-9152-F28308FD5D6C}" type="slidenum">
              <a:rPr lang="en-US" smtClean="0"/>
              <a:t>28</a:t>
            </a:fld>
            <a:endParaRPr lang="en-US"/>
          </a:p>
        </p:txBody>
      </p:sp>
    </p:spTree>
    <p:extLst>
      <p:ext uri="{BB962C8B-B14F-4D97-AF65-F5344CB8AC3E}">
        <p14:creationId xmlns:p14="http://schemas.microsoft.com/office/powerpoint/2010/main" val="3019316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E86B7DCE-F177-4717-9152-F28308FD5D6C}" type="slidenum">
              <a:rPr lang="en-US" smtClean="0"/>
              <a:t>29</a:t>
            </a:fld>
            <a:endParaRPr lang="en-US"/>
          </a:p>
        </p:txBody>
      </p:sp>
    </p:spTree>
    <p:extLst>
      <p:ext uri="{BB962C8B-B14F-4D97-AF65-F5344CB8AC3E}">
        <p14:creationId xmlns:p14="http://schemas.microsoft.com/office/powerpoint/2010/main" val="128170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Read … What is Soylent Green? It is food made from dead humans because  the future Earth can no longer supply enough food for an overpopulated planet. </a:t>
            </a:r>
          </a:p>
          <a:p>
            <a:r>
              <a:rPr lang="en-PH" dirty="0"/>
              <a:t>Very </a:t>
            </a:r>
            <a:r>
              <a:rPr lang="en-PH" dirty="0" err="1"/>
              <a:t>Mathusian</a:t>
            </a:r>
            <a:r>
              <a:rPr lang="en-PH" dirty="0"/>
              <a:t>. </a:t>
            </a:r>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3</a:t>
            </a:fld>
            <a:endParaRPr lang="en-US"/>
          </a:p>
        </p:txBody>
      </p:sp>
    </p:spTree>
    <p:extLst>
      <p:ext uri="{BB962C8B-B14F-4D97-AF65-F5344CB8AC3E}">
        <p14:creationId xmlns:p14="http://schemas.microsoft.com/office/powerpoint/2010/main" val="2077820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E86B7DCE-F177-4717-9152-F28308FD5D6C}" type="slidenum">
              <a:rPr lang="en-US" smtClean="0"/>
              <a:t>30</a:t>
            </a:fld>
            <a:endParaRPr lang="en-US"/>
          </a:p>
        </p:txBody>
      </p:sp>
    </p:spTree>
    <p:extLst>
      <p:ext uri="{BB962C8B-B14F-4D97-AF65-F5344CB8AC3E}">
        <p14:creationId xmlns:p14="http://schemas.microsoft.com/office/powerpoint/2010/main" val="684893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a:t>
            </a:r>
          </a:p>
        </p:txBody>
      </p:sp>
      <p:sp>
        <p:nvSpPr>
          <p:cNvPr id="4" name="Slide Number Placeholder 3"/>
          <p:cNvSpPr>
            <a:spLocks noGrp="1"/>
          </p:cNvSpPr>
          <p:nvPr>
            <p:ph type="sldNum" sz="quarter" idx="5"/>
          </p:nvPr>
        </p:nvSpPr>
        <p:spPr/>
        <p:txBody>
          <a:bodyPr/>
          <a:lstStyle/>
          <a:p>
            <a:fld id="{E86B7DCE-F177-4717-9152-F28308FD5D6C}" type="slidenum">
              <a:rPr lang="en-US" smtClean="0"/>
              <a:t>31</a:t>
            </a:fld>
            <a:endParaRPr lang="en-US"/>
          </a:p>
        </p:txBody>
      </p:sp>
    </p:spTree>
    <p:extLst>
      <p:ext uri="{BB962C8B-B14F-4D97-AF65-F5344CB8AC3E}">
        <p14:creationId xmlns:p14="http://schemas.microsoft.com/office/powerpoint/2010/main" val="357322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84850" cy="3600450"/>
          </a:xfrm>
        </p:spPr>
        <p:txBody>
          <a:bodyPr/>
          <a:lstStyle/>
          <a:p>
            <a:r>
              <a:rPr lang="en-PH" dirty="0"/>
              <a:t>This is a representation of the only theory in demography – the theory of the demographic transition </a:t>
            </a:r>
          </a:p>
          <a:p>
            <a:endParaRPr lang="en-PH" dirty="0"/>
          </a:p>
          <a:p>
            <a:r>
              <a:rPr lang="en-PH" dirty="0"/>
              <a:t>In the early 60s, most developing nations were either at that stage in the demographic transition where the birth rates were high but death rates were falling rapidly (stage 2) or birth rates were falling but death have already fallen to low levels (stage 3). In either case the net effect was rapid population growth.</a:t>
            </a:r>
          </a:p>
          <a:p>
            <a:endParaRPr lang="en-PH" dirty="0"/>
          </a:p>
          <a:p>
            <a:r>
              <a:rPr lang="en-PH" dirty="0"/>
              <a:t>But as the demographic transition theory predicted stages 2 and 3 are temporary states , there is a next stage where birth rates and death will be equally low and rapid population growth will be a thing of the past (stage 4). This is where most of the world is in now. </a:t>
            </a:r>
          </a:p>
          <a:p>
            <a:endParaRPr lang="en-PH" dirty="0"/>
          </a:p>
          <a:p>
            <a:r>
              <a:rPr lang="en-PH" dirty="0"/>
              <a:t>Why was there such a panic when the world was at stages 2 and 3? Because while the demographic transition theory correctly modeled the trajectory of population growth from zero growth because of high birth and high deaths to zero growth with low births and low death, the theory did not specify how long the transition process will take. The developed countries at that time (late 50s to early 60s) were observed to have taken about a hundred or two hundred years to get to the tail end of stage 4. The transition needed to be shortened in the less developed countries to prevent the planet from being overrun by too many humans – especially from the poor developing countries. </a:t>
            </a:r>
          </a:p>
          <a:p>
            <a:endParaRPr lang="en-PH" dirty="0"/>
          </a:p>
          <a:p>
            <a:r>
              <a:rPr lang="en-PH" dirty="0"/>
              <a:t>Thus family planning programs was conceived as a worldwide strategy to combat what was then perceived as runaway population growth.</a:t>
            </a:r>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4</a:t>
            </a:fld>
            <a:endParaRPr lang="en-US"/>
          </a:p>
        </p:txBody>
      </p:sp>
    </p:spTree>
    <p:extLst>
      <p:ext uri="{BB962C8B-B14F-4D97-AF65-F5344CB8AC3E}">
        <p14:creationId xmlns:p14="http://schemas.microsoft.com/office/powerpoint/2010/main" val="4069983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Here is how the Philippine population has actually grown in the last 60 years. It reflects the effect of rapid growth in the past and a slowing down in the near future.</a:t>
            </a:r>
          </a:p>
          <a:p>
            <a:endParaRPr lang="en-PH" dirty="0"/>
          </a:p>
          <a:p>
            <a:r>
              <a:rPr lang="en-PH" dirty="0"/>
              <a:t>From 27 million in 1960 to 110 million in 2020 was a 300 percent increase. </a:t>
            </a:r>
          </a:p>
          <a:p>
            <a:r>
              <a:rPr lang="en-PH" dirty="0"/>
              <a:t>But from 2020 to 2055, it is projected that the percent change will only be about 81 percent.     </a:t>
            </a:r>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5</a:t>
            </a:fld>
            <a:endParaRPr lang="en-US"/>
          </a:p>
        </p:txBody>
      </p:sp>
    </p:spTree>
    <p:extLst>
      <p:ext uri="{BB962C8B-B14F-4D97-AF65-F5344CB8AC3E}">
        <p14:creationId xmlns:p14="http://schemas.microsoft.com/office/powerpoint/2010/main" val="96381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main driver to the slowing growth of the Philippine population is fertility decline, an indicator of changing fertility behavior as well as the effect of the enabling factor of contraception and family planning. </a:t>
            </a:r>
          </a:p>
          <a:p>
            <a:endParaRPr lang="en-PH" dirty="0"/>
          </a:p>
          <a:p>
            <a:r>
              <a:rPr lang="en-PH" dirty="0"/>
              <a:t>In 1973 a woman expected to have 6 children by the time she has gone through the reproductive years also called the Total Fertility Rate. By 2022, TFR has declined to 1.9 children per woman.</a:t>
            </a:r>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6</a:t>
            </a:fld>
            <a:endParaRPr lang="en-US"/>
          </a:p>
        </p:txBody>
      </p:sp>
    </p:spTree>
    <p:extLst>
      <p:ext uri="{BB962C8B-B14F-4D97-AF65-F5344CB8AC3E}">
        <p14:creationId xmlns:p14="http://schemas.microsoft.com/office/powerpoint/2010/main" val="1669291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effect of declining fertility can be seen in the gradual change in the shape of the Philippine population pyramid and the rising median age of the population. The base starts to become smaller.  </a:t>
            </a:r>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7</a:t>
            </a:fld>
            <a:endParaRPr lang="en-US"/>
          </a:p>
        </p:txBody>
      </p:sp>
    </p:spTree>
    <p:extLst>
      <p:ext uri="{BB962C8B-B14F-4D97-AF65-F5344CB8AC3E}">
        <p14:creationId xmlns:p14="http://schemas.microsoft.com/office/powerpoint/2010/main" val="370705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By 2020, there is a definite change in the shape of the distribution of the Philippine population or the age structure.  Median age has also risen to 24. 5 years. </a:t>
            </a:r>
            <a:endParaRPr lang="en-US" dirty="0"/>
          </a:p>
        </p:txBody>
      </p:sp>
      <p:sp>
        <p:nvSpPr>
          <p:cNvPr id="4" name="Slide Number Placeholder 3"/>
          <p:cNvSpPr>
            <a:spLocks noGrp="1"/>
          </p:cNvSpPr>
          <p:nvPr>
            <p:ph type="sldNum" sz="quarter" idx="5"/>
          </p:nvPr>
        </p:nvSpPr>
        <p:spPr/>
        <p:txBody>
          <a:bodyPr/>
          <a:lstStyle/>
          <a:p>
            <a:fld id="{E86B7DCE-F177-4717-9152-F28308FD5D6C}" type="slidenum">
              <a:rPr lang="en-US" smtClean="0"/>
              <a:t>8</a:t>
            </a:fld>
            <a:endParaRPr lang="en-US"/>
          </a:p>
        </p:txBody>
      </p:sp>
    </p:spTree>
    <p:extLst>
      <p:ext uri="{BB962C8B-B14F-4D97-AF65-F5344CB8AC3E}">
        <p14:creationId xmlns:p14="http://schemas.microsoft.com/office/powerpoint/2010/main" val="3857159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t>
            </a:r>
          </a:p>
        </p:txBody>
      </p:sp>
      <p:sp>
        <p:nvSpPr>
          <p:cNvPr id="4" name="Slide Number Placeholder 3"/>
          <p:cNvSpPr>
            <a:spLocks noGrp="1"/>
          </p:cNvSpPr>
          <p:nvPr>
            <p:ph type="sldNum" sz="quarter" idx="5"/>
          </p:nvPr>
        </p:nvSpPr>
        <p:spPr/>
        <p:txBody>
          <a:bodyPr/>
          <a:lstStyle/>
          <a:p>
            <a:fld id="{E86B7DCE-F177-4717-9152-F28308FD5D6C}" type="slidenum">
              <a:rPr lang="en-US" smtClean="0"/>
              <a:t>9</a:t>
            </a:fld>
            <a:endParaRPr lang="en-US"/>
          </a:p>
        </p:txBody>
      </p:sp>
    </p:spTree>
    <p:extLst>
      <p:ext uri="{BB962C8B-B14F-4D97-AF65-F5344CB8AC3E}">
        <p14:creationId xmlns:p14="http://schemas.microsoft.com/office/powerpoint/2010/main" val="405600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4BA1-8637-36DF-1345-307ED65C83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DDE227-DA25-FC85-CD2F-8B55CA0A34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7B386D-9B42-9792-EEE5-2B3D1C5B1C70}"/>
              </a:ext>
            </a:extLst>
          </p:cNvPr>
          <p:cNvSpPr>
            <a:spLocks noGrp="1"/>
          </p:cNvSpPr>
          <p:nvPr>
            <p:ph type="dt" sz="half" idx="10"/>
          </p:nvPr>
        </p:nvSpPr>
        <p:spPr/>
        <p:txBody>
          <a:bodyPr/>
          <a:lstStyle/>
          <a:p>
            <a:fld id="{EC9E7BE1-FAD3-458B-8825-825030D0866C}" type="datetimeFigureOut">
              <a:rPr lang="en-US" smtClean="0"/>
              <a:t>11/19/2024</a:t>
            </a:fld>
            <a:endParaRPr lang="en-US"/>
          </a:p>
        </p:txBody>
      </p:sp>
      <p:sp>
        <p:nvSpPr>
          <p:cNvPr id="5" name="Footer Placeholder 4">
            <a:extLst>
              <a:ext uri="{FF2B5EF4-FFF2-40B4-BE49-F238E27FC236}">
                <a16:creationId xmlns:a16="http://schemas.microsoft.com/office/drawing/2014/main" id="{F331F86B-EC30-1EA1-6D43-5BAF5387D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0BA3F-F41E-A365-A0E5-AEC5073FC601}"/>
              </a:ext>
            </a:extLst>
          </p:cNvPr>
          <p:cNvSpPr>
            <a:spLocks noGrp="1"/>
          </p:cNvSpPr>
          <p:nvPr>
            <p:ph type="sldNum" sz="quarter" idx="12"/>
          </p:nvPr>
        </p:nvSpPr>
        <p:spPr/>
        <p:txBody>
          <a:bodyPr/>
          <a:lstStyle/>
          <a:p>
            <a:fld id="{AB944D0E-B88B-4ACE-B963-79B16A907E88}" type="slidenum">
              <a:rPr lang="en-US" smtClean="0"/>
              <a:t>‹#›</a:t>
            </a:fld>
            <a:endParaRPr lang="en-US"/>
          </a:p>
        </p:txBody>
      </p:sp>
    </p:spTree>
    <p:extLst>
      <p:ext uri="{BB962C8B-B14F-4D97-AF65-F5344CB8AC3E}">
        <p14:creationId xmlns:p14="http://schemas.microsoft.com/office/powerpoint/2010/main" val="252824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E735-2EB5-503B-9405-3B45D86FFD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875D65-965F-8EA7-CB53-0113228AE3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1FBA4-5D09-E179-9696-79778D43662E}"/>
              </a:ext>
            </a:extLst>
          </p:cNvPr>
          <p:cNvSpPr>
            <a:spLocks noGrp="1"/>
          </p:cNvSpPr>
          <p:nvPr>
            <p:ph type="dt" sz="half" idx="10"/>
          </p:nvPr>
        </p:nvSpPr>
        <p:spPr/>
        <p:txBody>
          <a:bodyPr/>
          <a:lstStyle/>
          <a:p>
            <a:fld id="{EC9E7BE1-FAD3-458B-8825-825030D0866C}" type="datetimeFigureOut">
              <a:rPr lang="en-US" smtClean="0"/>
              <a:t>11/19/2024</a:t>
            </a:fld>
            <a:endParaRPr lang="en-US"/>
          </a:p>
        </p:txBody>
      </p:sp>
      <p:sp>
        <p:nvSpPr>
          <p:cNvPr id="5" name="Footer Placeholder 4">
            <a:extLst>
              <a:ext uri="{FF2B5EF4-FFF2-40B4-BE49-F238E27FC236}">
                <a16:creationId xmlns:a16="http://schemas.microsoft.com/office/drawing/2014/main" id="{68AF1751-D172-5B19-44BB-8F7430FA5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65709-0B04-118B-978E-465F20478824}"/>
              </a:ext>
            </a:extLst>
          </p:cNvPr>
          <p:cNvSpPr>
            <a:spLocks noGrp="1"/>
          </p:cNvSpPr>
          <p:nvPr>
            <p:ph type="sldNum" sz="quarter" idx="12"/>
          </p:nvPr>
        </p:nvSpPr>
        <p:spPr/>
        <p:txBody>
          <a:bodyPr/>
          <a:lstStyle/>
          <a:p>
            <a:fld id="{AB944D0E-B88B-4ACE-B963-79B16A907E88}" type="slidenum">
              <a:rPr lang="en-US" smtClean="0"/>
              <a:t>‹#›</a:t>
            </a:fld>
            <a:endParaRPr lang="en-US"/>
          </a:p>
        </p:txBody>
      </p:sp>
    </p:spTree>
    <p:extLst>
      <p:ext uri="{BB962C8B-B14F-4D97-AF65-F5344CB8AC3E}">
        <p14:creationId xmlns:p14="http://schemas.microsoft.com/office/powerpoint/2010/main" val="1767856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C4A0CF-DDE5-B02D-3917-29CC297A1A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43A792-D02F-06F5-89B7-CC07C4310D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0D25-A41E-4C94-A1FF-A96224DBEEB7}"/>
              </a:ext>
            </a:extLst>
          </p:cNvPr>
          <p:cNvSpPr>
            <a:spLocks noGrp="1"/>
          </p:cNvSpPr>
          <p:nvPr>
            <p:ph type="dt" sz="half" idx="10"/>
          </p:nvPr>
        </p:nvSpPr>
        <p:spPr/>
        <p:txBody>
          <a:bodyPr/>
          <a:lstStyle/>
          <a:p>
            <a:fld id="{EC9E7BE1-FAD3-458B-8825-825030D0866C}" type="datetimeFigureOut">
              <a:rPr lang="en-US" smtClean="0"/>
              <a:t>11/19/2024</a:t>
            </a:fld>
            <a:endParaRPr lang="en-US"/>
          </a:p>
        </p:txBody>
      </p:sp>
      <p:sp>
        <p:nvSpPr>
          <p:cNvPr id="5" name="Footer Placeholder 4">
            <a:extLst>
              <a:ext uri="{FF2B5EF4-FFF2-40B4-BE49-F238E27FC236}">
                <a16:creationId xmlns:a16="http://schemas.microsoft.com/office/drawing/2014/main" id="{C8651C8B-3C4E-BFCF-0944-F6AAC5772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4413D-FE71-7F4B-DFD6-277B873691B6}"/>
              </a:ext>
            </a:extLst>
          </p:cNvPr>
          <p:cNvSpPr>
            <a:spLocks noGrp="1"/>
          </p:cNvSpPr>
          <p:nvPr>
            <p:ph type="sldNum" sz="quarter" idx="12"/>
          </p:nvPr>
        </p:nvSpPr>
        <p:spPr/>
        <p:txBody>
          <a:bodyPr/>
          <a:lstStyle/>
          <a:p>
            <a:fld id="{AB944D0E-B88B-4ACE-B963-79B16A907E88}" type="slidenum">
              <a:rPr lang="en-US" smtClean="0"/>
              <a:t>‹#›</a:t>
            </a:fld>
            <a:endParaRPr lang="en-US"/>
          </a:p>
        </p:txBody>
      </p:sp>
    </p:spTree>
    <p:extLst>
      <p:ext uri="{BB962C8B-B14F-4D97-AF65-F5344CB8AC3E}">
        <p14:creationId xmlns:p14="http://schemas.microsoft.com/office/powerpoint/2010/main" val="3382323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ACA4-1B72-EC54-3F7A-68781BCCC9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2175AB-5283-4055-65D8-35F5DECF4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11858-9AEB-17F0-245A-06978752C374}"/>
              </a:ext>
            </a:extLst>
          </p:cNvPr>
          <p:cNvSpPr>
            <a:spLocks noGrp="1"/>
          </p:cNvSpPr>
          <p:nvPr>
            <p:ph type="dt" sz="half" idx="10"/>
          </p:nvPr>
        </p:nvSpPr>
        <p:spPr/>
        <p:txBody>
          <a:bodyPr/>
          <a:lstStyle/>
          <a:p>
            <a:fld id="{EC9E7BE1-FAD3-458B-8825-825030D0866C}" type="datetimeFigureOut">
              <a:rPr lang="en-US" smtClean="0"/>
              <a:t>11/19/2024</a:t>
            </a:fld>
            <a:endParaRPr lang="en-US"/>
          </a:p>
        </p:txBody>
      </p:sp>
      <p:sp>
        <p:nvSpPr>
          <p:cNvPr id="5" name="Footer Placeholder 4">
            <a:extLst>
              <a:ext uri="{FF2B5EF4-FFF2-40B4-BE49-F238E27FC236}">
                <a16:creationId xmlns:a16="http://schemas.microsoft.com/office/drawing/2014/main" id="{3707B250-1C9D-074E-F4A5-FCACE7D77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0290A-ADAB-5E44-4183-BC5763F35EA6}"/>
              </a:ext>
            </a:extLst>
          </p:cNvPr>
          <p:cNvSpPr>
            <a:spLocks noGrp="1"/>
          </p:cNvSpPr>
          <p:nvPr>
            <p:ph type="sldNum" sz="quarter" idx="12"/>
          </p:nvPr>
        </p:nvSpPr>
        <p:spPr/>
        <p:txBody>
          <a:bodyPr/>
          <a:lstStyle/>
          <a:p>
            <a:fld id="{AB944D0E-B88B-4ACE-B963-79B16A907E88}" type="slidenum">
              <a:rPr lang="en-US" smtClean="0"/>
              <a:t>‹#›</a:t>
            </a:fld>
            <a:endParaRPr lang="en-US"/>
          </a:p>
        </p:txBody>
      </p:sp>
    </p:spTree>
    <p:extLst>
      <p:ext uri="{BB962C8B-B14F-4D97-AF65-F5344CB8AC3E}">
        <p14:creationId xmlns:p14="http://schemas.microsoft.com/office/powerpoint/2010/main" val="528997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43A58-6FF4-B19B-20A8-18B9DAC978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E5D84B-DE44-4FA1-F270-1BF9388435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6D639-ED70-825B-854C-73873C89B102}"/>
              </a:ext>
            </a:extLst>
          </p:cNvPr>
          <p:cNvSpPr>
            <a:spLocks noGrp="1"/>
          </p:cNvSpPr>
          <p:nvPr>
            <p:ph type="dt" sz="half" idx="10"/>
          </p:nvPr>
        </p:nvSpPr>
        <p:spPr/>
        <p:txBody>
          <a:bodyPr/>
          <a:lstStyle/>
          <a:p>
            <a:fld id="{EC9E7BE1-FAD3-458B-8825-825030D0866C}" type="datetimeFigureOut">
              <a:rPr lang="en-US" smtClean="0"/>
              <a:t>11/19/2024</a:t>
            </a:fld>
            <a:endParaRPr lang="en-US"/>
          </a:p>
        </p:txBody>
      </p:sp>
      <p:sp>
        <p:nvSpPr>
          <p:cNvPr id="5" name="Footer Placeholder 4">
            <a:extLst>
              <a:ext uri="{FF2B5EF4-FFF2-40B4-BE49-F238E27FC236}">
                <a16:creationId xmlns:a16="http://schemas.microsoft.com/office/drawing/2014/main" id="{FF560E1D-94C0-B4AB-E5AF-A16D68708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3EB42-D6D4-5DF6-69BE-AA2B661164F4}"/>
              </a:ext>
            </a:extLst>
          </p:cNvPr>
          <p:cNvSpPr>
            <a:spLocks noGrp="1"/>
          </p:cNvSpPr>
          <p:nvPr>
            <p:ph type="sldNum" sz="quarter" idx="12"/>
          </p:nvPr>
        </p:nvSpPr>
        <p:spPr/>
        <p:txBody>
          <a:bodyPr/>
          <a:lstStyle/>
          <a:p>
            <a:fld id="{AB944D0E-B88B-4ACE-B963-79B16A907E88}" type="slidenum">
              <a:rPr lang="en-US" smtClean="0"/>
              <a:t>‹#›</a:t>
            </a:fld>
            <a:endParaRPr lang="en-US"/>
          </a:p>
        </p:txBody>
      </p:sp>
    </p:spTree>
    <p:extLst>
      <p:ext uri="{BB962C8B-B14F-4D97-AF65-F5344CB8AC3E}">
        <p14:creationId xmlns:p14="http://schemas.microsoft.com/office/powerpoint/2010/main" val="1876310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182F2-302E-2AAB-DE97-3D87359DA9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BDA6E0-E62B-CD04-258E-C467763821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693DB6-309D-B672-4BB6-92EA833A40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22B0DB-3040-2778-6ED2-33C56B30A59E}"/>
              </a:ext>
            </a:extLst>
          </p:cNvPr>
          <p:cNvSpPr>
            <a:spLocks noGrp="1"/>
          </p:cNvSpPr>
          <p:nvPr>
            <p:ph type="dt" sz="half" idx="10"/>
          </p:nvPr>
        </p:nvSpPr>
        <p:spPr/>
        <p:txBody>
          <a:bodyPr/>
          <a:lstStyle/>
          <a:p>
            <a:fld id="{EC9E7BE1-FAD3-458B-8825-825030D0866C}" type="datetimeFigureOut">
              <a:rPr lang="en-US" smtClean="0"/>
              <a:t>11/19/2024</a:t>
            </a:fld>
            <a:endParaRPr lang="en-US"/>
          </a:p>
        </p:txBody>
      </p:sp>
      <p:sp>
        <p:nvSpPr>
          <p:cNvPr id="6" name="Footer Placeholder 5">
            <a:extLst>
              <a:ext uri="{FF2B5EF4-FFF2-40B4-BE49-F238E27FC236}">
                <a16:creationId xmlns:a16="http://schemas.microsoft.com/office/drawing/2014/main" id="{DBE179F0-0224-58F9-4715-C588DFDD2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6EC9E-E228-9582-3B5C-64ED3A8E00A2}"/>
              </a:ext>
            </a:extLst>
          </p:cNvPr>
          <p:cNvSpPr>
            <a:spLocks noGrp="1"/>
          </p:cNvSpPr>
          <p:nvPr>
            <p:ph type="sldNum" sz="quarter" idx="12"/>
          </p:nvPr>
        </p:nvSpPr>
        <p:spPr/>
        <p:txBody>
          <a:bodyPr/>
          <a:lstStyle/>
          <a:p>
            <a:fld id="{AB944D0E-B88B-4ACE-B963-79B16A907E88}" type="slidenum">
              <a:rPr lang="en-US" smtClean="0"/>
              <a:t>‹#›</a:t>
            </a:fld>
            <a:endParaRPr lang="en-US"/>
          </a:p>
        </p:txBody>
      </p:sp>
    </p:spTree>
    <p:extLst>
      <p:ext uri="{BB962C8B-B14F-4D97-AF65-F5344CB8AC3E}">
        <p14:creationId xmlns:p14="http://schemas.microsoft.com/office/powerpoint/2010/main" val="336963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07AF-F395-0F56-5E42-6717176AC3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4F8ABF-C6CC-C351-F11F-FDCFDC0FC7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DD9D8B-401E-2FE2-C29A-DD1A4E80B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9B45EB-875D-2268-4999-9A4E616CFE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CE87A2-DD5F-163A-7EA5-0CC69F3D78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967B1B-733E-0119-BEFB-0B8B7891BE43}"/>
              </a:ext>
            </a:extLst>
          </p:cNvPr>
          <p:cNvSpPr>
            <a:spLocks noGrp="1"/>
          </p:cNvSpPr>
          <p:nvPr>
            <p:ph type="dt" sz="half" idx="10"/>
          </p:nvPr>
        </p:nvSpPr>
        <p:spPr/>
        <p:txBody>
          <a:bodyPr/>
          <a:lstStyle/>
          <a:p>
            <a:fld id="{EC9E7BE1-FAD3-458B-8825-825030D0866C}" type="datetimeFigureOut">
              <a:rPr lang="en-US" smtClean="0"/>
              <a:t>11/19/2024</a:t>
            </a:fld>
            <a:endParaRPr lang="en-US"/>
          </a:p>
        </p:txBody>
      </p:sp>
      <p:sp>
        <p:nvSpPr>
          <p:cNvPr id="8" name="Footer Placeholder 7">
            <a:extLst>
              <a:ext uri="{FF2B5EF4-FFF2-40B4-BE49-F238E27FC236}">
                <a16:creationId xmlns:a16="http://schemas.microsoft.com/office/drawing/2014/main" id="{02F4ABD5-22E4-E365-5CF8-1458B61575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BBBAEE-F86C-1339-0315-A13B165D9D91}"/>
              </a:ext>
            </a:extLst>
          </p:cNvPr>
          <p:cNvSpPr>
            <a:spLocks noGrp="1"/>
          </p:cNvSpPr>
          <p:nvPr>
            <p:ph type="sldNum" sz="quarter" idx="12"/>
          </p:nvPr>
        </p:nvSpPr>
        <p:spPr/>
        <p:txBody>
          <a:bodyPr/>
          <a:lstStyle/>
          <a:p>
            <a:fld id="{AB944D0E-B88B-4ACE-B963-79B16A907E88}" type="slidenum">
              <a:rPr lang="en-US" smtClean="0"/>
              <a:t>‹#›</a:t>
            </a:fld>
            <a:endParaRPr lang="en-US"/>
          </a:p>
        </p:txBody>
      </p:sp>
    </p:spTree>
    <p:extLst>
      <p:ext uri="{BB962C8B-B14F-4D97-AF65-F5344CB8AC3E}">
        <p14:creationId xmlns:p14="http://schemas.microsoft.com/office/powerpoint/2010/main" val="3537909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81BD-8A1D-5334-E247-C3C811E79B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D2CDD0-1449-916F-F391-1E236ACD8305}"/>
              </a:ext>
            </a:extLst>
          </p:cNvPr>
          <p:cNvSpPr>
            <a:spLocks noGrp="1"/>
          </p:cNvSpPr>
          <p:nvPr>
            <p:ph type="dt" sz="half" idx="10"/>
          </p:nvPr>
        </p:nvSpPr>
        <p:spPr/>
        <p:txBody>
          <a:bodyPr/>
          <a:lstStyle/>
          <a:p>
            <a:fld id="{EC9E7BE1-FAD3-458B-8825-825030D0866C}" type="datetimeFigureOut">
              <a:rPr lang="en-US" smtClean="0"/>
              <a:t>11/19/2024</a:t>
            </a:fld>
            <a:endParaRPr lang="en-US"/>
          </a:p>
        </p:txBody>
      </p:sp>
      <p:sp>
        <p:nvSpPr>
          <p:cNvPr id="4" name="Footer Placeholder 3">
            <a:extLst>
              <a:ext uri="{FF2B5EF4-FFF2-40B4-BE49-F238E27FC236}">
                <a16:creationId xmlns:a16="http://schemas.microsoft.com/office/drawing/2014/main" id="{5B61157F-EE83-4A7E-9D83-4F82D01F0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484408-10E7-0A67-AB3E-73B140E28A19}"/>
              </a:ext>
            </a:extLst>
          </p:cNvPr>
          <p:cNvSpPr>
            <a:spLocks noGrp="1"/>
          </p:cNvSpPr>
          <p:nvPr>
            <p:ph type="sldNum" sz="quarter" idx="12"/>
          </p:nvPr>
        </p:nvSpPr>
        <p:spPr/>
        <p:txBody>
          <a:bodyPr/>
          <a:lstStyle/>
          <a:p>
            <a:fld id="{AB944D0E-B88B-4ACE-B963-79B16A907E88}" type="slidenum">
              <a:rPr lang="en-US" smtClean="0"/>
              <a:t>‹#›</a:t>
            </a:fld>
            <a:endParaRPr lang="en-US"/>
          </a:p>
        </p:txBody>
      </p:sp>
    </p:spTree>
    <p:extLst>
      <p:ext uri="{BB962C8B-B14F-4D97-AF65-F5344CB8AC3E}">
        <p14:creationId xmlns:p14="http://schemas.microsoft.com/office/powerpoint/2010/main" val="390309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34020-4580-5904-1E35-372D9FCF6C7D}"/>
              </a:ext>
            </a:extLst>
          </p:cNvPr>
          <p:cNvSpPr>
            <a:spLocks noGrp="1"/>
          </p:cNvSpPr>
          <p:nvPr>
            <p:ph type="dt" sz="half" idx="10"/>
          </p:nvPr>
        </p:nvSpPr>
        <p:spPr/>
        <p:txBody>
          <a:bodyPr/>
          <a:lstStyle/>
          <a:p>
            <a:fld id="{EC9E7BE1-FAD3-458B-8825-825030D0866C}" type="datetimeFigureOut">
              <a:rPr lang="en-US" smtClean="0"/>
              <a:t>11/19/2024</a:t>
            </a:fld>
            <a:endParaRPr lang="en-US"/>
          </a:p>
        </p:txBody>
      </p:sp>
      <p:sp>
        <p:nvSpPr>
          <p:cNvPr id="3" name="Footer Placeholder 2">
            <a:extLst>
              <a:ext uri="{FF2B5EF4-FFF2-40B4-BE49-F238E27FC236}">
                <a16:creationId xmlns:a16="http://schemas.microsoft.com/office/drawing/2014/main" id="{1977F821-02C0-C168-70BB-07E0251286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CBF341-4C48-E10A-73FA-04521F98ABDD}"/>
              </a:ext>
            </a:extLst>
          </p:cNvPr>
          <p:cNvSpPr>
            <a:spLocks noGrp="1"/>
          </p:cNvSpPr>
          <p:nvPr>
            <p:ph type="sldNum" sz="quarter" idx="12"/>
          </p:nvPr>
        </p:nvSpPr>
        <p:spPr/>
        <p:txBody>
          <a:bodyPr/>
          <a:lstStyle/>
          <a:p>
            <a:fld id="{AB944D0E-B88B-4ACE-B963-79B16A907E88}" type="slidenum">
              <a:rPr lang="en-US" smtClean="0"/>
              <a:t>‹#›</a:t>
            </a:fld>
            <a:endParaRPr lang="en-US"/>
          </a:p>
        </p:txBody>
      </p:sp>
    </p:spTree>
    <p:extLst>
      <p:ext uri="{BB962C8B-B14F-4D97-AF65-F5344CB8AC3E}">
        <p14:creationId xmlns:p14="http://schemas.microsoft.com/office/powerpoint/2010/main" val="4166077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CC5C-7CA0-B3D4-36E9-C6A0D0FEC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C38782-1591-D645-A6FF-399116F380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515574-44E9-FAA1-5EE2-AC51C083E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A81E1C-F01E-EE2A-72A6-FD1C74CBF6B0}"/>
              </a:ext>
            </a:extLst>
          </p:cNvPr>
          <p:cNvSpPr>
            <a:spLocks noGrp="1"/>
          </p:cNvSpPr>
          <p:nvPr>
            <p:ph type="dt" sz="half" idx="10"/>
          </p:nvPr>
        </p:nvSpPr>
        <p:spPr/>
        <p:txBody>
          <a:bodyPr/>
          <a:lstStyle/>
          <a:p>
            <a:fld id="{EC9E7BE1-FAD3-458B-8825-825030D0866C}" type="datetimeFigureOut">
              <a:rPr lang="en-US" smtClean="0"/>
              <a:t>11/19/2024</a:t>
            </a:fld>
            <a:endParaRPr lang="en-US"/>
          </a:p>
        </p:txBody>
      </p:sp>
      <p:sp>
        <p:nvSpPr>
          <p:cNvPr id="6" name="Footer Placeholder 5">
            <a:extLst>
              <a:ext uri="{FF2B5EF4-FFF2-40B4-BE49-F238E27FC236}">
                <a16:creationId xmlns:a16="http://schemas.microsoft.com/office/drawing/2014/main" id="{9FD4831A-BB75-F286-2A4C-6E0CF4720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39A1B-A0FB-7691-9358-36B2C7B2F57E}"/>
              </a:ext>
            </a:extLst>
          </p:cNvPr>
          <p:cNvSpPr>
            <a:spLocks noGrp="1"/>
          </p:cNvSpPr>
          <p:nvPr>
            <p:ph type="sldNum" sz="quarter" idx="12"/>
          </p:nvPr>
        </p:nvSpPr>
        <p:spPr/>
        <p:txBody>
          <a:bodyPr/>
          <a:lstStyle/>
          <a:p>
            <a:fld id="{AB944D0E-B88B-4ACE-B963-79B16A907E88}" type="slidenum">
              <a:rPr lang="en-US" smtClean="0"/>
              <a:t>‹#›</a:t>
            </a:fld>
            <a:endParaRPr lang="en-US"/>
          </a:p>
        </p:txBody>
      </p:sp>
    </p:spTree>
    <p:extLst>
      <p:ext uri="{BB962C8B-B14F-4D97-AF65-F5344CB8AC3E}">
        <p14:creationId xmlns:p14="http://schemas.microsoft.com/office/powerpoint/2010/main" val="2078721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241D3-FA68-B3E1-150C-D8C779C44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B58D6B-9119-6C06-A7B3-24BB346196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4CD1D5-25CD-E396-F350-0F41E56A2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1B8709-3884-70A1-4E32-E37A06E15239}"/>
              </a:ext>
            </a:extLst>
          </p:cNvPr>
          <p:cNvSpPr>
            <a:spLocks noGrp="1"/>
          </p:cNvSpPr>
          <p:nvPr>
            <p:ph type="dt" sz="half" idx="10"/>
          </p:nvPr>
        </p:nvSpPr>
        <p:spPr/>
        <p:txBody>
          <a:bodyPr/>
          <a:lstStyle/>
          <a:p>
            <a:fld id="{EC9E7BE1-FAD3-458B-8825-825030D0866C}" type="datetimeFigureOut">
              <a:rPr lang="en-US" smtClean="0"/>
              <a:t>11/19/2024</a:t>
            </a:fld>
            <a:endParaRPr lang="en-US"/>
          </a:p>
        </p:txBody>
      </p:sp>
      <p:sp>
        <p:nvSpPr>
          <p:cNvPr id="6" name="Footer Placeholder 5">
            <a:extLst>
              <a:ext uri="{FF2B5EF4-FFF2-40B4-BE49-F238E27FC236}">
                <a16:creationId xmlns:a16="http://schemas.microsoft.com/office/drawing/2014/main" id="{39E6B41E-3870-AE8B-9E4F-C219F0F0F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B6B90-D2E5-EF8A-5D9E-44856C7763FD}"/>
              </a:ext>
            </a:extLst>
          </p:cNvPr>
          <p:cNvSpPr>
            <a:spLocks noGrp="1"/>
          </p:cNvSpPr>
          <p:nvPr>
            <p:ph type="sldNum" sz="quarter" idx="12"/>
          </p:nvPr>
        </p:nvSpPr>
        <p:spPr/>
        <p:txBody>
          <a:bodyPr/>
          <a:lstStyle/>
          <a:p>
            <a:fld id="{AB944D0E-B88B-4ACE-B963-79B16A907E88}" type="slidenum">
              <a:rPr lang="en-US" smtClean="0"/>
              <a:t>‹#›</a:t>
            </a:fld>
            <a:endParaRPr lang="en-US"/>
          </a:p>
        </p:txBody>
      </p:sp>
    </p:spTree>
    <p:extLst>
      <p:ext uri="{BB962C8B-B14F-4D97-AF65-F5344CB8AC3E}">
        <p14:creationId xmlns:p14="http://schemas.microsoft.com/office/powerpoint/2010/main" val="198372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CE37C-AE00-799A-FF6B-277588FA1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E2D3AA-878A-1E86-2405-812C1C1D4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39712-444D-4BBE-2253-9A732D1601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E7BE1-FAD3-458B-8825-825030D0866C}" type="datetimeFigureOut">
              <a:rPr lang="en-US" smtClean="0"/>
              <a:t>11/19/2024</a:t>
            </a:fld>
            <a:endParaRPr lang="en-US"/>
          </a:p>
        </p:txBody>
      </p:sp>
      <p:sp>
        <p:nvSpPr>
          <p:cNvPr id="5" name="Footer Placeholder 4">
            <a:extLst>
              <a:ext uri="{FF2B5EF4-FFF2-40B4-BE49-F238E27FC236}">
                <a16:creationId xmlns:a16="http://schemas.microsoft.com/office/drawing/2014/main" id="{CEDBA037-ED75-9D21-AEEE-14289CBE4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E5365D-4479-421A-C5F1-49F12FE90A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44D0E-B88B-4ACE-B963-79B16A907E88}" type="slidenum">
              <a:rPr lang="en-US" smtClean="0"/>
              <a:t>‹#›</a:t>
            </a:fld>
            <a:endParaRPr lang="en-US"/>
          </a:p>
        </p:txBody>
      </p:sp>
    </p:spTree>
    <p:extLst>
      <p:ext uri="{BB962C8B-B14F-4D97-AF65-F5344CB8AC3E}">
        <p14:creationId xmlns:p14="http://schemas.microsoft.com/office/powerpoint/2010/main" val="26316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737EA8-51DE-CE7D-A5DF-57871C7E4D08}"/>
              </a:ext>
            </a:extLst>
          </p:cNvPr>
          <p:cNvSpPr txBox="1"/>
          <p:nvPr/>
        </p:nvSpPr>
        <p:spPr>
          <a:xfrm>
            <a:off x="1948543" y="2264229"/>
            <a:ext cx="8392886" cy="2400657"/>
          </a:xfrm>
          <a:prstGeom prst="rect">
            <a:avLst/>
          </a:prstGeom>
          <a:noFill/>
        </p:spPr>
        <p:txBody>
          <a:bodyPr wrap="square" rtlCol="0">
            <a:spAutoFit/>
          </a:bodyPr>
          <a:lstStyle/>
          <a:p>
            <a:pPr algn="ctr"/>
            <a:r>
              <a:rPr lang="en-US" sz="3600" dirty="0"/>
              <a:t>From potential to actual gain: the demographic dividend in the Philippine context </a:t>
            </a:r>
          </a:p>
          <a:p>
            <a:pPr algn="ctr"/>
            <a:endParaRPr lang="en-US" dirty="0"/>
          </a:p>
          <a:p>
            <a:pPr algn="ctr"/>
            <a:r>
              <a:rPr lang="en-US" sz="2400" dirty="0"/>
              <a:t>Josefina N. Natividad, ScD</a:t>
            </a:r>
          </a:p>
        </p:txBody>
      </p:sp>
    </p:spTree>
    <p:extLst>
      <p:ext uri="{BB962C8B-B14F-4D97-AF65-F5344CB8AC3E}">
        <p14:creationId xmlns:p14="http://schemas.microsoft.com/office/powerpoint/2010/main" val="81882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B444B60-7A79-8B21-38AB-358C96DC2EE0}"/>
              </a:ext>
            </a:extLst>
          </p:cNvPr>
          <p:cNvGraphicFramePr>
            <a:graphicFrameLocks/>
          </p:cNvGraphicFramePr>
          <p:nvPr>
            <p:extLst>
              <p:ext uri="{D42A27DB-BD31-4B8C-83A1-F6EECF244321}">
                <p14:modId xmlns:p14="http://schemas.microsoft.com/office/powerpoint/2010/main" val="3442506123"/>
              </p:ext>
            </p:extLst>
          </p:nvPr>
        </p:nvGraphicFramePr>
        <p:xfrm>
          <a:off x="272143" y="272142"/>
          <a:ext cx="11364686" cy="658585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2A5F27C-A8EA-C912-0851-87C5D72656A6}"/>
              </a:ext>
            </a:extLst>
          </p:cNvPr>
          <p:cNvSpPr txBox="1"/>
          <p:nvPr/>
        </p:nvSpPr>
        <p:spPr>
          <a:xfrm>
            <a:off x="348344" y="6221771"/>
            <a:ext cx="4996542" cy="276999"/>
          </a:xfrm>
          <a:prstGeom prst="rect">
            <a:avLst/>
          </a:prstGeom>
          <a:noFill/>
        </p:spPr>
        <p:txBody>
          <a:bodyPr wrap="square" rtlCol="0">
            <a:spAutoFit/>
          </a:bodyPr>
          <a:lstStyle/>
          <a:p>
            <a:r>
              <a:rPr lang="en-US" sz="1200" dirty="0"/>
              <a:t>Source: World Population Prospects 2024</a:t>
            </a:r>
          </a:p>
        </p:txBody>
      </p:sp>
      <p:sp>
        <p:nvSpPr>
          <p:cNvPr id="4" name="Oval 3">
            <a:extLst>
              <a:ext uri="{FF2B5EF4-FFF2-40B4-BE49-F238E27FC236}">
                <a16:creationId xmlns:a16="http://schemas.microsoft.com/office/drawing/2014/main" id="{1B09DD03-B9D2-F7C0-AB05-707AFA65A8F0}"/>
              </a:ext>
            </a:extLst>
          </p:cNvPr>
          <p:cNvSpPr/>
          <p:nvPr/>
        </p:nvSpPr>
        <p:spPr>
          <a:xfrm>
            <a:off x="272144" y="2702671"/>
            <a:ext cx="1709056" cy="13577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42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1BA7C3-FE20-CE67-0E7F-DB75702E1387}"/>
              </a:ext>
            </a:extLst>
          </p:cNvPr>
          <p:cNvSpPr txBox="1"/>
          <p:nvPr/>
        </p:nvSpPr>
        <p:spPr>
          <a:xfrm>
            <a:off x="1306286" y="753312"/>
            <a:ext cx="8599714" cy="110799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i="1" dirty="0"/>
              <a:t>When is a population considered  to be ageing</a:t>
            </a:r>
            <a:r>
              <a:rPr lang="en-US" i="1" dirty="0"/>
              <a:t>?</a:t>
            </a:r>
          </a:p>
          <a:p>
            <a:endParaRPr lang="en-US" dirty="0"/>
          </a:p>
          <a:p>
            <a:r>
              <a:rPr lang="en-US" dirty="0"/>
              <a:t>- When the proportion of the </a:t>
            </a:r>
            <a:r>
              <a:rPr lang="en-US" sz="2000" dirty="0"/>
              <a:t>population</a:t>
            </a:r>
            <a:r>
              <a:rPr lang="en-US" dirty="0"/>
              <a:t> aged 65 and over is at least </a:t>
            </a:r>
            <a:r>
              <a:rPr lang="en-US" sz="2800" dirty="0"/>
              <a:t>7</a:t>
            </a:r>
            <a:r>
              <a:rPr lang="en-US" dirty="0"/>
              <a:t> percent </a:t>
            </a:r>
          </a:p>
        </p:txBody>
      </p:sp>
      <p:sp>
        <p:nvSpPr>
          <p:cNvPr id="3" name="TextBox 2">
            <a:extLst>
              <a:ext uri="{FF2B5EF4-FFF2-40B4-BE49-F238E27FC236}">
                <a16:creationId xmlns:a16="http://schemas.microsoft.com/office/drawing/2014/main" id="{663C43B5-7483-3FD4-B4C3-C3B4B72CF602}"/>
              </a:ext>
            </a:extLst>
          </p:cNvPr>
          <p:cNvSpPr txBox="1"/>
          <p:nvPr/>
        </p:nvSpPr>
        <p:spPr>
          <a:xfrm>
            <a:off x="1306286" y="2195030"/>
            <a:ext cx="8098972" cy="1169551"/>
          </a:xfrm>
          <a:prstGeom prst="rect">
            <a:avLst/>
          </a:prstGeom>
          <a:noFill/>
        </p:spPr>
        <p:txBody>
          <a:bodyPr wrap="square" rtlCol="0">
            <a:spAutoFit/>
          </a:bodyPr>
          <a:lstStyle/>
          <a:p>
            <a:r>
              <a:rPr lang="en-US" sz="2000" i="1" dirty="0"/>
              <a:t>When is a population considered  to be aged : </a:t>
            </a:r>
          </a:p>
          <a:p>
            <a:endParaRPr lang="en-US" dirty="0"/>
          </a:p>
          <a:p>
            <a:r>
              <a:rPr lang="en-US" dirty="0"/>
              <a:t>- When the proportion of the population aged 65 and over is at least </a:t>
            </a:r>
            <a:r>
              <a:rPr lang="en-US" sz="3200" dirty="0"/>
              <a:t>14</a:t>
            </a:r>
            <a:r>
              <a:rPr lang="en-US" dirty="0"/>
              <a:t> percent </a:t>
            </a:r>
          </a:p>
        </p:txBody>
      </p:sp>
      <p:sp>
        <p:nvSpPr>
          <p:cNvPr id="4" name="TextBox 3">
            <a:extLst>
              <a:ext uri="{FF2B5EF4-FFF2-40B4-BE49-F238E27FC236}">
                <a16:creationId xmlns:a16="http://schemas.microsoft.com/office/drawing/2014/main" id="{89481FC7-296C-A001-5084-4B52804940E1}"/>
              </a:ext>
            </a:extLst>
          </p:cNvPr>
          <p:cNvSpPr txBox="1"/>
          <p:nvPr/>
        </p:nvSpPr>
        <p:spPr>
          <a:xfrm>
            <a:off x="1306286" y="3834831"/>
            <a:ext cx="8218715" cy="984885"/>
          </a:xfrm>
          <a:prstGeom prst="rect">
            <a:avLst/>
          </a:prstGeom>
          <a:noFill/>
        </p:spPr>
        <p:txBody>
          <a:bodyPr wrap="square" rtlCol="0">
            <a:spAutoFit/>
          </a:bodyPr>
          <a:lstStyle/>
          <a:p>
            <a:r>
              <a:rPr lang="en-US" sz="2000" i="1" dirty="0"/>
              <a:t>What is the speed of ageing </a:t>
            </a:r>
          </a:p>
          <a:p>
            <a:endParaRPr lang="en-US" sz="2000" dirty="0"/>
          </a:p>
          <a:p>
            <a:r>
              <a:rPr lang="en-US" dirty="0"/>
              <a:t>- The time in years it will take a population to transition from ageing to aged </a:t>
            </a:r>
          </a:p>
        </p:txBody>
      </p:sp>
      <p:sp>
        <p:nvSpPr>
          <p:cNvPr id="5" name="TextBox 4">
            <a:extLst>
              <a:ext uri="{FF2B5EF4-FFF2-40B4-BE49-F238E27FC236}">
                <a16:creationId xmlns:a16="http://schemas.microsoft.com/office/drawing/2014/main" id="{F8EF211D-7D20-E3CB-4711-2890BAC2FEA3}"/>
              </a:ext>
            </a:extLst>
          </p:cNvPr>
          <p:cNvSpPr txBox="1"/>
          <p:nvPr/>
        </p:nvSpPr>
        <p:spPr>
          <a:xfrm>
            <a:off x="816429" y="5487161"/>
            <a:ext cx="9840686" cy="954107"/>
          </a:xfrm>
          <a:prstGeom prst="rect">
            <a:avLst/>
          </a:prstGeom>
          <a:noFill/>
        </p:spPr>
        <p:txBody>
          <a:bodyPr wrap="square" rtlCol="0">
            <a:spAutoFit/>
          </a:bodyPr>
          <a:lstStyle/>
          <a:p>
            <a:r>
              <a:rPr lang="en-US" sz="1400" dirty="0"/>
              <a:t>Source : Kinsella, K and He W (2009) U.S. Census Bureau, International Population Reports, P95/09-1, An Aging World: 2008, U.S. Government Printing Office, Washington, DC</a:t>
            </a:r>
          </a:p>
          <a:p>
            <a:endParaRPr lang="en-US" sz="1400" dirty="0"/>
          </a:p>
          <a:p>
            <a:r>
              <a:rPr lang="en-US" sz="1400" dirty="0"/>
              <a:t>UN DESA World Population Prospects 2020</a:t>
            </a:r>
          </a:p>
        </p:txBody>
      </p:sp>
    </p:spTree>
    <p:extLst>
      <p:ext uri="{BB962C8B-B14F-4D97-AF65-F5344CB8AC3E}">
        <p14:creationId xmlns:p14="http://schemas.microsoft.com/office/powerpoint/2010/main" val="3197225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D5F9E00-73E3-4988-DB7A-6F374C3B20EC}"/>
              </a:ext>
            </a:extLst>
          </p:cNvPr>
          <p:cNvGraphicFramePr>
            <a:graphicFrameLocks/>
          </p:cNvGraphicFramePr>
          <p:nvPr>
            <p:extLst>
              <p:ext uri="{D42A27DB-BD31-4B8C-83A1-F6EECF244321}">
                <p14:modId xmlns:p14="http://schemas.microsoft.com/office/powerpoint/2010/main" val="964880566"/>
              </p:ext>
            </p:extLst>
          </p:nvPr>
        </p:nvGraphicFramePr>
        <p:xfrm>
          <a:off x="707572" y="141514"/>
          <a:ext cx="11114314" cy="66294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69143C26-1C15-BC6C-F26C-3B635625E40F}"/>
              </a:ext>
            </a:extLst>
          </p:cNvPr>
          <p:cNvCxnSpPr/>
          <p:nvPr/>
        </p:nvCxnSpPr>
        <p:spPr>
          <a:xfrm>
            <a:off x="6422571" y="1034143"/>
            <a:ext cx="0" cy="5127171"/>
          </a:xfrm>
          <a:prstGeom prst="line">
            <a:avLst/>
          </a:prstGeom>
          <a:ln w="254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06740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4E1D2D-7735-57DE-6740-93C224EDE0FF}"/>
              </a:ext>
            </a:extLst>
          </p:cNvPr>
          <p:cNvGraphicFramePr>
            <a:graphicFrameLocks/>
          </p:cNvGraphicFramePr>
          <p:nvPr>
            <p:extLst>
              <p:ext uri="{D42A27DB-BD31-4B8C-83A1-F6EECF244321}">
                <p14:modId xmlns:p14="http://schemas.microsoft.com/office/powerpoint/2010/main" val="2707582517"/>
              </p:ext>
            </p:extLst>
          </p:nvPr>
        </p:nvGraphicFramePr>
        <p:xfrm>
          <a:off x="816429" y="0"/>
          <a:ext cx="10384971" cy="6760029"/>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F832475B-6CEB-055F-FDD4-CFC0230336BD}"/>
              </a:ext>
            </a:extLst>
          </p:cNvPr>
          <p:cNvSpPr/>
          <p:nvPr/>
        </p:nvSpPr>
        <p:spPr>
          <a:xfrm>
            <a:off x="9829801" y="1077686"/>
            <a:ext cx="892628" cy="70757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4C9D50-3499-0BB1-F01E-3F2BD9BEFE86}"/>
              </a:ext>
            </a:extLst>
          </p:cNvPr>
          <p:cNvSpPr/>
          <p:nvPr/>
        </p:nvSpPr>
        <p:spPr>
          <a:xfrm>
            <a:off x="3690257" y="5323114"/>
            <a:ext cx="936172" cy="762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1443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820F55-44DF-91BF-E5C3-AB6C467DC9B4}"/>
              </a:ext>
            </a:extLst>
          </p:cNvPr>
          <p:cNvSpPr txBox="1"/>
          <p:nvPr/>
        </p:nvSpPr>
        <p:spPr>
          <a:xfrm>
            <a:off x="1262743" y="1055914"/>
            <a:ext cx="10254343" cy="3416320"/>
          </a:xfrm>
          <a:prstGeom prst="rect">
            <a:avLst/>
          </a:prstGeom>
          <a:noFill/>
        </p:spPr>
        <p:txBody>
          <a:bodyPr wrap="square" rtlCol="0">
            <a:spAutoFit/>
          </a:bodyPr>
          <a:lstStyle/>
          <a:p>
            <a:r>
              <a:rPr lang="en-US" sz="2400" i="1" dirty="0"/>
              <a:t>What is the demographic dividend? </a:t>
            </a:r>
          </a:p>
          <a:p>
            <a:endParaRPr lang="en-US" dirty="0"/>
          </a:p>
          <a:p>
            <a:endParaRPr lang="en-US" dirty="0"/>
          </a:p>
          <a:p>
            <a:r>
              <a:rPr lang="en-US" sz="2400" dirty="0"/>
              <a:t>“…If most of a nation’s population falls within the working ages, the added productivity of this group can produce a “demographic dividend” of economic growth, assuming that policies to take advantage of this are in place.”</a:t>
            </a:r>
          </a:p>
          <a:p>
            <a:endParaRPr lang="en-US" sz="2400" dirty="0"/>
          </a:p>
          <a:p>
            <a:r>
              <a:rPr lang="en-US" sz="2400" dirty="0"/>
              <a:t>				- </a:t>
            </a:r>
            <a:r>
              <a:rPr lang="en-US" sz="2400" i="1" dirty="0"/>
              <a:t>Bloom, Canning and Sevilla , 2003</a:t>
            </a:r>
          </a:p>
          <a:p>
            <a:endParaRPr lang="en-US" dirty="0"/>
          </a:p>
          <a:p>
            <a:endParaRPr lang="en-US" dirty="0"/>
          </a:p>
        </p:txBody>
      </p:sp>
    </p:spTree>
    <p:extLst>
      <p:ext uri="{BB962C8B-B14F-4D97-AF65-F5344CB8AC3E}">
        <p14:creationId xmlns:p14="http://schemas.microsoft.com/office/powerpoint/2010/main" val="3675254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FBFDB7-295E-17D3-1355-3C20CA2A40D5}"/>
              </a:ext>
            </a:extLst>
          </p:cNvPr>
          <p:cNvSpPr txBox="1"/>
          <p:nvPr/>
        </p:nvSpPr>
        <p:spPr>
          <a:xfrm>
            <a:off x="1066799" y="903514"/>
            <a:ext cx="10330544" cy="3970318"/>
          </a:xfrm>
          <a:prstGeom prst="rect">
            <a:avLst/>
          </a:prstGeom>
          <a:noFill/>
        </p:spPr>
        <p:txBody>
          <a:bodyPr wrap="square" rtlCol="0">
            <a:spAutoFit/>
          </a:bodyPr>
          <a:lstStyle/>
          <a:p>
            <a:r>
              <a:rPr lang="en-US" sz="2800" dirty="0"/>
              <a:t>“The combined effect of </a:t>
            </a:r>
          </a:p>
          <a:p>
            <a:endParaRPr lang="en-US" sz="2800" dirty="0"/>
          </a:p>
          <a:p>
            <a:pPr marL="342900" indent="-342900">
              <a:buFont typeface="Wingdings" panose="05000000000000000000" pitchFamily="2" charset="2"/>
              <a:buChar char="§"/>
            </a:pPr>
            <a:r>
              <a:rPr lang="en-US" sz="2800" dirty="0"/>
              <a:t>A large working-age population</a:t>
            </a:r>
          </a:p>
          <a:p>
            <a:pPr marL="342900" indent="-342900">
              <a:buFont typeface="Wingdings" panose="05000000000000000000" pitchFamily="2" charset="2"/>
              <a:buChar char="§"/>
            </a:pPr>
            <a:r>
              <a:rPr lang="en-US" sz="2800" dirty="0"/>
              <a:t>Health</a:t>
            </a:r>
          </a:p>
          <a:p>
            <a:pPr marL="342900" indent="-342900">
              <a:buFont typeface="Wingdings" panose="05000000000000000000" pitchFamily="2" charset="2"/>
              <a:buChar char="§"/>
            </a:pPr>
            <a:r>
              <a:rPr lang="en-US" sz="2800" dirty="0"/>
              <a:t>Family</a:t>
            </a:r>
          </a:p>
          <a:p>
            <a:pPr marL="342900" indent="-342900">
              <a:buFont typeface="Wingdings" panose="05000000000000000000" pitchFamily="2" charset="2"/>
              <a:buChar char="§"/>
            </a:pPr>
            <a:r>
              <a:rPr lang="en-US" sz="2800" dirty="0"/>
              <a:t>Labor</a:t>
            </a:r>
          </a:p>
          <a:p>
            <a:pPr marL="342900" indent="-342900">
              <a:buFont typeface="Wingdings" panose="05000000000000000000" pitchFamily="2" charset="2"/>
              <a:buChar char="§"/>
            </a:pPr>
            <a:r>
              <a:rPr lang="en-US" sz="2800" dirty="0"/>
              <a:t>Financial and human capital policies </a:t>
            </a:r>
          </a:p>
          <a:p>
            <a:pPr marL="342900" indent="-342900">
              <a:buAutoNum type="alphaLcParenBoth"/>
            </a:pPr>
            <a:endParaRPr lang="en-US" sz="2800" dirty="0"/>
          </a:p>
          <a:p>
            <a:r>
              <a:rPr lang="en-US" sz="2800" dirty="0"/>
              <a:t>can effect virtuous cycles of wealth creation.”</a:t>
            </a:r>
          </a:p>
        </p:txBody>
      </p:sp>
    </p:spTree>
    <p:extLst>
      <p:ext uri="{BB962C8B-B14F-4D97-AF65-F5344CB8AC3E}">
        <p14:creationId xmlns:p14="http://schemas.microsoft.com/office/powerpoint/2010/main" val="3398238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9513A-2934-D2B1-36E7-D8344242A0C0}"/>
              </a:ext>
            </a:extLst>
          </p:cNvPr>
          <p:cNvSpPr txBox="1"/>
          <p:nvPr/>
        </p:nvSpPr>
        <p:spPr>
          <a:xfrm>
            <a:off x="1665512" y="1228397"/>
            <a:ext cx="9056915" cy="4401205"/>
          </a:xfrm>
          <a:prstGeom prst="rect">
            <a:avLst/>
          </a:prstGeom>
          <a:noFill/>
        </p:spPr>
        <p:txBody>
          <a:bodyPr wrap="square" rtlCol="0">
            <a:spAutoFit/>
          </a:bodyPr>
          <a:lstStyle/>
          <a:p>
            <a:r>
              <a:rPr lang="en-US" sz="2800" i="1" dirty="0"/>
              <a:t>Critical policy areas</a:t>
            </a:r>
          </a:p>
          <a:p>
            <a:endParaRPr lang="en-US" sz="2800" i="1" dirty="0"/>
          </a:p>
          <a:p>
            <a:r>
              <a:rPr lang="en-US" sz="2800" dirty="0"/>
              <a:t>Health </a:t>
            </a:r>
          </a:p>
          <a:p>
            <a:endParaRPr lang="en-US" sz="2800" dirty="0"/>
          </a:p>
          <a:p>
            <a:r>
              <a:rPr lang="en-US" sz="2800" dirty="0"/>
              <a:t>Family planning</a:t>
            </a:r>
          </a:p>
          <a:p>
            <a:endParaRPr lang="en-US" sz="2800" dirty="0"/>
          </a:p>
          <a:p>
            <a:r>
              <a:rPr lang="en-US" sz="2800" dirty="0"/>
              <a:t>Education</a:t>
            </a:r>
          </a:p>
          <a:p>
            <a:endParaRPr lang="en-US" sz="2800" dirty="0"/>
          </a:p>
          <a:p>
            <a:r>
              <a:rPr lang="en-US" sz="2800" dirty="0"/>
              <a:t>Economic policies that promote labor-market flexibility, openness to trade, and savings </a:t>
            </a:r>
          </a:p>
        </p:txBody>
      </p:sp>
    </p:spTree>
    <p:extLst>
      <p:ext uri="{BB962C8B-B14F-4D97-AF65-F5344CB8AC3E}">
        <p14:creationId xmlns:p14="http://schemas.microsoft.com/office/powerpoint/2010/main" val="552384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D046B-644E-B9CB-7695-8EB47DEF87EC}"/>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AA83995-67D6-517B-C679-97004FC7AD8F}"/>
              </a:ext>
            </a:extLst>
          </p:cNvPr>
          <p:cNvGraphicFramePr>
            <a:graphicFrameLocks/>
          </p:cNvGraphicFramePr>
          <p:nvPr/>
        </p:nvGraphicFramePr>
        <p:xfrm>
          <a:off x="707572" y="141514"/>
          <a:ext cx="11114314" cy="66294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0CB3BE36-3EE6-3E9F-B3C8-FEAF26937F21}"/>
              </a:ext>
            </a:extLst>
          </p:cNvPr>
          <p:cNvCxnSpPr/>
          <p:nvPr/>
        </p:nvCxnSpPr>
        <p:spPr>
          <a:xfrm>
            <a:off x="6422571" y="1034143"/>
            <a:ext cx="0" cy="5127171"/>
          </a:xfrm>
          <a:prstGeom prst="line">
            <a:avLst/>
          </a:prstGeom>
          <a:ln w="254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06971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F97090-62B9-F350-B1E6-EC8FBB3CF59B}"/>
              </a:ext>
            </a:extLst>
          </p:cNvPr>
          <p:cNvSpPr txBox="1"/>
          <p:nvPr/>
        </p:nvSpPr>
        <p:spPr>
          <a:xfrm>
            <a:off x="2667000" y="2427514"/>
            <a:ext cx="5954486" cy="646331"/>
          </a:xfrm>
          <a:prstGeom prst="rect">
            <a:avLst/>
          </a:prstGeom>
          <a:noFill/>
        </p:spPr>
        <p:txBody>
          <a:bodyPr wrap="square" rtlCol="0">
            <a:spAutoFit/>
          </a:bodyPr>
          <a:lstStyle/>
          <a:p>
            <a:pPr algn="ctr"/>
            <a:r>
              <a:rPr lang="en-US" sz="3600" dirty="0"/>
              <a:t>HEALTH</a:t>
            </a:r>
          </a:p>
        </p:txBody>
      </p:sp>
    </p:spTree>
    <p:extLst>
      <p:ext uri="{BB962C8B-B14F-4D97-AF65-F5344CB8AC3E}">
        <p14:creationId xmlns:p14="http://schemas.microsoft.com/office/powerpoint/2010/main" val="2520225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DCB80A3-9886-3159-D0F6-193145F7E681}"/>
              </a:ext>
            </a:extLst>
          </p:cNvPr>
          <p:cNvGraphicFramePr>
            <a:graphicFrameLocks/>
          </p:cNvGraphicFramePr>
          <p:nvPr>
            <p:extLst>
              <p:ext uri="{D42A27DB-BD31-4B8C-83A1-F6EECF244321}">
                <p14:modId xmlns:p14="http://schemas.microsoft.com/office/powerpoint/2010/main" val="2871668581"/>
              </p:ext>
            </p:extLst>
          </p:nvPr>
        </p:nvGraphicFramePr>
        <p:xfrm>
          <a:off x="0" y="315686"/>
          <a:ext cx="12192000" cy="6281057"/>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9A8753C2-EC1A-7FC3-071F-C3A105DFBB53}"/>
              </a:ext>
            </a:extLst>
          </p:cNvPr>
          <p:cNvCxnSpPr>
            <a:cxnSpLocks/>
          </p:cNvCxnSpPr>
          <p:nvPr/>
        </p:nvCxnSpPr>
        <p:spPr>
          <a:xfrm flipH="1">
            <a:off x="544286" y="2046514"/>
            <a:ext cx="10787743"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427B6CDF-48A7-B722-212A-03A1C0B26DB1}"/>
              </a:ext>
            </a:extLst>
          </p:cNvPr>
          <p:cNvCxnSpPr/>
          <p:nvPr/>
        </p:nvCxnSpPr>
        <p:spPr>
          <a:xfrm flipH="1">
            <a:off x="930728" y="3521528"/>
            <a:ext cx="10504714"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13221B61-8DEF-82E7-1381-08A98704661F}"/>
              </a:ext>
            </a:extLst>
          </p:cNvPr>
          <p:cNvSpPr/>
          <p:nvPr/>
        </p:nvSpPr>
        <p:spPr>
          <a:xfrm>
            <a:off x="8033657" y="5671457"/>
            <a:ext cx="1001486" cy="48983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480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2B33C-8304-35E7-95EF-1A40404F6979}"/>
              </a:ext>
            </a:extLst>
          </p:cNvPr>
          <p:cNvPicPr>
            <a:picLocks noChangeAspect="1"/>
          </p:cNvPicPr>
          <p:nvPr/>
        </p:nvPicPr>
        <p:blipFill>
          <a:blip r:embed="rId3"/>
          <a:stretch>
            <a:fillRect/>
          </a:stretch>
        </p:blipFill>
        <p:spPr>
          <a:xfrm>
            <a:off x="1001485" y="544286"/>
            <a:ext cx="4572000" cy="6096000"/>
          </a:xfrm>
          <a:prstGeom prst="rect">
            <a:avLst/>
          </a:prstGeom>
        </p:spPr>
      </p:pic>
      <p:sp>
        <p:nvSpPr>
          <p:cNvPr id="4" name="TextBox 3">
            <a:extLst>
              <a:ext uri="{FF2B5EF4-FFF2-40B4-BE49-F238E27FC236}">
                <a16:creationId xmlns:a16="http://schemas.microsoft.com/office/drawing/2014/main" id="{7B15989D-EF25-8E2F-FA2E-ED944A29220B}"/>
              </a:ext>
            </a:extLst>
          </p:cNvPr>
          <p:cNvSpPr txBox="1"/>
          <p:nvPr/>
        </p:nvSpPr>
        <p:spPr>
          <a:xfrm>
            <a:off x="6193971" y="459424"/>
            <a:ext cx="4942115" cy="9140964"/>
          </a:xfrm>
          <a:prstGeom prst="rect">
            <a:avLst/>
          </a:prstGeom>
          <a:noFill/>
        </p:spPr>
        <p:txBody>
          <a:bodyPr wrap="square" rtlCol="0">
            <a:spAutoFit/>
          </a:bodyPr>
          <a:lstStyle/>
          <a:p>
            <a:r>
              <a:rPr lang="en-PH" sz="2800" dirty="0"/>
              <a:t>Z.P.G. ( Zero Population Growth) 1972 Film</a:t>
            </a:r>
          </a:p>
          <a:p>
            <a:endParaRPr lang="en-PH" sz="2800" dirty="0"/>
          </a:p>
          <a:p>
            <a:r>
              <a:rPr lang="en-US" sz="2800" dirty="0"/>
              <a:t>The film is about an overpopulated future Earth whose world government</a:t>
            </a:r>
          </a:p>
          <a:p>
            <a:r>
              <a:rPr lang="en-US" sz="2800" dirty="0"/>
              <a:t>Has totally banned child  bearing, on pain of execution. </a:t>
            </a:r>
          </a:p>
          <a:p>
            <a:endParaRPr lang="en-US" sz="2800" dirty="0"/>
          </a:p>
          <a:p>
            <a:r>
              <a:rPr lang="en-US" sz="2800" dirty="0"/>
              <a:t>It was inspired by the best-selling 1968 non-fiction book </a:t>
            </a:r>
            <a:r>
              <a:rPr lang="en-US" sz="2800" i="1" dirty="0"/>
              <a:t>The Population Bomb,</a:t>
            </a:r>
            <a:r>
              <a:rPr lang="en-US" sz="2800" dirty="0"/>
              <a:t> by Paul R. Ehrlich.</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10668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8D064E-8BB8-329E-F5C2-9CB96EBD4B5A}"/>
              </a:ext>
            </a:extLst>
          </p:cNvPr>
          <p:cNvSpPr txBox="1"/>
          <p:nvPr/>
        </p:nvSpPr>
        <p:spPr>
          <a:xfrm>
            <a:off x="3396343" y="2782669"/>
            <a:ext cx="5007429" cy="646331"/>
          </a:xfrm>
          <a:prstGeom prst="rect">
            <a:avLst/>
          </a:prstGeom>
          <a:noFill/>
        </p:spPr>
        <p:txBody>
          <a:bodyPr wrap="square" rtlCol="0">
            <a:spAutoFit/>
          </a:bodyPr>
          <a:lstStyle/>
          <a:p>
            <a:pPr algn="ctr"/>
            <a:r>
              <a:rPr lang="en-US" sz="3600" dirty="0"/>
              <a:t>EDUCATION</a:t>
            </a:r>
          </a:p>
        </p:txBody>
      </p:sp>
    </p:spTree>
    <p:extLst>
      <p:ext uri="{BB962C8B-B14F-4D97-AF65-F5344CB8AC3E}">
        <p14:creationId xmlns:p14="http://schemas.microsoft.com/office/powerpoint/2010/main" val="3354243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023F2D-0D89-CE43-26AE-91A14583CAC7}"/>
              </a:ext>
            </a:extLst>
          </p:cNvPr>
          <p:cNvSpPr txBox="1"/>
          <p:nvPr/>
        </p:nvSpPr>
        <p:spPr>
          <a:xfrm>
            <a:off x="1219200" y="544286"/>
            <a:ext cx="10134600" cy="4801314"/>
          </a:xfrm>
          <a:prstGeom prst="rect">
            <a:avLst/>
          </a:prstGeom>
          <a:noFill/>
        </p:spPr>
        <p:txBody>
          <a:bodyPr wrap="square" rtlCol="0">
            <a:spAutoFit/>
          </a:bodyPr>
          <a:lstStyle/>
          <a:p>
            <a:r>
              <a:rPr lang="en-US" sz="3200" i="1" dirty="0"/>
              <a:t>Among the population aged 20 and over</a:t>
            </a:r>
          </a:p>
          <a:p>
            <a:endParaRPr lang="en-US" dirty="0"/>
          </a:p>
          <a:p>
            <a:r>
              <a:rPr lang="en-US" sz="3200" dirty="0"/>
              <a:t>25.6 percent of males had elementary level schooling </a:t>
            </a:r>
          </a:p>
          <a:p>
            <a:r>
              <a:rPr lang="en-US" sz="3200" dirty="0"/>
              <a:t>(10.3 percent completed elementary school, 15.2 percent did not)</a:t>
            </a:r>
          </a:p>
          <a:p>
            <a:endParaRPr lang="en-US" sz="3200" dirty="0"/>
          </a:p>
          <a:p>
            <a:endParaRPr lang="en-US" sz="3200" dirty="0"/>
          </a:p>
          <a:p>
            <a:r>
              <a:rPr lang="en-US" sz="3200" dirty="0"/>
              <a:t>21.6 percent of females  had elementary level schooling (10.1  percent completed elementary school, 11.5 percent did not</a:t>
            </a:r>
          </a:p>
        </p:txBody>
      </p:sp>
      <p:sp>
        <p:nvSpPr>
          <p:cNvPr id="4" name="TextBox 3">
            <a:extLst>
              <a:ext uri="{FF2B5EF4-FFF2-40B4-BE49-F238E27FC236}">
                <a16:creationId xmlns:a16="http://schemas.microsoft.com/office/drawing/2014/main" id="{5CBE3FDD-5A94-98BC-D1C1-4F9B6967D33D}"/>
              </a:ext>
            </a:extLst>
          </p:cNvPr>
          <p:cNvSpPr txBox="1"/>
          <p:nvPr/>
        </p:nvSpPr>
        <p:spPr>
          <a:xfrm>
            <a:off x="772886" y="6161314"/>
            <a:ext cx="4430485" cy="369332"/>
          </a:xfrm>
          <a:prstGeom prst="rect">
            <a:avLst/>
          </a:prstGeom>
          <a:noFill/>
        </p:spPr>
        <p:txBody>
          <a:bodyPr wrap="square" rtlCol="0">
            <a:spAutoFit/>
          </a:bodyPr>
          <a:lstStyle/>
          <a:p>
            <a:r>
              <a:rPr lang="en-US" dirty="0"/>
              <a:t>Source: 2020 Philippines Census  </a:t>
            </a:r>
          </a:p>
        </p:txBody>
      </p:sp>
    </p:spTree>
    <p:extLst>
      <p:ext uri="{BB962C8B-B14F-4D97-AF65-F5344CB8AC3E}">
        <p14:creationId xmlns:p14="http://schemas.microsoft.com/office/powerpoint/2010/main" val="4068608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D0E5B0-F42C-F18B-02E2-3F383F8F3A1B}"/>
              </a:ext>
            </a:extLst>
          </p:cNvPr>
          <p:cNvSpPr txBox="1"/>
          <p:nvPr/>
        </p:nvSpPr>
        <p:spPr>
          <a:xfrm>
            <a:off x="1240971" y="1045811"/>
            <a:ext cx="9470571" cy="1384995"/>
          </a:xfrm>
          <a:prstGeom prst="rect">
            <a:avLst/>
          </a:prstGeom>
          <a:noFill/>
        </p:spPr>
        <p:txBody>
          <a:bodyPr wrap="square" rtlCol="0">
            <a:spAutoFit/>
          </a:bodyPr>
          <a:lstStyle/>
          <a:p>
            <a:r>
              <a:rPr lang="en-US" sz="2800" b="1" dirty="0"/>
              <a:t>Expected Years of School.</a:t>
            </a:r>
            <a:r>
              <a:rPr lang="en-US" sz="2800" dirty="0"/>
              <a:t> </a:t>
            </a:r>
          </a:p>
          <a:p>
            <a:r>
              <a:rPr lang="en-US" sz="2800" dirty="0"/>
              <a:t>In the Philippines, a child who starts school at age 4 can expect to complete </a:t>
            </a:r>
            <a:r>
              <a:rPr lang="en-US" sz="2800" b="1" dirty="0"/>
              <a:t>12.9</a:t>
            </a:r>
            <a:r>
              <a:rPr lang="en-US" sz="2800" dirty="0"/>
              <a:t> years of school by her 18th birthday.</a:t>
            </a:r>
          </a:p>
        </p:txBody>
      </p:sp>
      <p:sp>
        <p:nvSpPr>
          <p:cNvPr id="3" name="TextBox 2">
            <a:extLst>
              <a:ext uri="{FF2B5EF4-FFF2-40B4-BE49-F238E27FC236}">
                <a16:creationId xmlns:a16="http://schemas.microsoft.com/office/drawing/2014/main" id="{C1FDE743-25F1-40AF-9885-EC3F053190F1}"/>
              </a:ext>
            </a:extLst>
          </p:cNvPr>
          <p:cNvSpPr txBox="1"/>
          <p:nvPr/>
        </p:nvSpPr>
        <p:spPr>
          <a:xfrm>
            <a:off x="1360714" y="3309257"/>
            <a:ext cx="8643257" cy="1384995"/>
          </a:xfrm>
          <a:prstGeom prst="rect">
            <a:avLst/>
          </a:prstGeom>
          <a:noFill/>
        </p:spPr>
        <p:txBody>
          <a:bodyPr wrap="square" rtlCol="0">
            <a:spAutoFit/>
          </a:bodyPr>
          <a:lstStyle/>
          <a:p>
            <a:r>
              <a:rPr lang="en-US" sz="2800" b="1" dirty="0"/>
              <a:t>Learning-adjusted Years of School</a:t>
            </a:r>
            <a:r>
              <a:rPr lang="en-US" sz="2800" dirty="0"/>
              <a:t>. </a:t>
            </a:r>
          </a:p>
          <a:p>
            <a:r>
              <a:rPr lang="en-US" sz="2800" dirty="0"/>
              <a:t>Factoring in what children actually learn, expected years of school is only </a:t>
            </a:r>
            <a:r>
              <a:rPr lang="en-US" sz="2800" b="1" dirty="0"/>
              <a:t>7.5</a:t>
            </a:r>
            <a:r>
              <a:rPr lang="en-US" sz="2800" dirty="0"/>
              <a:t> years.</a:t>
            </a:r>
          </a:p>
        </p:txBody>
      </p:sp>
      <p:sp>
        <p:nvSpPr>
          <p:cNvPr id="4" name="TextBox 3">
            <a:extLst>
              <a:ext uri="{FF2B5EF4-FFF2-40B4-BE49-F238E27FC236}">
                <a16:creationId xmlns:a16="http://schemas.microsoft.com/office/drawing/2014/main" id="{A308A58E-8D87-E03C-D9D2-E6E41BC5E714}"/>
              </a:ext>
            </a:extLst>
          </p:cNvPr>
          <p:cNvSpPr txBox="1"/>
          <p:nvPr/>
        </p:nvSpPr>
        <p:spPr>
          <a:xfrm>
            <a:off x="1469571" y="5442857"/>
            <a:ext cx="8251372" cy="369332"/>
          </a:xfrm>
          <a:prstGeom prst="rect">
            <a:avLst/>
          </a:prstGeom>
          <a:noFill/>
        </p:spPr>
        <p:txBody>
          <a:bodyPr wrap="square" rtlCol="0">
            <a:spAutoFit/>
          </a:bodyPr>
          <a:lstStyle/>
          <a:p>
            <a:r>
              <a:rPr lang="en-US" dirty="0"/>
              <a:t>Source: Human Capital Project – World Bank </a:t>
            </a:r>
          </a:p>
        </p:txBody>
      </p:sp>
    </p:spTree>
    <p:extLst>
      <p:ext uri="{BB962C8B-B14F-4D97-AF65-F5344CB8AC3E}">
        <p14:creationId xmlns:p14="http://schemas.microsoft.com/office/powerpoint/2010/main" val="631793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335310-2764-9D7E-B038-0DB49CB6D0FF}"/>
              </a:ext>
            </a:extLst>
          </p:cNvPr>
          <p:cNvSpPr txBox="1"/>
          <p:nvPr/>
        </p:nvSpPr>
        <p:spPr>
          <a:xfrm>
            <a:off x="2090057" y="2122714"/>
            <a:ext cx="8479972" cy="1754326"/>
          </a:xfrm>
          <a:prstGeom prst="rect">
            <a:avLst/>
          </a:prstGeom>
          <a:noFill/>
        </p:spPr>
        <p:txBody>
          <a:bodyPr wrap="square" rtlCol="0">
            <a:spAutoFit/>
          </a:bodyPr>
          <a:lstStyle/>
          <a:p>
            <a:r>
              <a:rPr lang="en-US" sz="3600" dirty="0"/>
              <a:t>12.8 percent of Filipino youth (15-24) are Not in Education, Employment or Training (NEET)</a:t>
            </a:r>
          </a:p>
        </p:txBody>
      </p:sp>
    </p:spTree>
    <p:extLst>
      <p:ext uri="{BB962C8B-B14F-4D97-AF65-F5344CB8AC3E}">
        <p14:creationId xmlns:p14="http://schemas.microsoft.com/office/powerpoint/2010/main" val="1132423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84B62E0-A170-AC2A-98A6-EA2DD2A4D349}"/>
              </a:ext>
            </a:extLst>
          </p:cNvPr>
          <p:cNvGraphicFramePr>
            <a:graphicFrameLocks/>
          </p:cNvGraphicFramePr>
          <p:nvPr>
            <p:extLst>
              <p:ext uri="{D42A27DB-BD31-4B8C-83A1-F6EECF244321}">
                <p14:modId xmlns:p14="http://schemas.microsoft.com/office/powerpoint/2010/main" val="2857944468"/>
              </p:ext>
            </p:extLst>
          </p:nvPr>
        </p:nvGraphicFramePr>
        <p:xfrm>
          <a:off x="751113" y="1164771"/>
          <a:ext cx="10711543"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09ED4FD-79D2-69CA-CCB0-61E566695EDF}"/>
              </a:ext>
            </a:extLst>
          </p:cNvPr>
          <p:cNvSpPr txBox="1"/>
          <p:nvPr/>
        </p:nvSpPr>
        <p:spPr>
          <a:xfrm>
            <a:off x="751113" y="6063343"/>
            <a:ext cx="4071258" cy="369332"/>
          </a:xfrm>
          <a:prstGeom prst="rect">
            <a:avLst/>
          </a:prstGeom>
          <a:noFill/>
        </p:spPr>
        <p:txBody>
          <a:bodyPr wrap="square" rtlCol="0">
            <a:spAutoFit/>
          </a:bodyPr>
          <a:lstStyle/>
          <a:p>
            <a:r>
              <a:rPr lang="en-US" dirty="0"/>
              <a:t>Source: World Bank Data Portal</a:t>
            </a:r>
          </a:p>
        </p:txBody>
      </p:sp>
    </p:spTree>
    <p:extLst>
      <p:ext uri="{BB962C8B-B14F-4D97-AF65-F5344CB8AC3E}">
        <p14:creationId xmlns:p14="http://schemas.microsoft.com/office/powerpoint/2010/main" val="1273620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50A365-AB8E-6C82-03AD-609D24E5FCC6}"/>
              </a:ext>
            </a:extLst>
          </p:cNvPr>
          <p:cNvSpPr txBox="1"/>
          <p:nvPr/>
        </p:nvSpPr>
        <p:spPr>
          <a:xfrm>
            <a:off x="3058885" y="2721428"/>
            <a:ext cx="5758543" cy="584775"/>
          </a:xfrm>
          <a:prstGeom prst="rect">
            <a:avLst/>
          </a:prstGeom>
          <a:noFill/>
        </p:spPr>
        <p:txBody>
          <a:bodyPr wrap="square" rtlCol="0">
            <a:spAutoFit/>
          </a:bodyPr>
          <a:lstStyle/>
          <a:p>
            <a:pPr algn="ctr"/>
            <a:r>
              <a:rPr lang="en-US" sz="3200" dirty="0"/>
              <a:t>Labor force participation</a:t>
            </a:r>
          </a:p>
        </p:txBody>
      </p:sp>
    </p:spTree>
    <p:extLst>
      <p:ext uri="{BB962C8B-B14F-4D97-AF65-F5344CB8AC3E}">
        <p14:creationId xmlns:p14="http://schemas.microsoft.com/office/powerpoint/2010/main" val="1596163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0C75182-951F-8144-4A63-D40FF185D7FC}"/>
              </a:ext>
            </a:extLst>
          </p:cNvPr>
          <p:cNvGraphicFramePr>
            <a:graphicFrameLocks/>
          </p:cNvGraphicFramePr>
          <p:nvPr>
            <p:extLst>
              <p:ext uri="{D42A27DB-BD31-4B8C-83A1-F6EECF244321}">
                <p14:modId xmlns:p14="http://schemas.microsoft.com/office/powerpoint/2010/main" val="90870815"/>
              </p:ext>
            </p:extLst>
          </p:nvPr>
        </p:nvGraphicFramePr>
        <p:xfrm>
          <a:off x="925286" y="174171"/>
          <a:ext cx="10199913"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31FDCCE-F492-A459-BA25-C04254151B39}"/>
              </a:ext>
            </a:extLst>
          </p:cNvPr>
          <p:cNvSpPr txBox="1"/>
          <p:nvPr/>
        </p:nvSpPr>
        <p:spPr>
          <a:xfrm>
            <a:off x="402772" y="6215743"/>
            <a:ext cx="4408714" cy="369332"/>
          </a:xfrm>
          <a:prstGeom prst="rect">
            <a:avLst/>
          </a:prstGeom>
          <a:noFill/>
        </p:spPr>
        <p:txBody>
          <a:bodyPr wrap="square" rtlCol="0">
            <a:spAutoFit/>
          </a:bodyPr>
          <a:lstStyle/>
          <a:p>
            <a:r>
              <a:rPr lang="en-US" dirty="0"/>
              <a:t>Source: World Bank Data Portal</a:t>
            </a:r>
          </a:p>
        </p:txBody>
      </p:sp>
    </p:spTree>
    <p:extLst>
      <p:ext uri="{BB962C8B-B14F-4D97-AF65-F5344CB8AC3E}">
        <p14:creationId xmlns:p14="http://schemas.microsoft.com/office/powerpoint/2010/main" val="860766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E5444E-4986-0509-3143-415B202EE874}"/>
              </a:ext>
            </a:extLst>
          </p:cNvPr>
          <p:cNvSpPr txBox="1"/>
          <p:nvPr/>
        </p:nvSpPr>
        <p:spPr>
          <a:xfrm>
            <a:off x="2971800" y="2764657"/>
            <a:ext cx="5823857" cy="707886"/>
          </a:xfrm>
          <a:prstGeom prst="rect">
            <a:avLst/>
          </a:prstGeom>
          <a:noFill/>
        </p:spPr>
        <p:txBody>
          <a:bodyPr wrap="square" rtlCol="0">
            <a:spAutoFit/>
          </a:bodyPr>
          <a:lstStyle/>
          <a:p>
            <a:pPr algn="ctr"/>
            <a:r>
              <a:rPr lang="en-US" sz="4000" dirty="0"/>
              <a:t>CONCLUSIONS</a:t>
            </a:r>
          </a:p>
        </p:txBody>
      </p:sp>
    </p:spTree>
    <p:extLst>
      <p:ext uri="{BB962C8B-B14F-4D97-AF65-F5344CB8AC3E}">
        <p14:creationId xmlns:p14="http://schemas.microsoft.com/office/powerpoint/2010/main" val="2145538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2CAFC-AAE8-86A0-BD7D-E9BD9704C939}"/>
              </a:ext>
            </a:extLst>
          </p:cNvPr>
          <p:cNvSpPr txBox="1"/>
          <p:nvPr/>
        </p:nvSpPr>
        <p:spPr>
          <a:xfrm>
            <a:off x="762001" y="495181"/>
            <a:ext cx="10341428" cy="2523768"/>
          </a:xfrm>
          <a:prstGeom prst="rect">
            <a:avLst/>
          </a:prstGeom>
          <a:noFill/>
        </p:spPr>
        <p:txBody>
          <a:bodyPr wrap="square" rtlCol="0">
            <a:spAutoFit/>
          </a:bodyPr>
          <a:lstStyle/>
          <a:p>
            <a:r>
              <a:rPr lang="en-US" sz="2800" dirty="0"/>
              <a:t>From a purely demographic perspective, the Philippines now has the right age structure to fulfill the first and major pre-requisite for realizing a demographic dividend of economic growth – a declining proportion of children, an older population that is only slowly increasing and a high proportion in the working ages </a:t>
            </a:r>
          </a:p>
          <a:p>
            <a:endParaRPr lang="en-US" dirty="0"/>
          </a:p>
        </p:txBody>
      </p:sp>
      <p:sp>
        <p:nvSpPr>
          <p:cNvPr id="3" name="TextBox 2">
            <a:extLst>
              <a:ext uri="{FF2B5EF4-FFF2-40B4-BE49-F238E27FC236}">
                <a16:creationId xmlns:a16="http://schemas.microsoft.com/office/drawing/2014/main" id="{3623502A-58AB-B90A-1900-D7C0DF722077}"/>
              </a:ext>
            </a:extLst>
          </p:cNvPr>
          <p:cNvSpPr txBox="1"/>
          <p:nvPr/>
        </p:nvSpPr>
        <p:spPr>
          <a:xfrm>
            <a:off x="772885" y="3018949"/>
            <a:ext cx="10657114" cy="2677656"/>
          </a:xfrm>
          <a:prstGeom prst="rect">
            <a:avLst/>
          </a:prstGeom>
          <a:noFill/>
        </p:spPr>
        <p:txBody>
          <a:bodyPr wrap="square" rtlCol="0">
            <a:spAutoFit/>
          </a:bodyPr>
          <a:lstStyle/>
          <a:p>
            <a:r>
              <a:rPr lang="en-US" sz="2800" dirty="0"/>
              <a:t>BUT </a:t>
            </a:r>
          </a:p>
          <a:p>
            <a:r>
              <a:rPr lang="en-US" sz="2800" dirty="0"/>
              <a:t>It has to work toward boosting the quality of its human capital by improving health, education and employment outcomes for its population – especially at the younger ages (health and education)  and the working ages (health, education and employment prospects) – to turn the potential into actual gain </a:t>
            </a:r>
          </a:p>
        </p:txBody>
      </p:sp>
    </p:spTree>
    <p:extLst>
      <p:ext uri="{BB962C8B-B14F-4D97-AF65-F5344CB8AC3E}">
        <p14:creationId xmlns:p14="http://schemas.microsoft.com/office/powerpoint/2010/main" val="334721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76EE3A-0F6C-0502-0B34-5992B462CA22}"/>
              </a:ext>
            </a:extLst>
          </p:cNvPr>
          <p:cNvSpPr txBox="1"/>
          <p:nvPr/>
        </p:nvSpPr>
        <p:spPr>
          <a:xfrm>
            <a:off x="1023257" y="1164771"/>
            <a:ext cx="10395857" cy="3539430"/>
          </a:xfrm>
          <a:prstGeom prst="rect">
            <a:avLst/>
          </a:prstGeom>
          <a:noFill/>
        </p:spPr>
        <p:txBody>
          <a:bodyPr wrap="square" rtlCol="0">
            <a:spAutoFit/>
          </a:bodyPr>
          <a:lstStyle/>
          <a:p>
            <a:r>
              <a:rPr lang="en-US" sz="3200" dirty="0"/>
              <a:t>Investing in human capital now is also a way to prepare for the inevitable transition to an ageing and later aged society. </a:t>
            </a:r>
          </a:p>
          <a:p>
            <a:endParaRPr lang="en-US" sz="3200" dirty="0"/>
          </a:p>
          <a:p>
            <a:r>
              <a:rPr lang="en-US" sz="3200" dirty="0"/>
              <a:t>The elderly cohort of 2055, when the country becomes an aged society are already born (birth cohort 1990 and earlier) so boosting their human capital now is an investment in that future </a:t>
            </a:r>
          </a:p>
        </p:txBody>
      </p:sp>
    </p:spTree>
    <p:extLst>
      <p:ext uri="{BB962C8B-B14F-4D97-AF65-F5344CB8AC3E}">
        <p14:creationId xmlns:p14="http://schemas.microsoft.com/office/powerpoint/2010/main" val="1409867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14D5EF-9D9E-6CED-F830-86FBD20C5A15}"/>
              </a:ext>
            </a:extLst>
          </p:cNvPr>
          <p:cNvPicPr>
            <a:picLocks noChangeAspect="1"/>
          </p:cNvPicPr>
          <p:nvPr/>
        </p:nvPicPr>
        <p:blipFill>
          <a:blip r:embed="rId3"/>
          <a:stretch>
            <a:fillRect/>
          </a:stretch>
        </p:blipFill>
        <p:spPr>
          <a:xfrm>
            <a:off x="1524000" y="381000"/>
            <a:ext cx="4572000" cy="6096000"/>
          </a:xfrm>
          <a:prstGeom prst="rect">
            <a:avLst/>
          </a:prstGeom>
        </p:spPr>
      </p:pic>
      <p:sp>
        <p:nvSpPr>
          <p:cNvPr id="3" name="TextBox 2">
            <a:extLst>
              <a:ext uri="{FF2B5EF4-FFF2-40B4-BE49-F238E27FC236}">
                <a16:creationId xmlns:a16="http://schemas.microsoft.com/office/drawing/2014/main" id="{9A3C26EA-6BB8-5E8A-6D30-78EF95859403}"/>
              </a:ext>
            </a:extLst>
          </p:cNvPr>
          <p:cNvSpPr txBox="1"/>
          <p:nvPr/>
        </p:nvSpPr>
        <p:spPr>
          <a:xfrm>
            <a:off x="6901542" y="881743"/>
            <a:ext cx="4571999" cy="4401205"/>
          </a:xfrm>
          <a:prstGeom prst="rect">
            <a:avLst/>
          </a:prstGeom>
          <a:noFill/>
        </p:spPr>
        <p:txBody>
          <a:bodyPr wrap="square" rtlCol="0">
            <a:spAutoFit/>
          </a:bodyPr>
          <a:lstStyle/>
          <a:p>
            <a:r>
              <a:rPr lang="en-PH" sz="2800" dirty="0"/>
              <a:t>Soylent Green, 1973 Film </a:t>
            </a:r>
            <a:endParaRPr lang="en-US" sz="2800" dirty="0"/>
          </a:p>
          <a:p>
            <a:endParaRPr lang="en-US" sz="2800" dirty="0"/>
          </a:p>
          <a:p>
            <a:r>
              <a:rPr lang="en-US" sz="2800" dirty="0"/>
              <a:t>The story takes place in a dystopian future of dying oceans and year-round humidity caused by the greenhouse effect, with the resulting pollution, depleted resources, poverty, and </a:t>
            </a:r>
            <a:r>
              <a:rPr lang="en-US" sz="2800" b="1" dirty="0"/>
              <a:t>overpopulation</a:t>
            </a:r>
          </a:p>
        </p:txBody>
      </p:sp>
    </p:spTree>
    <p:extLst>
      <p:ext uri="{BB962C8B-B14F-4D97-AF65-F5344CB8AC3E}">
        <p14:creationId xmlns:p14="http://schemas.microsoft.com/office/powerpoint/2010/main" val="14778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030338-83C5-A1E4-EC4C-FFD73B057249}"/>
              </a:ext>
            </a:extLst>
          </p:cNvPr>
          <p:cNvSpPr txBox="1"/>
          <p:nvPr/>
        </p:nvSpPr>
        <p:spPr>
          <a:xfrm>
            <a:off x="1208314" y="1219200"/>
            <a:ext cx="9895115" cy="4401205"/>
          </a:xfrm>
          <a:prstGeom prst="rect">
            <a:avLst/>
          </a:prstGeom>
          <a:noFill/>
        </p:spPr>
        <p:txBody>
          <a:bodyPr wrap="square" rtlCol="0">
            <a:spAutoFit/>
          </a:bodyPr>
          <a:lstStyle/>
          <a:p>
            <a:r>
              <a:rPr lang="en-US" sz="2800" dirty="0"/>
              <a:t>Finally, improving the nation’s human capital requires an all-nation approach. Government may create the right policies but we all know that the real test is in the implementation of programs to actualize these policies.</a:t>
            </a:r>
          </a:p>
          <a:p>
            <a:endParaRPr lang="en-US" sz="2800" dirty="0"/>
          </a:p>
          <a:p>
            <a:r>
              <a:rPr lang="en-US" sz="2800" dirty="0"/>
              <a:t>We as Filipino citizens should also not leave all the work and the blame on government. Rather we must in our own way and in our own little spheres of influence do our own bit to help improve the human capital of our nation in order to reap a dividend of economic growth from our current age structure. </a:t>
            </a:r>
          </a:p>
        </p:txBody>
      </p:sp>
    </p:spTree>
    <p:extLst>
      <p:ext uri="{BB962C8B-B14F-4D97-AF65-F5344CB8AC3E}">
        <p14:creationId xmlns:p14="http://schemas.microsoft.com/office/powerpoint/2010/main" val="110763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72252-3C84-97B4-C1D6-E1BD31FA6ABD}"/>
              </a:ext>
            </a:extLst>
          </p:cNvPr>
          <p:cNvSpPr txBox="1"/>
          <p:nvPr/>
        </p:nvSpPr>
        <p:spPr>
          <a:xfrm>
            <a:off x="3897086" y="2721429"/>
            <a:ext cx="3973285" cy="707886"/>
          </a:xfrm>
          <a:prstGeom prst="rect">
            <a:avLst/>
          </a:prstGeom>
          <a:noFill/>
        </p:spPr>
        <p:txBody>
          <a:bodyPr wrap="square" rtlCol="0">
            <a:spAutoFit/>
          </a:bodyPr>
          <a:lstStyle/>
          <a:p>
            <a:pPr algn="ctr"/>
            <a:r>
              <a:rPr lang="en-US" sz="4000" dirty="0"/>
              <a:t>THANK YOU.</a:t>
            </a:r>
          </a:p>
        </p:txBody>
      </p:sp>
    </p:spTree>
    <p:extLst>
      <p:ext uri="{BB962C8B-B14F-4D97-AF65-F5344CB8AC3E}">
        <p14:creationId xmlns:p14="http://schemas.microsoft.com/office/powerpoint/2010/main" val="4042457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15034-E88B-2F6C-3FD7-71DB2090AA55}"/>
              </a:ext>
            </a:extLst>
          </p:cNvPr>
          <p:cNvPicPr>
            <a:picLocks noChangeAspect="1"/>
          </p:cNvPicPr>
          <p:nvPr/>
        </p:nvPicPr>
        <p:blipFill>
          <a:blip r:embed="rId3"/>
          <a:stretch>
            <a:fillRect/>
          </a:stretch>
        </p:blipFill>
        <p:spPr>
          <a:xfrm>
            <a:off x="1772717" y="0"/>
            <a:ext cx="8646566" cy="6858000"/>
          </a:xfrm>
          <a:prstGeom prst="rect">
            <a:avLst/>
          </a:prstGeom>
        </p:spPr>
      </p:pic>
    </p:spTree>
    <p:extLst>
      <p:ext uri="{BB962C8B-B14F-4D97-AF65-F5344CB8AC3E}">
        <p14:creationId xmlns:p14="http://schemas.microsoft.com/office/powerpoint/2010/main" val="1881463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49A2167-F978-C0DF-1F36-AC7399C42648}"/>
              </a:ext>
            </a:extLst>
          </p:cNvPr>
          <p:cNvGraphicFramePr>
            <a:graphicFrameLocks/>
          </p:cNvGraphicFramePr>
          <p:nvPr>
            <p:extLst>
              <p:ext uri="{D42A27DB-BD31-4B8C-83A1-F6EECF244321}">
                <p14:modId xmlns:p14="http://schemas.microsoft.com/office/powerpoint/2010/main" val="1774635365"/>
              </p:ext>
            </p:extLst>
          </p:nvPr>
        </p:nvGraphicFramePr>
        <p:xfrm>
          <a:off x="609601" y="217714"/>
          <a:ext cx="10515600" cy="604157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3809CE1-376D-8007-E6B6-3B7F4E7A81B5}"/>
              </a:ext>
            </a:extLst>
          </p:cNvPr>
          <p:cNvSpPr txBox="1"/>
          <p:nvPr/>
        </p:nvSpPr>
        <p:spPr>
          <a:xfrm>
            <a:off x="435429" y="6477000"/>
            <a:ext cx="3799114" cy="369332"/>
          </a:xfrm>
          <a:prstGeom prst="rect">
            <a:avLst/>
          </a:prstGeom>
          <a:noFill/>
        </p:spPr>
        <p:txBody>
          <a:bodyPr wrap="square" rtlCol="0">
            <a:spAutoFit/>
          </a:bodyPr>
          <a:lstStyle/>
          <a:p>
            <a:r>
              <a:rPr lang="en-US" dirty="0"/>
              <a:t>Source : Philippine Statistics Authority</a:t>
            </a:r>
          </a:p>
        </p:txBody>
      </p:sp>
    </p:spTree>
    <p:extLst>
      <p:ext uri="{BB962C8B-B14F-4D97-AF65-F5344CB8AC3E}">
        <p14:creationId xmlns:p14="http://schemas.microsoft.com/office/powerpoint/2010/main" val="891565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09E2041-0BCF-09F0-44D4-8258F37535CE}"/>
              </a:ext>
            </a:extLst>
          </p:cNvPr>
          <p:cNvGraphicFramePr>
            <a:graphicFrameLocks/>
          </p:cNvGraphicFramePr>
          <p:nvPr>
            <p:extLst>
              <p:ext uri="{D42A27DB-BD31-4B8C-83A1-F6EECF244321}">
                <p14:modId xmlns:p14="http://schemas.microsoft.com/office/powerpoint/2010/main" val="2471890015"/>
              </p:ext>
            </p:extLst>
          </p:nvPr>
        </p:nvGraphicFramePr>
        <p:xfrm>
          <a:off x="823823" y="578176"/>
          <a:ext cx="10696754" cy="50982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3887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0F18E-B649-C3EC-7864-C54B74233AAB}"/>
              </a:ext>
            </a:extLst>
          </p:cNvPr>
          <p:cNvPicPr>
            <a:picLocks noChangeAspect="1"/>
          </p:cNvPicPr>
          <p:nvPr/>
        </p:nvPicPr>
        <p:blipFill>
          <a:blip r:embed="rId3"/>
          <a:stretch>
            <a:fillRect/>
          </a:stretch>
        </p:blipFill>
        <p:spPr>
          <a:xfrm>
            <a:off x="1511411" y="736188"/>
            <a:ext cx="4584589" cy="2816596"/>
          </a:xfrm>
          <a:prstGeom prst="rect">
            <a:avLst/>
          </a:prstGeom>
        </p:spPr>
      </p:pic>
      <p:pic>
        <p:nvPicPr>
          <p:cNvPr id="8" name="Picture 7">
            <a:extLst>
              <a:ext uri="{FF2B5EF4-FFF2-40B4-BE49-F238E27FC236}">
                <a16:creationId xmlns:a16="http://schemas.microsoft.com/office/drawing/2014/main" id="{5ABD0689-1489-6658-6A31-AAE494F60884}"/>
              </a:ext>
            </a:extLst>
          </p:cNvPr>
          <p:cNvPicPr>
            <a:picLocks noChangeAspect="1"/>
          </p:cNvPicPr>
          <p:nvPr/>
        </p:nvPicPr>
        <p:blipFill>
          <a:blip r:embed="rId4"/>
          <a:stretch>
            <a:fillRect/>
          </a:stretch>
        </p:blipFill>
        <p:spPr>
          <a:xfrm>
            <a:off x="1511410" y="3847326"/>
            <a:ext cx="4584589" cy="2755631"/>
          </a:xfrm>
          <a:prstGeom prst="rect">
            <a:avLst/>
          </a:prstGeom>
        </p:spPr>
      </p:pic>
      <p:pic>
        <p:nvPicPr>
          <p:cNvPr id="9" name="Picture 8">
            <a:extLst>
              <a:ext uri="{FF2B5EF4-FFF2-40B4-BE49-F238E27FC236}">
                <a16:creationId xmlns:a16="http://schemas.microsoft.com/office/drawing/2014/main" id="{B581F0E1-3082-24C2-6199-C70E91C27404}"/>
              </a:ext>
            </a:extLst>
          </p:cNvPr>
          <p:cNvPicPr>
            <a:picLocks noChangeAspect="1"/>
          </p:cNvPicPr>
          <p:nvPr/>
        </p:nvPicPr>
        <p:blipFill>
          <a:blip r:embed="rId5"/>
          <a:stretch>
            <a:fillRect/>
          </a:stretch>
        </p:blipFill>
        <p:spPr>
          <a:xfrm>
            <a:off x="6271306" y="736188"/>
            <a:ext cx="4686017" cy="2816596"/>
          </a:xfrm>
          <a:prstGeom prst="rect">
            <a:avLst/>
          </a:prstGeom>
        </p:spPr>
      </p:pic>
      <p:pic>
        <p:nvPicPr>
          <p:cNvPr id="10" name="Picture 9">
            <a:extLst>
              <a:ext uri="{FF2B5EF4-FFF2-40B4-BE49-F238E27FC236}">
                <a16:creationId xmlns:a16="http://schemas.microsoft.com/office/drawing/2014/main" id="{E79A43AC-5FC0-CF4D-31C2-DCEBB756B2C2}"/>
              </a:ext>
            </a:extLst>
          </p:cNvPr>
          <p:cNvPicPr>
            <a:picLocks noChangeAspect="1"/>
          </p:cNvPicPr>
          <p:nvPr/>
        </p:nvPicPr>
        <p:blipFill>
          <a:blip r:embed="rId6"/>
          <a:stretch>
            <a:fillRect/>
          </a:stretch>
        </p:blipFill>
        <p:spPr>
          <a:xfrm>
            <a:off x="6271306" y="3847326"/>
            <a:ext cx="4686017" cy="2816596"/>
          </a:xfrm>
          <a:prstGeom prst="rect">
            <a:avLst/>
          </a:prstGeom>
        </p:spPr>
      </p:pic>
      <p:sp>
        <p:nvSpPr>
          <p:cNvPr id="2" name="TextBox 1">
            <a:extLst>
              <a:ext uri="{FF2B5EF4-FFF2-40B4-BE49-F238E27FC236}">
                <a16:creationId xmlns:a16="http://schemas.microsoft.com/office/drawing/2014/main" id="{A06E64A3-3C4E-E7E9-17A2-6E931BA115E3}"/>
              </a:ext>
            </a:extLst>
          </p:cNvPr>
          <p:cNvSpPr txBox="1"/>
          <p:nvPr/>
        </p:nvSpPr>
        <p:spPr>
          <a:xfrm>
            <a:off x="1511410" y="1334205"/>
            <a:ext cx="1852276" cy="369332"/>
          </a:xfrm>
          <a:prstGeom prst="rect">
            <a:avLst/>
          </a:prstGeom>
          <a:noFill/>
        </p:spPr>
        <p:txBody>
          <a:bodyPr wrap="square" rtlCol="0">
            <a:spAutoFit/>
          </a:bodyPr>
          <a:lstStyle/>
          <a:p>
            <a:r>
              <a:rPr lang="en-US" dirty="0"/>
              <a:t>Median age = 16</a:t>
            </a:r>
          </a:p>
        </p:txBody>
      </p:sp>
      <p:sp>
        <p:nvSpPr>
          <p:cNvPr id="3" name="TextBox 2">
            <a:extLst>
              <a:ext uri="{FF2B5EF4-FFF2-40B4-BE49-F238E27FC236}">
                <a16:creationId xmlns:a16="http://schemas.microsoft.com/office/drawing/2014/main" id="{37D7BAF7-44AD-D671-E789-099796686A19}"/>
              </a:ext>
            </a:extLst>
          </p:cNvPr>
          <p:cNvSpPr txBox="1"/>
          <p:nvPr/>
        </p:nvSpPr>
        <p:spPr>
          <a:xfrm>
            <a:off x="6455229" y="1334205"/>
            <a:ext cx="1752600" cy="369332"/>
          </a:xfrm>
          <a:prstGeom prst="rect">
            <a:avLst/>
          </a:prstGeom>
          <a:noFill/>
        </p:spPr>
        <p:txBody>
          <a:bodyPr wrap="square" rtlCol="0">
            <a:spAutoFit/>
          </a:bodyPr>
          <a:lstStyle/>
          <a:p>
            <a:r>
              <a:rPr lang="en-US" dirty="0"/>
              <a:t>Median age= 16</a:t>
            </a:r>
          </a:p>
        </p:txBody>
      </p:sp>
      <p:sp>
        <p:nvSpPr>
          <p:cNvPr id="4" name="TextBox 3">
            <a:extLst>
              <a:ext uri="{FF2B5EF4-FFF2-40B4-BE49-F238E27FC236}">
                <a16:creationId xmlns:a16="http://schemas.microsoft.com/office/drawing/2014/main" id="{2A10C69B-7E9A-0654-8C2D-B585D7F168F7}"/>
              </a:ext>
            </a:extLst>
          </p:cNvPr>
          <p:cNvSpPr txBox="1"/>
          <p:nvPr/>
        </p:nvSpPr>
        <p:spPr>
          <a:xfrm>
            <a:off x="1621971" y="4550229"/>
            <a:ext cx="1741715" cy="369332"/>
          </a:xfrm>
          <a:prstGeom prst="rect">
            <a:avLst/>
          </a:prstGeom>
          <a:noFill/>
        </p:spPr>
        <p:txBody>
          <a:bodyPr wrap="square" rtlCol="0">
            <a:spAutoFit/>
          </a:bodyPr>
          <a:lstStyle/>
          <a:p>
            <a:r>
              <a:rPr lang="en-US" dirty="0"/>
              <a:t>Median age=18</a:t>
            </a:r>
          </a:p>
        </p:txBody>
      </p:sp>
      <p:sp>
        <p:nvSpPr>
          <p:cNvPr id="5" name="TextBox 4">
            <a:extLst>
              <a:ext uri="{FF2B5EF4-FFF2-40B4-BE49-F238E27FC236}">
                <a16:creationId xmlns:a16="http://schemas.microsoft.com/office/drawing/2014/main" id="{1FE67AAE-485B-BFC0-6622-029E02767543}"/>
              </a:ext>
            </a:extLst>
          </p:cNvPr>
          <p:cNvSpPr txBox="1"/>
          <p:nvPr/>
        </p:nvSpPr>
        <p:spPr>
          <a:xfrm>
            <a:off x="6372734" y="4550229"/>
            <a:ext cx="1835095" cy="369332"/>
          </a:xfrm>
          <a:prstGeom prst="rect">
            <a:avLst/>
          </a:prstGeom>
          <a:noFill/>
        </p:spPr>
        <p:txBody>
          <a:bodyPr wrap="square" rtlCol="0">
            <a:spAutoFit/>
          </a:bodyPr>
          <a:lstStyle/>
          <a:p>
            <a:r>
              <a:rPr lang="en-US" dirty="0"/>
              <a:t>Median age= 19</a:t>
            </a:r>
          </a:p>
        </p:txBody>
      </p:sp>
    </p:spTree>
    <p:extLst>
      <p:ext uri="{BB962C8B-B14F-4D97-AF65-F5344CB8AC3E}">
        <p14:creationId xmlns:p14="http://schemas.microsoft.com/office/powerpoint/2010/main" val="2279657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3BF93A-C7B1-927A-4546-B9DBE5FFB73E}"/>
              </a:ext>
            </a:extLst>
          </p:cNvPr>
          <p:cNvPicPr>
            <a:picLocks noChangeAspect="1"/>
          </p:cNvPicPr>
          <p:nvPr/>
        </p:nvPicPr>
        <p:blipFill>
          <a:blip r:embed="rId3"/>
          <a:stretch>
            <a:fillRect/>
          </a:stretch>
        </p:blipFill>
        <p:spPr>
          <a:xfrm>
            <a:off x="1397962" y="853756"/>
            <a:ext cx="4563909" cy="2743201"/>
          </a:xfrm>
          <a:prstGeom prst="rect">
            <a:avLst/>
          </a:prstGeom>
        </p:spPr>
      </p:pic>
      <p:pic>
        <p:nvPicPr>
          <p:cNvPr id="7" name="Picture 6">
            <a:extLst>
              <a:ext uri="{FF2B5EF4-FFF2-40B4-BE49-F238E27FC236}">
                <a16:creationId xmlns:a16="http://schemas.microsoft.com/office/drawing/2014/main" id="{9C8B36E1-1348-2BF9-4E89-87BEC8AE73CC}"/>
              </a:ext>
            </a:extLst>
          </p:cNvPr>
          <p:cNvPicPr>
            <a:picLocks noChangeAspect="1"/>
          </p:cNvPicPr>
          <p:nvPr/>
        </p:nvPicPr>
        <p:blipFill>
          <a:blip r:embed="rId4"/>
          <a:stretch>
            <a:fillRect/>
          </a:stretch>
        </p:blipFill>
        <p:spPr>
          <a:xfrm>
            <a:off x="3690256" y="3915690"/>
            <a:ext cx="4596782" cy="2749534"/>
          </a:xfrm>
          <a:prstGeom prst="rect">
            <a:avLst/>
          </a:prstGeom>
        </p:spPr>
      </p:pic>
      <p:sp>
        <p:nvSpPr>
          <p:cNvPr id="2" name="TextBox 1">
            <a:extLst>
              <a:ext uri="{FF2B5EF4-FFF2-40B4-BE49-F238E27FC236}">
                <a16:creationId xmlns:a16="http://schemas.microsoft.com/office/drawing/2014/main" id="{08584B95-42C6-30C7-1B75-5C429CE38039}"/>
              </a:ext>
            </a:extLst>
          </p:cNvPr>
          <p:cNvSpPr txBox="1"/>
          <p:nvPr/>
        </p:nvSpPr>
        <p:spPr>
          <a:xfrm>
            <a:off x="1534886" y="1360714"/>
            <a:ext cx="1872343" cy="369332"/>
          </a:xfrm>
          <a:prstGeom prst="rect">
            <a:avLst/>
          </a:prstGeom>
          <a:noFill/>
        </p:spPr>
        <p:txBody>
          <a:bodyPr wrap="square" rtlCol="0">
            <a:spAutoFit/>
          </a:bodyPr>
          <a:lstStyle/>
          <a:p>
            <a:r>
              <a:rPr lang="en-US" dirty="0"/>
              <a:t>Median age=20.5</a:t>
            </a:r>
          </a:p>
        </p:txBody>
      </p:sp>
      <p:sp>
        <p:nvSpPr>
          <p:cNvPr id="3" name="TextBox 2">
            <a:extLst>
              <a:ext uri="{FF2B5EF4-FFF2-40B4-BE49-F238E27FC236}">
                <a16:creationId xmlns:a16="http://schemas.microsoft.com/office/drawing/2014/main" id="{0D8CF92E-66D3-EA32-94F3-0784A48DF543}"/>
              </a:ext>
            </a:extLst>
          </p:cNvPr>
          <p:cNvSpPr txBox="1"/>
          <p:nvPr/>
        </p:nvSpPr>
        <p:spPr>
          <a:xfrm>
            <a:off x="6564085" y="1502229"/>
            <a:ext cx="1903419" cy="369332"/>
          </a:xfrm>
          <a:prstGeom prst="rect">
            <a:avLst/>
          </a:prstGeom>
          <a:noFill/>
        </p:spPr>
        <p:txBody>
          <a:bodyPr wrap="square" rtlCol="0">
            <a:spAutoFit/>
          </a:bodyPr>
          <a:lstStyle/>
          <a:p>
            <a:r>
              <a:rPr lang="en-US" dirty="0"/>
              <a:t>Median age=22.5</a:t>
            </a:r>
          </a:p>
        </p:txBody>
      </p:sp>
      <p:sp>
        <p:nvSpPr>
          <p:cNvPr id="4" name="TextBox 3">
            <a:extLst>
              <a:ext uri="{FF2B5EF4-FFF2-40B4-BE49-F238E27FC236}">
                <a16:creationId xmlns:a16="http://schemas.microsoft.com/office/drawing/2014/main" id="{3EFA3D5B-3F2D-477A-C3F5-72FC4258BCB6}"/>
              </a:ext>
            </a:extLst>
          </p:cNvPr>
          <p:cNvSpPr txBox="1"/>
          <p:nvPr/>
        </p:nvSpPr>
        <p:spPr>
          <a:xfrm>
            <a:off x="3777342" y="4474029"/>
            <a:ext cx="1915887" cy="369332"/>
          </a:xfrm>
          <a:prstGeom prst="rect">
            <a:avLst/>
          </a:prstGeom>
          <a:noFill/>
        </p:spPr>
        <p:txBody>
          <a:bodyPr wrap="square" rtlCol="0">
            <a:spAutoFit/>
          </a:bodyPr>
          <a:lstStyle/>
          <a:p>
            <a:r>
              <a:rPr lang="en-US" dirty="0"/>
              <a:t>Median age=24.5</a:t>
            </a:r>
          </a:p>
        </p:txBody>
      </p:sp>
      <p:graphicFrame>
        <p:nvGraphicFramePr>
          <p:cNvPr id="9" name="Chart 8">
            <a:extLst>
              <a:ext uri="{FF2B5EF4-FFF2-40B4-BE49-F238E27FC236}">
                <a16:creationId xmlns:a16="http://schemas.microsoft.com/office/drawing/2014/main" id="{E33F91F3-6F1F-47FE-8F89-F85249C871B2}"/>
              </a:ext>
            </a:extLst>
          </p:cNvPr>
          <p:cNvGraphicFramePr>
            <a:graphicFrameLocks/>
          </p:cNvGraphicFramePr>
          <p:nvPr>
            <p:extLst>
              <p:ext uri="{D42A27DB-BD31-4B8C-83A1-F6EECF244321}">
                <p14:modId xmlns:p14="http://schemas.microsoft.com/office/powerpoint/2010/main" val="1683021747"/>
              </p:ext>
            </p:extLst>
          </p:nvPr>
        </p:nvGraphicFramePr>
        <p:xfrm>
          <a:off x="6148632" y="853756"/>
          <a:ext cx="4596781" cy="274320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81664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994ACA-5F6B-4EE9-75EC-623D580B7A6C}"/>
              </a:ext>
            </a:extLst>
          </p:cNvPr>
          <p:cNvSpPr txBox="1"/>
          <p:nvPr/>
        </p:nvSpPr>
        <p:spPr>
          <a:xfrm>
            <a:off x="1464128" y="1099456"/>
            <a:ext cx="9263743" cy="3970318"/>
          </a:xfrm>
          <a:prstGeom prst="rect">
            <a:avLst/>
          </a:prstGeom>
          <a:noFill/>
        </p:spPr>
        <p:txBody>
          <a:bodyPr wrap="square" rtlCol="0">
            <a:spAutoFit/>
          </a:bodyPr>
          <a:lstStyle/>
          <a:p>
            <a:r>
              <a:rPr lang="en-US" sz="2800" dirty="0"/>
              <a:t>Change in the age structure means a change in the proportionate share of the three main age groups in the population</a:t>
            </a:r>
          </a:p>
          <a:p>
            <a:endParaRPr lang="en-US" sz="2800" dirty="0"/>
          </a:p>
          <a:p>
            <a:r>
              <a:rPr lang="en-US" sz="2800" dirty="0"/>
              <a:t>The young dependent age group – 0 to 14 years </a:t>
            </a:r>
          </a:p>
          <a:p>
            <a:endParaRPr lang="en-US" sz="2800" dirty="0"/>
          </a:p>
          <a:p>
            <a:r>
              <a:rPr lang="en-US" sz="2800" dirty="0"/>
              <a:t>The working age groups – 15 to 64</a:t>
            </a:r>
          </a:p>
          <a:p>
            <a:endParaRPr lang="en-US" sz="2800" dirty="0"/>
          </a:p>
          <a:p>
            <a:r>
              <a:rPr lang="en-US" sz="2800" dirty="0"/>
              <a:t>The elderly dependent age group --- 65 and over </a:t>
            </a:r>
          </a:p>
        </p:txBody>
      </p:sp>
    </p:spTree>
    <p:extLst>
      <p:ext uri="{BB962C8B-B14F-4D97-AF65-F5344CB8AC3E}">
        <p14:creationId xmlns:p14="http://schemas.microsoft.com/office/powerpoint/2010/main" val="4089751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6194</TotalTime>
  <Words>2664</Words>
  <Application>Microsoft Office PowerPoint</Application>
  <PresentationFormat>Widescreen</PresentationFormat>
  <Paragraphs>307</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Josefina Natividad</dc:creator>
  <cp:lastModifiedBy>Josefina Natividad</cp:lastModifiedBy>
  <cp:revision>71</cp:revision>
  <dcterms:created xsi:type="dcterms:W3CDTF">2024-10-22T12:26:58Z</dcterms:created>
  <dcterms:modified xsi:type="dcterms:W3CDTF">2024-11-19T10:08:51Z</dcterms:modified>
</cp:coreProperties>
</file>