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Manrope"/>
      <p:regular r:id="rId30"/>
      <p:bold r:id="rId31"/>
    </p:embeddedFont>
    <p:embeddedFont>
      <p:font typeface="Helvetica Neue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LV+VogHykseRZo6oiAFvgzEBV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526FFF-4E41-4096-8076-F6F40AB42646}">
  <a:tblStyle styleId="{37526FFF-4E41-4096-8076-F6F40AB426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nrope-bold.fntdata"/><Relationship Id="rId30" Type="http://schemas.openxmlformats.org/officeDocument/2006/relationships/font" Target="fonts/Manrope-regular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Judith\Dropbox\Judith\UNFPA_305_created%20variables\IC%20anthro%20vars\20240305%20bmi%20status%20w1-w6\graph%20bmi%203%20cat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Judith\Dropbox\Judith\UNFPA_305_created%20variables\IC%20schooling_grade%20levels_early%20education\0_final%20currgrade%20grtrack%20w1-6\graphs%2020240208%20schooling%20vars_w7%20training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DELL\Documents\UNFPA_220%20papers%20and%20publications\202208%20Pubertal%20transition%20paper\00_runs_t%20202305%20may9_unfpa%20ppt\graphs%2020230508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C:\Users\DELL\Documents\UNFPA_220%20papers%20and%20publications\202208%20Pubertal%20transition%20paper\00_runs_t%20202305%20may9_unfpa%20ppt\graphs%2020230508.xlsx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Omega%20REd\AppData\Local\Temp\undernutrition%20note_graphs.xls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C:\Users\Judith\Dropbox\Judith\UNFPA_0_meetings%20conferences\2024_11_17%20National%20FP%20Conference\2_analysis%20files\grtrack%20by%20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2287697167531"/>
          <c:y val="5.0021672303682735E-2"/>
          <c:w val="0.87883205040923396"/>
          <c:h val="0.713311450403681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Underwt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Age 10 2016</c:v>
                </c:pt>
                <c:pt idx="1">
                  <c:v>Age 11 2018</c:v>
                </c:pt>
                <c:pt idx="2">
                  <c:v>Age 12 2019</c:v>
                </c:pt>
                <c:pt idx="3">
                  <c:v>Age 13  Q1 2020</c:v>
                </c:pt>
                <c:pt idx="4">
                  <c:v>Age 16  2022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15.27</c:v>
                </c:pt>
                <c:pt idx="1">
                  <c:v>15.37</c:v>
                </c:pt>
                <c:pt idx="2">
                  <c:v>15.58</c:v>
                </c:pt>
                <c:pt idx="3">
                  <c:v>11.06</c:v>
                </c:pt>
                <c:pt idx="4">
                  <c:v>11.33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9-43B5-971D-8FA1F19A8CEB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Age 10 2016</c:v>
                </c:pt>
                <c:pt idx="1">
                  <c:v>Age 11 2018</c:v>
                </c:pt>
                <c:pt idx="2">
                  <c:v>Age 12 2019</c:v>
                </c:pt>
                <c:pt idx="3">
                  <c:v>Age 13  Q1 2020</c:v>
                </c:pt>
                <c:pt idx="4">
                  <c:v>Age 16  2022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73.89</c:v>
                </c:pt>
                <c:pt idx="1">
                  <c:v>73.73</c:v>
                </c:pt>
                <c:pt idx="2">
                  <c:v>73.91</c:v>
                </c:pt>
                <c:pt idx="3">
                  <c:v>77.45</c:v>
                </c:pt>
                <c:pt idx="4">
                  <c:v>77.540000000000006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9-43B5-971D-8FA1F19A8CEB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Overwt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Age 10 2016</c:v>
                </c:pt>
                <c:pt idx="1">
                  <c:v>Age 11 2018</c:v>
                </c:pt>
                <c:pt idx="2">
                  <c:v>Age 12 2019</c:v>
                </c:pt>
                <c:pt idx="3">
                  <c:v>Age 13  Q1 2020</c:v>
                </c:pt>
                <c:pt idx="4">
                  <c:v>Age 16  2022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10.83</c:v>
                </c:pt>
                <c:pt idx="1">
                  <c:v>10.9</c:v>
                </c:pt>
                <c:pt idx="2">
                  <c:v>10.51</c:v>
                </c:pt>
                <c:pt idx="3">
                  <c:v>11.5</c:v>
                </c:pt>
                <c:pt idx="4">
                  <c:v>11.14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A9-43B5-971D-8FA1F19A8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131903"/>
        <c:axId val="193332255"/>
      </c:barChart>
      <c:catAx>
        <c:axId val="18213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2255"/>
        <c:crosses val="autoZero"/>
        <c:auto val="1"/>
        <c:lblAlgn val="ctr"/>
        <c:lblOffset val="100"/>
        <c:noMultiLvlLbl val="0"/>
      </c:catAx>
      <c:valAx>
        <c:axId val="193332255"/>
        <c:scaling>
          <c:orientation val="minMax"/>
          <c:max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3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10128300993252E-2"/>
          <c:y val="7.5678064331225481E-2"/>
          <c:w val="0.92018987169900679"/>
          <c:h val="0.78946802629463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Sheet1!$C$72:$G$72</c:f>
              <c:strCache>
                <c:ptCount val="5"/>
                <c:pt idx="0">
                  <c:v>Age 10 2016</c:v>
                </c:pt>
                <c:pt idx="1">
                  <c:v>Age 11 2018</c:v>
                </c:pt>
                <c:pt idx="2">
                  <c:v>Age 12 2019</c:v>
                </c:pt>
                <c:pt idx="3">
                  <c:v>Age 13 Q1 2020</c:v>
                </c:pt>
                <c:pt idx="4">
                  <c:v>Age 16 2022</c:v>
                </c:pt>
              </c:strCache>
            </c:strRef>
          </c:cat>
          <c:val>
            <c:numRef>
              <c:f>Sheet1!$C$73:$G$73</c:f>
              <c:numCache>
                <c:formatCode>0.0</c:formatCode>
                <c:ptCount val="5"/>
                <c:pt idx="0">
                  <c:v>31.87</c:v>
                </c:pt>
                <c:pt idx="1">
                  <c:v>30.71</c:v>
                </c:pt>
                <c:pt idx="2">
                  <c:v>28.73</c:v>
                </c:pt>
                <c:pt idx="3">
                  <c:v>23.2</c:v>
                </c:pt>
                <c:pt idx="4">
                  <c:v>23.59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6-4385-93F1-F5B656832C80}"/>
            </c:ext>
          </c:extLst>
        </c:ser>
        <c:ser>
          <c:idx val="1"/>
          <c:order val="1"/>
          <c:tx>
            <c:strRef>
              <c:f>Sheet1!$B$74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Sheet1!$C$72:$G$72</c:f>
              <c:strCache>
                <c:ptCount val="5"/>
                <c:pt idx="0">
                  <c:v>Age 10 2016</c:v>
                </c:pt>
                <c:pt idx="1">
                  <c:v>Age 11 2018</c:v>
                </c:pt>
                <c:pt idx="2">
                  <c:v>Age 12 2019</c:v>
                </c:pt>
                <c:pt idx="3">
                  <c:v>Age 13 Q1 2020</c:v>
                </c:pt>
                <c:pt idx="4">
                  <c:v>Age 16 2022</c:v>
                </c:pt>
              </c:strCache>
            </c:strRef>
          </c:cat>
          <c:val>
            <c:numRef>
              <c:f>Sheet1!$C$74:$G$74</c:f>
              <c:numCache>
                <c:formatCode>0.0</c:formatCode>
                <c:ptCount val="5"/>
                <c:pt idx="0">
                  <c:v>29.02</c:v>
                </c:pt>
                <c:pt idx="1">
                  <c:v>24.58</c:v>
                </c:pt>
                <c:pt idx="2">
                  <c:v>20.04</c:v>
                </c:pt>
                <c:pt idx="3">
                  <c:v>19.61</c:v>
                </c:pt>
                <c:pt idx="4">
                  <c:v>29.98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6-4385-93F1-F5B656832C80}"/>
            </c:ext>
          </c:extLst>
        </c:ser>
        <c:ser>
          <c:idx val="2"/>
          <c:order val="2"/>
          <c:tx>
            <c:strRef>
              <c:f>Sheet1!$B$75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Sheet1!$C$72:$G$72</c:f>
              <c:strCache>
                <c:ptCount val="5"/>
                <c:pt idx="0">
                  <c:v>Age 10 2016</c:v>
                </c:pt>
                <c:pt idx="1">
                  <c:v>Age 11 2018</c:v>
                </c:pt>
                <c:pt idx="2">
                  <c:v>Age 12 2019</c:v>
                </c:pt>
                <c:pt idx="3">
                  <c:v>Age 13 Q1 2020</c:v>
                </c:pt>
                <c:pt idx="4">
                  <c:v>Age 16 2022</c:v>
                </c:pt>
              </c:strCache>
            </c:strRef>
          </c:cat>
          <c:val>
            <c:numRef>
              <c:f>Sheet1!$C$75:$G$75</c:f>
              <c:numCache>
                <c:formatCode>0.0</c:formatCode>
                <c:ptCount val="5"/>
                <c:pt idx="0">
                  <c:v>30.52</c:v>
                </c:pt>
                <c:pt idx="1">
                  <c:v>27.75</c:v>
                </c:pt>
                <c:pt idx="2">
                  <c:v>24.57</c:v>
                </c:pt>
                <c:pt idx="3">
                  <c:v>21.49</c:v>
                </c:pt>
                <c:pt idx="4">
                  <c:v>26.57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26-4385-93F1-F5B656832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89424"/>
        <c:axId val="1989769008"/>
      </c:barChart>
      <c:catAx>
        <c:axId val="9638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769008"/>
        <c:crosses val="autoZero"/>
        <c:auto val="1"/>
        <c:lblAlgn val="ctr"/>
        <c:lblOffset val="100"/>
        <c:noMultiLvlLbl val="0"/>
      </c:catAx>
      <c:valAx>
        <c:axId val="19897690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8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31569436596626"/>
          <c:y val="0.92271890903832321"/>
          <c:w val="0.32402661894233459"/>
          <c:h val="7.7281090961676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PH" sz="2400"/>
              <a:t>Girls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'20230509 seminar'!$A$50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seminar'!$B$49:$E$49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seminar'!$B$50:$E$50</c:f>
              <c:numCache>
                <c:formatCode>General</c:formatCode>
                <c:ptCount val="4"/>
                <c:pt idx="0" formatCode="0.0">
                  <c:v>6.0182830000000003</c:v>
                </c:pt>
                <c:pt idx="1">
                  <c:v>6.4603060000000001</c:v>
                </c:pt>
                <c:pt idx="2">
                  <c:v>5.6946519999999996</c:v>
                </c:pt>
                <c:pt idx="3">
                  <c:v>2.1562709999999998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C-41EE-B033-B4E4D8276842}"/>
            </c:ext>
          </c:extLst>
        </c:ser>
        <c:ser>
          <c:idx val="1"/>
          <c:order val="1"/>
          <c:tx>
            <c:strRef>
              <c:f>'20230509 seminar'!$A$51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seminar'!$B$49:$E$49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seminar'!$B$51:$E$51</c:f>
              <c:numCache>
                <c:formatCode>General</c:formatCode>
                <c:ptCount val="4"/>
                <c:pt idx="0" formatCode="0.0">
                  <c:v>7.0476770000000002</c:v>
                </c:pt>
                <c:pt idx="1">
                  <c:v>6.2605029999999999</c:v>
                </c:pt>
                <c:pt idx="2">
                  <c:v>3.727198</c:v>
                </c:pt>
                <c:pt idx="3">
                  <c:v>1.10544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C-41EE-B033-B4E4D8276842}"/>
            </c:ext>
          </c:extLst>
        </c:ser>
        <c:ser>
          <c:idx val="2"/>
          <c:order val="2"/>
          <c:tx>
            <c:strRef>
              <c:f>'20230509 seminar'!$A$52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seminar'!$B$49:$E$49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seminar'!$B$52:$E$52</c:f>
              <c:numCache>
                <c:formatCode>General</c:formatCode>
                <c:ptCount val="4"/>
                <c:pt idx="0" formatCode="0.0">
                  <c:v>7.0822089999999998</c:v>
                </c:pt>
                <c:pt idx="1">
                  <c:v>5.7341519999999999</c:v>
                </c:pt>
                <c:pt idx="2">
                  <c:v>3.387839</c:v>
                </c:pt>
                <c:pt idx="3">
                  <c:v>0.96817640000000005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C-41EE-B033-B4E4D8276842}"/>
            </c:ext>
          </c:extLst>
        </c:ser>
        <c:ser>
          <c:idx val="3"/>
          <c:order val="3"/>
          <c:tx>
            <c:strRef>
              <c:f>'20230509 seminar'!$A$53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seminar'!$B$49:$E$49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seminar'!$B$53:$E$53</c:f>
              <c:numCache>
                <c:formatCode>General</c:formatCode>
                <c:ptCount val="4"/>
                <c:pt idx="0" formatCode="0.0">
                  <c:v>7.006456</c:v>
                </c:pt>
                <c:pt idx="1">
                  <c:v>4.7392300000000001</c:v>
                </c:pt>
                <c:pt idx="2">
                  <c:v>2.5250319999999999</c:v>
                </c:pt>
                <c:pt idx="3">
                  <c:v>0.74369759999999996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CC-41EE-B033-B4E4D8276842}"/>
            </c:ext>
          </c:extLst>
        </c:ser>
        <c:ser>
          <c:idx val="4"/>
          <c:order val="4"/>
          <c:tx>
            <c:strRef>
              <c:f>'20230509 seminar'!$A$54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seminar'!$B$49:$E$49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seminar'!$B$54:$E$54</c:f>
              <c:numCache>
                <c:formatCode>General</c:formatCode>
                <c:ptCount val="4"/>
                <c:pt idx="0" formatCode="0.0">
                  <c:v>6.4150169999999997</c:v>
                </c:pt>
                <c:pt idx="1">
                  <c:v>3.4368639999999999</c:v>
                </c:pt>
                <c:pt idx="2">
                  <c:v>1.67709</c:v>
                </c:pt>
                <c:pt idx="3">
                  <c:v>0.55732199999999998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CC-41EE-B033-B4E4D8276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748656"/>
        <c:axId val="128742896"/>
      </c:lineChart>
      <c:catAx>
        <c:axId val="12874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42896"/>
        <c:crosses val="autoZero"/>
        <c:auto val="1"/>
        <c:lblAlgn val="ctr"/>
        <c:lblOffset val="100"/>
        <c:noMultiLvlLbl val="0"/>
      </c:catAx>
      <c:valAx>
        <c:axId val="12874289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4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PH" sz="2400"/>
              <a:t>Boys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'20230509 seminar'!$A$68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seminar'!$B$67:$E$67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seminar'!$B$68:$E$68</c:f>
              <c:numCache>
                <c:formatCode>General</c:formatCode>
                <c:ptCount val="4"/>
                <c:pt idx="0" formatCode="0.0">
                  <c:v>4.8788729999999996</c:v>
                </c:pt>
                <c:pt idx="1">
                  <c:v>5.9218250000000001</c:v>
                </c:pt>
                <c:pt idx="2">
                  <c:v>7.449141</c:v>
                </c:pt>
                <c:pt idx="3">
                  <c:v>5.24383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B7-4E13-B450-4903E1B1F88B}"/>
            </c:ext>
          </c:extLst>
        </c:ser>
        <c:ser>
          <c:idx val="1"/>
          <c:order val="1"/>
          <c:tx>
            <c:strRef>
              <c:f>'20230509 seminar'!$A$69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seminar'!$B$67:$E$67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seminar'!$B$69:$E$69</c:f>
              <c:numCache>
                <c:formatCode>General</c:formatCode>
                <c:ptCount val="4"/>
                <c:pt idx="0" formatCode="0.0">
                  <c:v>5.0834979999999996</c:v>
                </c:pt>
                <c:pt idx="1">
                  <c:v>6.4897989999999997</c:v>
                </c:pt>
                <c:pt idx="2">
                  <c:v>7.7027590000000004</c:v>
                </c:pt>
                <c:pt idx="3">
                  <c:v>4.733886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B7-4E13-B450-4903E1B1F88B}"/>
            </c:ext>
          </c:extLst>
        </c:ser>
        <c:ser>
          <c:idx val="2"/>
          <c:order val="2"/>
          <c:tx>
            <c:strRef>
              <c:f>'20230509 seminar'!$A$70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seminar'!$B$67:$E$67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seminar'!$B$70:$E$70</c:f>
              <c:numCache>
                <c:formatCode>General</c:formatCode>
                <c:ptCount val="4"/>
                <c:pt idx="0" formatCode="0.0">
                  <c:v>5.4650299999999996</c:v>
                </c:pt>
                <c:pt idx="1">
                  <c:v>6.8530920000000002</c:v>
                </c:pt>
                <c:pt idx="2">
                  <c:v>8.0657010000000007</c:v>
                </c:pt>
                <c:pt idx="3">
                  <c:v>4.1414359999999997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B7-4E13-B450-4903E1B1F88B}"/>
            </c:ext>
          </c:extLst>
        </c:ser>
        <c:ser>
          <c:idx val="3"/>
          <c:order val="3"/>
          <c:tx>
            <c:strRef>
              <c:f>'20230509 seminar'!$A$71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seminar'!$B$67:$E$67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seminar'!$B$71:$E$71</c:f>
              <c:numCache>
                <c:formatCode>General</c:formatCode>
                <c:ptCount val="4"/>
                <c:pt idx="0" formatCode="0.0">
                  <c:v>5.9087589999999999</c:v>
                </c:pt>
                <c:pt idx="1">
                  <c:v>7.5490329999999997</c:v>
                </c:pt>
                <c:pt idx="2">
                  <c:v>7.4756650000000002</c:v>
                </c:pt>
                <c:pt idx="3">
                  <c:v>3.6971449999999999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B7-4E13-B450-4903E1B1F88B}"/>
            </c:ext>
          </c:extLst>
        </c:ser>
        <c:ser>
          <c:idx val="4"/>
          <c:order val="4"/>
          <c:tx>
            <c:strRef>
              <c:f>'20230509 seminar'!$A$72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'20230509 seminar'!$B$67:$E$67</c:f>
              <c:strCache>
                <c:ptCount val="4"/>
                <c:pt idx="0">
                  <c:v>Age 10-11</c:v>
                </c:pt>
                <c:pt idx="1">
                  <c:v>Age 11-12</c:v>
                </c:pt>
                <c:pt idx="2">
                  <c:v>Age 12-13</c:v>
                </c:pt>
                <c:pt idx="3">
                  <c:v>Age 13-16</c:v>
                </c:pt>
              </c:strCache>
            </c:strRef>
          </c:cat>
          <c:val>
            <c:numRef>
              <c:f>'20230509 seminar'!$B$72:$E$72</c:f>
              <c:numCache>
                <c:formatCode>General</c:formatCode>
                <c:ptCount val="4"/>
                <c:pt idx="0" formatCode="0.0">
                  <c:v>6.6310520000000004</c:v>
                </c:pt>
                <c:pt idx="1">
                  <c:v>7.8799890000000001</c:v>
                </c:pt>
                <c:pt idx="2">
                  <c:v>6.8368609999999999</c:v>
                </c:pt>
                <c:pt idx="3">
                  <c:v>2.8371029999999999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B7-4E13-B450-4903E1B1F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13936"/>
        <c:axId val="128798576"/>
      </c:lineChart>
      <c:catAx>
        <c:axId val="12881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98576"/>
        <c:crosses val="autoZero"/>
        <c:auto val="1"/>
        <c:lblAlgn val="ctr"/>
        <c:lblOffset val="100"/>
        <c:noMultiLvlLbl val="0"/>
      </c:catAx>
      <c:valAx>
        <c:axId val="12879857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1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82235972349802E-2"/>
          <c:y val="5.2341597796143301E-2"/>
          <c:w val="0.87040540907275799"/>
          <c:h val="0.80089740956293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3'!$B$4</c:f>
              <c:strCache>
                <c:ptCount val="1"/>
                <c:pt idx="0">
                  <c:v>Not stunted/not low BMI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333333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3'!$C$3:$H$3</c:f>
              <c:strCache>
                <c:ptCount val="6"/>
                <c:pt idx="0">
                  <c:v>Repeated grade***</c:v>
                </c:pt>
                <c:pt idx="1">
                  <c:v>Grade below 81**</c:v>
                </c:pt>
                <c:pt idx="2">
                  <c:v>Missed classes**</c:v>
                </c:pt>
                <c:pt idx="3">
                  <c:v>Below Gr5/6**</c:v>
                </c:pt>
                <c:pt idx="4">
                  <c:v>IC no college²*</c:v>
                </c:pt>
                <c:pt idx="5">
                  <c:v>Mom no college³**</c:v>
                </c:pt>
              </c:strCache>
            </c:strRef>
          </c:cat>
          <c:val>
            <c:numRef>
              <c:f>'Figure 3'!$C$4:$H$4</c:f>
              <c:numCache>
                <c:formatCode>0.0</c:formatCode>
                <c:ptCount val="6"/>
                <c:pt idx="0">
                  <c:v>9.0299999999999994</c:v>
                </c:pt>
                <c:pt idx="1">
                  <c:v>30.96</c:v>
                </c:pt>
                <c:pt idx="2">
                  <c:v>56.37</c:v>
                </c:pt>
                <c:pt idx="3">
                  <c:v>34.49</c:v>
                </c:pt>
                <c:pt idx="4">
                  <c:v>16.82</c:v>
                </c:pt>
                <c:pt idx="5">
                  <c:v>14.02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0-4239-93E9-C9A73E8389C8}"/>
            </c:ext>
          </c:extLst>
        </c:ser>
        <c:ser>
          <c:idx val="1"/>
          <c:order val="1"/>
          <c:tx>
            <c:strRef>
              <c:f>'Figure 3'!$B$5</c:f>
              <c:strCache>
                <c:ptCount val="1"/>
                <c:pt idx="0">
                  <c:v>Stunted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333333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3'!$C$3:$H$3</c:f>
              <c:strCache>
                <c:ptCount val="6"/>
                <c:pt idx="0">
                  <c:v>Repeated grade***</c:v>
                </c:pt>
                <c:pt idx="1">
                  <c:v>Grade below 81**</c:v>
                </c:pt>
                <c:pt idx="2">
                  <c:v>Missed classes**</c:v>
                </c:pt>
                <c:pt idx="3">
                  <c:v>Below Gr5/6**</c:v>
                </c:pt>
                <c:pt idx="4">
                  <c:v>IC no college²*</c:v>
                </c:pt>
                <c:pt idx="5">
                  <c:v>Mom no college³**</c:v>
                </c:pt>
              </c:strCache>
            </c:strRef>
          </c:cat>
          <c:val>
            <c:numRef>
              <c:f>'Figure 3'!$C$5:$H$5</c:f>
              <c:numCache>
                <c:formatCode>0.0</c:formatCode>
                <c:ptCount val="6"/>
                <c:pt idx="0">
                  <c:v>14.81</c:v>
                </c:pt>
                <c:pt idx="1">
                  <c:v>41.48</c:v>
                </c:pt>
                <c:pt idx="2">
                  <c:v>61.98</c:v>
                </c:pt>
                <c:pt idx="3">
                  <c:v>42.01</c:v>
                </c:pt>
                <c:pt idx="4">
                  <c:v>21.7</c:v>
                </c:pt>
                <c:pt idx="5">
                  <c:v>20.95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0-4239-93E9-C9A73E8389C8}"/>
            </c:ext>
          </c:extLst>
        </c:ser>
        <c:ser>
          <c:idx val="2"/>
          <c:order val="2"/>
          <c:tx>
            <c:strRef>
              <c:f>'Figure 3'!$B$6</c:f>
              <c:strCache>
                <c:ptCount val="1"/>
                <c:pt idx="0">
                  <c:v>Low BMI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C0-4239-93E9-C9A73E8389C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C0-4239-93E9-C9A73E8389C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C0-4239-93E9-C9A73E8389C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C0-4239-93E9-C9A73E8389C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C0-4239-93E9-C9A73E8389C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C0-4239-93E9-C9A73E83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3'!$C$3:$H$3</c:f>
              <c:strCache>
                <c:ptCount val="6"/>
                <c:pt idx="0">
                  <c:v>Repeated grade***</c:v>
                </c:pt>
                <c:pt idx="1">
                  <c:v>Grade below 81**</c:v>
                </c:pt>
                <c:pt idx="2">
                  <c:v>Missed classes**</c:v>
                </c:pt>
                <c:pt idx="3">
                  <c:v>Below Gr5/6**</c:v>
                </c:pt>
                <c:pt idx="4">
                  <c:v>IC no college²*</c:v>
                </c:pt>
                <c:pt idx="5">
                  <c:v>Mom no college³**</c:v>
                </c:pt>
              </c:strCache>
            </c:strRef>
          </c:cat>
          <c:val>
            <c:numRef>
              <c:f>'Figure 3'!$C$6:$H$6</c:f>
              <c:numCache>
                <c:formatCode>0.0</c:formatCode>
                <c:ptCount val="6"/>
                <c:pt idx="0">
                  <c:v>13.69</c:v>
                </c:pt>
                <c:pt idx="1">
                  <c:v>33.69</c:v>
                </c:pt>
                <c:pt idx="2">
                  <c:v>56.25</c:v>
                </c:pt>
                <c:pt idx="3">
                  <c:v>33.29</c:v>
                </c:pt>
                <c:pt idx="4">
                  <c:v>17.61</c:v>
                </c:pt>
                <c:pt idx="5">
                  <c:v>13.48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C0-4239-93E9-C9A73E8389C8}"/>
            </c:ext>
          </c:extLst>
        </c:ser>
        <c:ser>
          <c:idx val="3"/>
          <c:order val="3"/>
          <c:tx>
            <c:strRef>
              <c:f>'Figure 3'!$B$7</c:f>
              <c:strCache>
                <c:ptCount val="1"/>
                <c:pt idx="0">
                  <c:v>Stunted and Low BMI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C0-4239-93E9-C9A73E8389C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C0-4239-93E9-C9A73E8389C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C0-4239-93E9-C9A73E8389C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C0-4239-93E9-C9A73E8389C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C0-4239-93E9-C9A73E8389C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C0-4239-93E9-C9A73E83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3'!$C$3:$H$3</c:f>
              <c:strCache>
                <c:ptCount val="6"/>
                <c:pt idx="0">
                  <c:v>Repeated grade***</c:v>
                </c:pt>
                <c:pt idx="1">
                  <c:v>Grade below 81**</c:v>
                </c:pt>
                <c:pt idx="2">
                  <c:v>Missed classes**</c:v>
                </c:pt>
                <c:pt idx="3">
                  <c:v>Below Gr5/6**</c:v>
                </c:pt>
                <c:pt idx="4">
                  <c:v>IC no college²*</c:v>
                </c:pt>
                <c:pt idx="5">
                  <c:v>Mom no college³**</c:v>
                </c:pt>
              </c:strCache>
            </c:strRef>
          </c:cat>
          <c:val>
            <c:numRef>
              <c:f>'Figure 3'!$C$7:$H$7</c:f>
              <c:numCache>
                <c:formatCode>0.0</c:formatCode>
                <c:ptCount val="6"/>
                <c:pt idx="0">
                  <c:v>19.170000000000002</c:v>
                </c:pt>
                <c:pt idx="1">
                  <c:v>47.2</c:v>
                </c:pt>
                <c:pt idx="2">
                  <c:v>68.400000000000006</c:v>
                </c:pt>
                <c:pt idx="3">
                  <c:v>43.34</c:v>
                </c:pt>
                <c:pt idx="4">
                  <c:v>20.440000000000001</c:v>
                </c:pt>
                <c:pt idx="5">
                  <c:v>19.38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C0-4239-93E9-C9A73E83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03904"/>
        <c:axId val="116205824"/>
      </c:barChart>
      <c:catAx>
        <c:axId val="116203904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r>
                  <a:rPr lang="en-US" sz="1200" b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School-related outcomes</a:t>
                </a:r>
              </a:p>
            </c:rich>
          </c:tx>
          <c:layout>
            <c:manualLayout>
              <c:xMode val="edge"/>
              <c:yMode val="edge"/>
              <c:x val="0.39815536351899899"/>
              <c:y val="0.93197398151318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16205824"/>
        <c:crosses val="autoZero"/>
        <c:auto val="1"/>
        <c:lblAlgn val="ctr"/>
        <c:lblOffset val="100"/>
        <c:noMultiLvlLbl val="0"/>
      </c:catAx>
      <c:valAx>
        <c:axId val="116205824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r>
                  <a:rPr lang="en-US" sz="1200" b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7.8778926637124592E-3"/>
              <c:y val="0.40647152801552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1620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3495952030386495"/>
          <c:y val="6.4872919547964342E-2"/>
          <c:w val="0.44317309521092474"/>
          <c:h val="0.268912918279389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 lang="en-US" sz="1200" b="0" i="0" u="none" strike="noStrik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'grtrack sex ns'!$B$21</c:f>
              <c:strCache>
                <c:ptCount val="1"/>
                <c:pt idx="0">
                  <c:v>not stunted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'grtrack sex ns'!$C$20:$G$20</c:f>
              <c:strCache>
                <c:ptCount val="5"/>
                <c:pt idx="0">
                  <c:v>Age 10 (2016)</c:v>
                </c:pt>
                <c:pt idx="1">
                  <c:v>Age 11 (2018)</c:v>
                </c:pt>
                <c:pt idx="2">
                  <c:v>Age 12 (2019)</c:v>
                </c:pt>
                <c:pt idx="3">
                  <c:v>Age 13 (2020)</c:v>
                </c:pt>
                <c:pt idx="4">
                  <c:v>Age 16 (2022)</c:v>
                </c:pt>
              </c:strCache>
            </c:strRef>
          </c:cat>
          <c:val>
            <c:numRef>
              <c:f>'grtrack sex ns'!$C$21:$G$21</c:f>
              <c:numCache>
                <c:formatCode>0.0</c:formatCode>
                <c:ptCount val="5"/>
                <c:pt idx="0">
                  <c:v>93.9</c:v>
                </c:pt>
                <c:pt idx="1">
                  <c:v>93.5</c:v>
                </c:pt>
                <c:pt idx="2">
                  <c:v>91.7</c:v>
                </c:pt>
                <c:pt idx="3">
                  <c:v>86.9</c:v>
                </c:pt>
                <c:pt idx="4">
                  <c:v>78.599999999999994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67-4BB0-9D4E-FC7E6618D1A8}"/>
            </c:ext>
          </c:extLst>
        </c:ser>
        <c:ser>
          <c:idx val="1"/>
          <c:order val="1"/>
          <c:tx>
            <c:strRef>
              <c:f>'grtrack sex ns'!$B$22</c:f>
              <c:strCache>
                <c:ptCount val="1"/>
                <c:pt idx="0">
                  <c:v>stunted at 10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'grtrack sex ns'!$C$20:$G$20</c:f>
              <c:strCache>
                <c:ptCount val="5"/>
                <c:pt idx="0">
                  <c:v>Age 10 (2016)</c:v>
                </c:pt>
                <c:pt idx="1">
                  <c:v>Age 11 (2018)</c:v>
                </c:pt>
                <c:pt idx="2">
                  <c:v>Age 12 (2019)</c:v>
                </c:pt>
                <c:pt idx="3">
                  <c:v>Age 13 (2020)</c:v>
                </c:pt>
                <c:pt idx="4">
                  <c:v>Age 16 (2022)</c:v>
                </c:pt>
              </c:strCache>
            </c:strRef>
          </c:cat>
          <c:val>
            <c:numRef>
              <c:f>'grtrack sex ns'!$C$22:$G$22</c:f>
              <c:numCache>
                <c:formatCode>0.0</c:formatCode>
                <c:ptCount val="5"/>
                <c:pt idx="0">
                  <c:v>87.4</c:v>
                </c:pt>
                <c:pt idx="1">
                  <c:v>84.5</c:v>
                </c:pt>
                <c:pt idx="2">
                  <c:v>82.2</c:v>
                </c:pt>
                <c:pt idx="3">
                  <c:v>74.099999999999994</c:v>
                </c:pt>
                <c:pt idx="4">
                  <c:v>67.2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67-4BB0-9D4E-FC7E6618D1A8}"/>
            </c:ext>
          </c:extLst>
        </c:ser>
        <c:ser>
          <c:idx val="2"/>
          <c:order val="2"/>
          <c:tx>
            <c:strRef>
              <c:f>'grtrack sex ns'!$B$23</c:f>
              <c:strCache>
                <c:ptCount val="1"/>
                <c:pt idx="0">
                  <c:v>persistent stunting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'grtrack sex ns'!$C$20:$G$20</c:f>
              <c:strCache>
                <c:ptCount val="5"/>
                <c:pt idx="0">
                  <c:v>Age 10 (2016)</c:v>
                </c:pt>
                <c:pt idx="1">
                  <c:v>Age 11 (2018)</c:v>
                </c:pt>
                <c:pt idx="2">
                  <c:v>Age 12 (2019)</c:v>
                </c:pt>
                <c:pt idx="3">
                  <c:v>Age 13 (2020)</c:v>
                </c:pt>
                <c:pt idx="4">
                  <c:v>Age 16 (2022)</c:v>
                </c:pt>
              </c:strCache>
            </c:strRef>
          </c:cat>
          <c:val>
            <c:numRef>
              <c:f>'grtrack sex ns'!$C$23:$G$23</c:f>
              <c:numCache>
                <c:formatCode>0.0</c:formatCode>
                <c:ptCount val="5"/>
                <c:pt idx="0">
                  <c:v>80.7</c:v>
                </c:pt>
                <c:pt idx="1">
                  <c:v>78.400000000000006</c:v>
                </c:pt>
                <c:pt idx="2">
                  <c:v>75.400000000000006</c:v>
                </c:pt>
                <c:pt idx="3">
                  <c:v>70</c:v>
                </c:pt>
                <c:pt idx="4">
                  <c:v>61.8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67-4BB0-9D4E-FC7E6618D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608608"/>
        <c:axId val="562609088"/>
      </c:lineChart>
      <c:catAx>
        <c:axId val="5626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09088"/>
        <c:crosses val="autoZero"/>
        <c:auto val="1"/>
        <c:lblAlgn val="ctr"/>
        <c:lblOffset val="100"/>
        <c:noMultiLvlLbl val="0"/>
      </c:catAx>
      <c:valAx>
        <c:axId val="56260908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0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2" type="hdr"/>
          </p:nvPr>
        </p:nvSpPr>
        <p:spPr>
          <a:xfrm>
            <a:off x="0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:notes"/>
          <p:cNvSpPr txBox="1"/>
          <p:nvPr>
            <p:ph idx="10" type="dt"/>
          </p:nvPr>
        </p:nvSpPr>
        <p:spPr>
          <a:xfrm>
            <a:off x="5180013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6" name="Google Shape;96;p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914400" y="3251200"/>
            <a:ext cx="7315200" cy="308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98" name="Google Shape;98;p1:notes"/>
          <p:cNvSpPr txBox="1"/>
          <p:nvPr>
            <p:ph idx="11" type="ftr"/>
          </p:nvPr>
        </p:nvSpPr>
        <p:spPr>
          <a:xfrm>
            <a:off x="0" y="6502405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5180013" y="6502405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/>
          <p:nvPr>
            <p:ph idx="2" type="hdr"/>
          </p:nvPr>
        </p:nvSpPr>
        <p:spPr>
          <a:xfrm>
            <a:off x="0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:notes"/>
          <p:cNvSpPr txBox="1"/>
          <p:nvPr>
            <p:ph idx="10" type="dt"/>
          </p:nvPr>
        </p:nvSpPr>
        <p:spPr>
          <a:xfrm>
            <a:off x="5180013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1" name="Google Shape;301;p1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303" name="Google Shape;303;p11:notes"/>
          <p:cNvSpPr txBox="1"/>
          <p:nvPr>
            <p:ph idx="11" type="ftr"/>
          </p:nvPr>
        </p:nvSpPr>
        <p:spPr>
          <a:xfrm>
            <a:off x="0" y="6502405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:notes"/>
          <p:cNvSpPr txBox="1"/>
          <p:nvPr>
            <p:ph idx="12" type="sldNum"/>
          </p:nvPr>
        </p:nvSpPr>
        <p:spPr>
          <a:xfrm>
            <a:off x="5180013" y="6502405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2" type="hdr"/>
          </p:nvPr>
        </p:nvSpPr>
        <p:spPr>
          <a:xfrm>
            <a:off x="0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:notes"/>
          <p:cNvSpPr txBox="1"/>
          <p:nvPr>
            <p:ph idx="10" type="dt"/>
          </p:nvPr>
        </p:nvSpPr>
        <p:spPr>
          <a:xfrm>
            <a:off x="5180013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5" name="Google Shape;345;p1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347" name="Google Shape;347;p16:notes"/>
          <p:cNvSpPr txBox="1"/>
          <p:nvPr>
            <p:ph idx="11" type="ftr"/>
          </p:nvPr>
        </p:nvSpPr>
        <p:spPr>
          <a:xfrm>
            <a:off x="0" y="6502405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:notes"/>
          <p:cNvSpPr txBox="1"/>
          <p:nvPr>
            <p:ph idx="12" type="sldNum"/>
          </p:nvPr>
        </p:nvSpPr>
        <p:spPr>
          <a:xfrm>
            <a:off x="5180013" y="6502405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2" type="hdr"/>
          </p:nvPr>
        </p:nvSpPr>
        <p:spPr>
          <a:xfrm>
            <a:off x="0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:notes"/>
          <p:cNvSpPr txBox="1"/>
          <p:nvPr>
            <p:ph idx="10" type="dt"/>
          </p:nvPr>
        </p:nvSpPr>
        <p:spPr>
          <a:xfrm>
            <a:off x="5180013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1" name="Google Shape;111;p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113" name="Google Shape;113;p2:notes"/>
          <p:cNvSpPr txBox="1"/>
          <p:nvPr>
            <p:ph idx="11" type="ftr"/>
          </p:nvPr>
        </p:nvSpPr>
        <p:spPr>
          <a:xfrm>
            <a:off x="0" y="6502405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5180013" y="6502405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2" type="hdr"/>
          </p:nvPr>
        </p:nvSpPr>
        <p:spPr>
          <a:xfrm>
            <a:off x="0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:notes"/>
          <p:cNvSpPr txBox="1"/>
          <p:nvPr>
            <p:ph idx="10" type="dt"/>
          </p:nvPr>
        </p:nvSpPr>
        <p:spPr>
          <a:xfrm>
            <a:off x="5180013" y="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7" name="Google Shape;127;p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914400" y="3251200"/>
            <a:ext cx="7315200" cy="308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129" name="Google Shape;129;p3:notes"/>
          <p:cNvSpPr txBox="1"/>
          <p:nvPr>
            <p:ph idx="11" type="ftr"/>
          </p:nvPr>
        </p:nvSpPr>
        <p:spPr>
          <a:xfrm>
            <a:off x="0" y="6502405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:notes"/>
          <p:cNvSpPr txBox="1"/>
          <p:nvPr>
            <p:ph idx="12" type="sldNum"/>
          </p:nvPr>
        </p:nvSpPr>
        <p:spPr>
          <a:xfrm>
            <a:off x="5180013" y="6502405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8" name="Google Shape;158;p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3" name="Google Shape;203;p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799554" y="3546871"/>
            <a:ext cx="9433732" cy="793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7725" lIns="67725" spcFirstLastPara="1" rIns="67725" wrap="square" tIns="67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4268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27"/>
          <p:cNvSpPr txBox="1"/>
          <p:nvPr>
            <p:ph idx="12" type="sldNum"/>
          </p:nvPr>
        </p:nvSpPr>
        <p:spPr>
          <a:xfrm>
            <a:off x="11504246" y="6408285"/>
            <a:ext cx="431417" cy="208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68444" y="401684"/>
            <a:ext cx="1047295" cy="4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7"/>
          <p:cNvSpPr txBox="1"/>
          <p:nvPr>
            <p:ph type="title"/>
          </p:nvPr>
        </p:nvSpPr>
        <p:spPr>
          <a:xfrm>
            <a:off x="789560" y="829458"/>
            <a:ext cx="9433733" cy="509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b="1" baseline="30000" i="0" sz="5334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b="1" i="0" sz="30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b="1" i="0" sz="30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b="1" i="0" sz="30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b="1" i="0" sz="30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b="1" i="0" sz="30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b="1" i="0" sz="30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b="1" i="0" sz="30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5"/>
              <a:buFont typeface="Helvetica Neue"/>
              <a:buNone/>
              <a:defRPr b="1" i="0" sz="30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Google Shape;24;p27"/>
          <p:cNvSpPr txBox="1"/>
          <p:nvPr>
            <p:ph idx="1" type="body"/>
          </p:nvPr>
        </p:nvSpPr>
        <p:spPr>
          <a:xfrm>
            <a:off x="789560" y="1678900"/>
            <a:ext cx="10602965" cy="4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81"/>
              <a:buFont typeface="Arial"/>
              <a:buNone/>
              <a:defRPr b="0" i="0" sz="1041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81"/>
              <a:buFont typeface="Arial"/>
              <a:buNone/>
              <a:defRPr b="0" i="0" sz="1041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81"/>
              <a:buFont typeface="Arial"/>
              <a:buNone/>
              <a:defRPr b="0" i="0" sz="1041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81"/>
              <a:buFont typeface="Arial"/>
              <a:buNone/>
              <a:defRPr b="0" i="0" sz="1041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81"/>
              <a:buFont typeface="Helvetica Neue"/>
              <a:buNone/>
              <a:defRPr b="0" i="0" sz="1041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81"/>
              <a:buFont typeface="Helvetica Neue"/>
              <a:buNone/>
              <a:defRPr b="0" i="0" sz="1041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81"/>
              <a:buFont typeface="Helvetica Neue"/>
              <a:buNone/>
              <a:defRPr b="0" i="0" sz="1041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81"/>
              <a:buFont typeface="Helvetica Neue"/>
              <a:buNone/>
              <a:defRPr b="0" i="0" sz="1041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5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6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jpg"/><Relationship Id="rId10" Type="http://schemas.openxmlformats.org/officeDocument/2006/relationships/image" Target="../media/image10.jpg"/><Relationship Id="rId13" Type="http://schemas.openxmlformats.org/officeDocument/2006/relationships/image" Target="../media/image19.png"/><Relationship Id="rId1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15" Type="http://schemas.openxmlformats.org/officeDocument/2006/relationships/image" Target="../media/image7.png"/><Relationship Id="rId14" Type="http://schemas.openxmlformats.org/officeDocument/2006/relationships/image" Target="../media/image14.png"/><Relationship Id="rId16" Type="http://schemas.openxmlformats.org/officeDocument/2006/relationships/image" Target="../media/image17.png"/><Relationship Id="rId5" Type="http://schemas.openxmlformats.org/officeDocument/2006/relationships/image" Target="../media/image16.jpg"/><Relationship Id="rId6" Type="http://schemas.openxmlformats.org/officeDocument/2006/relationships/image" Target="../media/image3.png"/><Relationship Id="rId7" Type="http://schemas.openxmlformats.org/officeDocument/2006/relationships/image" Target="../media/image11.jpg"/><Relationship Id="rId8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1.jpg"/><Relationship Id="rId6" Type="http://schemas.openxmlformats.org/officeDocument/2006/relationships/image" Target="../media/image23.png"/><Relationship Id="rId7" Type="http://schemas.openxmlformats.org/officeDocument/2006/relationships/image" Target="../media/image24.jp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/>
        </p:nvSpPr>
        <p:spPr>
          <a:xfrm>
            <a:off x="1067483" y="1149450"/>
            <a:ext cx="100570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Longitudinal Cohort Study </a:t>
            </a:r>
            <a:endParaRPr b="1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 the Filipino Child</a:t>
            </a:r>
            <a:r>
              <a:rPr b="1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(LCSFC)</a:t>
            </a:r>
            <a:endParaRPr b="1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b="1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2" name="Google Shape;102;p1"/>
          <p:cNvGrpSpPr/>
          <p:nvPr/>
        </p:nvGrpSpPr>
        <p:grpSpPr>
          <a:xfrm>
            <a:off x="0" y="1403926"/>
            <a:ext cx="12192000" cy="5454073"/>
            <a:chOff x="0" y="0"/>
            <a:chExt cx="1964092" cy="2724562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1964092" cy="2724562"/>
            </a:xfrm>
            <a:custGeom>
              <a:rect b="b" l="l" r="r" t="t"/>
              <a:pathLst>
                <a:path extrusionOk="0" h="2724562" w="1964092">
                  <a:moveTo>
                    <a:pt x="0" y="0"/>
                  </a:moveTo>
                  <a:lnTo>
                    <a:pt x="1964092" y="0"/>
                  </a:lnTo>
                  <a:lnTo>
                    <a:pt x="1964092" y="2724562"/>
                  </a:lnTo>
                  <a:lnTo>
                    <a:pt x="0" y="2724562"/>
                  </a:lnTo>
                  <a:close/>
                </a:path>
              </a:pathLst>
            </a:custGeom>
            <a:solidFill>
              <a:srgbClr val="222C63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282" y="0"/>
            <a:ext cx="1094940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1290583" y="1645794"/>
            <a:ext cx="10057000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DB813"/>
                </a:solidFill>
                <a:latin typeface="Open Sans"/>
                <a:ea typeface="Open Sans"/>
                <a:cs typeface="Open Sans"/>
                <a:sym typeface="Open Sans"/>
              </a:rPr>
              <a:t>Tracking Nutritional Status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DB813"/>
                </a:solidFill>
                <a:latin typeface="Open Sans"/>
                <a:ea typeface="Open Sans"/>
                <a:cs typeface="Open Sans"/>
                <a:sym typeface="Open Sans"/>
              </a:rPr>
              <a:t>of Filipino Adolescents from Ages 10 to 16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DB813"/>
                </a:solidFill>
                <a:latin typeface="Open Sans"/>
                <a:ea typeface="Open Sans"/>
                <a:cs typeface="Open Sans"/>
                <a:sym typeface="Open Sans"/>
              </a:rPr>
              <a:t>and Assessing Significant Implications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80951" y="4599874"/>
            <a:ext cx="121920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Judith B. Borja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Office of Population Studies Foundation, Inc. , University of San Carlos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aseline="30000"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rd</a:t>
            </a:r>
            <a:r>
              <a:rPr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National Conference on Family Planning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 November 2024,  Crowne Plaza Manila Galleria, Quezon City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>
            <p:ph type="title"/>
          </p:nvPr>
        </p:nvSpPr>
        <p:spPr>
          <a:xfrm>
            <a:off x="2" y="206416"/>
            <a:ext cx="12191999" cy="947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Stunting (By Sex)</a:t>
            </a:r>
            <a:br>
              <a:rPr b="1" lang="en-US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Higher % stunted among males than females at ages 11-12; reversed at age 16</a:t>
            </a:r>
            <a:b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Decreasing stunting trend from ages 10-13; increased at age 16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695324" y="6300196"/>
            <a:ext cx="108813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Weighted proportions; significantly different between females and males at p&lt;0.01 at ages 11, 12 and 16</a:t>
            </a:r>
            <a:endParaRPr/>
          </a:p>
        </p:txBody>
      </p:sp>
      <p:sp>
        <p:nvSpPr>
          <p:cNvPr id="294" name="Google Shape;294;p10"/>
          <p:cNvSpPr txBox="1"/>
          <p:nvPr/>
        </p:nvSpPr>
        <p:spPr>
          <a:xfrm rot="-5400000">
            <a:off x="247650" y="3077566"/>
            <a:ext cx="11715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</a:t>
            </a:r>
            <a:endParaRPr/>
          </a:p>
        </p:txBody>
      </p:sp>
      <p:graphicFrame>
        <p:nvGraphicFramePr>
          <p:cNvPr id="295" name="Google Shape;295;p10"/>
          <p:cNvGraphicFramePr/>
          <p:nvPr/>
        </p:nvGraphicFramePr>
        <p:xfrm>
          <a:off x="1381125" y="1062127"/>
          <a:ext cx="8801101" cy="495812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96" name="Google Shape;296;p10"/>
          <p:cNvSpPr txBox="1"/>
          <p:nvPr/>
        </p:nvSpPr>
        <p:spPr>
          <a:xfrm>
            <a:off x="10277143" y="1479083"/>
            <a:ext cx="164848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NNS 2015 Stunting rates: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10-12 -  32.4%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13-15 -  30.2%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16-19 -  33.5%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64" lvl="0" marL="285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10277143" y="3316815"/>
            <a:ext cx="164848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ENNS 2021 Stunting rates: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10-12 -  19.3%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13-15 -  20.3%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16-19 -  28.4%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64" lvl="0" marL="285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/>
          <p:nvPr/>
        </p:nvSpPr>
        <p:spPr>
          <a:xfrm flipH="1" rot="10800000">
            <a:off x="0" y="4745449"/>
            <a:ext cx="6518639" cy="6506787"/>
          </a:xfrm>
          <a:custGeom>
            <a:rect b="b" l="l" r="r" t="t"/>
            <a:pathLst>
              <a:path extrusionOk="0" h="9760180" w="9777958">
                <a:moveTo>
                  <a:pt x="0" y="9760180"/>
                </a:moveTo>
                <a:lnTo>
                  <a:pt x="9777958" y="9760180"/>
                </a:lnTo>
                <a:lnTo>
                  <a:pt x="9777958" y="0"/>
                </a:lnTo>
                <a:lnTo>
                  <a:pt x="0" y="0"/>
                </a:lnTo>
                <a:lnTo>
                  <a:pt x="0" y="976018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Google Shape;307;p11"/>
          <p:cNvGrpSpPr/>
          <p:nvPr/>
        </p:nvGrpSpPr>
        <p:grpSpPr>
          <a:xfrm>
            <a:off x="0" y="4130685"/>
            <a:ext cx="12405457" cy="2727315"/>
            <a:chOff x="0" y="0"/>
            <a:chExt cx="4900889" cy="572324"/>
          </a:xfrm>
        </p:grpSpPr>
        <p:sp>
          <p:nvSpPr>
            <p:cNvPr id="308" name="Google Shape;308;p11"/>
            <p:cNvSpPr/>
            <p:nvPr/>
          </p:nvSpPr>
          <p:spPr>
            <a:xfrm>
              <a:off x="0" y="0"/>
              <a:ext cx="4900889" cy="572324"/>
            </a:xfrm>
            <a:custGeom>
              <a:rect b="b" l="l" r="r" t="t"/>
              <a:pathLst>
                <a:path extrusionOk="0" h="572324" w="4900889">
                  <a:moveTo>
                    <a:pt x="0" y="0"/>
                  </a:moveTo>
                  <a:lnTo>
                    <a:pt x="4900889" y="0"/>
                  </a:lnTo>
                  <a:lnTo>
                    <a:pt x="4900889" y="572324"/>
                  </a:lnTo>
                  <a:lnTo>
                    <a:pt x="0" y="572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1"/>
            <p:cNvSpPr txBox="1"/>
            <p:nvPr/>
          </p:nvSpPr>
          <p:spPr>
            <a:xfrm>
              <a:off x="0" y="28575"/>
              <a:ext cx="4900800" cy="5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11"/>
          <p:cNvSpPr txBox="1"/>
          <p:nvPr/>
        </p:nvSpPr>
        <p:spPr>
          <a:xfrm>
            <a:off x="1397267" y="908669"/>
            <a:ext cx="100570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Key Findings: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Nutritional Status and Linear Growth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Mental Health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Education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1" name="Google Shape;3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598" y="5223417"/>
            <a:ext cx="10949401" cy="16345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1"/>
          <p:cNvSpPr txBox="1"/>
          <p:nvPr/>
        </p:nvSpPr>
        <p:spPr>
          <a:xfrm>
            <a:off x="0" y="2089310"/>
            <a:ext cx="12192000" cy="1132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Stunting and Catch-up Growth in Adolescence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 b="11741" l="0" r="-745" t="0"/>
          <a:stretch/>
        </p:blipFill>
        <p:spPr>
          <a:xfrm>
            <a:off x="6425565" y="649605"/>
            <a:ext cx="4464685" cy="530796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111965" y="1484671"/>
            <a:ext cx="6164986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Periods of rapid growth: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1000 days “window of opportunity for preventing undernutrition”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Puberty “ongoing research on second window of opportunity to reach maximum linear growth potential”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mature earlier than boys (about 2 years earlier). Height velocity declines post-menarche or at later stages of pubertal development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-36649" y="188037"/>
            <a:ext cx="6462214" cy="92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spurt and sex differences in growth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puberty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"/>
          <p:cNvSpPr txBox="1"/>
          <p:nvPr/>
        </p:nvSpPr>
        <p:spPr>
          <a:xfrm>
            <a:off x="56434" y="195359"/>
            <a:ext cx="120178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height (cm): Girls vs Boys</a:t>
            </a:r>
            <a:endParaRPr/>
          </a:p>
        </p:txBody>
      </p:sp>
      <p:pic>
        <p:nvPicPr>
          <p:cNvPr id="325" name="Google Shape;3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399" y="1707145"/>
            <a:ext cx="7052289" cy="515085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 txBox="1"/>
          <p:nvPr/>
        </p:nvSpPr>
        <p:spPr>
          <a:xfrm>
            <a:off x="117737" y="564916"/>
            <a:ext cx="1201782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mature earlier, are taller than boys at ages 10-12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catch up in height starting at age 13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/>
          <p:nvPr/>
        </p:nvSpPr>
        <p:spPr>
          <a:xfrm>
            <a:off x="107316" y="232410"/>
            <a:ext cx="121850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HEIGHT VELOCITY</a:t>
            </a:r>
            <a:r>
              <a:rPr b="1"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(increase in cm/year) by PUBERTAL STAGE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Girls: Mature faster than boys; decline in HV begins between ages 10-11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Boys: decline begins between ages 12-13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1035685" y="5665132"/>
            <a:ext cx="106229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Stages of puberty: 1=pre-pubertal  5=adult stage</a:t>
            </a:r>
            <a:endParaRPr/>
          </a:p>
        </p:txBody>
      </p:sp>
      <p:graphicFrame>
        <p:nvGraphicFramePr>
          <p:cNvPr id="333" name="Google Shape;333;p14"/>
          <p:cNvGraphicFramePr/>
          <p:nvPr/>
        </p:nvGraphicFramePr>
        <p:xfrm>
          <a:off x="908541" y="2067692"/>
          <a:ext cx="5257799" cy="3496286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34" name="Google Shape;334;p14"/>
          <p:cNvGraphicFramePr/>
          <p:nvPr/>
        </p:nvGraphicFramePr>
        <p:xfrm>
          <a:off x="6478512" y="2067692"/>
          <a:ext cx="5410201" cy="3496286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35" name="Google Shape;335;p14"/>
          <p:cNvSpPr txBox="1"/>
          <p:nvPr/>
        </p:nvSpPr>
        <p:spPr>
          <a:xfrm>
            <a:off x="1167054" y="6256258"/>
            <a:ext cx="106229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Based on longitudinal models controlling for age, sex, maturational stage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/>
          <p:nvPr/>
        </p:nvSpPr>
        <p:spPr>
          <a:xfrm>
            <a:off x="107315" y="232410"/>
            <a:ext cx="121850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Illustration: shift in stunted (height-for-age zscore: &lt;-2SD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/non-stunted status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1" name="Google Shape;341;p15"/>
          <p:cNvGraphicFramePr/>
          <p:nvPr/>
        </p:nvGraphicFramePr>
        <p:xfrm>
          <a:off x="1132115" y="9563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{37526FFF-4E41-4096-8076-F6F40AB42646}</a:tableStyleId>
              </a:tblPr>
              <a:tblGrid>
                <a:gridCol w="1791950"/>
                <a:gridCol w="1296250"/>
                <a:gridCol w="1336425"/>
                <a:gridCol w="1738375"/>
                <a:gridCol w="1778550"/>
                <a:gridCol w="1765150"/>
              </a:tblGrid>
              <a:tr h="52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Age 10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Age 11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Status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stunted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stunted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stunted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stunted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stunted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Girls (n=44)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87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Mean ht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125.8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134.8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143.1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148.0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151.8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HFA zscore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-2.40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-2.19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-1.7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-1.6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-1.61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 velocity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6.9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8.3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5.2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Breast stage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 menarche&lt;14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8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Boys (n=19)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8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Mean ht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125.1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132.4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140.9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150.1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160.2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HFA zscore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-2.28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-2.14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-1.77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-1.42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-1.77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 velocity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5.6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8.7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9.5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3.8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Genital stage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/>
          <p:nvPr/>
        </p:nvSpPr>
        <p:spPr>
          <a:xfrm flipH="1" rot="10800000">
            <a:off x="0" y="4745449"/>
            <a:ext cx="6518639" cy="6506787"/>
          </a:xfrm>
          <a:custGeom>
            <a:rect b="b" l="l" r="r" t="t"/>
            <a:pathLst>
              <a:path extrusionOk="0" h="9760180" w="9777958">
                <a:moveTo>
                  <a:pt x="0" y="9760180"/>
                </a:moveTo>
                <a:lnTo>
                  <a:pt x="9777958" y="9760180"/>
                </a:lnTo>
                <a:lnTo>
                  <a:pt x="9777958" y="0"/>
                </a:lnTo>
                <a:lnTo>
                  <a:pt x="0" y="0"/>
                </a:lnTo>
                <a:lnTo>
                  <a:pt x="0" y="976018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16"/>
          <p:cNvGrpSpPr/>
          <p:nvPr/>
        </p:nvGrpSpPr>
        <p:grpSpPr>
          <a:xfrm>
            <a:off x="0" y="4130685"/>
            <a:ext cx="12405457" cy="2727315"/>
            <a:chOff x="0" y="0"/>
            <a:chExt cx="4900889" cy="572324"/>
          </a:xfrm>
        </p:grpSpPr>
        <p:sp>
          <p:nvSpPr>
            <p:cNvPr id="352" name="Google Shape;352;p16"/>
            <p:cNvSpPr/>
            <p:nvPr/>
          </p:nvSpPr>
          <p:spPr>
            <a:xfrm>
              <a:off x="0" y="0"/>
              <a:ext cx="4900889" cy="572324"/>
            </a:xfrm>
            <a:custGeom>
              <a:rect b="b" l="l" r="r" t="t"/>
              <a:pathLst>
                <a:path extrusionOk="0" h="572324" w="4900889">
                  <a:moveTo>
                    <a:pt x="0" y="0"/>
                  </a:moveTo>
                  <a:lnTo>
                    <a:pt x="4900889" y="0"/>
                  </a:lnTo>
                  <a:lnTo>
                    <a:pt x="4900889" y="572324"/>
                  </a:lnTo>
                  <a:lnTo>
                    <a:pt x="0" y="572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0" y="28575"/>
              <a:ext cx="4900800" cy="5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6"/>
          <p:cNvSpPr txBox="1"/>
          <p:nvPr/>
        </p:nvSpPr>
        <p:spPr>
          <a:xfrm>
            <a:off x="1397267" y="908669"/>
            <a:ext cx="100570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Key Findings: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Nutritional Status and Linear Growth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Mental Health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Education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5" name="Google Shape;3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598" y="5223417"/>
            <a:ext cx="10949401" cy="163458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 txBox="1"/>
          <p:nvPr/>
        </p:nvSpPr>
        <p:spPr>
          <a:xfrm>
            <a:off x="0" y="2089310"/>
            <a:ext cx="12192000" cy="1132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Nutritional Status and School Performance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"/>
          <p:cNvSpPr/>
          <p:nvPr/>
        </p:nvSpPr>
        <p:spPr>
          <a:xfrm>
            <a:off x="88266" y="160020"/>
            <a:ext cx="121850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Stunting and/or low BMI-for age at age 10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poor school performance</a:t>
            </a:r>
            <a:endParaRPr/>
          </a:p>
        </p:txBody>
      </p:sp>
      <p:sp>
        <p:nvSpPr>
          <p:cNvPr id="362" name="Google Shape;362;p17"/>
          <p:cNvSpPr txBox="1"/>
          <p:nvPr/>
        </p:nvSpPr>
        <p:spPr>
          <a:xfrm>
            <a:off x="610236" y="5659121"/>
            <a:ext cx="1059561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Predicted rates adjusted for relevant child, household and community characteristics. Height-for age cut-off: Stunted= &lt;-2SD</a:t>
            </a:r>
            <a:endParaRPr baseline="3000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IC does not aspire for nor believe he/she can attain college education</a:t>
            </a:r>
            <a:endParaRPr baseline="3000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Mother/caregiver does not aspire for college education for IC nor believes IC can attain such level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Largo, F.M., Bacungan, C.C., Alegado, J.L.G., Borja, J.B., Mayol, N.L., Bechayda, S.A.,Bautista, C.A.P., Herrin, A.N. (2019). Mitigating the effects of undernutrition on schooling performance among 10-year-old children: What can be done? Longitudinal Cohort Study on the Filipino Child. UNFPA-OPS Policy Notes Series_No. 1. USC-Office of Population Studies Foundation, Inc. Retrieved from http://www.opsusc.org.</a:t>
            </a:r>
            <a:endParaRPr/>
          </a:p>
        </p:txBody>
      </p:sp>
      <p:graphicFrame>
        <p:nvGraphicFramePr>
          <p:cNvPr id="363" name="Google Shape;363;p17"/>
          <p:cNvGraphicFramePr/>
          <p:nvPr/>
        </p:nvGraphicFramePr>
        <p:xfrm>
          <a:off x="690245" y="1101726"/>
          <a:ext cx="10515600" cy="435133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/>
          <p:nvPr/>
        </p:nvSpPr>
        <p:spPr>
          <a:xfrm>
            <a:off x="0" y="223194"/>
            <a:ext cx="12192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Open Sans"/>
              <a:buNone/>
            </a:pPr>
            <a:r>
              <a:rPr b="1"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Boys: Stunting patterns and being on-track with schooling</a:t>
            </a:r>
            <a:r>
              <a:rPr b="1" baseline="30000"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baseline="30000"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Open Sans"/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(in age-appropriate grade levels; no missed/repeated SY)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7767783" y="2278230"/>
            <a:ext cx="3639126" cy="3538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stunted at ages 10 and 16 (n=1,058)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7786780" y="3361866"/>
            <a:ext cx="3035400" cy="35388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Stunted at 10 and 16 (n=98)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7786780" y="2836657"/>
            <a:ext cx="3035400" cy="353882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Stunted at 10, not at 16 (n=116)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2" name="Google Shape;372;p18"/>
          <p:cNvGraphicFramePr/>
          <p:nvPr/>
        </p:nvGraphicFramePr>
        <p:xfrm>
          <a:off x="1542473" y="1630271"/>
          <a:ext cx="6483928" cy="481940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73" name="Google Shape;373;p18"/>
          <p:cNvSpPr txBox="1"/>
          <p:nvPr/>
        </p:nvSpPr>
        <p:spPr>
          <a:xfrm rot="-5400000">
            <a:off x="599367" y="3033233"/>
            <a:ext cx="11715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</a:t>
            </a:r>
            <a:endParaRPr/>
          </a:p>
        </p:txBody>
      </p:sp>
      <p:sp>
        <p:nvSpPr>
          <p:cNvPr id="374" name="Google Shape;374;p18"/>
          <p:cNvSpPr txBox="1"/>
          <p:nvPr/>
        </p:nvSpPr>
        <p:spPr>
          <a:xfrm>
            <a:off x="7786780" y="4039973"/>
            <a:ext cx="3798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*sample with complete data across waves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ldren playing" id="379" name="Google Shape;37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775" y="3091180"/>
            <a:ext cx="8928000" cy="376676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9"/>
          <p:cNvSpPr txBox="1"/>
          <p:nvPr>
            <p:ph type="title"/>
          </p:nvPr>
        </p:nvSpPr>
        <p:spPr>
          <a:xfrm>
            <a:off x="0" y="421712"/>
            <a:ext cx="12192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STUNTING at age 10 is associated </a:t>
            </a:r>
            <a:br>
              <a:rPr b="1" lang="en-US"/>
            </a:br>
            <a:r>
              <a:rPr b="1" lang="en-US"/>
              <a:t>with poor cognitive and total competency scores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>
          <a:xfrm flipH="1" rot="10800000">
            <a:off x="0" y="4745449"/>
            <a:ext cx="6518639" cy="6506787"/>
          </a:xfrm>
          <a:custGeom>
            <a:rect b="b" l="l" r="r" t="t"/>
            <a:pathLst>
              <a:path extrusionOk="0" h="9760180" w="9777958">
                <a:moveTo>
                  <a:pt x="0" y="9760180"/>
                </a:moveTo>
                <a:lnTo>
                  <a:pt x="9777958" y="9760180"/>
                </a:lnTo>
                <a:lnTo>
                  <a:pt x="9777958" y="0"/>
                </a:lnTo>
                <a:lnTo>
                  <a:pt x="0" y="0"/>
                </a:lnTo>
                <a:lnTo>
                  <a:pt x="0" y="976018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27709" y="4215076"/>
            <a:ext cx="12405457" cy="2727315"/>
            <a:chOff x="0" y="0"/>
            <a:chExt cx="4900889" cy="572324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4900889" cy="572324"/>
            </a:xfrm>
            <a:custGeom>
              <a:rect b="b" l="l" r="r" t="t"/>
              <a:pathLst>
                <a:path extrusionOk="0" h="572324" w="4900889">
                  <a:moveTo>
                    <a:pt x="0" y="0"/>
                  </a:moveTo>
                  <a:lnTo>
                    <a:pt x="4900889" y="0"/>
                  </a:lnTo>
                  <a:lnTo>
                    <a:pt x="4900889" y="572324"/>
                  </a:lnTo>
                  <a:lnTo>
                    <a:pt x="0" y="572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0" y="28575"/>
              <a:ext cx="4900800" cy="5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2"/>
          <p:cNvSpPr txBox="1"/>
          <p:nvPr/>
        </p:nvSpPr>
        <p:spPr>
          <a:xfrm>
            <a:off x="1397267" y="908669"/>
            <a:ext cx="100570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Key Findings: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Nutritional Status and Linear Growth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Mental Health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Education</a:t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598" y="5421745"/>
            <a:ext cx="10949401" cy="143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36598" y="-137607"/>
            <a:ext cx="10885936" cy="1132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nutrition in adolescence is important</a:t>
            </a:r>
            <a:endParaRPr b="1" sz="3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36598" y="1017564"/>
            <a:ext cx="11593287" cy="22598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Adolescence is an important period of growth: physical, mental, emotional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Nutritional status during adolescence sets the stage for their adult life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choices and eating habits formed in adolescence may persist in adulthood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Overweight/obesity in childhood associated with adult obesity, high risk NCD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girls at risk of early pregnancy: poor nutrition increases risk of low birth weight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Undernutrition linked to poor health outcomes, poor cognitive growth and school performance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growth continues in adolescence and needs to be supported (value of longitudinal growth data during the pubertal transition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B2D"/>
              </a:buClr>
              <a:buSzPts val="27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"/>
          <p:cNvSpPr/>
          <p:nvPr/>
        </p:nvSpPr>
        <p:spPr>
          <a:xfrm>
            <a:off x="88265" y="160020"/>
            <a:ext cx="121850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LCSFC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stunted at age 10 had lower cognitive test scores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(Raven's Standard Progressive Matrices)</a:t>
            </a: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59311" y="850264"/>
            <a:ext cx="1104246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pic>
        <p:nvPicPr>
          <p:cNvPr id="387" name="Google Shape;387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1644650"/>
            <a:ext cx="6387465" cy="466534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0"/>
          <p:cNvSpPr txBox="1"/>
          <p:nvPr/>
        </p:nvSpPr>
        <p:spPr>
          <a:xfrm>
            <a:off x="4408170" y="6309995"/>
            <a:ext cx="431609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stunted		    Stunted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"/>
          <p:cNvSpPr/>
          <p:nvPr/>
        </p:nvSpPr>
        <p:spPr>
          <a:xfrm>
            <a:off x="88265" y="288925"/>
            <a:ext cx="121850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LCSFC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stunted at age 10 tend to have lower total competency (school, activity, social) scores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(Child Behavior Checklist)</a:t>
            </a:r>
            <a:endParaRPr/>
          </a:p>
        </p:txBody>
      </p:sp>
      <p:sp>
        <p:nvSpPr>
          <p:cNvPr id="394" name="Google Shape;394;p21"/>
          <p:cNvSpPr/>
          <p:nvPr/>
        </p:nvSpPr>
        <p:spPr>
          <a:xfrm>
            <a:off x="659311" y="850264"/>
            <a:ext cx="1104246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pic>
        <p:nvPicPr>
          <p:cNvPr id="395" name="Google Shape;39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9070" y="1762125"/>
            <a:ext cx="6441440" cy="470471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1"/>
          <p:cNvSpPr txBox="1"/>
          <p:nvPr/>
        </p:nvSpPr>
        <p:spPr>
          <a:xfrm>
            <a:off x="4236085" y="6352540"/>
            <a:ext cx="431609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stunted		    Stunted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2"/>
          <p:cNvPicPr preferRelativeResize="0"/>
          <p:nvPr/>
        </p:nvPicPr>
        <p:blipFill rotWithShape="1">
          <a:blip r:embed="rId3">
            <a:alphaModFix/>
          </a:blip>
          <a:srcRect b="28099" l="1968" r="2518" t="-5303"/>
          <a:stretch/>
        </p:blipFill>
        <p:spPr>
          <a:xfrm>
            <a:off x="1" y="6155744"/>
            <a:ext cx="12192000" cy="71275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2"/>
          <p:cNvSpPr txBox="1"/>
          <p:nvPr/>
        </p:nvSpPr>
        <p:spPr>
          <a:xfrm>
            <a:off x="70811" y="121060"/>
            <a:ext cx="12192000" cy="781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adequate nutrition help adolescents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their maximum growth potentials</a:t>
            </a:r>
            <a:endParaRPr/>
          </a:p>
        </p:txBody>
      </p:sp>
      <p:sp>
        <p:nvSpPr>
          <p:cNvPr id="403" name="Google Shape;403;p22"/>
          <p:cNvSpPr/>
          <p:nvPr/>
        </p:nvSpPr>
        <p:spPr>
          <a:xfrm>
            <a:off x="283600" y="1573958"/>
            <a:ext cx="11042469" cy="371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1000 days: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support growth and development from birth to age 2</a:t>
            </a:r>
            <a:endParaRPr/>
          </a:p>
          <a:p>
            <a:pPr indent="0" lvl="0" marL="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Puberty: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support completion of linear growth during puberty</a:t>
            </a:r>
            <a:endParaRPr/>
          </a:p>
          <a:p>
            <a:pPr indent="0" lvl="1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extend nutrition intervention through adolescent school age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nutrition intervention to children/adolescents who are out of school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household conditions that affect adolescent nutrition: poverty, food insecurity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3"/>
          <p:cNvPicPr preferRelativeResize="0"/>
          <p:nvPr/>
        </p:nvPicPr>
        <p:blipFill rotWithShape="1">
          <a:blip r:embed="rId3">
            <a:alphaModFix/>
          </a:blip>
          <a:srcRect b="28099" l="1968" r="2518" t="-5303"/>
          <a:stretch/>
        </p:blipFill>
        <p:spPr>
          <a:xfrm>
            <a:off x="1" y="6155744"/>
            <a:ext cx="12192000" cy="71275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3"/>
          <p:cNvSpPr txBox="1"/>
          <p:nvPr/>
        </p:nvSpPr>
        <p:spPr>
          <a:xfrm>
            <a:off x="-64655" y="0"/>
            <a:ext cx="12192000" cy="7127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help stunted children/adolescents?</a:t>
            </a: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513979" y="712754"/>
            <a:ext cx="1144442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their human capital formation: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their school performance; importance of school- and home-based activities that stimulate learning (encourage reading, provide access to educational materials)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Supplemental learning programs/mechanisms for stunted children/adolescents having difficulty with school performance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stunted children/adolescents in school!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 the community: increase awareness re: stunting and cognitive/schooling disadvantage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are parents aware? are teachers aware?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do we know who among elementary and high school students are stunted?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advocate for interventions beyond nutrition for stunting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4"/>
          <p:cNvSpPr txBox="1"/>
          <p:nvPr/>
        </p:nvSpPr>
        <p:spPr>
          <a:xfrm>
            <a:off x="0" y="444463"/>
            <a:ext cx="12192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Open Sans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Longitudinal Cohort Study on the Filipino Child (LCSFC)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6" name="Google Shape;416;p24"/>
          <p:cNvPicPr preferRelativeResize="0"/>
          <p:nvPr/>
        </p:nvPicPr>
        <p:blipFill rotWithShape="1">
          <a:blip r:embed="rId3">
            <a:alphaModFix/>
          </a:blip>
          <a:srcRect b="28099" l="1968" r="2518" t="-5303"/>
          <a:stretch/>
        </p:blipFill>
        <p:spPr>
          <a:xfrm>
            <a:off x="1" y="6155744"/>
            <a:ext cx="12192000" cy="71275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4"/>
          <p:cNvSpPr txBox="1"/>
          <p:nvPr/>
        </p:nvSpPr>
        <p:spPr>
          <a:xfrm>
            <a:off x="856772" y="2765088"/>
            <a:ext cx="10848109" cy="3190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on the LCSFC and to access LCSFC publications please visit:  </a:t>
            </a:r>
            <a:r>
              <a:rPr b="1"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https://www.opsusc.org/LCSFC.php</a:t>
            </a:r>
            <a:b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>
                <a:solidFill>
                  <a:srgbClr val="50005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data use requests and other inquiries, please contact: </a:t>
            </a:r>
            <a:b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Roland Paul T. Junio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82A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26282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LCSFC Coordinator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82A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26282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Population and Development Unit</a:t>
            </a:r>
            <a:br>
              <a:rPr lang="en-US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Nations Population Fund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28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junio@unfpa.org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/>
        </p:nvSpPr>
        <p:spPr>
          <a:xfrm>
            <a:off x="1067483" y="1149450"/>
            <a:ext cx="100570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Longitudinal Cohort Study 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 the Filipino Child</a:t>
            </a:r>
            <a:r>
              <a:rPr b="1"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(LCSFC)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3" name="Google Shape;133;p3"/>
          <p:cNvGrpSpPr/>
          <p:nvPr/>
        </p:nvGrpSpPr>
        <p:grpSpPr>
          <a:xfrm>
            <a:off x="-66909" y="-19086"/>
            <a:ext cx="12427794" cy="3993123"/>
            <a:chOff x="0" y="0"/>
            <a:chExt cx="1964092" cy="2724562"/>
          </a:xfrm>
        </p:grpSpPr>
        <p:sp>
          <p:nvSpPr>
            <p:cNvPr id="134" name="Google Shape;134;p3"/>
            <p:cNvSpPr/>
            <p:nvPr/>
          </p:nvSpPr>
          <p:spPr>
            <a:xfrm>
              <a:off x="0" y="0"/>
              <a:ext cx="1964092" cy="2724562"/>
            </a:xfrm>
            <a:custGeom>
              <a:rect b="b" l="l" r="r" t="t"/>
              <a:pathLst>
                <a:path extrusionOk="0" h="2724562" w="1964092">
                  <a:moveTo>
                    <a:pt x="0" y="0"/>
                  </a:moveTo>
                  <a:lnTo>
                    <a:pt x="1964092" y="0"/>
                  </a:lnTo>
                  <a:lnTo>
                    <a:pt x="1964092" y="2724562"/>
                  </a:lnTo>
                  <a:lnTo>
                    <a:pt x="0" y="2724562"/>
                  </a:lnTo>
                  <a:close/>
                </a:path>
              </a:pathLst>
            </a:custGeom>
            <a:solidFill>
              <a:srgbClr val="222C63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3"/>
          <p:cNvSpPr txBox="1"/>
          <p:nvPr/>
        </p:nvSpPr>
        <p:spPr>
          <a:xfrm>
            <a:off x="810471" y="1017933"/>
            <a:ext cx="1043325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Longitudinal Cohort Study 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 the Filipino Child (LCSFC)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1423160" y="4379127"/>
            <a:ext cx="9041013" cy="2066279"/>
            <a:chOff x="2401628" y="6426264"/>
            <a:chExt cx="14009480" cy="3234400"/>
          </a:xfrm>
        </p:grpSpPr>
        <p:grpSp>
          <p:nvGrpSpPr>
            <p:cNvPr id="138" name="Google Shape;138;p3"/>
            <p:cNvGrpSpPr/>
            <p:nvPr/>
          </p:nvGrpSpPr>
          <p:grpSpPr>
            <a:xfrm>
              <a:off x="2401628" y="6426264"/>
              <a:ext cx="14009480" cy="1102644"/>
              <a:chOff x="1154887" y="3312482"/>
              <a:chExt cx="7004740" cy="551322"/>
            </a:xfrm>
          </p:grpSpPr>
          <p:pic>
            <p:nvPicPr>
              <p:cNvPr descr="https://upload.wikimedia.org/wikipedia/en/thumb/1/19/National_Youth_Commission_Philippines.svg/1044px-National_Youth_Commission_Philippines.svg.png" id="139" name="Google Shape;139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618560" y="3349847"/>
                <a:ext cx="541067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 result for philippine commission on women" id="140" name="Google Shape;140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11566" y="3349847"/>
                <a:ext cx="501656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POPCOM Logo" id="141" name="Google Shape;141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900539" y="3349847"/>
                <a:ext cx="530700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upload.wikimedia.org/wikipedia/en/thumb/b/b8/Seal_of_the_National_Economic_and_Development_Authority.svg/1016px-Seal_of_the_National_Economic_and_Development_Authority.svg.png" id="142" name="Google Shape;142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54887" y="3332144"/>
                <a:ext cx="519163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pbs.twimg.com/profile_images/1745567124/KAGAWARANNGEDUKASYON__640x640_.jpg" id="143" name="Google Shape;143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567847" y="3334457"/>
                <a:ext cx="530700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://uhmis3.doh.gov.ph/fsmm/gallery/content/99_2nd%20Cosultative%20Meeting/DOH.jpg" id="144" name="Google Shape;144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861367" y="3326710"/>
                <a:ext cx="519163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upload.wikimedia.org/wikipedia/commons/thumb/2/25/Philippine_Statistics_Authority.svg/2000px-Philippine_Statistics_Authority.svg.png" id="145" name="Google Shape;145;p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4721898" y="3312482"/>
                <a:ext cx="549094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://www.mb.com.ph/wp-content/uploads/2016/01/DSWD-logo.jpg" id="146" name="Google Shape;146;p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3285864" y="3350507"/>
                <a:ext cx="530700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 result for council for the welfare of children" id="147" name="Google Shape;147;p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5458309" y="3326715"/>
                <a:ext cx="565940" cy="513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p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4003881" y="3326718"/>
                <a:ext cx="530700" cy="4990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9" name="Google Shape;149;p3"/>
            <p:cNvGrpSpPr/>
            <p:nvPr/>
          </p:nvGrpSpPr>
          <p:grpSpPr>
            <a:xfrm>
              <a:off x="4591829" y="7987262"/>
              <a:ext cx="6042008" cy="1673402"/>
              <a:chOff x="4151563" y="3051673"/>
              <a:chExt cx="4028005" cy="1115601"/>
            </a:xfrm>
          </p:grpSpPr>
          <p:grpSp>
            <p:nvGrpSpPr>
              <p:cNvPr id="150" name="Google Shape;150;p3"/>
              <p:cNvGrpSpPr/>
              <p:nvPr/>
            </p:nvGrpSpPr>
            <p:grpSpPr>
              <a:xfrm>
                <a:off x="4151563" y="3358033"/>
                <a:ext cx="4028005" cy="415951"/>
                <a:chOff x="3102305" y="2692486"/>
                <a:chExt cx="3021004" cy="311963"/>
              </a:xfrm>
            </p:grpSpPr>
            <p:pic>
              <p:nvPicPr>
                <p:cNvPr id="151" name="Google Shape;151;p3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3102305" y="2693451"/>
                  <a:ext cx="657527" cy="3105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2" name="Google Shape;152;p3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b="0" l="0" r="0" t="0"/>
                <a:stretch/>
              </p:blipFill>
              <p:spPr>
                <a:xfrm>
                  <a:off x="5231985" y="2692486"/>
                  <a:ext cx="891324" cy="3119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Australia's Department of Foreign Affairs and Trade | IFES ..." id="153" name="Google Shape;153;p3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5381911" y="3051673"/>
                <a:ext cx="1115601" cy="1115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Partnerships | Joint SDG Fund" id="154" name="Google Shape;154;p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102775" y="8441381"/>
              <a:ext cx="3320856" cy="634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4"/>
          <p:cNvGrpSpPr/>
          <p:nvPr/>
        </p:nvGrpSpPr>
        <p:grpSpPr>
          <a:xfrm>
            <a:off x="-144263" y="-38548"/>
            <a:ext cx="4971607" cy="6896548"/>
            <a:chOff x="0" y="0"/>
            <a:chExt cx="1964092" cy="2724562"/>
          </a:xfrm>
        </p:grpSpPr>
        <p:sp>
          <p:nvSpPr>
            <p:cNvPr id="164" name="Google Shape;164;p4"/>
            <p:cNvSpPr/>
            <p:nvPr/>
          </p:nvSpPr>
          <p:spPr>
            <a:xfrm>
              <a:off x="0" y="0"/>
              <a:ext cx="1964092" cy="2724562"/>
            </a:xfrm>
            <a:custGeom>
              <a:rect b="b" l="l" r="r" t="t"/>
              <a:pathLst>
                <a:path extrusionOk="0" h="2724562" w="1964092">
                  <a:moveTo>
                    <a:pt x="0" y="0"/>
                  </a:moveTo>
                  <a:lnTo>
                    <a:pt x="1964092" y="0"/>
                  </a:lnTo>
                  <a:lnTo>
                    <a:pt x="1964092" y="2724562"/>
                  </a:lnTo>
                  <a:lnTo>
                    <a:pt x="0" y="2724562"/>
                  </a:lnTo>
                  <a:close/>
                </a:path>
              </a:pathLst>
            </a:custGeom>
            <a:solidFill>
              <a:srgbClr val="222C63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0" y="-2282813"/>
            <a:ext cx="4710343" cy="4701778"/>
          </a:xfrm>
          <a:custGeom>
            <a:rect b="b" l="l" r="r" t="t"/>
            <a:pathLst>
              <a:path extrusionOk="0" h="7052667" w="7065514">
                <a:moveTo>
                  <a:pt x="0" y="0"/>
                </a:moveTo>
                <a:lnTo>
                  <a:pt x="7065514" y="0"/>
                </a:lnTo>
                <a:lnTo>
                  <a:pt x="7065514" y="7052667"/>
                </a:lnTo>
                <a:lnTo>
                  <a:pt x="0" y="7052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5670914" y="736600"/>
            <a:ext cx="5835286" cy="1147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9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In partnership with the top demographic research institutions in the country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1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39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598442" y="420391"/>
            <a:ext cx="3486198" cy="6017218"/>
          </a:xfrm>
          <a:custGeom>
            <a:rect b="b" l="l" r="r" t="t"/>
            <a:pathLst>
              <a:path extrusionOk="0" h="9025827" w="5229297">
                <a:moveTo>
                  <a:pt x="0" y="0"/>
                </a:moveTo>
                <a:lnTo>
                  <a:pt x="5229297" y="0"/>
                </a:lnTo>
                <a:lnTo>
                  <a:pt x="5229297" y="9025828"/>
                </a:lnTo>
                <a:lnTo>
                  <a:pt x="0" y="9025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485977" y="1816964"/>
            <a:ext cx="2205161" cy="779157"/>
          </a:xfrm>
          <a:custGeom>
            <a:rect b="b" l="l" r="r" t="t"/>
            <a:pathLst>
              <a:path extrusionOk="0" h="1168735" w="3307741">
                <a:moveTo>
                  <a:pt x="0" y="0"/>
                </a:moveTo>
                <a:lnTo>
                  <a:pt x="3307741" y="0"/>
                </a:lnTo>
                <a:lnTo>
                  <a:pt x="3307741" y="1168735"/>
                </a:lnTo>
                <a:lnTo>
                  <a:pt x="0" y="1168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6335702" y="2858812"/>
            <a:ext cx="889915" cy="889915"/>
          </a:xfrm>
          <a:custGeom>
            <a:rect b="b" l="l" r="r" t="t"/>
            <a:pathLst>
              <a:path extrusionOk="0" h="1334873" w="1334873">
                <a:moveTo>
                  <a:pt x="0" y="0"/>
                </a:moveTo>
                <a:lnTo>
                  <a:pt x="1334873" y="0"/>
                </a:lnTo>
                <a:lnTo>
                  <a:pt x="1334873" y="1334873"/>
                </a:lnTo>
                <a:lnTo>
                  <a:pt x="0" y="1334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7984101" y="2858811"/>
            <a:ext cx="1052667" cy="1052667"/>
          </a:xfrm>
          <a:custGeom>
            <a:rect b="b" l="l" r="r" t="t"/>
            <a:pathLst>
              <a:path extrusionOk="0" h="1579000" w="1579000">
                <a:moveTo>
                  <a:pt x="0" y="0"/>
                </a:moveTo>
                <a:lnTo>
                  <a:pt x="1579001" y="0"/>
                </a:lnTo>
                <a:lnTo>
                  <a:pt x="1579001" y="1579000"/>
                </a:lnTo>
                <a:lnTo>
                  <a:pt x="0" y="1579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9795254" y="2858812"/>
            <a:ext cx="1286793" cy="1086053"/>
          </a:xfrm>
          <a:custGeom>
            <a:rect b="b" l="l" r="r" t="t"/>
            <a:pathLst>
              <a:path extrusionOk="0" h="1629080" w="1930190">
                <a:moveTo>
                  <a:pt x="0" y="0"/>
                </a:moveTo>
                <a:lnTo>
                  <a:pt x="1930190" y="0"/>
                </a:lnTo>
                <a:lnTo>
                  <a:pt x="1930190" y="1629080"/>
                </a:lnTo>
                <a:lnTo>
                  <a:pt x="0" y="16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6370936" y="4000378"/>
            <a:ext cx="8194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Luzon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domain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8085729" y="4000378"/>
            <a:ext cx="849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Visayas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domain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9893840" y="4000378"/>
            <a:ext cx="10896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Mindanao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domain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5123051" y="5003800"/>
            <a:ext cx="3411349" cy="1702363"/>
          </a:xfrm>
          <a:prstGeom prst="rect">
            <a:avLst/>
          </a:prstGeom>
          <a:noFill/>
          <a:ln>
            <a:noFill/>
          </a:ln>
        </p:spPr>
        <p:txBody>
          <a:bodyPr anchorCtr="0" anchor="t" bIns="30450" lIns="60950" spcFirstLastPara="1" rIns="60950" wrap="square" tIns="304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Consultants: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Alejandro N. Herrin (Policy Adviser)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Francisco M. Largo and Jan Lorenzo G. Alegado (Policy Analysis)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Erniel B. Barrios (Statistics)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8784369" y="5289223"/>
            <a:ext cx="3105847" cy="1374196"/>
          </a:xfrm>
          <a:prstGeom prst="rect">
            <a:avLst/>
          </a:prstGeom>
          <a:noFill/>
          <a:ln>
            <a:noFill/>
          </a:ln>
        </p:spPr>
        <p:txBody>
          <a:bodyPr anchorCtr="0" anchor="t" bIns="30450" lIns="60950" spcFirstLastPara="1" rIns="60950" wrap="square" tIns="304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Delia E. Belleza, Ms. Priscilla G. Fernando (Psychology)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Maria Fiscalina A. Nolasco  (Qualitative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Leo Angelo L. Ocampo (Database Programming)</a:t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>
            <a:off x="0" y="0"/>
            <a:ext cx="5334000" cy="157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/>
          <p:nvPr>
            <p:ph idx="12" type="sldNum"/>
          </p:nvPr>
        </p:nvSpPr>
        <p:spPr>
          <a:xfrm>
            <a:off x="11504246" y="6408285"/>
            <a:ext cx="431417" cy="208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5"/>
          <p:cNvSpPr txBox="1"/>
          <p:nvPr>
            <p:ph type="title"/>
          </p:nvPr>
        </p:nvSpPr>
        <p:spPr>
          <a:xfrm>
            <a:off x="336246" y="669652"/>
            <a:ext cx="3402275" cy="2384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4000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Sustainable Development Goals (SDG) and </a:t>
            </a:r>
            <a:b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Philippine youth bulge</a:t>
            </a:r>
            <a:endParaRPr sz="48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>
            <p:ph idx="1" type="body"/>
          </p:nvPr>
        </p:nvSpPr>
        <p:spPr>
          <a:xfrm>
            <a:off x="6006490" y="526167"/>
            <a:ext cx="5941190" cy="505567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SDG (2015-2030) falls within the projected </a:t>
            </a:r>
            <a:r>
              <a:rPr b="1" i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bulge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period for the Philippines (2015-2050) which potentially increases the critical mass of productive/working age Filipinos (age 15-29).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20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impetus for doing LCSFC:</a:t>
            </a:r>
            <a:endParaRPr/>
          </a:p>
          <a:p>
            <a:pPr indent="0" lvl="0" marL="7620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examine the human capital formation of the </a:t>
            </a:r>
            <a:r>
              <a:rPr b="1" i="1"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SDG generation</a:t>
            </a:r>
            <a:r>
              <a:rPr b="1" i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those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transition from childhood through young adulthood within the SDG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period.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ave the date: SDG Innovation Challenge - 2021 - Melton Foundation" id="186" name="Google Shape;1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8521" y="895966"/>
            <a:ext cx="1931725" cy="19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35" y="3401589"/>
            <a:ext cx="2829343" cy="282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9941" y="3401589"/>
            <a:ext cx="2790305" cy="279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6">
            <a:alphaModFix/>
          </a:blip>
          <a:srcRect b="28099" l="1968" r="2518" t="-5303"/>
          <a:stretch/>
        </p:blipFill>
        <p:spPr>
          <a:xfrm>
            <a:off x="1" y="6155744"/>
            <a:ext cx="12192000" cy="71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/>
        </p:nvSpPr>
        <p:spPr>
          <a:xfrm>
            <a:off x="0" y="86969"/>
            <a:ext cx="12192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Open Sans"/>
              <a:buNone/>
            </a:pPr>
            <a:r>
              <a:rPr b="1"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Longitudinal Cohort Study on the Filipino Child (LCSFC)</a:t>
            </a:r>
            <a:endParaRPr sz="2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b="28099" l="1968" r="2518" t="-5303"/>
          <a:stretch/>
        </p:blipFill>
        <p:spPr>
          <a:xfrm>
            <a:off x="1" y="6155744"/>
            <a:ext cx="12192000" cy="71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"/>
          <p:cNvSpPr txBox="1"/>
          <p:nvPr/>
        </p:nvSpPr>
        <p:spPr>
          <a:xfrm>
            <a:off x="640466" y="2719483"/>
            <a:ext cx="5244000" cy="1775146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an evidence-based resource that will inform national policy making and development planning on how the SDG agenda can contribute to maximizing  the potentials of the Filipino youth.</a:t>
            </a:r>
            <a:endParaRPr sz="1867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640466" y="1999547"/>
            <a:ext cx="3038000" cy="51242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Main Objective:</a:t>
            </a:r>
            <a:endParaRPr b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7042534" y="1746567"/>
            <a:ext cx="4509000" cy="3720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9778" lvl="0" marL="30481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en-US" sz="15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Prospective study on a cohort of Filipinos who were age 10 in 2016; same sample observed until age 24 in 2030.</a:t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9778" lvl="0" marL="30481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en-US" sz="15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Each survey round collects multi-level data (individual, household, barangays)</a:t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9778" lvl="0" marL="30481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en-US" sz="15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Nationally representative sample (Luzon, Visayas, Mindanao)</a:t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9778" lvl="0" marL="304815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en-US" sz="15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Baseline (2016; age 10): n=4,952</a:t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04815" marR="0" rtl="0" algn="l">
              <a:spcBef>
                <a:spcPts val="533"/>
              </a:spcBef>
              <a:spcAft>
                <a:spcPts val="0"/>
              </a:spcAft>
              <a:buNone/>
            </a:pPr>
            <a:r>
              <a:t/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9778" lvl="0" marL="304815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en-US" sz="15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Latest completed wave (2024, ages 17-18):  n=4,269 (86% of baseline sample)</a:t>
            </a:r>
            <a:endParaRPr sz="15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7113129" y="1159038"/>
            <a:ext cx="3038000" cy="51242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Study design:</a:t>
            </a:r>
            <a:endParaRPr b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7"/>
          <p:cNvGrpSpPr/>
          <p:nvPr/>
        </p:nvGrpSpPr>
        <p:grpSpPr>
          <a:xfrm>
            <a:off x="0" y="-38548"/>
            <a:ext cx="12191997" cy="2057401"/>
            <a:chOff x="0" y="0"/>
            <a:chExt cx="4816592" cy="812800"/>
          </a:xfrm>
        </p:grpSpPr>
        <p:sp>
          <p:nvSpPr>
            <p:cNvPr id="209" name="Google Shape;209;p7"/>
            <p:cNvSpPr/>
            <p:nvPr/>
          </p:nvSpPr>
          <p:spPr>
            <a:xfrm>
              <a:off x="0" y="0"/>
              <a:ext cx="4816592" cy="776274"/>
            </a:xfrm>
            <a:custGeom>
              <a:rect b="b" l="l" r="r" t="t"/>
              <a:pathLst>
                <a:path extrusionOk="0" h="77627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76274"/>
                  </a:lnTo>
                  <a:lnTo>
                    <a:pt x="0" y="776274"/>
                  </a:lnTo>
                  <a:close/>
                </a:path>
              </a:pathLst>
            </a:custGeom>
            <a:solidFill>
              <a:srgbClr val="222C63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1" name="Google Shape;211;p7"/>
          <p:cNvSpPr/>
          <p:nvPr/>
        </p:nvSpPr>
        <p:spPr>
          <a:xfrm>
            <a:off x="8375103" y="-3234600"/>
            <a:ext cx="4710343" cy="4701778"/>
          </a:xfrm>
          <a:custGeom>
            <a:rect b="b" l="l" r="r" t="t"/>
            <a:pathLst>
              <a:path extrusionOk="0" h="7052667" w="7065514">
                <a:moveTo>
                  <a:pt x="0" y="0"/>
                </a:moveTo>
                <a:lnTo>
                  <a:pt x="7065514" y="0"/>
                </a:lnTo>
                <a:lnTo>
                  <a:pt x="7065514" y="7052667"/>
                </a:lnTo>
                <a:lnTo>
                  <a:pt x="0" y="7052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2080629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2610512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3140395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3670277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4200159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4730042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5259925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5680065" y="3075335"/>
            <a:ext cx="752087" cy="918904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13538A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6930114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7459996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7989879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8519761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9049644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9579527" y="3209533"/>
            <a:ext cx="529576" cy="651781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349BFF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10787225" y="4135284"/>
            <a:ext cx="499000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2030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1980399" y="4600230"/>
            <a:ext cx="8267578" cy="329785"/>
          </a:xfrm>
          <a:custGeom>
            <a:rect b="b" l="l" r="r" t="t"/>
            <a:pathLst>
              <a:path extrusionOk="0" h="130264" w="3265666">
                <a:moveTo>
                  <a:pt x="0" y="0"/>
                </a:moveTo>
                <a:lnTo>
                  <a:pt x="3265666" y="0"/>
                </a:lnTo>
                <a:lnTo>
                  <a:pt x="3265666" y="130264"/>
                </a:lnTo>
                <a:lnTo>
                  <a:pt x="0" y="13026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933361" y="4134920"/>
            <a:ext cx="466800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2016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5838861" y="4093272"/>
            <a:ext cx="809200" cy="262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8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2024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476145" y="4713180"/>
            <a:ext cx="1381200" cy="767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(start of SDG)</a:t>
            </a:r>
            <a:endParaRPr/>
          </a:p>
          <a:p>
            <a:pPr indent="0" lvl="0" marL="0" marR="0" rtl="0" algn="ctr">
              <a:lnSpc>
                <a:spcPct val="1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n=5,000</a:t>
            </a:r>
            <a:endParaRPr b="1" sz="13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540961" y="4524381"/>
            <a:ext cx="1251600" cy="188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31538F"/>
                </a:solidFill>
                <a:latin typeface="Open Sans"/>
                <a:ea typeface="Open Sans"/>
                <a:cs typeface="Open Sans"/>
                <a:sym typeface="Open Sans"/>
              </a:rPr>
              <a:t>BASELINE</a:t>
            </a:r>
            <a:endParaRPr b="1" sz="1333">
              <a:solidFill>
                <a:srgbClr val="315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10400729" y="4713180"/>
            <a:ext cx="1272000" cy="767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(end of SDG)</a:t>
            </a:r>
            <a:endParaRPr/>
          </a:p>
          <a:p>
            <a:pPr indent="0" lvl="0" marL="0" marR="0" rtl="0" algn="ctr">
              <a:lnSpc>
                <a:spcPct val="1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n=2,000</a:t>
            </a:r>
            <a:endParaRPr b="1" sz="13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10410975" y="4488047"/>
            <a:ext cx="1251600" cy="188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rgbClr val="31538F"/>
                </a:solidFill>
                <a:latin typeface="Open Sans"/>
                <a:ea typeface="Open Sans"/>
                <a:cs typeface="Open Sans"/>
                <a:sym typeface="Open Sans"/>
              </a:rPr>
              <a:t>ENDLINE</a:t>
            </a:r>
            <a:endParaRPr b="1" sz="1333">
              <a:solidFill>
                <a:srgbClr val="315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2079619" y="4655445"/>
            <a:ext cx="1701200" cy="24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Pubertal transition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4988174" y="4663677"/>
            <a:ext cx="5358000" cy="4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Sexual experiences, reproductive behaviors, pregnancy 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DF9F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983773" y="2234495"/>
            <a:ext cx="366000" cy="537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10853771" y="2050236"/>
            <a:ext cx="366000" cy="537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2126071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2751626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3377182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4002738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9632739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9007184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7"/>
          <p:cNvSpPr txBox="1"/>
          <p:nvPr/>
        </p:nvSpPr>
        <p:spPr>
          <a:xfrm>
            <a:off x="8381628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7756072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7130517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6504961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5879405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5253849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4628293" y="2635600"/>
            <a:ext cx="257400" cy="37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1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3">
                <a:solidFill>
                  <a:srgbClr val="13538A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1980399" y="5054793"/>
            <a:ext cx="8267578" cy="329785"/>
          </a:xfrm>
          <a:custGeom>
            <a:rect b="b" l="l" r="r" t="t"/>
            <a:pathLst>
              <a:path extrusionOk="0" h="130264" w="3265666">
                <a:moveTo>
                  <a:pt x="0" y="0"/>
                </a:moveTo>
                <a:lnTo>
                  <a:pt x="3265666" y="0"/>
                </a:lnTo>
                <a:lnTo>
                  <a:pt x="3265666" y="130264"/>
                </a:lnTo>
                <a:lnTo>
                  <a:pt x="0" y="13026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2079619" y="5130993"/>
            <a:ext cx="1189000" cy="24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Grade school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4141413" y="5130993"/>
            <a:ext cx="854200" cy="24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Junior HS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5868343" y="5130993"/>
            <a:ext cx="879800" cy="24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Senior HS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7620970" y="5130993"/>
            <a:ext cx="692400" cy="24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College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9186173" y="5130993"/>
            <a:ext cx="926200" cy="24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Post-Grad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2117112" y="494659"/>
            <a:ext cx="8507345" cy="819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The LCSFC tracks key milestones in the lives of the cohort (survey and qualitative study) from age 10 to 24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6273069" y="3068554"/>
            <a:ext cx="752087" cy="918904"/>
          </a:xfrm>
          <a:custGeom>
            <a:rect b="b" l="l" r="r" t="t"/>
            <a:pathLst>
              <a:path extrusionOk="0" h="3205480" w="2670131">
                <a:moveTo>
                  <a:pt x="1880191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1880191" y="0"/>
                </a:lnTo>
                <a:lnTo>
                  <a:pt x="2670131" y="1602740"/>
                </a:lnTo>
                <a:lnTo>
                  <a:pt x="1880191" y="3205480"/>
                </a:lnTo>
                <a:close/>
              </a:path>
            </a:pathLst>
          </a:custGeom>
          <a:solidFill>
            <a:srgbClr val="13538A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980399" y="5482684"/>
            <a:ext cx="8267578" cy="329785"/>
          </a:xfrm>
          <a:custGeom>
            <a:rect b="b" l="l" r="r" t="t"/>
            <a:pathLst>
              <a:path extrusionOk="0" h="130264" w="3265666">
                <a:moveTo>
                  <a:pt x="0" y="0"/>
                </a:moveTo>
                <a:lnTo>
                  <a:pt x="3265666" y="0"/>
                </a:lnTo>
                <a:lnTo>
                  <a:pt x="3265666" y="130264"/>
                </a:lnTo>
                <a:lnTo>
                  <a:pt x="0" y="13026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2130071" y="5558883"/>
            <a:ext cx="8030000" cy="4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Entry into labor force and work trajectories ---------------------------------------------------------------------------------------------------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980399" y="5937301"/>
            <a:ext cx="8267578" cy="329785"/>
          </a:xfrm>
          <a:custGeom>
            <a:rect b="b" l="l" r="r" t="t"/>
            <a:pathLst>
              <a:path extrusionOk="0" h="130264" w="3265666">
                <a:moveTo>
                  <a:pt x="0" y="0"/>
                </a:moveTo>
                <a:lnTo>
                  <a:pt x="3265666" y="0"/>
                </a:lnTo>
                <a:lnTo>
                  <a:pt x="3265666" y="130264"/>
                </a:lnTo>
                <a:lnTo>
                  <a:pt x="0" y="13026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5868343" y="6013501"/>
            <a:ext cx="4291600" cy="4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DF9F6"/>
                </a:solidFill>
                <a:latin typeface="Open Sans"/>
                <a:ea typeface="Open Sans"/>
                <a:cs typeface="Open Sans"/>
                <a:sym typeface="Open Sans"/>
              </a:rPr>
              <a:t>Cohabitation/Marriage        Parenthood--------------------------------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11542314" y="3190942"/>
            <a:ext cx="498744" cy="476115"/>
          </a:xfrm>
          <a:custGeom>
            <a:rect b="b" l="l" r="r" t="t"/>
            <a:pathLst>
              <a:path extrusionOk="0" h="1200291" w="1201793">
                <a:moveTo>
                  <a:pt x="0" y="0"/>
                </a:moveTo>
                <a:lnTo>
                  <a:pt x="1201793" y="0"/>
                </a:lnTo>
                <a:lnTo>
                  <a:pt x="1201793" y="1200291"/>
                </a:lnTo>
                <a:lnTo>
                  <a:pt x="0" y="1200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7"/>
          <p:cNvPicPr preferRelativeResize="0"/>
          <p:nvPr/>
        </p:nvPicPr>
        <p:blipFill rotWithShape="1">
          <a:blip r:embed="rId5">
            <a:alphaModFix/>
          </a:blip>
          <a:srcRect b="0" l="0" r="81703" t="-1992"/>
          <a:stretch/>
        </p:blipFill>
        <p:spPr>
          <a:xfrm>
            <a:off x="243000" y="2853744"/>
            <a:ext cx="155448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5">
            <a:alphaModFix/>
          </a:blip>
          <a:srcRect b="1062" l="66417" r="20321" t="-3061"/>
          <a:stretch/>
        </p:blipFill>
        <p:spPr>
          <a:xfrm>
            <a:off x="10170714" y="2747387"/>
            <a:ext cx="1299827" cy="116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8"/>
          <p:cNvPicPr preferRelativeResize="0"/>
          <p:nvPr/>
        </p:nvPicPr>
        <p:blipFill rotWithShape="1">
          <a:blip r:embed="rId3">
            <a:alphaModFix/>
          </a:blip>
          <a:srcRect b="28099" l="1968" r="2518" t="-5303"/>
          <a:stretch/>
        </p:blipFill>
        <p:spPr>
          <a:xfrm>
            <a:off x="1" y="6155744"/>
            <a:ext cx="12192000" cy="71275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 txBox="1"/>
          <p:nvPr/>
        </p:nvSpPr>
        <p:spPr>
          <a:xfrm>
            <a:off x="0" y="295512"/>
            <a:ext cx="12192000" cy="6770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Nutritional Status Measures in the LCSFC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221863" y="1757175"/>
            <a:ext cx="11382533" cy="117321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9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Height (in cm) obtained in Waves done through home visits: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9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Waves 1-4; ages 10-14 and Wave 6, age 16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9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Wave 5 was done by phone</a:t>
            </a:r>
            <a:endParaRPr sz="1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76204" lvl="0" marL="2286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B2D"/>
              </a:buClr>
              <a:buSzPts val="2700"/>
              <a:buFont typeface="Arial"/>
              <a:buNone/>
            </a:pPr>
            <a:r>
              <a:t/>
            </a:r>
            <a:endParaRPr sz="19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221863" y="1167597"/>
            <a:ext cx="4736635" cy="51242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Stunting</a:t>
            </a:r>
            <a:r>
              <a:rPr b="1" baseline="30000"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(being short for age)</a:t>
            </a:r>
            <a:endParaRPr b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221862" y="3172786"/>
            <a:ext cx="11684192" cy="51242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Under/overweight (based on weight-for-height measure, body mass index</a:t>
            </a:r>
            <a:r>
              <a:rPr b="1" baseline="30000"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(BMI)</a:t>
            </a:r>
            <a:endParaRPr b="1"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335508" y="5538948"/>
            <a:ext cx="12115110" cy="55397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Height-for-age z-score  &lt;-2SD below the mean on the 2007 WHO Reference Standards (2007 WHO)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400">
                <a:solidFill>
                  <a:srgbClr val="001D35"/>
                </a:solidFill>
                <a:latin typeface="Calibri"/>
                <a:ea typeface="Calibri"/>
                <a:cs typeface="Calibri"/>
                <a:sym typeface="Calibri"/>
              </a:rPr>
              <a:t>BMI: weight in kilograms (kg) / height in meters squared (m2);  Normal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BMI -2SD to +1SD BMI-for-age z-score  below the mean on the 2007 WHO</a:t>
            </a:r>
            <a:endParaRPr/>
          </a:p>
        </p:txBody>
      </p:sp>
      <p:sp>
        <p:nvSpPr>
          <p:cNvPr id="276" name="Google Shape;276;p8"/>
          <p:cNvSpPr txBox="1"/>
          <p:nvPr/>
        </p:nvSpPr>
        <p:spPr>
          <a:xfrm>
            <a:off x="221862" y="3792473"/>
            <a:ext cx="11382533" cy="126135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-US" sz="1933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Weight (in kg) obtained in Waves done through home visits (same as height)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-US" sz="1933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Underweight: below normal BMI-for-age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-US" sz="1933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Overweight: above normal BMI-for-age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/>
          <p:nvPr>
            <p:ph type="title"/>
          </p:nvPr>
        </p:nvSpPr>
        <p:spPr>
          <a:xfrm>
            <a:off x="2" y="206416"/>
            <a:ext cx="12191999" cy="947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Body Mass Index (BMI-for-age), All Adolescents</a:t>
            </a:r>
            <a:br>
              <a:rPr b="1" lang="en-US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393130" y="6408388"/>
            <a:ext cx="108813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Presented as weighted proportions across ages</a:t>
            </a:r>
            <a:endParaRPr/>
          </a:p>
        </p:txBody>
      </p:sp>
      <p:sp>
        <p:nvSpPr>
          <p:cNvPr id="283" name="Google Shape;283;p9"/>
          <p:cNvSpPr txBox="1"/>
          <p:nvPr/>
        </p:nvSpPr>
        <p:spPr>
          <a:xfrm rot="-5400000">
            <a:off x="1047759" y="2592182"/>
            <a:ext cx="1171575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</a:t>
            </a:r>
            <a:endParaRPr/>
          </a:p>
        </p:txBody>
      </p:sp>
      <p:graphicFrame>
        <p:nvGraphicFramePr>
          <p:cNvPr id="284" name="Google Shape;284;p9"/>
          <p:cNvGraphicFramePr/>
          <p:nvPr/>
        </p:nvGraphicFramePr>
        <p:xfrm>
          <a:off x="1500176" y="1241973"/>
          <a:ext cx="7943272" cy="451036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85" name="Google Shape;285;p9"/>
          <p:cNvSpPr txBox="1"/>
          <p:nvPr/>
        </p:nvSpPr>
        <p:spPr>
          <a:xfrm>
            <a:off x="10055470" y="731641"/>
            <a:ext cx="164848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ENNS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Underwt (wasting) rates: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10-12 -  10.8%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13-15 -  10.9%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16-19 -  10.9%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64" lvl="0" marL="285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 txBox="1"/>
          <p:nvPr/>
        </p:nvSpPr>
        <p:spPr>
          <a:xfrm>
            <a:off x="10055470" y="3174271"/>
            <a:ext cx="164848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ENNS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Overwt (including obesity) rates: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10-12 -  15.5%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13-15 -  12.0%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16-19 -  11.1%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64" lvl="0" marL="285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 txBox="1"/>
          <p:nvPr/>
        </p:nvSpPr>
        <p:spPr>
          <a:xfrm>
            <a:off x="353962" y="5822600"/>
            <a:ext cx="118380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Males tend to be thinner as well as more overweight than females</a:t>
            </a:r>
            <a:r>
              <a:rPr b="1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(double burden of malnutrition)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2024-11-18T01:03:39Z</dcterms:created>
  <dc:creator>Jorjie</dc:creator>
</cp:coreProperties>
</file>