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694" r:id="rId2"/>
  </p:sldMasterIdLst>
  <p:notesMasterIdLst>
    <p:notesMasterId r:id="rId44"/>
  </p:notesMasterIdLst>
  <p:sldIdLst>
    <p:sldId id="256" r:id="rId3"/>
    <p:sldId id="257" r:id="rId4"/>
    <p:sldId id="258" r:id="rId5"/>
    <p:sldId id="259" r:id="rId6"/>
    <p:sldId id="260" r:id="rId7"/>
    <p:sldId id="261" r:id="rId8"/>
    <p:sldId id="262" r:id="rId9"/>
    <p:sldId id="263" r:id="rId10"/>
    <p:sldId id="264" r:id="rId11"/>
    <p:sldId id="298" r:id="rId12"/>
    <p:sldId id="265" r:id="rId13"/>
    <p:sldId id="266" r:id="rId14"/>
    <p:sldId id="29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x="9144000" cy="5143500" type="screen16x9"/>
  <p:notesSz cx="6858000" cy="9144000"/>
  <p:embeddedFontLst>
    <p:embeddedFont>
      <p:font typeface="Barlow" panose="020B0604020202020204" charset="0"/>
      <p:regular r:id="rId45"/>
      <p:bold r:id="rId46"/>
      <p:italic r:id="rId47"/>
      <p:boldItalic r:id="rId48"/>
    </p:embeddedFont>
    <p:embeddedFont>
      <p:font typeface="Barlow Black" panose="020B0604020202020204" charset="0"/>
      <p:bold r:id="rId49"/>
      <p:boldItalic r:id="rId50"/>
    </p:embeddedFont>
    <p:embeddedFont>
      <p:font typeface="Barlow Condensed ExtraBold" panose="020B0604020202020204" charset="0"/>
      <p:bold r:id="rId51"/>
      <p:boldItalic r:id="rId52"/>
    </p:embeddedFont>
    <p:embeddedFont>
      <p:font typeface="Barlow Light" panose="020B0604020202020204" charset="0"/>
      <p:regular r:id="rId53"/>
      <p:bold r:id="rId54"/>
      <p:italic r:id="rId55"/>
      <p:boldItalic r:id="rId56"/>
    </p:embeddedFont>
    <p:embeddedFont>
      <p:font typeface="Barlow Medium" panose="020B060402020202020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
      <p:font typeface="Caveat" panose="020B0604020202020204" charset="0"/>
      <p:regular r:id="rId65"/>
      <p:bold r:id="rId66"/>
    </p:embeddedFont>
    <p:embeddedFont>
      <p:font typeface="Comfortaa" panose="020B0604020202020204" charset="0"/>
      <p:regular r:id="rId67"/>
      <p:bold r:id="rId68"/>
    </p:embeddedFont>
    <p:embeddedFont>
      <p:font typeface="Gill Sans" panose="020B0604020202020204" charset="0"/>
      <p:regular r:id="rId69"/>
      <p:bold r:id="rId70"/>
    </p:embeddedFont>
    <p:embeddedFont>
      <p:font typeface="Montserrat" panose="020B0604020202020204" charset="0"/>
      <p:regular r:id="rId71"/>
      <p:bold r:id="rId72"/>
      <p:italic r:id="rId73"/>
      <p:boldItalic r:id="rId74"/>
    </p:embeddedFont>
    <p:embeddedFont>
      <p:font typeface="Nunito" panose="020B0604020202020204" charset="0"/>
      <p:regular r:id="rId75"/>
      <p:bold r:id="rId76"/>
      <p:italic r:id="rId77"/>
      <p:boldItalic r:id="rId78"/>
    </p:embeddedFont>
    <p:embeddedFont>
      <p:font typeface="Nunito ExtraBold" panose="020B0604020202020204" charset="0"/>
      <p:bold r:id="rId79"/>
      <p:boldItalic r:id="rId80"/>
    </p:embeddedFont>
    <p:embeddedFont>
      <p:font typeface="Nunito Medium" panose="020B0604020202020204" charset="0"/>
      <p:regular r:id="rId81"/>
      <p:bold r:id="rId82"/>
      <p:italic r:id="rId83"/>
      <p:boldItalic r:id="rId84"/>
    </p:embeddedFont>
    <p:embeddedFont>
      <p:font typeface="Nunito SemiBold" panose="020B0604020202020204" charset="0"/>
      <p:regular r:id="rId85"/>
      <p:bold r:id="rId86"/>
      <p:italic r:id="rId87"/>
      <p:boldItalic r:id="rId88"/>
    </p:embeddedFont>
    <p:embeddedFont>
      <p:font typeface="Poppins" panose="020B0604020202020204" charset="0"/>
      <p:regular r:id="rId89"/>
      <p:bold r:id="rId90"/>
      <p:italic r:id="rId91"/>
      <p:boldItalic r:id="rId92"/>
    </p:embeddedFont>
    <p:embeddedFont>
      <p:font typeface="Proxima Nova" panose="020B0604020202020204" charset="0"/>
      <p:regular r:id="rId93"/>
      <p:bold r:id="rId94"/>
      <p:italic r:id="rId95"/>
      <p:boldItalic r:id="rId96"/>
    </p:embeddedFont>
    <p:embeddedFont>
      <p:font typeface="Roboto" panose="020B0604020202020204"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6DF213-F099-4677-9D94-A3ECE2898BE5}">
  <a:tblStyle styleId="{746DF213-F099-4677-9D94-A3ECE2898BE5}" styleName="Table_0">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951F02D-F56C-407F-BC03-CC54189C92B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F5D0F4A-765F-4B83-95F4-CA096341DDDF}"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6666614-2043-41D6-8A01-7E892D1C431A}" styleName="Table_3">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24" autoAdjust="0"/>
  </p:normalViewPr>
  <p:slideViewPr>
    <p:cSldViewPr snapToGrid="0">
      <p:cViewPr varScale="1">
        <p:scale>
          <a:sx n="93" d="100"/>
          <a:sy n="93" d="100"/>
        </p:scale>
        <p:origin x="1162"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84" Type="http://schemas.openxmlformats.org/officeDocument/2006/relationships/font" Target="fonts/font40.fntdata"/><Relationship Id="rId89" Type="http://schemas.openxmlformats.org/officeDocument/2006/relationships/font" Target="fonts/font45.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font" Target="fonts/font30.fntdata"/><Relationship Id="rId79" Type="http://schemas.openxmlformats.org/officeDocument/2006/relationships/font" Target="fonts/font35.fntdata"/><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font" Target="fonts/font46.fntdata"/><Relationship Id="rId95" Type="http://schemas.openxmlformats.org/officeDocument/2006/relationships/font" Target="fonts/font51.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font" Target="fonts/font4.fntdata"/><Relationship Id="rId64" Type="http://schemas.openxmlformats.org/officeDocument/2006/relationships/font" Target="fonts/font20.fntdata"/><Relationship Id="rId69" Type="http://schemas.openxmlformats.org/officeDocument/2006/relationships/font" Target="fonts/font25.fntdata"/><Relationship Id="rId80" Type="http://schemas.openxmlformats.org/officeDocument/2006/relationships/font" Target="fonts/font36.fntdata"/><Relationship Id="rId85" Type="http://schemas.openxmlformats.org/officeDocument/2006/relationships/font" Target="fonts/font41.fntdata"/><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83" Type="http://schemas.openxmlformats.org/officeDocument/2006/relationships/font" Target="fonts/font39.fntdata"/><Relationship Id="rId88" Type="http://schemas.openxmlformats.org/officeDocument/2006/relationships/font" Target="fonts/font44.fntdata"/><Relationship Id="rId91" Type="http://schemas.openxmlformats.org/officeDocument/2006/relationships/font" Target="fonts/font47.fntdata"/><Relationship Id="rId96" Type="http://schemas.openxmlformats.org/officeDocument/2006/relationships/font" Target="fonts/font5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font" Target="fonts/font34.fntdata"/><Relationship Id="rId81" Type="http://schemas.openxmlformats.org/officeDocument/2006/relationships/font" Target="fonts/font37.fntdata"/><Relationship Id="rId86" Type="http://schemas.openxmlformats.org/officeDocument/2006/relationships/font" Target="fonts/font42.fntdata"/><Relationship Id="rId94" Type="http://schemas.openxmlformats.org/officeDocument/2006/relationships/font" Target="fonts/font50.fntdata"/><Relationship Id="rId99" Type="http://schemas.openxmlformats.org/officeDocument/2006/relationships/font" Target="fonts/font55.fntdata"/><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97" Type="http://schemas.openxmlformats.org/officeDocument/2006/relationships/font" Target="fonts/font53.fntdata"/><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27.fntdata"/><Relationship Id="rId92" Type="http://schemas.openxmlformats.org/officeDocument/2006/relationships/font" Target="fonts/font4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font" Target="fonts/font1.fntdata"/><Relationship Id="rId66" Type="http://schemas.openxmlformats.org/officeDocument/2006/relationships/font" Target="fonts/font22.fntdata"/><Relationship Id="rId87" Type="http://schemas.openxmlformats.org/officeDocument/2006/relationships/font" Target="fonts/font43.fntdata"/><Relationship Id="rId61" Type="http://schemas.openxmlformats.org/officeDocument/2006/relationships/font" Target="fonts/font17.fntdata"/><Relationship Id="rId82" Type="http://schemas.openxmlformats.org/officeDocument/2006/relationships/font" Target="fonts/font38.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font" Target="fonts/font12.fntdata"/><Relationship Id="rId77" Type="http://schemas.openxmlformats.org/officeDocument/2006/relationships/font" Target="fonts/font33.fntdata"/><Relationship Id="rId100" Type="http://schemas.openxmlformats.org/officeDocument/2006/relationships/font" Target="fonts/font56.fntdata"/><Relationship Id="rId8" Type="http://schemas.openxmlformats.org/officeDocument/2006/relationships/slide" Target="slides/slide6.xml"/><Relationship Id="rId51" Type="http://schemas.openxmlformats.org/officeDocument/2006/relationships/font" Target="fonts/font7.fntdata"/><Relationship Id="rId72" Type="http://schemas.openxmlformats.org/officeDocument/2006/relationships/font" Target="fonts/font28.fntdata"/><Relationship Id="rId93" Type="http://schemas.openxmlformats.org/officeDocument/2006/relationships/font" Target="fonts/font49.fntdata"/><Relationship Id="rId98" Type="http://schemas.openxmlformats.org/officeDocument/2006/relationships/font" Target="fonts/font54.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cs.google.com/document/d/1qHuIMtH6QWrhqKet4mlPoKKN5Vqs61sqW5mUJbGuaCI/edit"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anva.com/design/DAGJYv_kWI0/SNZCRhrfczbrx1hO-MJDcg/edit"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phighimpactpractices.org/briefs/community-health-worker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73223c92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73223c92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FP2030 Commitment Summary</a:t>
            </a:r>
            <a:r>
              <a:rPr lang="en" dirty="0">
                <a:solidFill>
                  <a:schemeClr val="dk1"/>
                </a:solidFill>
              </a:rPr>
              <a:t> </a:t>
            </a:r>
            <a:endParaRPr dirty="0">
              <a:solidFill>
                <a:schemeClr val="dk1"/>
              </a:solidFill>
            </a:endParaRPr>
          </a:p>
          <a:p>
            <a:pPr marL="0" lvl="0" indent="0" algn="l" rtl="0">
              <a:spcBef>
                <a:spcPts val="0"/>
              </a:spcBef>
              <a:spcAft>
                <a:spcPts val="0"/>
              </a:spcAft>
              <a:buNone/>
            </a:pPr>
            <a:r>
              <a:rPr lang="en-PH" dirty="0">
                <a:solidFill>
                  <a:schemeClr val="dk1"/>
                </a:solidFill>
              </a:rPr>
              <a:t>Why does the Philippines have </a:t>
            </a:r>
            <a:r>
              <a:rPr lang="en-PH">
                <a:solidFill>
                  <a:schemeClr val="dk1"/>
                </a:solidFill>
              </a:rPr>
              <a:t>to commit</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sz="900" u="sng" dirty="0">
                <a:solidFill>
                  <a:schemeClr val="hlink"/>
                </a:solidFill>
                <a:hlinkClick r:id="rId4"/>
              </a:rPr>
              <a:t>https://www.canva.com/design/DAGJYv_kWI0/SNZCRhrfczbrx1hO-MJDcg/edit</a:t>
            </a:r>
            <a:r>
              <a:rPr lang="en" sz="900" dirty="0"/>
              <a:t> - poster</a:t>
            </a:r>
            <a:endParaRPr sz="900" dirty="0"/>
          </a:p>
          <a:p>
            <a:pPr marL="0" lvl="0" indent="0" algn="l" rtl="0">
              <a:spcBef>
                <a:spcPts val="0"/>
              </a:spcBef>
              <a:spcAft>
                <a:spcPts val="0"/>
              </a:spcAft>
              <a:buNone/>
            </a:pPr>
            <a:endParaRPr sz="600" dirty="0">
              <a:solidFill>
                <a:schemeClr val="dk1"/>
              </a:solidFill>
            </a:endParaRPr>
          </a:p>
          <a:p>
            <a:pPr marL="0" lvl="0" indent="0" algn="l" rtl="0">
              <a:spcBef>
                <a:spcPts val="0"/>
              </a:spcBef>
              <a:spcAft>
                <a:spcPts val="0"/>
              </a:spcAft>
              <a:buNone/>
            </a:pPr>
            <a:endParaRPr sz="600" dirty="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74e6b19298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4e6b19298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b="1" dirty="0"/>
              <a:t>Inclusion of Family Planning in the Devolution Transition Plan</a:t>
            </a:r>
            <a:r>
              <a:rPr lang="en" dirty="0"/>
              <a:t> - a roadmap for Local Government Units.</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b="1" dirty="0"/>
              <a:t>Reproductive Health Multi-Sectoral Work Planning- </a:t>
            </a:r>
            <a:r>
              <a:rPr lang="en" dirty="0">
                <a:solidFill>
                  <a:schemeClr val="dk1"/>
                </a:solidFill>
              </a:rPr>
              <a:t>In collaboration with USAID for the initial draft of the framework this will be used as a </a:t>
            </a:r>
            <a:r>
              <a:rPr lang="en" dirty="0"/>
              <a:t>blueprint or guide for all government actors, technical assistance providers, donors, and other stakeholders in setting the goals, objectives, and performance scorecards. It provides unified direction for collective efforts in advancing reproductive health and socio-economic development in the Philippines. </a:t>
            </a:r>
            <a:r>
              <a:rPr lang="en" i="1" dirty="0"/>
              <a:t>Currently we are being assisted by UNFPA for the final technical and copy editing.  </a:t>
            </a:r>
            <a:endParaRPr i="1" dirty="0"/>
          </a:p>
          <a:p>
            <a:pPr marL="457200" lvl="0" indent="0" algn="l" rtl="0">
              <a:spcBef>
                <a:spcPts val="0"/>
              </a:spcBef>
              <a:spcAft>
                <a:spcPts val="0"/>
              </a:spcAft>
              <a:buNone/>
            </a:pPr>
            <a:endParaRPr i="1" dirty="0"/>
          </a:p>
          <a:p>
            <a:pPr marL="457200" lvl="0" indent="-298450" algn="l" rtl="0">
              <a:spcBef>
                <a:spcPts val="0"/>
              </a:spcBef>
              <a:spcAft>
                <a:spcPts val="0"/>
              </a:spcAft>
              <a:buSzPts val="1100"/>
              <a:buChar char="●"/>
            </a:pPr>
            <a:r>
              <a:rPr lang="en" dirty="0"/>
              <a:t>Joint Policies with Health, Economic and, Population and Development for the collaborative mechanism for FP program</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Integrating FP with other basic services through the Omnibus Health Guidelines per Lifestage</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Commodity security, capacity building on forecasting and supply planning, inventory analysis, </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Philippine health insurance (Philhealth) Inclusion of Family Planning - The PhilHealth offers benefit package for  modern family planning services in Free-standing Family Planning (FP) Clinics and other health care institutions accredited by PHIC (PhilHealth Circulars 2018-0017,  2018-005, 038-2015, and 16 s. 2008).To date it includes (1) Insertion of IUD, (2) subdermal contraceptive implant, (3) vasectomy (including no-scalpel vasectomy), (4) bilateral tubal ligation</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Final Topics in the Health Technology Assessment Priority list released May 2024 includes 2 rod implants (Levonorgestrel 75mg Subdermal implant) and hormonal implants (Levonorgestrel (52mg) Intrauterine Device (IUD). The Self injectable FP or the  DMPA-SC will be resubmitted in this year's opening of HTA Topic Nomination</a:t>
            </a:r>
            <a:endParaRPr dirty="0"/>
          </a:p>
          <a:p>
            <a:pPr marL="45720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5512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81738565d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281738565d3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2" indent="0" algn="l" rtl="0">
              <a:lnSpc>
                <a:spcPct val="107000"/>
              </a:lnSpc>
              <a:spcBef>
                <a:spcPts val="0"/>
              </a:spcBef>
              <a:spcAft>
                <a:spcPts val="0"/>
              </a:spcAft>
              <a:buSzPts val="1800"/>
              <a:buNone/>
            </a:pPr>
            <a:r>
              <a:rPr lang="en" sz="1400" b="1" u="sng" dirty="0">
                <a:solidFill>
                  <a:schemeClr val="dk1"/>
                </a:solidFill>
              </a:rPr>
              <a:t>Commitment Objective 2: Program</a:t>
            </a:r>
            <a:endParaRPr sz="1400" b="1" u="sng" dirty="0">
              <a:solidFill>
                <a:schemeClr val="dk1"/>
              </a:solidFill>
            </a:endParaRPr>
          </a:p>
          <a:p>
            <a:pPr marL="457200" lvl="0" indent="0" algn="l" rtl="0">
              <a:lnSpc>
                <a:spcPct val="107000"/>
              </a:lnSpc>
              <a:spcBef>
                <a:spcPts val="0"/>
              </a:spcBef>
              <a:spcAft>
                <a:spcPts val="0"/>
              </a:spcAft>
              <a:buNone/>
            </a:pPr>
            <a:endParaRPr sz="1400" b="1" u="sng" dirty="0">
              <a:solidFill>
                <a:schemeClr val="dk1"/>
              </a:solidFill>
            </a:endParaRPr>
          </a:p>
          <a:p>
            <a:pPr marL="457200" lvl="0" indent="-317500" algn="just" rtl="0">
              <a:lnSpc>
                <a:spcPct val="107000"/>
              </a:lnSpc>
              <a:spcBef>
                <a:spcPts val="0"/>
              </a:spcBef>
              <a:spcAft>
                <a:spcPts val="0"/>
              </a:spcAft>
              <a:buClr>
                <a:schemeClr val="dk1"/>
              </a:buClr>
              <a:buSzPts val="1400"/>
              <a:buChar char="●"/>
            </a:pPr>
            <a:r>
              <a:rPr lang="en" sz="1400" dirty="0">
                <a:solidFill>
                  <a:schemeClr val="dk1"/>
                </a:solidFill>
              </a:rPr>
              <a:t>The Philippines commits to providing equitable access to FP information and services to all women, men, boys, and girls</a:t>
            </a:r>
            <a:endParaRPr sz="1400" dirty="0">
              <a:solidFill>
                <a:schemeClr val="dk1"/>
              </a:solidFill>
            </a:endParaRPr>
          </a:p>
          <a:p>
            <a:pPr marL="457200" lvl="0" indent="0" algn="just" rtl="0">
              <a:lnSpc>
                <a:spcPct val="107000"/>
              </a:lnSpc>
              <a:spcBef>
                <a:spcPts val="0"/>
              </a:spcBef>
              <a:spcAft>
                <a:spcPts val="0"/>
              </a:spcAft>
              <a:buNone/>
            </a:pPr>
            <a:endParaRPr sz="1400" dirty="0">
              <a:solidFill>
                <a:schemeClr val="dk1"/>
              </a:solidFill>
            </a:endParaRPr>
          </a:p>
          <a:p>
            <a:pPr marL="457200" lvl="0" indent="-317500" algn="just" rtl="0">
              <a:lnSpc>
                <a:spcPct val="107000"/>
              </a:lnSpc>
              <a:spcBef>
                <a:spcPts val="0"/>
              </a:spcBef>
              <a:spcAft>
                <a:spcPts val="0"/>
              </a:spcAft>
              <a:buClr>
                <a:schemeClr val="dk1"/>
              </a:buClr>
              <a:buSzPts val="1400"/>
              <a:buChar char="●"/>
            </a:pPr>
            <a:r>
              <a:rPr lang="en" sz="1400" dirty="0">
                <a:solidFill>
                  <a:schemeClr val="dk1"/>
                </a:solidFill>
              </a:rPr>
              <a:t> regardless of marital, socioeconomic status, religion, ethnicity, </a:t>
            </a:r>
            <a:endParaRPr sz="1400" dirty="0">
              <a:solidFill>
                <a:schemeClr val="dk1"/>
              </a:solidFill>
            </a:endParaRPr>
          </a:p>
          <a:p>
            <a:pPr marL="457200" lvl="0" indent="0" algn="just" rtl="0">
              <a:lnSpc>
                <a:spcPct val="107000"/>
              </a:lnSpc>
              <a:spcBef>
                <a:spcPts val="0"/>
              </a:spcBef>
              <a:spcAft>
                <a:spcPts val="0"/>
              </a:spcAft>
              <a:buNone/>
            </a:pPr>
            <a:endParaRPr sz="1400" dirty="0">
              <a:solidFill>
                <a:schemeClr val="dk1"/>
              </a:solidFill>
            </a:endParaRPr>
          </a:p>
          <a:p>
            <a:pPr marL="457200" lvl="0" indent="-317500" algn="just" rtl="0">
              <a:lnSpc>
                <a:spcPct val="107000"/>
              </a:lnSpc>
              <a:spcBef>
                <a:spcPts val="0"/>
              </a:spcBef>
              <a:spcAft>
                <a:spcPts val="0"/>
              </a:spcAft>
              <a:buClr>
                <a:schemeClr val="dk1"/>
              </a:buClr>
              <a:buSzPts val="1400"/>
              <a:buChar char="●"/>
            </a:pPr>
            <a:r>
              <a:rPr lang="en" sz="1400" dirty="0">
                <a:solidFill>
                  <a:schemeClr val="dk1"/>
                </a:solidFill>
              </a:rPr>
              <a:t>and in any situation such as during health emergencies and disasters. </a:t>
            </a:r>
            <a:endParaRPr sz="1400" dirty="0">
              <a:solidFill>
                <a:schemeClr val="dk1"/>
              </a:solidFill>
            </a:endParaRPr>
          </a:p>
          <a:p>
            <a:pPr marL="457200" lvl="0" indent="0" algn="just" rtl="0">
              <a:lnSpc>
                <a:spcPct val="107000"/>
              </a:lnSpc>
              <a:spcBef>
                <a:spcPts val="0"/>
              </a:spcBef>
              <a:spcAft>
                <a:spcPts val="0"/>
              </a:spcAft>
              <a:buNone/>
            </a:pPr>
            <a:endParaRPr sz="1400" dirty="0">
              <a:solidFill>
                <a:schemeClr val="dk1"/>
              </a:solidFill>
            </a:endParaRPr>
          </a:p>
          <a:p>
            <a:pPr marL="457200" lvl="0" indent="-317500" algn="just" rtl="0">
              <a:lnSpc>
                <a:spcPct val="107000"/>
              </a:lnSpc>
              <a:spcBef>
                <a:spcPts val="0"/>
              </a:spcBef>
              <a:spcAft>
                <a:spcPts val="0"/>
              </a:spcAft>
              <a:buClr>
                <a:schemeClr val="dk1"/>
              </a:buClr>
              <a:buSzPts val="1400"/>
              <a:buChar char="●"/>
            </a:pPr>
            <a:r>
              <a:rPr lang="en" sz="1400" dirty="0">
                <a:solidFill>
                  <a:schemeClr val="dk1"/>
                </a:solidFill>
              </a:rPr>
              <a:t>The Philippine Family Planning Program aims to achieve an 75 percent demand satisfied with modern FP methods by the year 2030.</a:t>
            </a:r>
            <a:endParaRPr sz="1400" b="1" u="sng" dirty="0">
              <a:solidFill>
                <a:schemeClr val="dk1"/>
              </a:solidFill>
            </a:endParaRPr>
          </a:p>
        </p:txBody>
      </p:sp>
      <p:sp>
        <p:nvSpPr>
          <p:cNvPr id="359" name="Google Shape;359;g281738565d3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74e6b19298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74e6b19298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434343"/>
              </a:buClr>
              <a:buSzPts val="1500"/>
              <a:buFont typeface="Barlow"/>
              <a:buChar char="●"/>
            </a:pPr>
            <a:r>
              <a:rPr lang="en" sz="1500" dirty="0">
                <a:solidFill>
                  <a:srgbClr val="434343"/>
                </a:solidFill>
                <a:latin typeface="Barlow"/>
                <a:ea typeface="Barlow"/>
                <a:cs typeface="Barlow"/>
                <a:sym typeface="Barlow"/>
              </a:rPr>
              <a:t>FPin </a:t>
            </a:r>
            <a:r>
              <a:rPr lang="en" sz="1500" b="1" dirty="0">
                <a:solidFill>
                  <a:srgbClr val="434343"/>
                </a:solidFill>
                <a:latin typeface="Barlow"/>
                <a:ea typeface="Barlow"/>
                <a:cs typeface="Barlow"/>
                <a:sym typeface="Barlow"/>
              </a:rPr>
              <a:t>Maternal Care Services</a:t>
            </a:r>
            <a:r>
              <a:rPr lang="en" sz="1500" dirty="0">
                <a:solidFill>
                  <a:srgbClr val="434343"/>
                </a:solidFill>
                <a:latin typeface="Barlow"/>
                <a:ea typeface="Barlow"/>
                <a:cs typeface="Barlow"/>
                <a:sym typeface="Barlow"/>
              </a:rPr>
              <a:t>, and </a:t>
            </a:r>
            <a:r>
              <a:rPr lang="en" sz="1500" b="1" dirty="0">
                <a:solidFill>
                  <a:srgbClr val="434343"/>
                </a:solidFill>
                <a:latin typeface="Barlow"/>
                <a:ea typeface="Barlow"/>
                <a:cs typeface="Barlow"/>
                <a:sym typeface="Barlow"/>
              </a:rPr>
              <a:t>Pre-marriage orientation and counselling</a:t>
            </a:r>
            <a:endParaRPr sz="1500" b="1"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b="1" dirty="0">
                <a:solidFill>
                  <a:srgbClr val="434343"/>
                </a:solidFill>
                <a:latin typeface="Barlow"/>
                <a:ea typeface="Barlow"/>
                <a:cs typeface="Barlow"/>
                <a:sym typeface="Barlow"/>
              </a:rPr>
              <a:t>Electronic Logistics Management Information System (eLMIS)  </a:t>
            </a:r>
            <a:r>
              <a:rPr lang="en" sz="1500" dirty="0">
                <a:solidFill>
                  <a:srgbClr val="434343"/>
                </a:solidFill>
                <a:latin typeface="Barlow"/>
                <a:ea typeface="Barlow"/>
                <a:cs typeface="Barlow"/>
                <a:sym typeface="Barlow"/>
              </a:rPr>
              <a:t>and increasing data visibility</a:t>
            </a:r>
            <a:endParaRPr sz="1500"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dirty="0">
                <a:solidFill>
                  <a:srgbClr val="434343"/>
                </a:solidFill>
                <a:latin typeface="Barlow"/>
                <a:ea typeface="Barlow"/>
                <a:cs typeface="Barlow"/>
                <a:sym typeface="Barlow"/>
              </a:rPr>
              <a:t>Commission on Population and Development </a:t>
            </a:r>
            <a:r>
              <a:rPr lang="en" sz="1500" b="1" dirty="0">
                <a:solidFill>
                  <a:srgbClr val="434343"/>
                </a:solidFill>
                <a:latin typeface="Barlow"/>
                <a:ea typeface="Barlow"/>
                <a:cs typeface="Barlow"/>
                <a:sym typeface="Barlow"/>
              </a:rPr>
              <a:t>co-management in distribution of commodities</a:t>
            </a:r>
            <a:endParaRPr sz="1500" b="1"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b="1" dirty="0">
                <a:solidFill>
                  <a:srgbClr val="434343"/>
                </a:solidFill>
                <a:latin typeface="Barlow"/>
                <a:ea typeface="Barlow"/>
                <a:cs typeface="Barlow"/>
                <a:sym typeface="Barlow"/>
              </a:rPr>
              <a:t>Task-sharing of FP Provision by  Community Health Worker </a:t>
            </a:r>
            <a:r>
              <a:rPr lang="en" sz="1500" dirty="0">
                <a:solidFill>
                  <a:srgbClr val="434343"/>
                </a:solidFill>
                <a:latin typeface="Barlow"/>
                <a:ea typeface="Barlow"/>
                <a:cs typeface="Barlow"/>
                <a:sym typeface="Barlow"/>
              </a:rPr>
              <a:t>- BHW assist in information dissemination and referral, resupply of pills and condoms. </a:t>
            </a:r>
            <a:endParaRPr sz="1500"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dirty="0">
                <a:solidFill>
                  <a:srgbClr val="434343"/>
                </a:solidFill>
                <a:latin typeface="Barlow"/>
                <a:ea typeface="Barlow"/>
                <a:cs typeface="Barlow"/>
                <a:sym typeface="Barlow"/>
              </a:rPr>
              <a:t>Mobilization of</a:t>
            </a:r>
            <a:r>
              <a:rPr lang="en" sz="1500" b="1" dirty="0">
                <a:solidFill>
                  <a:srgbClr val="434343"/>
                </a:solidFill>
                <a:latin typeface="Barlow"/>
                <a:ea typeface="Barlow"/>
                <a:cs typeface="Barlow"/>
                <a:sym typeface="Barlow"/>
              </a:rPr>
              <a:t> Itinerant teams for Family Planning -</a:t>
            </a:r>
            <a:r>
              <a:rPr lang="en" sz="1500" dirty="0">
                <a:solidFill>
                  <a:srgbClr val="434343"/>
                </a:solidFill>
                <a:latin typeface="Barlow"/>
                <a:ea typeface="Barlow"/>
                <a:cs typeface="Barlow"/>
                <a:sym typeface="Barlow"/>
              </a:rPr>
              <a:t> supported by an issuance for the conduct of mobile outreach and manual is currently being finalized through the assistance of USAID</a:t>
            </a:r>
            <a:endParaRPr sz="1500"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dirty="0">
                <a:solidFill>
                  <a:srgbClr val="434343"/>
                </a:solidFill>
                <a:latin typeface="Barlow"/>
                <a:ea typeface="Barlow"/>
                <a:cs typeface="Barlow"/>
                <a:sym typeface="Barlow"/>
              </a:rPr>
              <a:t>Inclusion of FP to</a:t>
            </a:r>
            <a:r>
              <a:rPr lang="en" sz="1500" b="1" dirty="0">
                <a:solidFill>
                  <a:srgbClr val="434343"/>
                </a:solidFill>
                <a:latin typeface="Barlow"/>
                <a:ea typeface="Barlow"/>
                <a:cs typeface="Barlow"/>
                <a:sym typeface="Barlow"/>
              </a:rPr>
              <a:t> Intermediate Health Facilities (BUCAS”Open” Center) </a:t>
            </a:r>
            <a:r>
              <a:rPr lang="en" sz="1500" dirty="0">
                <a:solidFill>
                  <a:srgbClr val="434343"/>
                </a:solidFill>
                <a:latin typeface="Barlow"/>
                <a:ea typeface="Barlow"/>
                <a:cs typeface="Barlow"/>
                <a:sym typeface="Barlow"/>
              </a:rPr>
              <a:t>Health is Life Campaign (Healthy Schools, Communities, Workplace, Hospitals)</a:t>
            </a:r>
            <a:endParaRPr sz="1500"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b="1" dirty="0">
                <a:solidFill>
                  <a:srgbClr val="434343"/>
                </a:solidFill>
                <a:latin typeface="Barlow"/>
                <a:ea typeface="Barlow"/>
                <a:cs typeface="Barlow"/>
                <a:sym typeface="Barlow"/>
              </a:rPr>
              <a:t>Adolescent-Friendly</a:t>
            </a:r>
            <a:r>
              <a:rPr lang="en" sz="1500" dirty="0">
                <a:solidFill>
                  <a:srgbClr val="434343"/>
                </a:solidFill>
                <a:latin typeface="Barlow"/>
                <a:ea typeface="Barlow"/>
                <a:cs typeface="Barlow"/>
                <a:sym typeface="Barlow"/>
              </a:rPr>
              <a:t> Health Care Providers and Facilities - Currently we have Level 1 = 1457; Level 2 = 364; Level 3 = 34</a:t>
            </a:r>
            <a:endParaRPr sz="1500"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dirty="0">
                <a:solidFill>
                  <a:srgbClr val="434343"/>
                </a:solidFill>
                <a:latin typeface="Barlow"/>
                <a:ea typeface="Barlow"/>
                <a:cs typeface="Barlow"/>
                <a:sym typeface="Barlow"/>
              </a:rPr>
              <a:t>Implementation of the Comprehensive Sexuality Education and Adolescent Reproductive Health </a:t>
            </a:r>
            <a:r>
              <a:rPr lang="en" sz="1500" b="1" dirty="0">
                <a:solidFill>
                  <a:srgbClr val="434343"/>
                </a:solidFill>
                <a:latin typeface="Barlow"/>
                <a:ea typeface="Barlow"/>
                <a:cs typeface="Barlow"/>
                <a:sym typeface="Barlow"/>
              </a:rPr>
              <a:t>(CSE-ARH) convergence -</a:t>
            </a:r>
            <a:r>
              <a:rPr lang="en" sz="1500" dirty="0">
                <a:solidFill>
                  <a:srgbClr val="434343"/>
                </a:solidFill>
                <a:latin typeface="Barlow"/>
                <a:ea typeface="Barlow"/>
                <a:cs typeface="Barlow"/>
                <a:sym typeface="Barlow"/>
              </a:rPr>
              <a:t> through DepEd - they are mandated to develop mentally- and age-appropriate RPRH curriculum for the K-12 Basic Education Curriculum</a:t>
            </a:r>
            <a:r>
              <a:rPr lang="en" sz="1500" b="1" dirty="0">
                <a:solidFill>
                  <a:srgbClr val="434343"/>
                </a:solidFill>
                <a:latin typeface="Barlow"/>
                <a:ea typeface="Barlow"/>
                <a:cs typeface="Barlow"/>
                <a:sym typeface="Barlow"/>
              </a:rPr>
              <a:t>.</a:t>
            </a:r>
            <a:endParaRPr sz="1500" b="1"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b="1" dirty="0">
                <a:solidFill>
                  <a:srgbClr val="434343"/>
                </a:solidFill>
                <a:latin typeface="Barlow"/>
                <a:ea typeface="Barlow"/>
                <a:cs typeface="Barlow"/>
                <a:sym typeface="Barlow"/>
              </a:rPr>
              <a:t>Conduct of training  of Adolescent Job Aid Skills Enhancement Training through CHDs </a:t>
            </a:r>
            <a:endParaRPr sz="1500" b="1"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b="1" dirty="0">
                <a:solidFill>
                  <a:srgbClr val="434343"/>
                </a:solidFill>
                <a:latin typeface="Barlow"/>
                <a:ea typeface="Barlow"/>
                <a:cs typeface="Barlow"/>
                <a:sym typeface="Barlow"/>
              </a:rPr>
              <a:t>Readiness Assessment in Providing the Minimum Initial Service Package for Sexual and Reproductive Health in Emergencies  (MISP-SRH) </a:t>
            </a:r>
            <a:r>
              <a:rPr lang="en" sz="1500" dirty="0">
                <a:solidFill>
                  <a:srgbClr val="434343"/>
                </a:solidFill>
                <a:latin typeface="Barlow"/>
                <a:ea typeface="Barlow"/>
                <a:cs typeface="Barlow"/>
                <a:sym typeface="Barlow"/>
              </a:rPr>
              <a:t>in the Philippines (Done last May 8-9, 2024, partnered with UNFPA, FPOP) and BARMM (Done last August 12-13, 2024, partnered with FPOP); Ongoing development of MISP-SRH Basic Training Manual partnered with UNFPA, ACCORD</a:t>
            </a:r>
            <a:endParaRPr sz="1500"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b="1" dirty="0">
                <a:solidFill>
                  <a:srgbClr val="434343"/>
                </a:solidFill>
                <a:latin typeface="Barlow"/>
                <a:ea typeface="Barlow"/>
                <a:cs typeface="Barlow"/>
                <a:sym typeface="Barlow"/>
              </a:rPr>
              <a:t>Possible Training of Facilitators on November 2024 (tentative)</a:t>
            </a:r>
            <a:endParaRPr sz="1500" b="1"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dirty="0">
                <a:solidFill>
                  <a:srgbClr val="434343"/>
                </a:solidFill>
                <a:latin typeface="Barlow"/>
                <a:ea typeface="Barlow"/>
                <a:cs typeface="Barlow"/>
                <a:sym typeface="Barlow"/>
              </a:rPr>
              <a:t>Capacity Building and Development of</a:t>
            </a:r>
            <a:r>
              <a:rPr lang="en" sz="1500" b="1" dirty="0">
                <a:solidFill>
                  <a:srgbClr val="434343"/>
                </a:solidFill>
                <a:latin typeface="Barlow"/>
                <a:ea typeface="Barlow"/>
                <a:cs typeface="Barlow"/>
                <a:sym typeface="Barlow"/>
              </a:rPr>
              <a:t> e-learning Modules</a:t>
            </a:r>
            <a:endParaRPr sz="1500" b="1" dirty="0">
              <a:solidFill>
                <a:srgbClr val="434343"/>
              </a:solidFill>
              <a:latin typeface="Barlow"/>
              <a:ea typeface="Barlow"/>
              <a:cs typeface="Barlow"/>
              <a:sym typeface="Barlow"/>
            </a:endParaRPr>
          </a:p>
          <a:p>
            <a:pPr marL="0" lvl="0" indent="0" algn="l" rtl="0">
              <a:spcBef>
                <a:spcPts val="120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74e6b19298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74e6b19298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434343"/>
              </a:buClr>
              <a:buSzPts val="1500"/>
              <a:buFont typeface="Barlow"/>
              <a:buChar char="●"/>
            </a:pPr>
            <a:r>
              <a:rPr lang="en" sz="1500" dirty="0">
                <a:solidFill>
                  <a:srgbClr val="434343"/>
                </a:solidFill>
                <a:latin typeface="Barlow"/>
                <a:ea typeface="Barlow"/>
                <a:cs typeface="Barlow"/>
                <a:sym typeface="Barlow"/>
              </a:rPr>
              <a:t>FPin </a:t>
            </a:r>
            <a:r>
              <a:rPr lang="en" sz="1500" b="1" dirty="0">
                <a:solidFill>
                  <a:srgbClr val="434343"/>
                </a:solidFill>
                <a:latin typeface="Barlow"/>
                <a:ea typeface="Barlow"/>
                <a:cs typeface="Barlow"/>
                <a:sym typeface="Barlow"/>
              </a:rPr>
              <a:t>Maternal Care Services</a:t>
            </a:r>
            <a:r>
              <a:rPr lang="en" sz="1500" dirty="0">
                <a:solidFill>
                  <a:srgbClr val="434343"/>
                </a:solidFill>
                <a:latin typeface="Barlow"/>
                <a:ea typeface="Barlow"/>
                <a:cs typeface="Barlow"/>
                <a:sym typeface="Barlow"/>
              </a:rPr>
              <a:t>, and </a:t>
            </a:r>
            <a:r>
              <a:rPr lang="en" sz="1500" b="1" dirty="0">
                <a:solidFill>
                  <a:srgbClr val="434343"/>
                </a:solidFill>
                <a:latin typeface="Barlow"/>
                <a:ea typeface="Barlow"/>
                <a:cs typeface="Barlow"/>
                <a:sym typeface="Barlow"/>
              </a:rPr>
              <a:t>Pre-marriage orientation and counselling</a:t>
            </a:r>
            <a:endParaRPr sz="1500" b="1"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b="1" dirty="0">
                <a:solidFill>
                  <a:srgbClr val="434343"/>
                </a:solidFill>
                <a:latin typeface="Barlow"/>
                <a:ea typeface="Barlow"/>
                <a:cs typeface="Barlow"/>
                <a:sym typeface="Barlow"/>
              </a:rPr>
              <a:t>Electronic Logistics Management Information System (eLMIS)  </a:t>
            </a:r>
            <a:r>
              <a:rPr lang="en" sz="1500" dirty="0">
                <a:solidFill>
                  <a:srgbClr val="434343"/>
                </a:solidFill>
                <a:latin typeface="Barlow"/>
                <a:ea typeface="Barlow"/>
                <a:cs typeface="Barlow"/>
                <a:sym typeface="Barlow"/>
              </a:rPr>
              <a:t>and increasing data visibility</a:t>
            </a:r>
            <a:endParaRPr sz="1500"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dirty="0">
                <a:solidFill>
                  <a:srgbClr val="434343"/>
                </a:solidFill>
                <a:latin typeface="Barlow"/>
                <a:ea typeface="Barlow"/>
                <a:cs typeface="Barlow"/>
                <a:sym typeface="Barlow"/>
              </a:rPr>
              <a:t>Commission on Population and Development </a:t>
            </a:r>
            <a:r>
              <a:rPr lang="en" sz="1500" b="1" dirty="0">
                <a:solidFill>
                  <a:srgbClr val="434343"/>
                </a:solidFill>
                <a:latin typeface="Barlow"/>
                <a:ea typeface="Barlow"/>
                <a:cs typeface="Barlow"/>
                <a:sym typeface="Barlow"/>
              </a:rPr>
              <a:t>co-management in distribution of commodities</a:t>
            </a:r>
            <a:endParaRPr sz="1500" b="1"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b="1" dirty="0">
                <a:solidFill>
                  <a:srgbClr val="434343"/>
                </a:solidFill>
                <a:latin typeface="Barlow"/>
                <a:ea typeface="Barlow"/>
                <a:cs typeface="Barlow"/>
                <a:sym typeface="Barlow"/>
              </a:rPr>
              <a:t>Task-sharing of FP Provision by  Community Health Worker </a:t>
            </a:r>
            <a:r>
              <a:rPr lang="en" sz="1500" dirty="0">
                <a:solidFill>
                  <a:srgbClr val="434343"/>
                </a:solidFill>
                <a:latin typeface="Barlow"/>
                <a:ea typeface="Barlow"/>
                <a:cs typeface="Barlow"/>
                <a:sym typeface="Barlow"/>
              </a:rPr>
              <a:t>- BHW assist in information dissemination and referral, resupply of pills and condoms. </a:t>
            </a:r>
            <a:endParaRPr sz="1500"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dirty="0">
                <a:solidFill>
                  <a:srgbClr val="434343"/>
                </a:solidFill>
                <a:latin typeface="Barlow"/>
                <a:ea typeface="Barlow"/>
                <a:cs typeface="Barlow"/>
                <a:sym typeface="Barlow"/>
              </a:rPr>
              <a:t>Mobilization of</a:t>
            </a:r>
            <a:r>
              <a:rPr lang="en" sz="1500" b="1" dirty="0">
                <a:solidFill>
                  <a:srgbClr val="434343"/>
                </a:solidFill>
                <a:latin typeface="Barlow"/>
                <a:ea typeface="Barlow"/>
                <a:cs typeface="Barlow"/>
                <a:sym typeface="Barlow"/>
              </a:rPr>
              <a:t> Itinerant teams for Family Planning -</a:t>
            </a:r>
            <a:r>
              <a:rPr lang="en" sz="1500" dirty="0">
                <a:solidFill>
                  <a:srgbClr val="434343"/>
                </a:solidFill>
                <a:latin typeface="Barlow"/>
                <a:ea typeface="Barlow"/>
                <a:cs typeface="Barlow"/>
                <a:sym typeface="Barlow"/>
              </a:rPr>
              <a:t> supported by an issuance for the conduct of mobile outreach and manual is currently being finalized through the assistance of USAID</a:t>
            </a:r>
            <a:endParaRPr sz="1500"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dirty="0">
                <a:solidFill>
                  <a:srgbClr val="434343"/>
                </a:solidFill>
                <a:latin typeface="Barlow"/>
                <a:ea typeface="Barlow"/>
                <a:cs typeface="Barlow"/>
                <a:sym typeface="Barlow"/>
              </a:rPr>
              <a:t>Inclusion of FP to</a:t>
            </a:r>
            <a:r>
              <a:rPr lang="en" sz="1500" b="1" dirty="0">
                <a:solidFill>
                  <a:srgbClr val="434343"/>
                </a:solidFill>
                <a:latin typeface="Barlow"/>
                <a:ea typeface="Barlow"/>
                <a:cs typeface="Barlow"/>
                <a:sym typeface="Barlow"/>
              </a:rPr>
              <a:t> Intermediate Health Facilities (BUCAS”Open” Center) </a:t>
            </a:r>
            <a:r>
              <a:rPr lang="en" sz="1500" dirty="0">
                <a:solidFill>
                  <a:srgbClr val="434343"/>
                </a:solidFill>
                <a:latin typeface="Barlow"/>
                <a:ea typeface="Barlow"/>
                <a:cs typeface="Barlow"/>
                <a:sym typeface="Barlow"/>
              </a:rPr>
              <a:t>Health is Life Campaign (Healthy Schools, Communities, Workplace, Hospitals)</a:t>
            </a:r>
            <a:endParaRPr sz="1500"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b="1" dirty="0">
                <a:solidFill>
                  <a:srgbClr val="434343"/>
                </a:solidFill>
                <a:latin typeface="Barlow"/>
                <a:ea typeface="Barlow"/>
                <a:cs typeface="Barlow"/>
                <a:sym typeface="Barlow"/>
              </a:rPr>
              <a:t>Adolescent-Friendly</a:t>
            </a:r>
            <a:r>
              <a:rPr lang="en" sz="1500" dirty="0">
                <a:solidFill>
                  <a:srgbClr val="434343"/>
                </a:solidFill>
                <a:latin typeface="Barlow"/>
                <a:ea typeface="Barlow"/>
                <a:cs typeface="Barlow"/>
                <a:sym typeface="Barlow"/>
              </a:rPr>
              <a:t> Health Care Providers and Facilities - Currently we have Level 1 = 1457; Level 2 = 364; Level 3 = 34</a:t>
            </a:r>
            <a:endParaRPr sz="1500"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dirty="0">
                <a:solidFill>
                  <a:srgbClr val="434343"/>
                </a:solidFill>
                <a:latin typeface="Barlow"/>
                <a:ea typeface="Barlow"/>
                <a:cs typeface="Barlow"/>
                <a:sym typeface="Barlow"/>
              </a:rPr>
              <a:t>Implementation of the Comprehensive Sexuality Education and Adolescent Reproductive Health </a:t>
            </a:r>
            <a:r>
              <a:rPr lang="en" sz="1500" b="1" dirty="0">
                <a:solidFill>
                  <a:srgbClr val="434343"/>
                </a:solidFill>
                <a:latin typeface="Barlow"/>
                <a:ea typeface="Barlow"/>
                <a:cs typeface="Barlow"/>
                <a:sym typeface="Barlow"/>
              </a:rPr>
              <a:t>(CSE-ARH) convergence -</a:t>
            </a:r>
            <a:r>
              <a:rPr lang="en" sz="1500" dirty="0">
                <a:solidFill>
                  <a:srgbClr val="434343"/>
                </a:solidFill>
                <a:latin typeface="Barlow"/>
                <a:ea typeface="Barlow"/>
                <a:cs typeface="Barlow"/>
                <a:sym typeface="Barlow"/>
              </a:rPr>
              <a:t> through DepEd - they are mandated to develop mentally- and age-appropriate RPRH curriculum for the K-12 Basic Education Curriculum</a:t>
            </a:r>
            <a:r>
              <a:rPr lang="en" sz="1500" b="1" dirty="0">
                <a:solidFill>
                  <a:srgbClr val="434343"/>
                </a:solidFill>
                <a:latin typeface="Barlow"/>
                <a:ea typeface="Barlow"/>
                <a:cs typeface="Barlow"/>
                <a:sym typeface="Barlow"/>
              </a:rPr>
              <a:t>.</a:t>
            </a:r>
            <a:endParaRPr sz="1500" b="1"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b="1" dirty="0">
                <a:solidFill>
                  <a:srgbClr val="434343"/>
                </a:solidFill>
                <a:latin typeface="Barlow"/>
                <a:ea typeface="Barlow"/>
                <a:cs typeface="Barlow"/>
                <a:sym typeface="Barlow"/>
              </a:rPr>
              <a:t>Conduct of training  of Adolescent Job Aid Skills Enhancement Training through CHDs </a:t>
            </a:r>
            <a:endParaRPr sz="1500" b="1"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b="1" dirty="0">
                <a:solidFill>
                  <a:srgbClr val="434343"/>
                </a:solidFill>
                <a:latin typeface="Barlow"/>
                <a:ea typeface="Barlow"/>
                <a:cs typeface="Barlow"/>
                <a:sym typeface="Barlow"/>
              </a:rPr>
              <a:t>Readiness Assessment in Providing the Minimum Initial Service Package for Sexual and Reproductive Health in Emergencies  (MISP-SRH) </a:t>
            </a:r>
            <a:r>
              <a:rPr lang="en" sz="1500" dirty="0">
                <a:solidFill>
                  <a:srgbClr val="434343"/>
                </a:solidFill>
                <a:latin typeface="Barlow"/>
                <a:ea typeface="Barlow"/>
                <a:cs typeface="Barlow"/>
                <a:sym typeface="Barlow"/>
              </a:rPr>
              <a:t>in the Philippines (Done last May 8-9, 2024, partnered with UNFPA, FPOP) and BARMM (Done last August 12-13, 2024, partnered with FPOP); Ongoing development of MISP-SRH Basic Training Manual partnered with UNFPA, ACCORD</a:t>
            </a:r>
            <a:endParaRPr sz="1500"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b="1" dirty="0">
                <a:solidFill>
                  <a:srgbClr val="434343"/>
                </a:solidFill>
                <a:latin typeface="Barlow"/>
                <a:ea typeface="Barlow"/>
                <a:cs typeface="Barlow"/>
                <a:sym typeface="Barlow"/>
              </a:rPr>
              <a:t>Possible Training of Facilitators on November 2024 (tentative)</a:t>
            </a:r>
            <a:endParaRPr sz="1500" b="1" dirty="0">
              <a:solidFill>
                <a:srgbClr val="434343"/>
              </a:solidFill>
              <a:latin typeface="Barlow"/>
              <a:ea typeface="Barlow"/>
              <a:cs typeface="Barlow"/>
              <a:sym typeface="Barlow"/>
            </a:endParaRPr>
          </a:p>
          <a:p>
            <a:pPr marL="457200" lvl="0" indent="-323850" algn="l" rtl="0">
              <a:spcBef>
                <a:spcPts val="0"/>
              </a:spcBef>
              <a:spcAft>
                <a:spcPts val="0"/>
              </a:spcAft>
              <a:buClr>
                <a:srgbClr val="434343"/>
              </a:buClr>
              <a:buSzPts val="1500"/>
              <a:buFont typeface="Barlow"/>
              <a:buChar char="●"/>
            </a:pPr>
            <a:r>
              <a:rPr lang="en" sz="1500" dirty="0">
                <a:solidFill>
                  <a:srgbClr val="434343"/>
                </a:solidFill>
                <a:latin typeface="Barlow"/>
                <a:ea typeface="Barlow"/>
                <a:cs typeface="Barlow"/>
                <a:sym typeface="Barlow"/>
              </a:rPr>
              <a:t>Capacity Building and Development of</a:t>
            </a:r>
            <a:r>
              <a:rPr lang="en" sz="1500" b="1" dirty="0">
                <a:solidFill>
                  <a:srgbClr val="434343"/>
                </a:solidFill>
                <a:latin typeface="Barlow"/>
                <a:ea typeface="Barlow"/>
                <a:cs typeface="Barlow"/>
                <a:sym typeface="Barlow"/>
              </a:rPr>
              <a:t> e-learning Modules</a:t>
            </a:r>
            <a:endParaRPr sz="1500" b="1" dirty="0">
              <a:solidFill>
                <a:srgbClr val="434343"/>
              </a:solidFill>
              <a:latin typeface="Barlow"/>
              <a:ea typeface="Barlow"/>
              <a:cs typeface="Barlow"/>
              <a:sym typeface="Barlow"/>
            </a:endParaRPr>
          </a:p>
          <a:p>
            <a:pPr marL="0" lvl="0" indent="0" algn="l" rtl="0">
              <a:spcBef>
                <a:spcPts val="1200"/>
              </a:spcBef>
              <a:spcAft>
                <a:spcPts val="0"/>
              </a:spcAft>
              <a:buNone/>
            </a:pPr>
            <a:endParaRPr dirty="0"/>
          </a:p>
        </p:txBody>
      </p:sp>
    </p:spTree>
    <p:extLst>
      <p:ext uri="{BB962C8B-B14F-4D97-AF65-F5344CB8AC3E}">
        <p14:creationId xmlns:p14="http://schemas.microsoft.com/office/powerpoint/2010/main" val="4010419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81738565d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281738565d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2" indent="0" algn="just" rtl="0">
              <a:lnSpc>
                <a:spcPct val="107000"/>
              </a:lnSpc>
              <a:spcBef>
                <a:spcPts val="0"/>
              </a:spcBef>
              <a:spcAft>
                <a:spcPts val="0"/>
              </a:spcAft>
              <a:buSzPts val="1800"/>
              <a:buNone/>
            </a:pPr>
            <a:endParaRPr sz="1200" dirty="0"/>
          </a:p>
          <a:p>
            <a:pPr marL="0" lvl="2" indent="0" algn="just" rtl="0">
              <a:lnSpc>
                <a:spcPct val="107000"/>
              </a:lnSpc>
              <a:spcBef>
                <a:spcPts val="0"/>
              </a:spcBef>
              <a:spcAft>
                <a:spcPts val="0"/>
              </a:spcAft>
              <a:buSzPts val="1800"/>
              <a:buNone/>
            </a:pPr>
            <a:endParaRPr sz="1200" dirty="0"/>
          </a:p>
          <a:p>
            <a:pPr marL="0" lvl="2" indent="0" algn="just" rtl="0">
              <a:lnSpc>
                <a:spcPct val="107000"/>
              </a:lnSpc>
              <a:spcBef>
                <a:spcPts val="0"/>
              </a:spcBef>
              <a:spcAft>
                <a:spcPts val="0"/>
              </a:spcAft>
              <a:buSzPts val="1800"/>
              <a:buNone/>
            </a:pPr>
            <a:endParaRPr sz="1200" dirty="0"/>
          </a:p>
          <a:p>
            <a:pPr marL="0" lvl="2" indent="0" algn="just" rtl="0">
              <a:lnSpc>
                <a:spcPct val="107000"/>
              </a:lnSpc>
              <a:spcBef>
                <a:spcPts val="0"/>
              </a:spcBef>
              <a:spcAft>
                <a:spcPts val="0"/>
              </a:spcAft>
              <a:buSzPts val="1800"/>
              <a:buNone/>
            </a:pPr>
            <a:r>
              <a:rPr lang="en" sz="1200" dirty="0"/>
              <a:t>The Philippines commits to ensuring and increasing domestic funding for the family planning program. </a:t>
            </a:r>
            <a:endParaRPr sz="1200" dirty="0"/>
          </a:p>
          <a:p>
            <a:pPr marL="0" lvl="2" indent="0" algn="just" rtl="0">
              <a:lnSpc>
                <a:spcPct val="107000"/>
              </a:lnSpc>
              <a:spcBef>
                <a:spcPts val="0"/>
              </a:spcBef>
              <a:spcAft>
                <a:spcPts val="0"/>
              </a:spcAft>
              <a:buSzPts val="1800"/>
              <a:buNone/>
            </a:pPr>
            <a:endParaRPr sz="1200" dirty="0"/>
          </a:p>
          <a:p>
            <a:pPr marL="0" lvl="2" indent="0" algn="just" rtl="0">
              <a:lnSpc>
                <a:spcPct val="107000"/>
              </a:lnSpc>
              <a:spcBef>
                <a:spcPts val="0"/>
              </a:spcBef>
              <a:spcAft>
                <a:spcPts val="0"/>
              </a:spcAft>
              <a:buSzPts val="1800"/>
              <a:buNone/>
            </a:pPr>
            <a:r>
              <a:rPr lang="en" sz="1200" dirty="0"/>
              <a:t>Throughout this partnership, at least US$ 20 Million will be allocated and spent annually by the national government for the family planning program for commodity security, systems strengthening, service provision, social and behavior change communication activities, financial protection especially among the poor and underserved populations, and building the capacity of the city- and province-wide healthcare systems. </a:t>
            </a:r>
            <a:endParaRPr sz="1200" dirty="0"/>
          </a:p>
          <a:p>
            <a:pPr marL="0" lvl="2" indent="0" algn="just" rtl="0">
              <a:lnSpc>
                <a:spcPct val="107000"/>
              </a:lnSpc>
              <a:spcBef>
                <a:spcPts val="0"/>
              </a:spcBef>
              <a:spcAft>
                <a:spcPts val="0"/>
              </a:spcAft>
              <a:buSzPts val="1800"/>
              <a:buNone/>
            </a:pPr>
            <a:endParaRPr sz="1200" dirty="0"/>
          </a:p>
        </p:txBody>
      </p:sp>
      <p:sp>
        <p:nvSpPr>
          <p:cNvPr id="376" name="Google Shape;376;g281738565d3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74e6b19298_0_1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74e6b19298_0_1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a:p>
            <a:pPr marL="457200" lvl="0" indent="-317500" algn="l" rtl="0">
              <a:spcBef>
                <a:spcPts val="0"/>
              </a:spcBef>
              <a:spcAft>
                <a:spcPts val="0"/>
              </a:spcAft>
              <a:buClr>
                <a:srgbClr val="434343"/>
              </a:buClr>
              <a:buSzPts val="1400"/>
              <a:buFont typeface="Barlow"/>
              <a:buChar char="●"/>
            </a:pPr>
            <a:r>
              <a:rPr lang="en" sz="1400" dirty="0">
                <a:solidFill>
                  <a:srgbClr val="434343"/>
                </a:solidFill>
              </a:rPr>
              <a:t>Financing Support to </a:t>
            </a:r>
            <a:r>
              <a:rPr lang="en" sz="1400" b="1" dirty="0">
                <a:solidFill>
                  <a:srgbClr val="434343"/>
                </a:solidFill>
              </a:rPr>
              <a:t>Centers for Health and Development </a:t>
            </a:r>
            <a:endParaRPr sz="1400" b="1" dirty="0">
              <a:solidFill>
                <a:srgbClr val="434343"/>
              </a:solidFill>
            </a:endParaRPr>
          </a:p>
          <a:p>
            <a:pPr marL="457200" lvl="0" indent="0" algn="l" rtl="0">
              <a:spcBef>
                <a:spcPts val="0"/>
              </a:spcBef>
              <a:spcAft>
                <a:spcPts val="0"/>
              </a:spcAft>
              <a:buClr>
                <a:schemeClr val="dk1"/>
              </a:buClr>
              <a:buSzPts val="1100"/>
              <a:buFont typeface="Arial"/>
              <a:buNone/>
            </a:pPr>
            <a:endParaRPr sz="1400" b="1" dirty="0">
              <a:solidFill>
                <a:srgbClr val="434343"/>
              </a:solidFill>
            </a:endParaRPr>
          </a:p>
          <a:p>
            <a:pPr marL="457200" lvl="0" indent="-317500" algn="l" rtl="0">
              <a:spcBef>
                <a:spcPts val="0"/>
              </a:spcBef>
              <a:spcAft>
                <a:spcPts val="0"/>
              </a:spcAft>
              <a:buClr>
                <a:srgbClr val="434343"/>
              </a:buClr>
              <a:buSzPts val="1400"/>
              <a:buFont typeface="Barlow"/>
              <a:buChar char="●"/>
            </a:pPr>
            <a:r>
              <a:rPr lang="en" sz="1400" dirty="0">
                <a:solidFill>
                  <a:srgbClr val="434343"/>
                </a:solidFill>
              </a:rPr>
              <a:t>Exploring strategic </a:t>
            </a:r>
            <a:r>
              <a:rPr lang="en" sz="1400" b="1" dirty="0">
                <a:solidFill>
                  <a:srgbClr val="434343"/>
                </a:solidFill>
              </a:rPr>
              <a:t>procurement reforms </a:t>
            </a:r>
            <a:endParaRPr sz="1400" b="1" dirty="0">
              <a:solidFill>
                <a:srgbClr val="434343"/>
              </a:solidFill>
            </a:endParaRPr>
          </a:p>
          <a:p>
            <a:pPr marL="457200" lvl="0" indent="0" algn="l" rtl="0">
              <a:spcBef>
                <a:spcPts val="0"/>
              </a:spcBef>
              <a:spcAft>
                <a:spcPts val="0"/>
              </a:spcAft>
              <a:buClr>
                <a:schemeClr val="dk1"/>
              </a:buClr>
              <a:buSzPts val="1100"/>
              <a:buFont typeface="Arial"/>
              <a:buNone/>
            </a:pPr>
            <a:endParaRPr sz="1400" b="1" dirty="0">
              <a:solidFill>
                <a:srgbClr val="434343"/>
              </a:solidFill>
            </a:endParaRPr>
          </a:p>
          <a:p>
            <a:pPr marL="457200" lvl="0" indent="-317500" algn="l" rtl="0">
              <a:spcBef>
                <a:spcPts val="0"/>
              </a:spcBef>
              <a:spcAft>
                <a:spcPts val="0"/>
              </a:spcAft>
              <a:buClr>
                <a:srgbClr val="434343"/>
              </a:buClr>
              <a:buSzPts val="1400"/>
              <a:buFont typeface="Arial"/>
              <a:buChar char="●"/>
            </a:pPr>
            <a:r>
              <a:rPr lang="en" sz="1400" b="1" dirty="0">
                <a:solidFill>
                  <a:srgbClr val="434343"/>
                </a:solidFill>
              </a:rPr>
              <a:t>Expansion of benefit packages for FP</a:t>
            </a:r>
            <a:endParaRPr sz="1400" b="1" dirty="0">
              <a:solidFill>
                <a:srgbClr val="434343"/>
              </a:solidFill>
            </a:endParaRPr>
          </a:p>
          <a:p>
            <a:pPr marL="0" lvl="0" indent="0" algn="l" rtl="0">
              <a:spcBef>
                <a:spcPts val="0"/>
              </a:spcBef>
              <a:spcAft>
                <a:spcPts val="0"/>
              </a:spcAft>
              <a:buNone/>
            </a:pPr>
            <a:endParaRPr sz="1400" dirty="0"/>
          </a:p>
          <a:p>
            <a:pPr marL="457200" lvl="0" indent="-317500" algn="l" rtl="0">
              <a:spcBef>
                <a:spcPts val="0"/>
              </a:spcBef>
              <a:spcAft>
                <a:spcPts val="0"/>
              </a:spcAft>
              <a:buClr>
                <a:srgbClr val="434343"/>
              </a:buClr>
              <a:buSzPts val="1400"/>
              <a:buFont typeface="Barlow"/>
              <a:buChar char="●"/>
            </a:pPr>
            <a:r>
              <a:rPr lang="en" sz="1400" b="1" dirty="0">
                <a:solidFill>
                  <a:srgbClr val="434343"/>
                </a:solidFill>
              </a:rPr>
              <a:t>FP commodities are procured by the National Government </a:t>
            </a:r>
            <a:r>
              <a:rPr lang="en" sz="1400" dirty="0">
                <a:solidFill>
                  <a:srgbClr val="434343"/>
                </a:solidFill>
              </a:rPr>
              <a:t>are given for free to clients and/or are </a:t>
            </a:r>
            <a:r>
              <a:rPr lang="en" sz="1400" b="1" dirty="0">
                <a:solidFill>
                  <a:srgbClr val="434343"/>
                </a:solidFill>
              </a:rPr>
              <a:t>subsidized by PhilHealth.</a:t>
            </a:r>
            <a:endParaRPr sz="14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eab836a6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eab836a6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PH" dirty="0"/>
              <a:t>FPRH- hard component</a:t>
            </a:r>
          </a:p>
          <a:p>
            <a:pPr marL="0" lvl="0" indent="0" algn="just" rtl="0">
              <a:spcBef>
                <a:spcPts val="0"/>
              </a:spcBef>
              <a:spcAft>
                <a:spcPts val="0"/>
              </a:spcAft>
              <a:buNone/>
            </a:pPr>
            <a:r>
              <a:rPr lang="en-PH" dirty="0"/>
              <a:t>PHM- soft component,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ea13d592cb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2ea13d592cb_0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Among the priority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74e6b19298_0_1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g274e6b19298_0_1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i="1">
                <a:solidFill>
                  <a:schemeClr val="dk1"/>
                </a:solidFill>
              </a:rPr>
              <a:t>Para sa isang Healthy Pilipinas kung saan bawat buhay mahalaga. Maraming salamat po!</a:t>
            </a:r>
            <a:endParaRPr sz="1500" i="1">
              <a:solidFill>
                <a:schemeClr val="dk1"/>
              </a:solidFill>
            </a:endParaRPr>
          </a:p>
          <a:p>
            <a:pPr marL="0" lvl="0" indent="0" algn="just" rtl="0">
              <a:spcBef>
                <a:spcPts val="0"/>
              </a:spcBef>
              <a:spcAft>
                <a:spcPts val="0"/>
              </a:spcAft>
              <a:buClr>
                <a:schemeClr val="dk1"/>
              </a:buClr>
              <a:buSzPts val="1100"/>
              <a:buFont typeface="Arial"/>
              <a:buNone/>
            </a:pPr>
            <a:endParaRPr sz="1500">
              <a:solidFill>
                <a:schemeClr val="dk1"/>
              </a:solidFill>
            </a:endParaRPr>
          </a:p>
          <a:p>
            <a:pPr marL="0" lvl="0" indent="0" algn="just" rtl="0">
              <a:spcBef>
                <a:spcPts val="0"/>
              </a:spcBef>
              <a:spcAft>
                <a:spcPts val="0"/>
              </a:spcAft>
              <a:buClr>
                <a:schemeClr val="dk1"/>
              </a:buClr>
              <a:buSzPts val="1100"/>
              <a:buFont typeface="Arial"/>
              <a:buNone/>
            </a:pPr>
            <a:r>
              <a:rPr lang="en" sz="1500" b="1">
                <a:solidFill>
                  <a:schemeClr val="dk1"/>
                </a:solidFill>
              </a:rPr>
              <a:t>[END OF PRESENTATION]</a:t>
            </a:r>
            <a:endParaRPr sz="15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81738565d3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81738565d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4cd1e7e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274cd1e7e0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 sz="1400" dirty="0"/>
              <a:t>The Philippines FP2030 envisions that by the end of 2030, all Filipinos enjoy a healthy and productive life and are empowered to make informed decisions in family planning and in their reproductive health and rights.</a:t>
            </a:r>
            <a:endParaRPr sz="14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eab836a680_0_6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eab836a680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Nunito"/>
              <a:buChar char="★"/>
            </a:pPr>
            <a:r>
              <a:rPr lang="en" sz="1200" b="1">
                <a:solidFill>
                  <a:schemeClr val="dk1"/>
                </a:solidFill>
              </a:rPr>
              <a:t>The BUCAS centers are envisioned to provide ambulatory and urgent services. To</a:t>
            </a:r>
            <a:endParaRPr sz="1200" b="1">
              <a:solidFill>
                <a:schemeClr val="dk1"/>
              </a:solidFill>
            </a:endParaRPr>
          </a:p>
          <a:p>
            <a:pPr marL="457200" lvl="0" indent="-323850" algn="l" rtl="0">
              <a:spcBef>
                <a:spcPts val="0"/>
              </a:spcBef>
              <a:spcAft>
                <a:spcPts val="0"/>
              </a:spcAft>
              <a:buClr>
                <a:schemeClr val="dk1"/>
              </a:buClr>
              <a:buSzPts val="1500"/>
              <a:buFont typeface="Nunito"/>
              <a:buChar char="★"/>
            </a:pPr>
            <a:r>
              <a:rPr lang="en" sz="1200" b="1">
                <a:solidFill>
                  <a:schemeClr val="dk1"/>
                </a:solidFill>
              </a:rPr>
              <a:t>define further, these services are any kind of individual-based services provided on</a:t>
            </a:r>
            <a:endParaRPr sz="1200" b="1">
              <a:solidFill>
                <a:schemeClr val="dk1"/>
              </a:solidFill>
            </a:endParaRPr>
          </a:p>
          <a:p>
            <a:pPr marL="457200" lvl="0" indent="-323850" algn="l" rtl="0">
              <a:spcBef>
                <a:spcPts val="0"/>
              </a:spcBef>
              <a:spcAft>
                <a:spcPts val="0"/>
              </a:spcAft>
              <a:buClr>
                <a:schemeClr val="dk1"/>
              </a:buClr>
              <a:buSzPts val="1500"/>
              <a:buFont typeface="Nunito"/>
              <a:buChar char="★"/>
            </a:pPr>
            <a:r>
              <a:rPr lang="en" sz="1200" b="1">
                <a:solidFill>
                  <a:schemeClr val="dk1"/>
                </a:solidFill>
              </a:rPr>
              <a:t>an outpatient basis; and any population-based or community-based</a:t>
            </a:r>
            <a:endParaRPr sz="1200" b="1">
              <a:solidFill>
                <a:schemeClr val="dk1"/>
              </a:solidFill>
            </a:endParaRPr>
          </a:p>
          <a:p>
            <a:pPr marL="457200" lvl="0" indent="-323850" algn="l" rtl="0">
              <a:spcBef>
                <a:spcPts val="0"/>
              </a:spcBef>
              <a:spcAft>
                <a:spcPts val="0"/>
              </a:spcAft>
              <a:buClr>
                <a:schemeClr val="dk1"/>
              </a:buClr>
              <a:buSzPts val="1500"/>
              <a:buFont typeface="Nunito"/>
              <a:buChar char="★"/>
            </a:pPr>
            <a:r>
              <a:rPr lang="en" sz="1200" b="1">
                <a:solidFill>
                  <a:schemeClr val="dk1"/>
                </a:solidFill>
              </a:rPr>
              <a:t>programs/services that may benefit the community members / constituents. These</a:t>
            </a:r>
            <a:endParaRPr sz="1200" b="1">
              <a:solidFill>
                <a:schemeClr val="dk1"/>
              </a:solidFill>
            </a:endParaRPr>
          </a:p>
          <a:p>
            <a:pPr marL="457200" lvl="0" indent="-323850" algn="l" rtl="0">
              <a:spcBef>
                <a:spcPts val="0"/>
              </a:spcBef>
              <a:spcAft>
                <a:spcPts val="0"/>
              </a:spcAft>
              <a:buClr>
                <a:schemeClr val="dk1"/>
              </a:buClr>
              <a:buSzPts val="1500"/>
              <a:buFont typeface="Nunito"/>
              <a:buChar char="★"/>
            </a:pPr>
            <a:r>
              <a:rPr lang="en" sz="1200" b="1">
                <a:solidFill>
                  <a:schemeClr val="dk1"/>
                </a:solidFill>
              </a:rPr>
              <a:t>services may range from health promotion to rehabilitation with a focus on primary</a:t>
            </a:r>
            <a:endParaRPr sz="1200" b="1">
              <a:solidFill>
                <a:schemeClr val="dk1"/>
              </a:solidFill>
            </a:endParaRPr>
          </a:p>
          <a:p>
            <a:pPr marL="457200" lvl="0" indent="-323850" algn="l" rtl="0">
              <a:spcBef>
                <a:spcPts val="0"/>
              </a:spcBef>
              <a:spcAft>
                <a:spcPts val="0"/>
              </a:spcAft>
              <a:buClr>
                <a:schemeClr val="dk1"/>
              </a:buClr>
              <a:buSzPts val="1500"/>
              <a:buFont typeface="Nunito"/>
              <a:buChar char="★"/>
            </a:pPr>
            <a:r>
              <a:rPr lang="en" sz="1200" b="1">
                <a:solidFill>
                  <a:schemeClr val="dk1"/>
                </a:solidFill>
              </a:rPr>
              <a:t>and secondary interface; may involve simple or complex/specialized procedures</a:t>
            </a:r>
            <a:endParaRPr sz="1200" b="1">
              <a:solidFill>
                <a:schemeClr val="dk1"/>
              </a:solidFill>
            </a:endParaRPr>
          </a:p>
          <a:p>
            <a:pPr marL="457200" lvl="0" indent="-323850" algn="l" rtl="0">
              <a:spcBef>
                <a:spcPts val="0"/>
              </a:spcBef>
              <a:spcAft>
                <a:spcPts val="0"/>
              </a:spcAft>
              <a:buClr>
                <a:schemeClr val="dk1"/>
              </a:buClr>
              <a:buSzPts val="1500"/>
              <a:buFont typeface="Nunito"/>
              <a:buChar char="★"/>
            </a:pPr>
            <a:r>
              <a:rPr lang="en" sz="1200" b="1">
                <a:solidFill>
                  <a:schemeClr val="dk1"/>
                </a:solidFill>
              </a:rPr>
              <a:t>depending on the capacity of the BUCAS center [e.g. elective surgeries (cataract</a:t>
            </a:r>
            <a:endParaRPr sz="1200" b="1">
              <a:solidFill>
                <a:schemeClr val="dk1"/>
              </a:solidFill>
            </a:endParaRPr>
          </a:p>
          <a:p>
            <a:pPr marL="457200" lvl="0" indent="-323850" algn="l" rtl="0">
              <a:spcBef>
                <a:spcPts val="0"/>
              </a:spcBef>
              <a:spcAft>
                <a:spcPts val="0"/>
              </a:spcAft>
              <a:buClr>
                <a:schemeClr val="dk1"/>
              </a:buClr>
              <a:buSzPts val="1500"/>
              <a:buFont typeface="Nunito"/>
              <a:buChar char="★"/>
            </a:pPr>
            <a:r>
              <a:rPr lang="en" sz="1200" b="1">
                <a:solidFill>
                  <a:schemeClr val="dk1"/>
                </a:solidFill>
              </a:rPr>
              <a:t>surgery), dermatologic procedures, dialysis, etc)]; and may or may not give</a:t>
            </a:r>
            <a:endParaRPr sz="1200" b="1">
              <a:solidFill>
                <a:schemeClr val="dk1"/>
              </a:solidFill>
            </a:endParaRPr>
          </a:p>
          <a:p>
            <a:pPr marL="457200" lvl="0" indent="-323850" algn="l" rtl="0">
              <a:spcBef>
                <a:spcPts val="0"/>
              </a:spcBef>
              <a:spcAft>
                <a:spcPts val="0"/>
              </a:spcAft>
              <a:buClr>
                <a:schemeClr val="dk1"/>
              </a:buClr>
              <a:buSzPts val="1500"/>
              <a:buFont typeface="Nunito"/>
              <a:buChar char="★"/>
            </a:pPr>
            <a:r>
              <a:rPr lang="en" sz="1200" b="1">
                <a:solidFill>
                  <a:schemeClr val="dk1"/>
                </a:solidFill>
              </a:rPr>
              <a:t>continuous care</a:t>
            </a:r>
            <a:endParaRPr sz="1200" b="1">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eab836a680_0_6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eab836a680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sz="1200" b="1">
                <a:solidFill>
                  <a:schemeClr val="dk1"/>
                </a:solidFill>
              </a:rPr>
              <a:t>Link</a:t>
            </a:r>
            <a:r>
              <a:rPr lang="en" sz="1200">
                <a:solidFill>
                  <a:schemeClr val="dk1"/>
                </a:solidFill>
              </a:rPr>
              <a:t>: </a:t>
            </a:r>
            <a:r>
              <a:rPr lang="en" sz="900" u="sng">
                <a:solidFill>
                  <a:srgbClr val="0097A7"/>
                </a:solidFill>
                <a:hlinkClick r:id="rId3">
                  <a:extLst>
                    <a:ext uri="{A12FA001-AC4F-418D-AE19-62706E023703}">
                      <ahyp:hlinkClr xmlns:ahyp="http://schemas.microsoft.com/office/drawing/2018/hyperlinkcolor" val="tx"/>
                    </a:ext>
                  </a:extLst>
                </a:hlinkClick>
              </a:rPr>
              <a:t>Community health workers: bringing family planning services to where people live and work</a:t>
            </a:r>
            <a:r>
              <a:rPr lang="en" sz="900">
                <a:solidFill>
                  <a:schemeClr val="dk1"/>
                </a:solidFill>
              </a:rPr>
              <a:t> </a:t>
            </a:r>
            <a:endParaRPr sz="900">
              <a:solidFill>
                <a:schemeClr val="dk1"/>
              </a:solidFill>
            </a:endParaRPr>
          </a:p>
          <a:p>
            <a:pPr marL="0" lvl="0" indent="0" algn="l" rtl="0">
              <a:spcBef>
                <a:spcPts val="0"/>
              </a:spcBef>
              <a:spcAft>
                <a:spcPts val="0"/>
              </a:spcAft>
              <a:buNone/>
            </a:pPr>
            <a:endParaRPr/>
          </a:p>
          <a:p>
            <a:pPr marL="457200" lvl="0" indent="-323850" algn="l" rtl="0">
              <a:spcBef>
                <a:spcPts val="0"/>
              </a:spcBef>
              <a:spcAft>
                <a:spcPts val="0"/>
              </a:spcAft>
              <a:buClr>
                <a:schemeClr val="dk1"/>
              </a:buClr>
              <a:buSzPts val="1500"/>
              <a:buFont typeface="Nunito"/>
              <a:buChar char="★"/>
            </a:pPr>
            <a:r>
              <a:rPr lang="en" sz="1500">
                <a:solidFill>
                  <a:schemeClr val="dk1"/>
                </a:solidFill>
                <a:latin typeface="Nunito"/>
                <a:ea typeface="Nunito"/>
                <a:cs typeface="Nunito"/>
                <a:sym typeface="Nunito"/>
              </a:rPr>
              <a:t>Complements the Barangay Health Worker Reference Manual developed by the DOH in 2022.</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eab836a680_0_6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eab836a680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b="1">
                <a:solidFill>
                  <a:srgbClr val="674EA7"/>
                </a:solidFill>
              </a:rPr>
              <a:t>https://tinyurl.com/FPTrainersGuide</a:t>
            </a:r>
            <a:endParaRPr sz="1700" b="1">
              <a:solidFill>
                <a:srgbClr val="674EA7"/>
              </a:solidFill>
            </a:endParaRPr>
          </a:p>
          <a:p>
            <a:pPr marL="45720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eab836a680_0_6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eab836a680_0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eab836a680_0_7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eab836a680_0_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eab836a680_0_7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eab836a680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eab836a680_0_7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eab836a680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eab836a680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g2eab836a680_0_7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eab836a680_0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g2eab836a680_0_7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
              <a:t>281 USAID + 272 WHO Subnational Initiative Phase 2 (Davao, Caraga and Western Visayas Regions) and UN Joint Programme on Accelerating the Reduction of Adolescent Pregnancy (JPARAP) in Eastern Visayas; </a:t>
            </a:r>
            <a:endParaRPr/>
          </a:p>
          <a:p>
            <a:pPr marL="457200" lvl="0" indent="-228600" algn="l" rtl="0">
              <a:lnSpc>
                <a:spcPct val="100000"/>
              </a:lnSpc>
              <a:spcBef>
                <a:spcPts val="0"/>
              </a:spcBef>
              <a:spcAft>
                <a:spcPts val="0"/>
              </a:spcAft>
              <a:buSzPts val="1100"/>
              <a:buNone/>
            </a:pPr>
            <a:r>
              <a:rPr lang="en"/>
              <a:t>Photo below with consent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eab836a680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eab836a680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74e6b19298_0_1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74e6b19298_0_1116:notes"/>
          <p:cNvSpPr txBox="1">
            <a:spLocks noGrp="1"/>
          </p:cNvSpPr>
          <p:nvPr>
            <p:ph type="body" idx="1"/>
          </p:nvPr>
        </p:nvSpPr>
        <p:spPr>
          <a:xfrm>
            <a:off x="685801" y="4400555"/>
            <a:ext cx="5486400" cy="36006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1400"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The number of women of reproductive age using modern methods of family planning has been increasing in the country.</a:t>
            </a:r>
            <a:endParaRPr sz="1400" dirty="0">
              <a:solidFill>
                <a:schemeClr val="dk1"/>
              </a:solidFill>
            </a:endParaRPr>
          </a:p>
          <a:p>
            <a:pPr marL="457200" lvl="0" indent="0" algn="l" rtl="0">
              <a:spcBef>
                <a:spcPts val="0"/>
              </a:spcBef>
              <a:spcAft>
                <a:spcPts val="0"/>
              </a:spcAft>
              <a:buNone/>
            </a:pPr>
            <a:endParaRPr sz="1400"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In the year 2023, there are 12.9 million (44%) women who have a demand or need for family planning.</a:t>
            </a:r>
            <a:endParaRPr sz="1400" dirty="0">
              <a:solidFill>
                <a:schemeClr val="dk1"/>
              </a:solidFill>
            </a:endParaRPr>
          </a:p>
          <a:p>
            <a:pPr marL="457200" lvl="0" indent="0" algn="l" rtl="0">
              <a:spcBef>
                <a:spcPts val="0"/>
              </a:spcBef>
              <a:spcAft>
                <a:spcPts val="0"/>
              </a:spcAft>
              <a:buNone/>
            </a:pPr>
            <a:endParaRPr sz="1400"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 Out of those women with demand, about 8.7 million (67%) aged 10 to 49 years were using modern methods of FP</a:t>
            </a:r>
            <a:endParaRPr sz="1400" dirty="0">
              <a:solidFill>
                <a:schemeClr val="dk1"/>
              </a:solidFill>
            </a:endParaRPr>
          </a:p>
          <a:p>
            <a:pPr marL="457200" lvl="0" indent="0" algn="l" rtl="0">
              <a:spcBef>
                <a:spcPts val="0"/>
              </a:spcBef>
              <a:spcAft>
                <a:spcPts val="0"/>
              </a:spcAft>
              <a:buNone/>
            </a:pPr>
            <a:endParaRPr sz="1400"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which is 4% higher than the number of users of modern FP in 2022 </a:t>
            </a:r>
            <a:endParaRPr sz="1400" dirty="0">
              <a:solidFill>
                <a:schemeClr val="dk1"/>
              </a:solidFill>
            </a:endParaRPr>
          </a:p>
          <a:p>
            <a:pPr marL="457200" lvl="0" indent="0" algn="l" rtl="0">
              <a:spcBef>
                <a:spcPts val="0"/>
              </a:spcBef>
              <a:spcAft>
                <a:spcPts val="0"/>
              </a:spcAft>
              <a:buNone/>
            </a:pPr>
            <a:endParaRPr sz="1400"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and corresponds to an increase of 311,037 women. </a:t>
            </a:r>
            <a:endParaRPr sz="1400" dirty="0">
              <a:solidFill>
                <a:schemeClr val="dk1"/>
              </a:solidFill>
            </a:endParaRPr>
          </a:p>
          <a:p>
            <a:pPr marL="457200" lvl="0" indent="0" algn="l" rtl="0">
              <a:spcBef>
                <a:spcPts val="0"/>
              </a:spcBef>
              <a:spcAft>
                <a:spcPts val="0"/>
              </a:spcAft>
              <a:buNone/>
            </a:pPr>
            <a:endParaRPr sz="1400" dirty="0">
              <a:solidFill>
                <a:schemeClr val="dk1"/>
              </a:solidFill>
            </a:endParaRPr>
          </a:p>
          <a:p>
            <a:pPr marL="457200" lvl="0" indent="0" algn="l" rtl="0">
              <a:spcBef>
                <a:spcPts val="0"/>
              </a:spcBef>
              <a:spcAft>
                <a:spcPts val="0"/>
              </a:spcAft>
              <a:buNone/>
            </a:pPr>
            <a:r>
              <a:rPr lang="en" sz="1400" dirty="0">
                <a:solidFill>
                  <a:schemeClr val="dk1"/>
                </a:solidFill>
              </a:rPr>
              <a:t>Reference: 2023 Field Health Services Information System</a:t>
            </a:r>
            <a:endParaRPr sz="1400" dirty="0">
              <a:solidFill>
                <a:schemeClr val="dk1"/>
              </a:solidFill>
            </a:endParaRPr>
          </a:p>
          <a:p>
            <a:pPr marL="457200" lvl="0" indent="0" algn="l" rtl="0">
              <a:spcBef>
                <a:spcPts val="0"/>
              </a:spcBef>
              <a:spcAft>
                <a:spcPts val="0"/>
              </a:spcAft>
              <a:buNone/>
            </a:pPr>
            <a:endParaRPr sz="1400" dirty="0">
              <a:solidFill>
                <a:schemeClr val="dk1"/>
              </a:solidFill>
            </a:endParaRPr>
          </a:p>
          <a:p>
            <a:pPr marL="457200" lvl="0" indent="0" algn="l" rtl="0">
              <a:spcBef>
                <a:spcPts val="0"/>
              </a:spcBef>
              <a:spcAft>
                <a:spcPts val="0"/>
              </a:spcAft>
              <a:buNone/>
            </a:pPr>
            <a:endParaRPr sz="1400" dirty="0">
              <a:solidFill>
                <a:schemeClr val="dk1"/>
              </a:solidFill>
            </a:endParaRPr>
          </a:p>
          <a:p>
            <a:pPr marL="457200" lvl="0" indent="0" algn="l" rtl="0">
              <a:spcBef>
                <a:spcPts val="0"/>
              </a:spcBef>
              <a:spcAft>
                <a:spcPts val="0"/>
              </a:spcAft>
              <a:buNone/>
            </a:pPr>
            <a:endParaRPr sz="1400" dirty="0">
              <a:solidFill>
                <a:schemeClr val="dk1"/>
              </a:solidFill>
            </a:endParaRPr>
          </a:p>
          <a:p>
            <a:pPr marL="457200" lvl="0" indent="0" algn="l" rtl="0">
              <a:spcBef>
                <a:spcPts val="0"/>
              </a:spcBef>
              <a:spcAft>
                <a:spcPts val="0"/>
              </a:spcAft>
              <a:buNone/>
            </a:pPr>
            <a:endParaRPr sz="1400" dirty="0">
              <a:solidFill>
                <a:schemeClr val="dk1"/>
              </a:solidFill>
            </a:endParaRPr>
          </a:p>
          <a:p>
            <a:pPr marL="0" lvl="0" indent="0" algn="just" rtl="0">
              <a:spcBef>
                <a:spcPts val="0"/>
              </a:spcBef>
              <a:spcAft>
                <a:spcPts val="0"/>
              </a:spcAft>
              <a:buClr>
                <a:schemeClr val="dk1"/>
              </a:buClr>
              <a:buSzPts val="1100"/>
              <a:buFont typeface="Arial"/>
              <a:buNone/>
            </a:pPr>
            <a:r>
              <a:rPr lang="en" sz="1400" b="1" dirty="0">
                <a:solidFill>
                  <a:schemeClr val="dk1"/>
                </a:solidFill>
              </a:rPr>
              <a:t>[NEXT SLIDE]</a:t>
            </a:r>
            <a:endParaRPr sz="1400" dirty="0">
              <a:solidFill>
                <a:schemeClr val="dk1"/>
              </a:solidFill>
            </a:endParaRPr>
          </a:p>
          <a:p>
            <a:pPr marL="0" lvl="0" indent="0" algn="l" rtl="0">
              <a:spcBef>
                <a:spcPts val="0"/>
              </a:spcBef>
              <a:spcAft>
                <a:spcPts val="0"/>
              </a:spcAft>
              <a:buClr>
                <a:schemeClr val="dk1"/>
              </a:buClr>
              <a:buSzPts val="1300"/>
              <a:buFont typeface="Arial"/>
              <a:buNone/>
            </a:pPr>
            <a:endParaRPr sz="1400" dirty="0">
              <a:solidFill>
                <a:schemeClr val="dk1"/>
              </a:solidFill>
            </a:endParaRPr>
          </a:p>
          <a:p>
            <a:pPr marL="0" lvl="0" indent="0" algn="l" rtl="0">
              <a:spcBef>
                <a:spcPts val="0"/>
              </a:spcBef>
              <a:spcAft>
                <a:spcPts val="0"/>
              </a:spcAft>
              <a:buClr>
                <a:schemeClr val="dk1"/>
              </a:buClr>
              <a:buSzPts val="1300"/>
              <a:buFont typeface="Arial"/>
              <a:buNone/>
            </a:pPr>
            <a:endParaRPr sz="1400" dirty="0">
              <a:solidFill>
                <a:schemeClr val="dk1"/>
              </a:solidFill>
            </a:endParaRPr>
          </a:p>
        </p:txBody>
      </p:sp>
      <p:sp>
        <p:nvSpPr>
          <p:cNvPr id="273" name="Google Shape;273;g274e6b19298_0_1116:notes"/>
          <p:cNvSpPr txBox="1">
            <a:spLocks noGrp="1"/>
          </p:cNvSpPr>
          <p:nvPr>
            <p:ph type="sldNum" idx="12"/>
          </p:nvPr>
        </p:nvSpPr>
        <p:spPr>
          <a:xfrm>
            <a:off x="3884613" y="8685225"/>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sz="1400"/>
              <a:t>3</a:t>
            </a:fld>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eab836a680_0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g2eab836a680_0_7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eab836a680_0_7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g2eab836a680_0_7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eab836a680_0_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g2eab836a680_0_7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eab836a680_0_8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2eab836a680_0_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eab836a680_0_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2eab836a680_0_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2eab836a680_0_8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2eab836a680_0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eab836a680_0_8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eab836a680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eab836a680_0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3" name="Google Shape;623;g2eab836a680_0_8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To complement our strong online presence, we formulated the Community Health Promotion Playbook to enable local governments to run different social mobilization activities in their own communities. This people based approach in health promotion takes into consideration the innovativeness, visibility, engagement, and most of all desirability of the activities in making health information fun and educational!</a:t>
            </a:r>
            <a:br>
              <a:rPr lang="en">
                <a:solidFill>
                  <a:schemeClr val="dk1"/>
                </a:solidFill>
              </a:rPr>
            </a:br>
            <a:br>
              <a:rPr lang="en">
                <a:solidFill>
                  <a:schemeClr val="dk1"/>
                </a:solidFill>
              </a:rPr>
            </a:br>
            <a:r>
              <a:rPr lang="en">
                <a:solidFill>
                  <a:schemeClr val="dk1"/>
                </a:solidFill>
              </a:rPr>
              <a:t>These are simple activities that can be utilized by the LGU in jumpstarting their own Health Promotion Campaigns in their respective areas</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eab836a680_0_8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2eab836a680_0_8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eab836a680_0_8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2eab836a680_0_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74e6b19298_0_1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74e6b19298_0_1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dirty="0"/>
              <a:t>In terms of FP method preference,</a:t>
            </a:r>
            <a:r>
              <a:rPr lang="en" sz="1400" b="1" dirty="0"/>
              <a:t> Oral pills,</a:t>
            </a:r>
            <a:r>
              <a:rPr lang="en" sz="1400" dirty="0"/>
              <a:t> specifically </a:t>
            </a:r>
            <a:r>
              <a:rPr lang="en" sz="1400" b="1" dirty="0"/>
              <a:t>combined-oral-contraceptives or COCs</a:t>
            </a:r>
            <a:r>
              <a:rPr lang="en" sz="1400" dirty="0"/>
              <a:t>, remain to be the most commonly used modern family planning method, accounting for 34.48% of the total current users. </a:t>
            </a:r>
            <a:endParaRPr sz="1400" dirty="0"/>
          </a:p>
          <a:p>
            <a:pPr marL="457200" lvl="0" indent="0" algn="l" rtl="0">
              <a:spcBef>
                <a:spcPts val="0"/>
              </a:spcBef>
              <a:spcAft>
                <a:spcPts val="0"/>
              </a:spcAft>
              <a:buNone/>
            </a:pPr>
            <a:endParaRPr sz="1400" dirty="0"/>
          </a:p>
          <a:p>
            <a:pPr marL="457200" lvl="0" indent="-317500" algn="l" rtl="0">
              <a:spcBef>
                <a:spcPts val="0"/>
              </a:spcBef>
              <a:spcAft>
                <a:spcPts val="0"/>
              </a:spcAft>
              <a:buSzPts val="1400"/>
              <a:buChar char="●"/>
            </a:pPr>
            <a:r>
              <a:rPr lang="en" sz="1400" dirty="0"/>
              <a:t>This was followed by </a:t>
            </a:r>
            <a:r>
              <a:rPr lang="en" sz="1400" b="1" dirty="0"/>
              <a:t>injectables </a:t>
            </a:r>
            <a:r>
              <a:rPr lang="en" sz="1400" dirty="0"/>
              <a:t>with 1.8 Million or 20.66% of total current users and </a:t>
            </a:r>
            <a:r>
              <a:rPr lang="en" sz="1400" b="1" dirty="0"/>
              <a:t>female sterilization </a:t>
            </a:r>
            <a:r>
              <a:rPr lang="en" sz="1400" dirty="0"/>
              <a:t>which accounted for 9.48% of the total modern FP users </a:t>
            </a:r>
            <a:endParaRPr sz="1400" dirty="0"/>
          </a:p>
          <a:p>
            <a:pPr marL="457200" lvl="0" indent="0" algn="l" rtl="0">
              <a:spcBef>
                <a:spcPts val="0"/>
              </a:spcBef>
              <a:spcAft>
                <a:spcPts val="0"/>
              </a:spcAft>
              <a:buNone/>
            </a:pPr>
            <a:endParaRPr sz="1400" dirty="0"/>
          </a:p>
          <a:p>
            <a:pPr marL="457200" lvl="0" indent="-317500" algn="l" rtl="0">
              <a:spcBef>
                <a:spcPts val="0"/>
              </a:spcBef>
              <a:spcAft>
                <a:spcPts val="0"/>
              </a:spcAft>
              <a:buSzPts val="1400"/>
              <a:buChar char="●"/>
            </a:pPr>
            <a:r>
              <a:rPr lang="en" sz="1400" dirty="0"/>
              <a:t>With regards to our expansion to Long-Acting Reversible Contraceptives(LARCs), </a:t>
            </a:r>
            <a:r>
              <a:rPr lang="en" sz="1400" b="1" dirty="0"/>
              <a:t>implants </a:t>
            </a:r>
            <a:r>
              <a:rPr lang="en" sz="1400" dirty="0"/>
              <a:t>had the highest increase in the number of users from 2022 to 2023, which was also the observation in 2022.  The users of implants have grown by 24.11% in 2023, making implants the fourth most common modern FP method. </a:t>
            </a:r>
            <a:endParaRPr sz="1400" dirty="0"/>
          </a:p>
          <a:p>
            <a:pPr marL="457200" lvl="0" indent="0" algn="l" rtl="0">
              <a:spcBef>
                <a:spcPts val="0"/>
              </a:spcBef>
              <a:spcAft>
                <a:spcPts val="0"/>
              </a:spcAft>
              <a:buNone/>
            </a:pPr>
            <a:endParaRPr sz="1400" dirty="0"/>
          </a:p>
          <a:p>
            <a:pPr marL="457200" lvl="0" indent="-317500" algn="l" rtl="0">
              <a:spcBef>
                <a:spcPts val="0"/>
              </a:spcBef>
              <a:spcAft>
                <a:spcPts val="0"/>
              </a:spcAft>
              <a:buSzPts val="1400"/>
              <a:buChar char="●"/>
            </a:pPr>
            <a:r>
              <a:rPr lang="en" sz="1400" dirty="0"/>
              <a:t>Additionally, an 13.9% increase in the users of </a:t>
            </a:r>
            <a:r>
              <a:rPr lang="en" sz="1400" b="1" dirty="0"/>
              <a:t>postpartum IUD</a:t>
            </a:r>
            <a:r>
              <a:rPr lang="en" sz="1400" dirty="0"/>
              <a:t> was also observed in 2023.</a:t>
            </a:r>
            <a:endParaRPr sz="14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eab836a680_0_8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2eab836a680_0_8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eab836a680_0_8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2eab836a680_0_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818ccf1c41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818ccf1c41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dirty="0"/>
              <a:t>In terms of FP method preference comparing All Women vs Adolescents:</a:t>
            </a:r>
            <a:endParaRPr sz="1400" dirty="0"/>
          </a:p>
          <a:p>
            <a:pPr marL="914400" lvl="1" indent="-317500" algn="l" rtl="0">
              <a:spcBef>
                <a:spcPts val="0"/>
              </a:spcBef>
              <a:spcAft>
                <a:spcPts val="0"/>
              </a:spcAft>
              <a:buSzPts val="1400"/>
              <a:buChar char="○"/>
            </a:pPr>
            <a:r>
              <a:rPr lang="en" sz="1400" dirty="0">
                <a:solidFill>
                  <a:schemeClr val="dk1"/>
                </a:solidFill>
              </a:rPr>
              <a:t>Drivers of FP Use for both are COCs and Injectables; </a:t>
            </a:r>
            <a:endParaRPr sz="1400" dirty="0">
              <a:solidFill>
                <a:schemeClr val="dk1"/>
              </a:solidFill>
            </a:endParaRPr>
          </a:p>
          <a:p>
            <a:pPr marL="914400" lvl="1" indent="-317500" algn="l" rtl="0">
              <a:spcBef>
                <a:spcPts val="0"/>
              </a:spcBef>
              <a:spcAft>
                <a:spcPts val="0"/>
              </a:spcAft>
              <a:buSzPts val="1400"/>
              <a:buChar char="○"/>
            </a:pPr>
            <a:r>
              <a:rPr lang="en" sz="1400" dirty="0"/>
              <a:t>Top 1 for Adolescents is Injectables while COC is highest for all women.</a:t>
            </a:r>
            <a:endParaRPr sz="1400" dirty="0"/>
          </a:p>
          <a:p>
            <a:pPr marL="914400" lvl="1" indent="-317500" algn="l" rtl="0">
              <a:spcBef>
                <a:spcPts val="0"/>
              </a:spcBef>
              <a:spcAft>
                <a:spcPts val="0"/>
              </a:spcAft>
              <a:buSzPts val="1400"/>
              <a:buChar char="○"/>
            </a:pPr>
            <a:r>
              <a:rPr lang="en" sz="1400" dirty="0"/>
              <a:t>Implants is the fourth most common modern FP method for both age groups. </a:t>
            </a:r>
            <a:endParaRPr sz="1400" dirty="0"/>
          </a:p>
          <a:p>
            <a:pPr marL="457200" lvl="0" indent="0" algn="l" rtl="0">
              <a:spcBef>
                <a:spcPts val="0"/>
              </a:spcBef>
              <a:spcAft>
                <a:spcPts val="0"/>
              </a:spcAft>
              <a:buNone/>
            </a:pPr>
            <a:endParaRPr sz="14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818ccf1c4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818ccf1c41_0_0:notes"/>
          <p:cNvSpPr txBox="1">
            <a:spLocks noGrp="1"/>
          </p:cNvSpPr>
          <p:nvPr>
            <p:ph type="body" idx="1"/>
          </p:nvPr>
        </p:nvSpPr>
        <p:spPr>
          <a:xfrm>
            <a:off x="685801" y="4400555"/>
            <a:ext cx="5486400" cy="36006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400" dirty="0">
                <a:solidFill>
                  <a:schemeClr val="dk1"/>
                </a:solidFill>
              </a:rPr>
              <a:t>As a result of our FP coverage, nearly </a:t>
            </a:r>
            <a:r>
              <a:rPr lang="en" sz="1400" b="1" dirty="0">
                <a:solidFill>
                  <a:schemeClr val="dk1"/>
                </a:solidFill>
              </a:rPr>
              <a:t>3 million unintended pregnancies </a:t>
            </a:r>
            <a:r>
              <a:rPr lang="en" sz="1400" dirty="0">
                <a:solidFill>
                  <a:schemeClr val="dk1"/>
                </a:solidFill>
              </a:rPr>
              <a:t>and </a:t>
            </a:r>
            <a:r>
              <a:rPr lang="en" sz="1400" b="1" dirty="0">
                <a:solidFill>
                  <a:schemeClr val="dk1"/>
                </a:solidFill>
              </a:rPr>
              <a:t>800,000 unsafe abortions</a:t>
            </a:r>
            <a:r>
              <a:rPr lang="en" sz="1400" dirty="0">
                <a:solidFill>
                  <a:schemeClr val="dk1"/>
                </a:solidFill>
              </a:rPr>
              <a:t> have been avoided. </a:t>
            </a:r>
            <a:endParaRPr sz="1400" dirty="0">
              <a:solidFill>
                <a:schemeClr val="dk1"/>
              </a:solidFill>
            </a:endParaRPr>
          </a:p>
          <a:p>
            <a:pPr marL="457200" lvl="0" indent="0" algn="l" rtl="0">
              <a:spcBef>
                <a:spcPts val="0"/>
              </a:spcBef>
              <a:spcAft>
                <a:spcPts val="0"/>
              </a:spcAft>
              <a:buNone/>
            </a:pPr>
            <a:endParaRPr sz="1400"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This has also prevented almost </a:t>
            </a:r>
            <a:r>
              <a:rPr lang="en" sz="1400" b="1" dirty="0">
                <a:solidFill>
                  <a:schemeClr val="dk1"/>
                </a:solidFill>
              </a:rPr>
              <a:t>970 maternal deaths</a:t>
            </a:r>
            <a:r>
              <a:rPr lang="en" sz="1400" dirty="0">
                <a:solidFill>
                  <a:schemeClr val="dk1"/>
                </a:solidFill>
              </a:rPr>
              <a:t> due to complications during childbirth because of risky pregnancy.</a:t>
            </a:r>
            <a:endParaRPr sz="1400" dirty="0">
              <a:solidFill>
                <a:schemeClr val="dk1"/>
              </a:solidFill>
            </a:endParaRPr>
          </a:p>
          <a:p>
            <a:pPr marL="457200" lvl="0" indent="0" algn="l" rtl="0">
              <a:spcBef>
                <a:spcPts val="0"/>
              </a:spcBef>
              <a:spcAft>
                <a:spcPts val="0"/>
              </a:spcAft>
              <a:buClr>
                <a:schemeClr val="dk1"/>
              </a:buClr>
              <a:buSzPts val="1100"/>
              <a:buFont typeface="Arial"/>
              <a:buNone/>
            </a:pPr>
            <a:endParaRPr sz="1400"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Inshort, modern FP use can help avert maternal deaths that can result from unintended pregnancies and unsafe abortions.  </a:t>
            </a:r>
            <a:endParaRPr sz="1400" dirty="0">
              <a:solidFill>
                <a:schemeClr val="dk1"/>
              </a:solidFill>
            </a:endParaRPr>
          </a:p>
          <a:p>
            <a:pPr marL="457200" lvl="0" indent="0" algn="l" rtl="0">
              <a:spcBef>
                <a:spcPts val="0"/>
              </a:spcBef>
              <a:spcAft>
                <a:spcPts val="0"/>
              </a:spcAft>
              <a:buClr>
                <a:schemeClr val="dk1"/>
              </a:buClr>
              <a:buSzPts val="1100"/>
              <a:buFont typeface="Arial"/>
              <a:buNone/>
            </a:pPr>
            <a:endParaRPr sz="1400"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And that declines in FP use may result in additional maternal deaths that could have been averted if women did not face reductions in access to modern family planning. </a:t>
            </a:r>
            <a:endParaRPr dirty="0">
              <a:solidFill>
                <a:schemeClr val="dk1"/>
              </a:solidFill>
            </a:endParaRPr>
          </a:p>
        </p:txBody>
      </p:sp>
      <p:sp>
        <p:nvSpPr>
          <p:cNvPr id="319" name="Google Shape;319;g2818ccf1c41_0_0:notes"/>
          <p:cNvSpPr txBox="1">
            <a:spLocks noGrp="1"/>
          </p:cNvSpPr>
          <p:nvPr>
            <p:ph type="sldNum" idx="12"/>
          </p:nvPr>
        </p:nvSpPr>
        <p:spPr>
          <a:xfrm>
            <a:off x="3884613" y="8685225"/>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sz="1400"/>
              <a:t>6</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74e6b19298_0_1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74e6b19298_0_1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chemeClr val="dk1"/>
              </a:buClr>
              <a:buSzPts val="1300"/>
              <a:buChar char="●"/>
            </a:pPr>
            <a:r>
              <a:rPr lang="en" sz="1300" dirty="0">
                <a:solidFill>
                  <a:schemeClr val="dk1"/>
                </a:solidFill>
              </a:rPr>
              <a:t>In alignment with the Sustainable Development Goal (SDG) Indicator 3.7.1, the target for the Demand Satisfied with Modern Family Planning Methods is set to 75% by 2030</a:t>
            </a:r>
            <a:endParaRPr sz="1300" dirty="0">
              <a:solidFill>
                <a:schemeClr val="dk1"/>
              </a:solidFill>
            </a:endParaRPr>
          </a:p>
          <a:p>
            <a:pPr marL="457200" lvl="0" indent="0" algn="l" rtl="0">
              <a:spcBef>
                <a:spcPts val="0"/>
              </a:spcBef>
              <a:spcAft>
                <a:spcPts val="0"/>
              </a:spcAft>
              <a:buNone/>
            </a:pPr>
            <a:endParaRPr sz="1300" dirty="0">
              <a:solidFill>
                <a:schemeClr val="dk1"/>
              </a:solidFill>
            </a:endParaRPr>
          </a:p>
          <a:p>
            <a:pPr marL="457200" lvl="0" indent="-311150" algn="l" rtl="0">
              <a:spcBef>
                <a:spcPts val="0"/>
              </a:spcBef>
              <a:spcAft>
                <a:spcPts val="0"/>
              </a:spcAft>
              <a:buClr>
                <a:schemeClr val="dk1"/>
              </a:buClr>
              <a:buSzPts val="1300"/>
              <a:buChar char="●"/>
            </a:pPr>
            <a:r>
              <a:rPr lang="en" sz="1300" dirty="0">
                <a:solidFill>
                  <a:schemeClr val="dk1"/>
                </a:solidFill>
              </a:rPr>
              <a:t>For the target to be achieved, the program should be able to serve around </a:t>
            </a:r>
            <a:r>
              <a:rPr lang="en" sz="1300" b="1" dirty="0">
                <a:solidFill>
                  <a:schemeClr val="dk1"/>
                </a:solidFill>
                <a:highlight>
                  <a:srgbClr val="FDD240"/>
                </a:highlight>
              </a:rPr>
              <a:t>10,177, 000 </a:t>
            </a:r>
            <a:r>
              <a:rPr lang="en" sz="1300" dirty="0">
                <a:solidFill>
                  <a:schemeClr val="dk1"/>
                </a:solidFill>
              </a:rPr>
              <a:t>women (assuming that the total demand remains constant) by 2030.</a:t>
            </a:r>
            <a:endParaRPr sz="1300" dirty="0">
              <a:solidFill>
                <a:schemeClr val="dk1"/>
              </a:solidFill>
              <a:highlight>
                <a:srgbClr val="FEC832"/>
              </a:highlight>
            </a:endParaRPr>
          </a:p>
          <a:p>
            <a:pPr marL="0" lvl="0" indent="0" algn="l" rtl="0">
              <a:spcBef>
                <a:spcPts val="0"/>
              </a:spcBef>
              <a:spcAft>
                <a:spcPts val="0"/>
              </a:spcAft>
              <a:buClr>
                <a:schemeClr val="dk1"/>
              </a:buClr>
              <a:buSzPts val="1000"/>
              <a:buFont typeface="Arial"/>
              <a:buNone/>
            </a:pPr>
            <a:endParaRPr sz="1300" dirty="0">
              <a:solidFill>
                <a:schemeClr val="dk1"/>
              </a:solidFill>
            </a:endParaRPr>
          </a:p>
          <a:p>
            <a:pPr marL="0" lvl="0" indent="0" algn="l" rtl="0">
              <a:spcBef>
                <a:spcPts val="0"/>
              </a:spcBef>
              <a:spcAft>
                <a:spcPts val="0"/>
              </a:spcAft>
              <a:buClr>
                <a:schemeClr val="dk1"/>
              </a:buClr>
              <a:buSzPts val="1000"/>
              <a:buFont typeface="Arial"/>
              <a:buNone/>
            </a:pPr>
            <a:endParaRPr sz="1300" dirty="0">
              <a:solidFill>
                <a:schemeClr val="dk1"/>
              </a:solidFill>
              <a:highlight>
                <a:srgbClr val="FEC832"/>
              </a:highlight>
            </a:endParaRP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81738565d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281738565d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7000"/>
              </a:lnSpc>
              <a:spcBef>
                <a:spcPts val="0"/>
              </a:spcBef>
              <a:spcAft>
                <a:spcPts val="0"/>
              </a:spcAft>
              <a:buNone/>
            </a:pPr>
            <a:r>
              <a:rPr lang="en" sz="1800" b="1" u="sng" dirty="0">
                <a:solidFill>
                  <a:schemeClr val="dk1"/>
                </a:solidFill>
                <a:latin typeface="Roboto"/>
                <a:ea typeface="Roboto"/>
                <a:cs typeface="Roboto"/>
                <a:sym typeface="Roboto"/>
              </a:rPr>
              <a:t>Commitment Objective 1: Policy</a:t>
            </a:r>
            <a:endParaRPr sz="1800" b="1" u="sng" dirty="0">
              <a:solidFill>
                <a:schemeClr val="dk1"/>
              </a:solidFill>
              <a:latin typeface="Roboto"/>
              <a:ea typeface="Roboto"/>
              <a:cs typeface="Roboto"/>
              <a:sym typeface="Roboto"/>
            </a:endParaRPr>
          </a:p>
          <a:p>
            <a:pPr marL="457200" lvl="0" indent="-304800" algn="just" rtl="0">
              <a:lnSpc>
                <a:spcPct val="107000"/>
              </a:lnSpc>
              <a:spcBef>
                <a:spcPts val="0"/>
              </a:spcBef>
              <a:spcAft>
                <a:spcPts val="0"/>
              </a:spcAft>
              <a:buSzPts val="1200"/>
              <a:buChar char="●"/>
            </a:pPr>
            <a:r>
              <a:rPr lang="en" sz="1200" dirty="0"/>
              <a:t>The Philippines commits to full and effective implementation of the country’s Universal Health Care (UHC) Law, </a:t>
            </a:r>
            <a:endParaRPr sz="1200" dirty="0"/>
          </a:p>
          <a:p>
            <a:pPr marL="0" lvl="0" indent="0" algn="just" rtl="0">
              <a:lnSpc>
                <a:spcPct val="107000"/>
              </a:lnSpc>
              <a:spcBef>
                <a:spcPts val="0"/>
              </a:spcBef>
              <a:spcAft>
                <a:spcPts val="0"/>
              </a:spcAft>
              <a:buNone/>
            </a:pPr>
            <a:endParaRPr sz="1200" dirty="0"/>
          </a:p>
          <a:p>
            <a:pPr marL="457200" lvl="0" indent="-304800" algn="just" rtl="0">
              <a:lnSpc>
                <a:spcPct val="107000"/>
              </a:lnSpc>
              <a:spcBef>
                <a:spcPts val="0"/>
              </a:spcBef>
              <a:spcAft>
                <a:spcPts val="0"/>
              </a:spcAft>
              <a:buSzPts val="1200"/>
              <a:buChar char="●"/>
            </a:pPr>
            <a:r>
              <a:rPr lang="en" sz="1200" dirty="0"/>
              <a:t>along with the Reproductive Health (RH) Law, that will guarantee all Filipinos equitable access to quality and affordable health care, goods and services, </a:t>
            </a:r>
            <a:endParaRPr sz="1200" dirty="0"/>
          </a:p>
          <a:p>
            <a:pPr marL="457200" lvl="0" indent="0" algn="just" rtl="0">
              <a:lnSpc>
                <a:spcPct val="107000"/>
              </a:lnSpc>
              <a:spcBef>
                <a:spcPts val="0"/>
              </a:spcBef>
              <a:spcAft>
                <a:spcPts val="0"/>
              </a:spcAft>
              <a:buNone/>
            </a:pPr>
            <a:endParaRPr sz="1200" dirty="0"/>
          </a:p>
          <a:p>
            <a:pPr marL="457200" lvl="0" indent="-304800" algn="just" rtl="0">
              <a:lnSpc>
                <a:spcPct val="107000"/>
              </a:lnSpc>
              <a:spcBef>
                <a:spcPts val="0"/>
              </a:spcBef>
              <a:spcAft>
                <a:spcPts val="0"/>
              </a:spcAft>
              <a:buSzPts val="1200"/>
              <a:buChar char="●"/>
            </a:pPr>
            <a:r>
              <a:rPr lang="en" sz="1200" dirty="0"/>
              <a:t>including family planning (FP) and adolescent reproductive health (ARH) services</a:t>
            </a:r>
            <a:endParaRPr sz="1200" dirty="0"/>
          </a:p>
          <a:p>
            <a:pPr marL="457200" lvl="0" indent="0" algn="just" rtl="0">
              <a:lnSpc>
                <a:spcPct val="107000"/>
              </a:lnSpc>
              <a:spcBef>
                <a:spcPts val="0"/>
              </a:spcBef>
              <a:spcAft>
                <a:spcPts val="0"/>
              </a:spcAft>
              <a:buNone/>
            </a:pPr>
            <a:endParaRPr sz="1200" dirty="0"/>
          </a:p>
          <a:p>
            <a:pPr marL="457200" lvl="0" indent="-304800" algn="just" rtl="0">
              <a:lnSpc>
                <a:spcPct val="107000"/>
              </a:lnSpc>
              <a:spcBef>
                <a:spcPts val="0"/>
              </a:spcBef>
              <a:spcAft>
                <a:spcPts val="0"/>
              </a:spcAft>
              <a:buSzPts val="1200"/>
              <a:buChar char="●"/>
            </a:pPr>
            <a:r>
              <a:rPr lang="en" sz="1200" dirty="0"/>
              <a:t> whenever and wherever these are needed, and are protected against financial risk especially the poor, vulnerable and underserved populations.</a:t>
            </a:r>
            <a:endParaRPr sz="1200" dirty="0"/>
          </a:p>
          <a:p>
            <a:pPr marL="0" lvl="2" indent="0" algn="just" rtl="0">
              <a:lnSpc>
                <a:spcPct val="107000"/>
              </a:lnSpc>
              <a:spcBef>
                <a:spcPts val="0"/>
              </a:spcBef>
              <a:spcAft>
                <a:spcPts val="0"/>
              </a:spcAft>
              <a:buSzPts val="1800"/>
              <a:buNone/>
            </a:pPr>
            <a:endParaRPr sz="1200" dirty="0"/>
          </a:p>
        </p:txBody>
      </p:sp>
      <p:sp>
        <p:nvSpPr>
          <p:cNvPr id="344" name="Google Shape;344;g281738565d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74e6b19298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4e6b19298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b="1" dirty="0"/>
              <a:t>Inclusion of Family Planning in the Devolution Transition Plan</a:t>
            </a:r>
            <a:r>
              <a:rPr lang="en" dirty="0"/>
              <a:t> - a roadmap for Local Government Units.</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b="1" dirty="0"/>
              <a:t>Reproductive Health Multi-Sectoral Work Planning- </a:t>
            </a:r>
            <a:r>
              <a:rPr lang="en" dirty="0">
                <a:solidFill>
                  <a:schemeClr val="dk1"/>
                </a:solidFill>
              </a:rPr>
              <a:t>In collaboration with USAID for the initial draft of the framework this will be used as a </a:t>
            </a:r>
            <a:r>
              <a:rPr lang="en" dirty="0"/>
              <a:t>blueprint or guide for all government actors, technical assistance providers, donors, and other stakeholders in setting the goals, objectives, and performance scorecards. It provides unified direction for collective efforts in advancing reproductive health and socio-economic development in the Philippines. </a:t>
            </a:r>
            <a:r>
              <a:rPr lang="en" i="1" dirty="0"/>
              <a:t>Currently we are being assisted by UNFPA for the final technical and copy editing.  </a:t>
            </a:r>
            <a:endParaRPr i="1" dirty="0"/>
          </a:p>
          <a:p>
            <a:pPr marL="457200" lvl="0" indent="0" algn="l" rtl="0">
              <a:spcBef>
                <a:spcPts val="0"/>
              </a:spcBef>
              <a:spcAft>
                <a:spcPts val="0"/>
              </a:spcAft>
              <a:buNone/>
            </a:pPr>
            <a:endParaRPr i="1" dirty="0"/>
          </a:p>
          <a:p>
            <a:pPr marL="457200" lvl="0" indent="-298450" algn="l" rtl="0">
              <a:spcBef>
                <a:spcPts val="0"/>
              </a:spcBef>
              <a:spcAft>
                <a:spcPts val="0"/>
              </a:spcAft>
              <a:buSzPts val="1100"/>
              <a:buChar char="●"/>
            </a:pPr>
            <a:r>
              <a:rPr lang="en" dirty="0"/>
              <a:t>Joint Policies with Health, Economic and, Population and Development for the collaborative mechanism for FP program</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Integrating FP with other basic services through the Omnibus Health Guidelines per Lifestage</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Commodity security, capacity building on forecasting and supply planning, inventory analysis, </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Philippine health insurance (Philhealth) Inclusion of Family Planning - The PhilHealth offers benefit package for  modern family planning services in Free-standing Family Planning (FP) Clinics and other health care institutions accredited by PHIC (PhilHealth Circulars 2018-0017,  2018-005, 038-2015, and 16 s. 2008).To date it includes (1) Insertion of IUD, (2) subdermal contraceptive implant, (3) vasectomy (including no-scalpel vasectomy), (4) bilateral tubal ligation</a:t>
            </a:r>
            <a:endParaRPr dirty="0"/>
          </a:p>
          <a:p>
            <a:pPr marL="45720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Final Topics in the Health Technology Assessment Priority list released May 2024 includes 2 rod implants (Levonorgestrel 75mg Subdermal implant) and hormonal implants (Levonorgestrel (52mg) Intrauterine Device (IUD). The Self injectable FP or the  DMPA-SC will be resubmitted in this year's opening of HTA Topic Nomination</a:t>
            </a:r>
            <a:endParaRPr dirty="0"/>
          </a:p>
          <a:p>
            <a:pPr marL="45720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_1_1">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2" name="Google Shape;52;p13"/>
          <p:cNvSpPr/>
          <p:nvPr/>
        </p:nvSpPr>
        <p:spPr>
          <a:xfrm>
            <a:off x="1556085" y="2356104"/>
            <a:ext cx="854100" cy="90300"/>
          </a:xfrm>
          <a:prstGeom prst="rect">
            <a:avLst/>
          </a:prstGeom>
          <a:solidFill>
            <a:srgbClr val="93C47D"/>
          </a:solidFill>
          <a:ln>
            <a:noFill/>
          </a:ln>
        </p:spPr>
        <p:txBody>
          <a:bodyPr spcFirstLastPara="1" wrap="square" lIns="43875" tIns="43875" rIns="43875" bIns="43875" anchor="ctr" anchorCtr="0">
            <a:noAutofit/>
          </a:bodyPr>
          <a:lstStyle/>
          <a:p>
            <a:pPr marL="0" lvl="0" indent="0" algn="l" rtl="0">
              <a:spcBef>
                <a:spcPts val="0"/>
              </a:spcBef>
              <a:spcAft>
                <a:spcPts val="0"/>
              </a:spcAft>
              <a:buNone/>
            </a:pPr>
            <a:endParaRPr sz="2700"/>
          </a:p>
        </p:txBody>
      </p:sp>
      <p:pic>
        <p:nvPicPr>
          <p:cNvPr id="53" name="Google Shape;53;p13"/>
          <p:cNvPicPr preferRelativeResize="0"/>
          <p:nvPr/>
        </p:nvPicPr>
        <p:blipFill>
          <a:blip r:embed="rId3">
            <a:alphaModFix/>
          </a:blip>
          <a:stretch>
            <a:fillRect/>
          </a:stretch>
        </p:blipFill>
        <p:spPr>
          <a:xfrm>
            <a:off x="1556086" y="1444474"/>
            <a:ext cx="692890" cy="692905"/>
          </a:xfrm>
          <a:prstGeom prst="rect">
            <a:avLst/>
          </a:prstGeom>
          <a:noFill/>
          <a:ln>
            <a:noFill/>
          </a:ln>
        </p:spPr>
      </p:pic>
      <p:sp>
        <p:nvSpPr>
          <p:cNvPr id="54" name="Google Shape;54;p13"/>
          <p:cNvSpPr txBox="1">
            <a:spLocks noGrp="1"/>
          </p:cNvSpPr>
          <p:nvPr>
            <p:ph type="ctrTitle"/>
          </p:nvPr>
        </p:nvSpPr>
        <p:spPr>
          <a:xfrm>
            <a:off x="1443660" y="2348879"/>
            <a:ext cx="8001900" cy="918600"/>
          </a:xfrm>
          <a:prstGeom prst="rect">
            <a:avLst/>
          </a:prstGeom>
        </p:spPr>
        <p:txBody>
          <a:bodyPr spcFirstLastPara="1" wrap="square" lIns="91425" tIns="91425" rIns="91425" bIns="91425" anchor="b" anchorCtr="0">
            <a:normAutofit/>
          </a:bodyPr>
          <a:lstStyle>
            <a:lvl1pPr lvl="0" rtl="0">
              <a:lnSpc>
                <a:spcPct val="80000"/>
              </a:lnSpc>
              <a:spcBef>
                <a:spcPts val="0"/>
              </a:spcBef>
              <a:spcAft>
                <a:spcPts val="0"/>
              </a:spcAft>
              <a:buClr>
                <a:srgbClr val="434343"/>
              </a:buClr>
              <a:buSzPts val="4600"/>
              <a:buFont typeface="Barlow"/>
              <a:buNone/>
              <a:defRPr sz="4600" b="1">
                <a:solidFill>
                  <a:srgbClr val="434343"/>
                </a:solidFill>
                <a:latin typeface="Barlow"/>
                <a:ea typeface="Barlow"/>
                <a:cs typeface="Barlow"/>
                <a:sym typeface="Barlow"/>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endParaRPr/>
          </a:p>
        </p:txBody>
      </p:sp>
      <p:sp>
        <p:nvSpPr>
          <p:cNvPr id="55" name="Google Shape;55;p13"/>
          <p:cNvSpPr txBox="1">
            <a:spLocks noGrp="1"/>
          </p:cNvSpPr>
          <p:nvPr>
            <p:ph type="subTitle" idx="1"/>
          </p:nvPr>
        </p:nvSpPr>
        <p:spPr>
          <a:xfrm>
            <a:off x="1482936" y="3027876"/>
            <a:ext cx="4135200" cy="39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200"/>
              <a:buFont typeface="Barlow Medium"/>
              <a:buNone/>
              <a:defRPr sz="2200">
                <a:latin typeface="Barlow Medium"/>
                <a:ea typeface="Barlow Medium"/>
                <a:cs typeface="Barlow Medium"/>
                <a:sym typeface="Barlow Medium"/>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6" name="Google Shape;56;p13"/>
          <p:cNvSpPr txBox="1">
            <a:spLocks noGrp="1"/>
          </p:cNvSpPr>
          <p:nvPr>
            <p:ph type="subTitle" idx="2"/>
          </p:nvPr>
        </p:nvSpPr>
        <p:spPr>
          <a:xfrm>
            <a:off x="1482936" y="3357060"/>
            <a:ext cx="3119100" cy="39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700"/>
              <a:buFont typeface="Barlow Light"/>
              <a:buNone/>
              <a:defRPr sz="1700">
                <a:latin typeface="Barlow Light"/>
                <a:ea typeface="Barlow Light"/>
                <a:cs typeface="Barlow Light"/>
                <a:sym typeface="Barlow Light"/>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57" name="Google Shape;57;p13"/>
          <p:cNvPicPr preferRelativeResize="0"/>
          <p:nvPr/>
        </p:nvPicPr>
        <p:blipFill rotWithShape="1">
          <a:blip r:embed="rId4">
            <a:alphaModFix/>
          </a:blip>
          <a:srcRect t="79" b="79"/>
          <a:stretch/>
        </p:blipFill>
        <p:spPr>
          <a:xfrm>
            <a:off x="8487830" y="3558420"/>
            <a:ext cx="514208" cy="513396"/>
          </a:xfrm>
          <a:prstGeom prst="rect">
            <a:avLst/>
          </a:prstGeom>
          <a:noFill/>
          <a:ln>
            <a:noFill/>
          </a:ln>
        </p:spPr>
      </p:pic>
      <p:sp>
        <p:nvSpPr>
          <p:cNvPr id="58" name="Google Shape;58;p13"/>
          <p:cNvSpPr txBox="1"/>
          <p:nvPr/>
        </p:nvSpPr>
        <p:spPr>
          <a:xfrm>
            <a:off x="8470758" y="4071816"/>
            <a:ext cx="548400" cy="196500"/>
          </a:xfrm>
          <a:prstGeom prst="rect">
            <a:avLst/>
          </a:prstGeom>
          <a:noFill/>
          <a:ln>
            <a:noFill/>
          </a:ln>
        </p:spPr>
        <p:txBody>
          <a:bodyPr spcFirstLastPara="1" wrap="square" lIns="43875" tIns="43875" rIns="43875" bIns="43875" anchor="t" anchorCtr="0">
            <a:spAutoFit/>
          </a:bodyPr>
          <a:lstStyle/>
          <a:p>
            <a:pPr marL="0" lvl="0" indent="0" algn="ctr" rtl="0">
              <a:spcBef>
                <a:spcPts val="0"/>
              </a:spcBef>
              <a:spcAft>
                <a:spcPts val="0"/>
              </a:spcAft>
              <a:buNone/>
            </a:pPr>
            <a:r>
              <a:rPr lang="en" sz="700">
                <a:solidFill>
                  <a:srgbClr val="434343"/>
                </a:solidFill>
                <a:latin typeface="Barlow Medium"/>
                <a:ea typeface="Barlow Medium"/>
                <a:cs typeface="Barlow Medium"/>
                <a:sym typeface="Barlow Medium"/>
              </a:rPr>
              <a:t>doh.gov.ph</a:t>
            </a:r>
            <a:endParaRPr sz="700">
              <a:solidFill>
                <a:srgbClr val="434343"/>
              </a:solidFill>
              <a:latin typeface="Barlow Medium"/>
              <a:ea typeface="Barlow Medium"/>
              <a:cs typeface="Barlow Medium"/>
              <a:sym typeface="Barlow Medium"/>
            </a:endParaRPr>
          </a:p>
        </p:txBody>
      </p:sp>
      <p:pic>
        <p:nvPicPr>
          <p:cNvPr id="59" name="Google Shape;59;p13"/>
          <p:cNvPicPr preferRelativeResize="0"/>
          <p:nvPr/>
        </p:nvPicPr>
        <p:blipFill rotWithShape="1">
          <a:blip r:embed="rId5">
            <a:alphaModFix/>
          </a:blip>
          <a:srcRect l="41673" b="9206"/>
          <a:stretch/>
        </p:blipFill>
        <p:spPr>
          <a:xfrm>
            <a:off x="2251848" y="1444476"/>
            <a:ext cx="380580" cy="69290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2 1">
  <p:cSld name="BLANK_1_3">
    <p:bg>
      <p:bgPr>
        <a:blipFill>
          <a:blip r:embed="rId2">
            <a:alphaModFix/>
          </a:blip>
          <a:stretch>
            <a:fillRect/>
          </a:stretch>
        </a:blipFill>
        <a:effectLst/>
      </p:bgPr>
    </p:bg>
    <p:spTree>
      <p:nvGrpSpPr>
        <p:cNvPr id="1" name="Shape 6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1">
  <p:cSld name="SECTION_HEADER_1_2">
    <p:spTree>
      <p:nvGrpSpPr>
        <p:cNvPr id="1" name="Shape 61"/>
        <p:cNvGrpSpPr/>
        <p:nvPr/>
      </p:nvGrpSpPr>
      <p:grpSpPr>
        <a:xfrm>
          <a:off x="0" y="0"/>
          <a:ext cx="0" cy="0"/>
          <a:chOff x="0" y="0"/>
          <a:chExt cx="0" cy="0"/>
        </a:xfrm>
      </p:grpSpPr>
      <p:pic>
        <p:nvPicPr>
          <p:cNvPr id="62" name="Google Shape;62;p15"/>
          <p:cNvPicPr preferRelativeResize="0"/>
          <p:nvPr/>
        </p:nvPicPr>
        <p:blipFill rotWithShape="1">
          <a:blip r:embed="rId2">
            <a:alphaModFix/>
          </a:blip>
          <a:srcRect/>
          <a:stretch/>
        </p:blipFill>
        <p:spPr>
          <a:xfrm>
            <a:off x="0" y="0"/>
            <a:ext cx="9144000" cy="514350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Slide">
  <p:cSld name="TITLE_AND_BODY_2">
    <p:spTree>
      <p:nvGrpSpPr>
        <p:cNvPr id="1" name="Shape 63"/>
        <p:cNvGrpSpPr/>
        <p:nvPr/>
      </p:nvGrpSpPr>
      <p:grpSpPr>
        <a:xfrm>
          <a:off x="0" y="0"/>
          <a:ext cx="0" cy="0"/>
          <a:chOff x="0" y="0"/>
          <a:chExt cx="0" cy="0"/>
        </a:xfrm>
      </p:grpSpPr>
      <p:pic>
        <p:nvPicPr>
          <p:cNvPr id="64" name="Google Shape;64;p1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5" name="Google Shape;65;p16"/>
          <p:cNvSpPr txBox="1">
            <a:spLocks noGrp="1"/>
          </p:cNvSpPr>
          <p:nvPr>
            <p:ph type="sldNum" idx="12"/>
          </p:nvPr>
        </p:nvSpPr>
        <p:spPr>
          <a:xfrm>
            <a:off x="2921928" y="4663212"/>
            <a:ext cx="3462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6"/>
          <p:cNvSpPr txBox="1">
            <a:spLocks noGrp="1"/>
          </p:cNvSpPr>
          <p:nvPr>
            <p:ph type="title"/>
          </p:nvPr>
        </p:nvSpPr>
        <p:spPr>
          <a:xfrm>
            <a:off x="259776" y="1231044"/>
            <a:ext cx="2970000" cy="2562900"/>
          </a:xfrm>
          <a:prstGeom prst="rect">
            <a:avLst/>
          </a:prstGeom>
          <a:noFill/>
          <a:ln>
            <a:noFill/>
          </a:ln>
        </p:spPr>
        <p:txBody>
          <a:bodyPr spcFirstLastPara="1" wrap="square" lIns="91425" tIns="91425" rIns="91425" bIns="91425" anchor="t" anchorCtr="0">
            <a:normAutofit/>
          </a:bodyPr>
          <a:lstStyle>
            <a:lvl1pPr lvl="0" algn="l" rtl="0">
              <a:lnSpc>
                <a:spcPct val="80000"/>
              </a:lnSpc>
              <a:spcBef>
                <a:spcPts val="0"/>
              </a:spcBef>
              <a:spcAft>
                <a:spcPts val="0"/>
              </a:spcAft>
              <a:buClr>
                <a:srgbClr val="434343"/>
              </a:buClr>
              <a:buSzPts val="4800"/>
              <a:buFont typeface="Barlow"/>
              <a:buNone/>
              <a:defRPr sz="4800" b="1">
                <a:solidFill>
                  <a:srgbClr val="434343"/>
                </a:solidFill>
                <a:latin typeface="Barlow"/>
                <a:ea typeface="Barlow"/>
                <a:cs typeface="Barlow"/>
                <a:sym typeface="Barlow"/>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pic>
        <p:nvPicPr>
          <p:cNvPr id="67" name="Google Shape;67;p16"/>
          <p:cNvPicPr preferRelativeResize="0"/>
          <p:nvPr/>
        </p:nvPicPr>
        <p:blipFill rotWithShape="1">
          <a:blip r:embed="rId3">
            <a:alphaModFix/>
          </a:blip>
          <a:srcRect t="79" b="79"/>
          <a:stretch/>
        </p:blipFill>
        <p:spPr>
          <a:xfrm>
            <a:off x="1565958" y="4709589"/>
            <a:ext cx="309349" cy="308862"/>
          </a:xfrm>
          <a:prstGeom prst="rect">
            <a:avLst/>
          </a:prstGeom>
          <a:noFill/>
          <a:ln>
            <a:noFill/>
          </a:ln>
        </p:spPr>
      </p:pic>
      <p:sp>
        <p:nvSpPr>
          <p:cNvPr id="68" name="Google Shape;68;p16"/>
          <p:cNvSpPr txBox="1"/>
          <p:nvPr/>
        </p:nvSpPr>
        <p:spPr>
          <a:xfrm>
            <a:off x="1798849" y="4760556"/>
            <a:ext cx="1170000" cy="211800"/>
          </a:xfrm>
          <a:prstGeom prst="rect">
            <a:avLst/>
          </a:prstGeom>
          <a:noFill/>
          <a:ln>
            <a:noFill/>
          </a:ln>
        </p:spPr>
        <p:txBody>
          <a:bodyPr spcFirstLastPara="1" wrap="square" lIns="43900" tIns="43900" rIns="43900" bIns="439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434343"/>
                </a:solidFill>
                <a:latin typeface="Barlow"/>
                <a:ea typeface="Barlow"/>
                <a:cs typeface="Barlow"/>
                <a:sym typeface="Barlow"/>
              </a:rPr>
              <a:t>Department of Health</a:t>
            </a:r>
            <a:endParaRPr sz="800" b="1" i="0" u="none" strike="noStrike" cap="none">
              <a:solidFill>
                <a:srgbClr val="434343"/>
              </a:solidFill>
              <a:latin typeface="Barlow"/>
              <a:ea typeface="Barlow"/>
              <a:cs typeface="Barlow"/>
              <a:sym typeface="Barlow"/>
            </a:endParaRPr>
          </a:p>
        </p:txBody>
      </p:sp>
      <p:sp>
        <p:nvSpPr>
          <p:cNvPr id="69" name="Google Shape;69;p16"/>
          <p:cNvSpPr txBox="1"/>
          <p:nvPr/>
        </p:nvSpPr>
        <p:spPr>
          <a:xfrm>
            <a:off x="1875313" y="4864668"/>
            <a:ext cx="1170000" cy="196500"/>
          </a:xfrm>
          <a:prstGeom prst="rect">
            <a:avLst/>
          </a:prstGeom>
          <a:noFill/>
          <a:ln>
            <a:noFill/>
          </a:ln>
        </p:spPr>
        <p:txBody>
          <a:bodyPr spcFirstLastPara="1" wrap="square" lIns="43900" tIns="43900" rIns="43900" bIns="439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434343"/>
                </a:solidFill>
                <a:latin typeface="Barlow Medium"/>
                <a:ea typeface="Barlow Medium"/>
                <a:cs typeface="Barlow Medium"/>
                <a:sym typeface="Barlow Medium"/>
              </a:rPr>
              <a:t>/doh.gov.ph</a:t>
            </a:r>
            <a:endParaRPr sz="700" b="0" i="0" u="none" strike="noStrike" cap="none">
              <a:solidFill>
                <a:srgbClr val="434343"/>
              </a:solidFill>
              <a:latin typeface="Barlow Medium"/>
              <a:ea typeface="Barlow Medium"/>
              <a:cs typeface="Barlow Medium"/>
              <a:sym typeface="Barlow Medium"/>
            </a:endParaRPr>
          </a:p>
        </p:txBody>
      </p:sp>
      <p:sp>
        <p:nvSpPr>
          <p:cNvPr id="70" name="Google Shape;70;p16"/>
          <p:cNvSpPr txBox="1"/>
          <p:nvPr/>
        </p:nvSpPr>
        <p:spPr>
          <a:xfrm>
            <a:off x="1762272" y="4687404"/>
            <a:ext cx="1170000" cy="180900"/>
          </a:xfrm>
          <a:prstGeom prst="rect">
            <a:avLst/>
          </a:prstGeom>
          <a:noFill/>
          <a:ln>
            <a:noFill/>
          </a:ln>
        </p:spPr>
        <p:txBody>
          <a:bodyPr spcFirstLastPara="1" wrap="square" lIns="43900" tIns="43900" rIns="43900" bIns="439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434343"/>
                </a:solidFill>
                <a:latin typeface="Barlow Medium"/>
                <a:ea typeface="Barlow Medium"/>
                <a:cs typeface="Barlow Medium"/>
                <a:sym typeface="Barlow Medium"/>
              </a:rPr>
              <a:t>Republic of the Philippines</a:t>
            </a:r>
            <a:endParaRPr sz="600" b="0" i="0" u="none" strike="noStrike" cap="none">
              <a:solidFill>
                <a:srgbClr val="434343"/>
              </a:solidFill>
              <a:latin typeface="Barlow Medium"/>
              <a:ea typeface="Barlow Medium"/>
              <a:cs typeface="Barlow Medium"/>
              <a:sym typeface="Barlow Medium"/>
            </a:endParaRPr>
          </a:p>
        </p:txBody>
      </p:sp>
      <p:sp>
        <p:nvSpPr>
          <p:cNvPr id="71" name="Google Shape;71;p16"/>
          <p:cNvSpPr/>
          <p:nvPr/>
        </p:nvSpPr>
        <p:spPr>
          <a:xfrm>
            <a:off x="3556800" y="76728"/>
            <a:ext cx="5452500" cy="4941900"/>
          </a:xfrm>
          <a:prstGeom prst="roundRect">
            <a:avLst>
              <a:gd name="adj" fmla="val 1881"/>
            </a:avLst>
          </a:prstGeom>
          <a:solidFill>
            <a:srgbClr val="F0F6EC"/>
          </a:solidFill>
          <a:ln>
            <a:noFill/>
          </a:ln>
          <a:effectLst>
            <a:outerShdw blurRad="585788" dist="19050" dir="5400000" algn="bl" rotWithShape="0">
              <a:srgbClr val="FFFFFF">
                <a:alpha val="21570"/>
              </a:srgbClr>
            </a:outerShdw>
          </a:effectLst>
        </p:spPr>
        <p:txBody>
          <a:bodyPr spcFirstLastPara="1" wrap="square" lIns="43900" tIns="43900" rIns="43900" bIns="43900"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72" name="Google Shape;72;p16"/>
          <p:cNvSpPr txBox="1">
            <a:spLocks noGrp="1"/>
          </p:cNvSpPr>
          <p:nvPr>
            <p:ph type="body" idx="1"/>
          </p:nvPr>
        </p:nvSpPr>
        <p:spPr>
          <a:xfrm>
            <a:off x="3845616" y="313680"/>
            <a:ext cx="4941900" cy="16710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0"/>
              </a:spcBef>
              <a:spcAft>
                <a:spcPts val="0"/>
              </a:spcAft>
              <a:buClr>
                <a:srgbClr val="434343"/>
              </a:buClr>
              <a:buSzPts val="1600"/>
              <a:buFont typeface="Barlow"/>
              <a:buChar char="●"/>
              <a:defRPr sz="1600">
                <a:solidFill>
                  <a:srgbClr val="434343"/>
                </a:solidFill>
                <a:latin typeface="Barlow"/>
                <a:ea typeface="Barlow"/>
                <a:cs typeface="Barlow"/>
                <a:sym typeface="Barlow"/>
              </a:defRPr>
            </a:lvl1pPr>
            <a:lvl2pPr marL="914400" lvl="1"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2pPr>
            <a:lvl3pPr marL="1371600" lvl="2"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3pPr>
            <a:lvl4pPr marL="1828800" lvl="3"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4pPr>
            <a:lvl5pPr marL="2286000" lvl="4"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5pPr>
            <a:lvl6pPr marL="2743200" lvl="5"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6pPr>
            <a:lvl7pPr marL="3200400" lvl="6"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7pPr>
            <a:lvl8pPr marL="3657600" lvl="7"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8pPr>
            <a:lvl9pPr marL="4114800" lvl="8"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9pPr>
          </a:lstStyle>
          <a:p>
            <a:endParaRPr/>
          </a:p>
        </p:txBody>
      </p:sp>
      <p:sp>
        <p:nvSpPr>
          <p:cNvPr id="73" name="Google Shape;73;p16"/>
          <p:cNvSpPr txBox="1">
            <a:spLocks noGrp="1"/>
          </p:cNvSpPr>
          <p:nvPr>
            <p:ph type="body" idx="2"/>
          </p:nvPr>
        </p:nvSpPr>
        <p:spPr>
          <a:xfrm>
            <a:off x="3845616" y="2142480"/>
            <a:ext cx="4941900" cy="16710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0"/>
              </a:spcBef>
              <a:spcAft>
                <a:spcPts val="0"/>
              </a:spcAft>
              <a:buClr>
                <a:srgbClr val="434343"/>
              </a:buClr>
              <a:buSzPts val="1600"/>
              <a:buFont typeface="Barlow"/>
              <a:buChar char="●"/>
              <a:defRPr sz="1600">
                <a:solidFill>
                  <a:srgbClr val="434343"/>
                </a:solidFill>
                <a:latin typeface="Barlow"/>
                <a:ea typeface="Barlow"/>
                <a:cs typeface="Barlow"/>
                <a:sym typeface="Barlow"/>
              </a:defRPr>
            </a:lvl1pPr>
            <a:lvl2pPr marL="914400" lvl="1"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2pPr>
            <a:lvl3pPr marL="1371600" lvl="2"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3pPr>
            <a:lvl4pPr marL="1828800" lvl="3"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4pPr>
            <a:lvl5pPr marL="2286000" lvl="4"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5pPr>
            <a:lvl6pPr marL="2743200" lvl="5"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6pPr>
            <a:lvl7pPr marL="3200400" lvl="6"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7pPr>
            <a:lvl8pPr marL="3657600" lvl="7"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8pPr>
            <a:lvl9pPr marL="4114800" lvl="8"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9pPr>
          </a:lstStyle>
          <a:p>
            <a:endParaRPr/>
          </a:p>
        </p:txBody>
      </p:sp>
      <p:pic>
        <p:nvPicPr>
          <p:cNvPr id="74" name="Google Shape;74;p16"/>
          <p:cNvPicPr preferRelativeResize="0"/>
          <p:nvPr/>
        </p:nvPicPr>
        <p:blipFill rotWithShape="1">
          <a:blip r:embed="rId4">
            <a:alphaModFix/>
          </a:blip>
          <a:srcRect/>
          <a:stretch/>
        </p:blipFill>
        <p:spPr>
          <a:xfrm>
            <a:off x="738744" y="4703712"/>
            <a:ext cx="309350" cy="309361"/>
          </a:xfrm>
          <a:prstGeom prst="rect">
            <a:avLst/>
          </a:prstGeom>
          <a:noFill/>
          <a:ln>
            <a:noFill/>
          </a:ln>
        </p:spPr>
      </p:pic>
      <p:pic>
        <p:nvPicPr>
          <p:cNvPr id="75" name="Google Shape;75;p16"/>
          <p:cNvPicPr preferRelativeResize="0"/>
          <p:nvPr/>
        </p:nvPicPr>
        <p:blipFill rotWithShape="1">
          <a:blip r:embed="rId5">
            <a:alphaModFix/>
          </a:blip>
          <a:srcRect/>
          <a:stretch/>
        </p:blipFill>
        <p:spPr>
          <a:xfrm>
            <a:off x="316188" y="4687404"/>
            <a:ext cx="330354" cy="30936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76"/>
        <p:cNvGrpSpPr/>
        <p:nvPr/>
      </p:nvGrpSpPr>
      <p:grpSpPr>
        <a:xfrm>
          <a:off x="0" y="0"/>
          <a:ext cx="0" cy="0"/>
          <a:chOff x="0" y="0"/>
          <a:chExt cx="0" cy="0"/>
        </a:xfrm>
      </p:grpSpPr>
      <p:pic>
        <p:nvPicPr>
          <p:cNvPr id="77" name="Google Shape;77;p1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8" name="Google Shape;78;p17"/>
          <p:cNvSpPr/>
          <p:nvPr/>
        </p:nvSpPr>
        <p:spPr>
          <a:xfrm>
            <a:off x="1556085" y="2356104"/>
            <a:ext cx="854100" cy="90300"/>
          </a:xfrm>
          <a:prstGeom prst="rect">
            <a:avLst/>
          </a:prstGeom>
          <a:solidFill>
            <a:srgbClr val="93C47D"/>
          </a:solidFill>
          <a:ln>
            <a:noFill/>
          </a:ln>
        </p:spPr>
        <p:txBody>
          <a:bodyPr spcFirstLastPara="1" wrap="square" lIns="43875" tIns="43875" rIns="43875" bIns="43875" anchor="ctr" anchorCtr="0">
            <a:noAutofit/>
          </a:bodyPr>
          <a:lstStyle/>
          <a:p>
            <a:pPr marL="0" lvl="0" indent="0" algn="l" rtl="0">
              <a:spcBef>
                <a:spcPts val="0"/>
              </a:spcBef>
              <a:spcAft>
                <a:spcPts val="0"/>
              </a:spcAft>
              <a:buNone/>
            </a:pPr>
            <a:endParaRPr sz="2700"/>
          </a:p>
        </p:txBody>
      </p:sp>
      <p:pic>
        <p:nvPicPr>
          <p:cNvPr id="79" name="Google Shape;79;p17"/>
          <p:cNvPicPr preferRelativeResize="0"/>
          <p:nvPr/>
        </p:nvPicPr>
        <p:blipFill>
          <a:blip r:embed="rId3">
            <a:alphaModFix/>
          </a:blip>
          <a:stretch>
            <a:fillRect/>
          </a:stretch>
        </p:blipFill>
        <p:spPr>
          <a:xfrm>
            <a:off x="1556086" y="1444474"/>
            <a:ext cx="692890" cy="692905"/>
          </a:xfrm>
          <a:prstGeom prst="rect">
            <a:avLst/>
          </a:prstGeom>
          <a:noFill/>
          <a:ln>
            <a:noFill/>
          </a:ln>
        </p:spPr>
      </p:pic>
      <p:sp>
        <p:nvSpPr>
          <p:cNvPr id="80" name="Google Shape;80;p17"/>
          <p:cNvSpPr txBox="1">
            <a:spLocks noGrp="1"/>
          </p:cNvSpPr>
          <p:nvPr>
            <p:ph type="ctrTitle"/>
          </p:nvPr>
        </p:nvSpPr>
        <p:spPr>
          <a:xfrm>
            <a:off x="1443660" y="2348879"/>
            <a:ext cx="8001900" cy="918600"/>
          </a:xfrm>
          <a:prstGeom prst="rect">
            <a:avLst/>
          </a:prstGeom>
        </p:spPr>
        <p:txBody>
          <a:bodyPr spcFirstLastPara="1" wrap="square" lIns="91425" tIns="91425" rIns="91425" bIns="91425" anchor="b" anchorCtr="0">
            <a:normAutofit/>
          </a:bodyPr>
          <a:lstStyle>
            <a:lvl1pPr lvl="0" rtl="0">
              <a:lnSpc>
                <a:spcPct val="80000"/>
              </a:lnSpc>
              <a:spcBef>
                <a:spcPts val="0"/>
              </a:spcBef>
              <a:spcAft>
                <a:spcPts val="0"/>
              </a:spcAft>
              <a:buClr>
                <a:srgbClr val="434343"/>
              </a:buClr>
              <a:buSzPts val="4600"/>
              <a:buFont typeface="Barlow"/>
              <a:buNone/>
              <a:defRPr sz="4600" b="1">
                <a:solidFill>
                  <a:srgbClr val="434343"/>
                </a:solidFill>
                <a:latin typeface="Barlow"/>
                <a:ea typeface="Barlow"/>
                <a:cs typeface="Barlow"/>
                <a:sym typeface="Barlow"/>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endParaRPr/>
          </a:p>
        </p:txBody>
      </p:sp>
      <p:sp>
        <p:nvSpPr>
          <p:cNvPr id="81" name="Google Shape;81;p17"/>
          <p:cNvSpPr txBox="1">
            <a:spLocks noGrp="1"/>
          </p:cNvSpPr>
          <p:nvPr>
            <p:ph type="subTitle" idx="1"/>
          </p:nvPr>
        </p:nvSpPr>
        <p:spPr>
          <a:xfrm>
            <a:off x="1482936" y="3027876"/>
            <a:ext cx="4135200" cy="39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200"/>
              <a:buFont typeface="Barlow Medium"/>
              <a:buNone/>
              <a:defRPr sz="2200">
                <a:latin typeface="Barlow Medium"/>
                <a:ea typeface="Barlow Medium"/>
                <a:cs typeface="Barlow Medium"/>
                <a:sym typeface="Barlow Medium"/>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7"/>
          <p:cNvSpPr txBox="1">
            <a:spLocks noGrp="1"/>
          </p:cNvSpPr>
          <p:nvPr>
            <p:ph type="subTitle" idx="2"/>
          </p:nvPr>
        </p:nvSpPr>
        <p:spPr>
          <a:xfrm>
            <a:off x="1482936" y="3357060"/>
            <a:ext cx="3119100" cy="39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700"/>
              <a:buFont typeface="Barlow Light"/>
              <a:buNone/>
              <a:defRPr sz="1700">
                <a:latin typeface="Barlow Light"/>
                <a:ea typeface="Barlow Light"/>
                <a:cs typeface="Barlow Light"/>
                <a:sym typeface="Barlow Light"/>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83" name="Google Shape;83;p17"/>
          <p:cNvPicPr preferRelativeResize="0"/>
          <p:nvPr/>
        </p:nvPicPr>
        <p:blipFill rotWithShape="1">
          <a:blip r:embed="rId4">
            <a:alphaModFix/>
          </a:blip>
          <a:srcRect t="79" b="79"/>
          <a:stretch/>
        </p:blipFill>
        <p:spPr>
          <a:xfrm>
            <a:off x="8487830" y="3558420"/>
            <a:ext cx="514208" cy="513396"/>
          </a:xfrm>
          <a:prstGeom prst="rect">
            <a:avLst/>
          </a:prstGeom>
          <a:noFill/>
          <a:ln>
            <a:noFill/>
          </a:ln>
        </p:spPr>
      </p:pic>
      <p:sp>
        <p:nvSpPr>
          <p:cNvPr id="84" name="Google Shape;84;p17"/>
          <p:cNvSpPr txBox="1"/>
          <p:nvPr/>
        </p:nvSpPr>
        <p:spPr>
          <a:xfrm>
            <a:off x="8470758" y="4071816"/>
            <a:ext cx="548400" cy="196500"/>
          </a:xfrm>
          <a:prstGeom prst="rect">
            <a:avLst/>
          </a:prstGeom>
          <a:noFill/>
          <a:ln>
            <a:noFill/>
          </a:ln>
        </p:spPr>
        <p:txBody>
          <a:bodyPr spcFirstLastPara="1" wrap="square" lIns="43875" tIns="43875" rIns="43875" bIns="43875" anchor="t" anchorCtr="0">
            <a:spAutoFit/>
          </a:bodyPr>
          <a:lstStyle/>
          <a:p>
            <a:pPr marL="0" lvl="0" indent="0" algn="ctr" rtl="0">
              <a:spcBef>
                <a:spcPts val="0"/>
              </a:spcBef>
              <a:spcAft>
                <a:spcPts val="0"/>
              </a:spcAft>
              <a:buNone/>
            </a:pPr>
            <a:r>
              <a:rPr lang="en" sz="700">
                <a:solidFill>
                  <a:srgbClr val="434343"/>
                </a:solidFill>
                <a:latin typeface="Barlow Medium"/>
                <a:ea typeface="Barlow Medium"/>
                <a:cs typeface="Barlow Medium"/>
                <a:sym typeface="Barlow Medium"/>
              </a:rPr>
              <a:t>doh.gov.ph</a:t>
            </a:r>
            <a:endParaRPr sz="700">
              <a:solidFill>
                <a:srgbClr val="434343"/>
              </a:solidFill>
              <a:latin typeface="Barlow Medium"/>
              <a:ea typeface="Barlow Medium"/>
              <a:cs typeface="Barlow Medium"/>
              <a:sym typeface="Barlow Medium"/>
            </a:endParaRPr>
          </a:p>
        </p:txBody>
      </p:sp>
      <p:pic>
        <p:nvPicPr>
          <p:cNvPr id="85" name="Google Shape;85;p17"/>
          <p:cNvPicPr preferRelativeResize="0"/>
          <p:nvPr/>
        </p:nvPicPr>
        <p:blipFill>
          <a:blip r:embed="rId5">
            <a:alphaModFix/>
          </a:blip>
          <a:stretch>
            <a:fillRect/>
          </a:stretch>
        </p:blipFill>
        <p:spPr>
          <a:xfrm>
            <a:off x="0" y="0"/>
            <a:ext cx="9143997" cy="51435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column Content Slide">
  <p:cSld name="TITLE_AND_BODY_3">
    <p:spTree>
      <p:nvGrpSpPr>
        <p:cNvPr id="1" name="Shape 86"/>
        <p:cNvGrpSpPr/>
        <p:nvPr/>
      </p:nvGrpSpPr>
      <p:grpSpPr>
        <a:xfrm>
          <a:off x="0" y="0"/>
          <a:ext cx="0" cy="0"/>
          <a:chOff x="0" y="0"/>
          <a:chExt cx="0" cy="0"/>
        </a:xfrm>
      </p:grpSpPr>
      <p:pic>
        <p:nvPicPr>
          <p:cNvPr id="87" name="Google Shape;87;p1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8" name="Google Shape;88;p18"/>
          <p:cNvSpPr txBox="1">
            <a:spLocks noGrp="1"/>
          </p:cNvSpPr>
          <p:nvPr>
            <p:ph type="sldNum" idx="12"/>
          </p:nvPr>
        </p:nvSpPr>
        <p:spPr>
          <a:xfrm>
            <a:off x="8455067" y="4663212"/>
            <a:ext cx="424200" cy="393600"/>
          </a:xfrm>
          <a:prstGeom prst="rect">
            <a:avLst/>
          </a:prstGeom>
        </p:spPr>
        <p:txBody>
          <a:bodyPr spcFirstLastPara="1" wrap="square" lIns="91425" tIns="91425" rIns="91425" bIns="91425" anchor="ctr" anchorCtr="0">
            <a:normAutofit/>
          </a:bodyPr>
          <a:lstStyle>
            <a:lvl1pPr lvl="0" rtl="0">
              <a:buNone/>
              <a:defRPr>
                <a:solidFill>
                  <a:srgbClr val="434343"/>
                </a:solidFill>
                <a:latin typeface="Barlow"/>
                <a:ea typeface="Barlow"/>
                <a:cs typeface="Barlow"/>
                <a:sym typeface="Barlow"/>
              </a:defRPr>
            </a:lvl1pPr>
            <a:lvl2pPr lvl="1" rtl="0">
              <a:buNone/>
              <a:defRPr>
                <a:solidFill>
                  <a:srgbClr val="434343"/>
                </a:solidFill>
                <a:latin typeface="Barlow"/>
                <a:ea typeface="Barlow"/>
                <a:cs typeface="Barlow"/>
                <a:sym typeface="Barlow"/>
              </a:defRPr>
            </a:lvl2pPr>
            <a:lvl3pPr lvl="2" rtl="0">
              <a:buNone/>
              <a:defRPr>
                <a:solidFill>
                  <a:srgbClr val="434343"/>
                </a:solidFill>
                <a:latin typeface="Barlow"/>
                <a:ea typeface="Barlow"/>
                <a:cs typeface="Barlow"/>
                <a:sym typeface="Barlow"/>
              </a:defRPr>
            </a:lvl3pPr>
            <a:lvl4pPr lvl="3" rtl="0">
              <a:buNone/>
              <a:defRPr>
                <a:solidFill>
                  <a:srgbClr val="434343"/>
                </a:solidFill>
                <a:latin typeface="Barlow"/>
                <a:ea typeface="Barlow"/>
                <a:cs typeface="Barlow"/>
                <a:sym typeface="Barlow"/>
              </a:defRPr>
            </a:lvl4pPr>
            <a:lvl5pPr lvl="4" rtl="0">
              <a:buNone/>
              <a:defRPr>
                <a:solidFill>
                  <a:srgbClr val="434343"/>
                </a:solidFill>
                <a:latin typeface="Barlow"/>
                <a:ea typeface="Barlow"/>
                <a:cs typeface="Barlow"/>
                <a:sym typeface="Barlow"/>
              </a:defRPr>
            </a:lvl5pPr>
            <a:lvl6pPr lvl="5" rtl="0">
              <a:buNone/>
              <a:defRPr>
                <a:solidFill>
                  <a:srgbClr val="434343"/>
                </a:solidFill>
                <a:latin typeface="Barlow"/>
                <a:ea typeface="Barlow"/>
                <a:cs typeface="Barlow"/>
                <a:sym typeface="Barlow"/>
              </a:defRPr>
            </a:lvl6pPr>
            <a:lvl7pPr lvl="6" rtl="0">
              <a:buNone/>
              <a:defRPr>
                <a:solidFill>
                  <a:srgbClr val="434343"/>
                </a:solidFill>
                <a:latin typeface="Barlow"/>
                <a:ea typeface="Barlow"/>
                <a:cs typeface="Barlow"/>
                <a:sym typeface="Barlow"/>
              </a:defRPr>
            </a:lvl7pPr>
            <a:lvl8pPr lvl="7" rtl="0">
              <a:buNone/>
              <a:defRPr>
                <a:solidFill>
                  <a:srgbClr val="434343"/>
                </a:solidFill>
                <a:latin typeface="Barlow"/>
                <a:ea typeface="Barlow"/>
                <a:cs typeface="Barlow"/>
                <a:sym typeface="Barlow"/>
              </a:defRPr>
            </a:lvl8pPr>
            <a:lvl9pPr lvl="8" rtl="0">
              <a:buNone/>
              <a:defRPr>
                <a:solidFill>
                  <a:srgbClr val="434343"/>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pic>
        <p:nvPicPr>
          <p:cNvPr id="89" name="Google Shape;89;p18"/>
          <p:cNvPicPr preferRelativeResize="0"/>
          <p:nvPr/>
        </p:nvPicPr>
        <p:blipFill>
          <a:blip r:embed="rId3">
            <a:alphaModFix/>
          </a:blip>
          <a:stretch>
            <a:fillRect/>
          </a:stretch>
        </p:blipFill>
        <p:spPr>
          <a:xfrm>
            <a:off x="738744" y="4703712"/>
            <a:ext cx="309350" cy="309361"/>
          </a:xfrm>
          <a:prstGeom prst="rect">
            <a:avLst/>
          </a:prstGeom>
          <a:noFill/>
          <a:ln>
            <a:noFill/>
          </a:ln>
        </p:spPr>
      </p:pic>
      <p:sp>
        <p:nvSpPr>
          <p:cNvPr id="90" name="Google Shape;90;p18"/>
          <p:cNvSpPr txBox="1">
            <a:spLocks noGrp="1"/>
          </p:cNvSpPr>
          <p:nvPr>
            <p:ph type="title"/>
          </p:nvPr>
        </p:nvSpPr>
        <p:spPr>
          <a:xfrm>
            <a:off x="316188" y="353220"/>
            <a:ext cx="8478000" cy="708000"/>
          </a:xfrm>
          <a:prstGeom prst="rect">
            <a:avLst/>
          </a:prstGeom>
        </p:spPr>
        <p:txBody>
          <a:bodyPr spcFirstLastPara="1" wrap="square" lIns="91425" tIns="91425" rIns="91425" bIns="91425" anchor="t" anchorCtr="0">
            <a:normAutofit/>
          </a:bodyPr>
          <a:lstStyle>
            <a:lvl1pPr lvl="0" rtl="0">
              <a:lnSpc>
                <a:spcPct val="80000"/>
              </a:lnSpc>
              <a:spcBef>
                <a:spcPts val="0"/>
              </a:spcBef>
              <a:spcAft>
                <a:spcPts val="0"/>
              </a:spcAft>
              <a:buClr>
                <a:srgbClr val="434343"/>
              </a:buClr>
              <a:buSzPts val="4800"/>
              <a:buFont typeface="Barlow"/>
              <a:buNone/>
              <a:defRPr sz="4800" b="1">
                <a:solidFill>
                  <a:srgbClr val="434343"/>
                </a:solidFill>
                <a:latin typeface="Barlow"/>
                <a:ea typeface="Barlow"/>
                <a:cs typeface="Barlow"/>
                <a:sym typeface="Barlow"/>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pic>
        <p:nvPicPr>
          <p:cNvPr id="91" name="Google Shape;91;p18"/>
          <p:cNvPicPr preferRelativeResize="0"/>
          <p:nvPr/>
        </p:nvPicPr>
        <p:blipFill rotWithShape="1">
          <a:blip r:embed="rId4">
            <a:alphaModFix/>
          </a:blip>
          <a:srcRect t="79" b="79"/>
          <a:stretch/>
        </p:blipFill>
        <p:spPr>
          <a:xfrm>
            <a:off x="6939282" y="4709589"/>
            <a:ext cx="309349" cy="308859"/>
          </a:xfrm>
          <a:prstGeom prst="rect">
            <a:avLst/>
          </a:prstGeom>
          <a:noFill/>
          <a:ln>
            <a:noFill/>
          </a:ln>
        </p:spPr>
      </p:pic>
      <p:sp>
        <p:nvSpPr>
          <p:cNvPr id="92" name="Google Shape;92;p18"/>
          <p:cNvSpPr txBox="1"/>
          <p:nvPr/>
        </p:nvSpPr>
        <p:spPr>
          <a:xfrm>
            <a:off x="7172173" y="4760556"/>
            <a:ext cx="1170000" cy="211800"/>
          </a:xfrm>
          <a:prstGeom prst="rect">
            <a:avLst/>
          </a:prstGeom>
          <a:noFill/>
          <a:ln>
            <a:noFill/>
          </a:ln>
        </p:spPr>
        <p:txBody>
          <a:bodyPr spcFirstLastPara="1" wrap="square" lIns="43875" tIns="43875" rIns="43875" bIns="43875" anchor="t" anchorCtr="0">
            <a:spAutoFit/>
          </a:bodyPr>
          <a:lstStyle/>
          <a:p>
            <a:pPr marL="0" lvl="0" indent="0" algn="ctr" rtl="0">
              <a:spcBef>
                <a:spcPts val="0"/>
              </a:spcBef>
              <a:spcAft>
                <a:spcPts val="0"/>
              </a:spcAft>
              <a:buNone/>
            </a:pPr>
            <a:r>
              <a:rPr lang="en" sz="800" b="1">
                <a:solidFill>
                  <a:srgbClr val="434343"/>
                </a:solidFill>
                <a:latin typeface="Barlow"/>
                <a:ea typeface="Barlow"/>
                <a:cs typeface="Barlow"/>
                <a:sym typeface="Barlow"/>
              </a:rPr>
              <a:t>Department of Health</a:t>
            </a:r>
            <a:endParaRPr sz="800" b="1">
              <a:solidFill>
                <a:srgbClr val="434343"/>
              </a:solidFill>
              <a:latin typeface="Barlow"/>
              <a:ea typeface="Barlow"/>
              <a:cs typeface="Barlow"/>
              <a:sym typeface="Barlow"/>
            </a:endParaRPr>
          </a:p>
        </p:txBody>
      </p:sp>
      <p:sp>
        <p:nvSpPr>
          <p:cNvPr id="93" name="Google Shape;93;p18"/>
          <p:cNvSpPr txBox="1"/>
          <p:nvPr/>
        </p:nvSpPr>
        <p:spPr>
          <a:xfrm>
            <a:off x="7248637" y="4864668"/>
            <a:ext cx="1170000" cy="196500"/>
          </a:xfrm>
          <a:prstGeom prst="rect">
            <a:avLst/>
          </a:prstGeom>
          <a:noFill/>
          <a:ln>
            <a:noFill/>
          </a:ln>
        </p:spPr>
        <p:txBody>
          <a:bodyPr spcFirstLastPara="1" wrap="square" lIns="43875" tIns="43875" rIns="43875" bIns="43875" anchor="t" anchorCtr="0">
            <a:spAutoFit/>
          </a:bodyPr>
          <a:lstStyle/>
          <a:p>
            <a:pPr marL="0" lvl="0" indent="0" algn="l" rtl="0">
              <a:spcBef>
                <a:spcPts val="0"/>
              </a:spcBef>
              <a:spcAft>
                <a:spcPts val="0"/>
              </a:spcAft>
              <a:buNone/>
            </a:pPr>
            <a:r>
              <a:rPr lang="en" sz="700">
                <a:solidFill>
                  <a:srgbClr val="434343"/>
                </a:solidFill>
                <a:latin typeface="Barlow Medium"/>
                <a:ea typeface="Barlow Medium"/>
                <a:cs typeface="Barlow Medium"/>
                <a:sym typeface="Barlow Medium"/>
              </a:rPr>
              <a:t>/doh.gov.ph</a:t>
            </a:r>
            <a:endParaRPr sz="700">
              <a:solidFill>
                <a:srgbClr val="434343"/>
              </a:solidFill>
              <a:latin typeface="Barlow Medium"/>
              <a:ea typeface="Barlow Medium"/>
              <a:cs typeface="Barlow Medium"/>
              <a:sym typeface="Barlow Medium"/>
            </a:endParaRPr>
          </a:p>
        </p:txBody>
      </p:sp>
      <p:sp>
        <p:nvSpPr>
          <p:cNvPr id="94" name="Google Shape;94;p18"/>
          <p:cNvSpPr txBox="1"/>
          <p:nvPr/>
        </p:nvSpPr>
        <p:spPr>
          <a:xfrm>
            <a:off x="7135596" y="4687404"/>
            <a:ext cx="1170000" cy="180900"/>
          </a:xfrm>
          <a:prstGeom prst="rect">
            <a:avLst/>
          </a:prstGeom>
          <a:noFill/>
          <a:ln>
            <a:noFill/>
          </a:ln>
        </p:spPr>
        <p:txBody>
          <a:bodyPr spcFirstLastPara="1" wrap="square" lIns="43875" tIns="43875" rIns="43875" bIns="43875" anchor="t" anchorCtr="0">
            <a:spAutoFit/>
          </a:bodyPr>
          <a:lstStyle/>
          <a:p>
            <a:pPr marL="0" lvl="0" indent="0" algn="ctr" rtl="0">
              <a:spcBef>
                <a:spcPts val="0"/>
              </a:spcBef>
              <a:spcAft>
                <a:spcPts val="0"/>
              </a:spcAft>
              <a:buNone/>
            </a:pPr>
            <a:r>
              <a:rPr lang="en" sz="600">
                <a:solidFill>
                  <a:srgbClr val="434343"/>
                </a:solidFill>
                <a:latin typeface="Barlow Medium"/>
                <a:ea typeface="Barlow Medium"/>
                <a:cs typeface="Barlow Medium"/>
                <a:sym typeface="Barlow Medium"/>
              </a:rPr>
              <a:t>Republic of the Philippines</a:t>
            </a:r>
            <a:endParaRPr sz="600">
              <a:solidFill>
                <a:srgbClr val="434343"/>
              </a:solidFill>
              <a:latin typeface="Barlow Medium"/>
              <a:ea typeface="Barlow Medium"/>
              <a:cs typeface="Barlow Medium"/>
              <a:sym typeface="Barlow Medium"/>
            </a:endParaRPr>
          </a:p>
        </p:txBody>
      </p:sp>
      <p:sp>
        <p:nvSpPr>
          <p:cNvPr id="95" name="Google Shape;95;p18"/>
          <p:cNvSpPr txBox="1">
            <a:spLocks noGrp="1"/>
          </p:cNvSpPr>
          <p:nvPr>
            <p:ph type="body" idx="1"/>
          </p:nvPr>
        </p:nvSpPr>
        <p:spPr>
          <a:xfrm>
            <a:off x="396936" y="1612884"/>
            <a:ext cx="4080600" cy="2905500"/>
          </a:xfrm>
          <a:prstGeom prst="rect">
            <a:avLst/>
          </a:prstGeom>
          <a:ln>
            <a:noFill/>
          </a:ln>
        </p:spPr>
        <p:txBody>
          <a:bodyPr spcFirstLastPara="1" wrap="square" lIns="91425" tIns="91425" rIns="91425" bIns="91425" anchor="t" anchorCtr="0">
            <a:noAutofit/>
          </a:bodyPr>
          <a:lstStyle>
            <a:lvl1pPr marL="457200" lvl="0" indent="-323850" rtl="0">
              <a:lnSpc>
                <a:spcPct val="100000"/>
              </a:lnSpc>
              <a:spcBef>
                <a:spcPts val="0"/>
              </a:spcBef>
              <a:spcAft>
                <a:spcPts val="0"/>
              </a:spcAft>
              <a:buClr>
                <a:srgbClr val="434343"/>
              </a:buClr>
              <a:buSzPts val="1500"/>
              <a:buFont typeface="Barlow"/>
              <a:buChar char="●"/>
              <a:defRPr sz="1500">
                <a:solidFill>
                  <a:srgbClr val="434343"/>
                </a:solidFill>
                <a:latin typeface="Barlow"/>
                <a:ea typeface="Barlow"/>
                <a:cs typeface="Barlow"/>
                <a:sym typeface="Barlow"/>
              </a:defRPr>
            </a:lvl1pPr>
            <a:lvl2pPr marL="914400" lvl="1"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2pPr>
            <a:lvl3pPr marL="1371600" lvl="2"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3pPr>
            <a:lvl4pPr marL="1828800" lvl="3"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4pPr>
            <a:lvl5pPr marL="2286000" lvl="4"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5pPr>
            <a:lvl6pPr marL="2743200" lvl="5"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6pPr>
            <a:lvl7pPr marL="3200400" lvl="6"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7pPr>
            <a:lvl8pPr marL="3657600" lvl="7"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8pPr>
            <a:lvl9pPr marL="4114800" lvl="8"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9pPr>
          </a:lstStyle>
          <a:p>
            <a:endParaRPr/>
          </a:p>
        </p:txBody>
      </p:sp>
      <p:sp>
        <p:nvSpPr>
          <p:cNvPr id="96" name="Google Shape;96;p18"/>
          <p:cNvSpPr txBox="1">
            <a:spLocks noGrp="1"/>
          </p:cNvSpPr>
          <p:nvPr>
            <p:ph type="body" idx="2"/>
          </p:nvPr>
        </p:nvSpPr>
        <p:spPr>
          <a:xfrm>
            <a:off x="4713588" y="1621948"/>
            <a:ext cx="4080600" cy="2905500"/>
          </a:xfrm>
          <a:prstGeom prst="rect">
            <a:avLst/>
          </a:prstGeom>
          <a:ln>
            <a:noFill/>
          </a:ln>
        </p:spPr>
        <p:txBody>
          <a:bodyPr spcFirstLastPara="1" wrap="square" lIns="91425" tIns="91425" rIns="91425" bIns="91425" anchor="t" anchorCtr="0">
            <a:noAutofit/>
          </a:bodyPr>
          <a:lstStyle>
            <a:lvl1pPr marL="457200" lvl="0" indent="-323850" rtl="0">
              <a:lnSpc>
                <a:spcPct val="100000"/>
              </a:lnSpc>
              <a:spcBef>
                <a:spcPts val="0"/>
              </a:spcBef>
              <a:spcAft>
                <a:spcPts val="0"/>
              </a:spcAft>
              <a:buClr>
                <a:srgbClr val="434343"/>
              </a:buClr>
              <a:buSzPts val="1500"/>
              <a:buFont typeface="Barlow"/>
              <a:buChar char="●"/>
              <a:defRPr sz="1500">
                <a:solidFill>
                  <a:srgbClr val="434343"/>
                </a:solidFill>
                <a:latin typeface="Barlow"/>
                <a:ea typeface="Barlow"/>
                <a:cs typeface="Barlow"/>
                <a:sym typeface="Barlow"/>
              </a:defRPr>
            </a:lvl1pPr>
            <a:lvl2pPr marL="914400" lvl="1"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2pPr>
            <a:lvl3pPr marL="1371600" lvl="2"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3pPr>
            <a:lvl4pPr marL="1828800" lvl="3"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4pPr>
            <a:lvl5pPr marL="2286000" lvl="4"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5pPr>
            <a:lvl6pPr marL="2743200" lvl="5"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6pPr>
            <a:lvl7pPr marL="3200400" lvl="6"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7pPr>
            <a:lvl8pPr marL="3657600" lvl="7"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8pPr>
            <a:lvl9pPr marL="4114800" lvl="8"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9pPr>
          </a:lstStyle>
          <a:p>
            <a:endParaRPr/>
          </a:p>
        </p:txBody>
      </p:sp>
      <p:pic>
        <p:nvPicPr>
          <p:cNvPr id="97" name="Google Shape;97;p18"/>
          <p:cNvPicPr preferRelativeResize="0"/>
          <p:nvPr/>
        </p:nvPicPr>
        <p:blipFill>
          <a:blip r:embed="rId5">
            <a:alphaModFix/>
          </a:blip>
          <a:stretch>
            <a:fillRect/>
          </a:stretch>
        </p:blipFill>
        <p:spPr>
          <a:xfrm>
            <a:off x="316187" y="4687403"/>
            <a:ext cx="330354" cy="30936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1 1">
  <p:cSld name="SECTION_HEADER_1_1">
    <p:spTree>
      <p:nvGrpSpPr>
        <p:cNvPr id="1" name="Shape 98"/>
        <p:cNvGrpSpPr/>
        <p:nvPr/>
      </p:nvGrpSpPr>
      <p:grpSpPr>
        <a:xfrm>
          <a:off x="0" y="0"/>
          <a:ext cx="0" cy="0"/>
          <a:chOff x="0" y="0"/>
          <a:chExt cx="0" cy="0"/>
        </a:xfrm>
      </p:grpSpPr>
      <p:sp>
        <p:nvSpPr>
          <p:cNvPr id="99" name="Google Shape;99;p19"/>
          <p:cNvSpPr/>
          <p:nvPr/>
        </p:nvSpPr>
        <p:spPr>
          <a:xfrm>
            <a:off x="0" y="0"/>
            <a:ext cx="9144000" cy="5143502"/>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1 2 1">
  <p:cSld name="TITLE_AND_BODY_4_1">
    <p:bg>
      <p:bgPr>
        <a:blipFill>
          <a:blip r:embed="rId2">
            <a:alphaModFix/>
          </a:blip>
          <a:stretch>
            <a:fillRect/>
          </a:stretch>
        </a:blipFill>
        <a:effectLst/>
      </p:bgPr>
    </p:bg>
    <p:spTree>
      <p:nvGrpSpPr>
        <p:cNvPr id="1" name="Shape 10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Slide 1">
  <p:cSld name="TITLE_AND_BODY_2_1">
    <p:spTree>
      <p:nvGrpSpPr>
        <p:cNvPr id="1" name="Shape 101"/>
        <p:cNvGrpSpPr/>
        <p:nvPr/>
      </p:nvGrpSpPr>
      <p:grpSpPr>
        <a:xfrm>
          <a:off x="0" y="0"/>
          <a:ext cx="0" cy="0"/>
          <a:chOff x="0" y="0"/>
          <a:chExt cx="0" cy="0"/>
        </a:xfrm>
      </p:grpSpPr>
      <p:pic>
        <p:nvPicPr>
          <p:cNvPr id="102" name="Google Shape;102;p2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3" name="Google Shape;103;p21"/>
          <p:cNvSpPr txBox="1">
            <a:spLocks noGrp="1"/>
          </p:cNvSpPr>
          <p:nvPr>
            <p:ph type="sldNum" idx="12"/>
          </p:nvPr>
        </p:nvSpPr>
        <p:spPr>
          <a:xfrm>
            <a:off x="2921928" y="4663212"/>
            <a:ext cx="346200" cy="393600"/>
          </a:xfrm>
          <a:prstGeom prst="rect">
            <a:avLst/>
          </a:prstGeom>
        </p:spPr>
        <p:txBody>
          <a:bodyPr spcFirstLastPara="1" wrap="square" lIns="91425" tIns="91425" rIns="91425" bIns="91425" anchor="ctr" anchorCtr="0">
            <a:normAutofit/>
          </a:bodyPr>
          <a:lstStyle>
            <a:lvl1pPr lvl="0" rtl="0">
              <a:buNone/>
              <a:defRPr>
                <a:solidFill>
                  <a:srgbClr val="434343"/>
                </a:solidFill>
                <a:latin typeface="Barlow"/>
                <a:ea typeface="Barlow"/>
                <a:cs typeface="Barlow"/>
                <a:sym typeface="Barlow"/>
              </a:defRPr>
            </a:lvl1pPr>
            <a:lvl2pPr lvl="1" rtl="0">
              <a:buNone/>
              <a:defRPr>
                <a:solidFill>
                  <a:srgbClr val="434343"/>
                </a:solidFill>
                <a:latin typeface="Barlow"/>
                <a:ea typeface="Barlow"/>
                <a:cs typeface="Barlow"/>
                <a:sym typeface="Barlow"/>
              </a:defRPr>
            </a:lvl2pPr>
            <a:lvl3pPr lvl="2" rtl="0">
              <a:buNone/>
              <a:defRPr>
                <a:solidFill>
                  <a:srgbClr val="434343"/>
                </a:solidFill>
                <a:latin typeface="Barlow"/>
                <a:ea typeface="Barlow"/>
                <a:cs typeface="Barlow"/>
                <a:sym typeface="Barlow"/>
              </a:defRPr>
            </a:lvl3pPr>
            <a:lvl4pPr lvl="3" rtl="0">
              <a:buNone/>
              <a:defRPr>
                <a:solidFill>
                  <a:srgbClr val="434343"/>
                </a:solidFill>
                <a:latin typeface="Barlow"/>
                <a:ea typeface="Barlow"/>
                <a:cs typeface="Barlow"/>
                <a:sym typeface="Barlow"/>
              </a:defRPr>
            </a:lvl4pPr>
            <a:lvl5pPr lvl="4" rtl="0">
              <a:buNone/>
              <a:defRPr>
                <a:solidFill>
                  <a:srgbClr val="434343"/>
                </a:solidFill>
                <a:latin typeface="Barlow"/>
                <a:ea typeface="Barlow"/>
                <a:cs typeface="Barlow"/>
                <a:sym typeface="Barlow"/>
              </a:defRPr>
            </a:lvl5pPr>
            <a:lvl6pPr lvl="5" rtl="0">
              <a:buNone/>
              <a:defRPr>
                <a:solidFill>
                  <a:srgbClr val="434343"/>
                </a:solidFill>
                <a:latin typeface="Barlow"/>
                <a:ea typeface="Barlow"/>
                <a:cs typeface="Barlow"/>
                <a:sym typeface="Barlow"/>
              </a:defRPr>
            </a:lvl6pPr>
            <a:lvl7pPr lvl="6" rtl="0">
              <a:buNone/>
              <a:defRPr>
                <a:solidFill>
                  <a:srgbClr val="434343"/>
                </a:solidFill>
                <a:latin typeface="Barlow"/>
                <a:ea typeface="Barlow"/>
                <a:cs typeface="Barlow"/>
                <a:sym typeface="Barlow"/>
              </a:defRPr>
            </a:lvl7pPr>
            <a:lvl8pPr lvl="7" rtl="0">
              <a:buNone/>
              <a:defRPr>
                <a:solidFill>
                  <a:srgbClr val="434343"/>
                </a:solidFill>
                <a:latin typeface="Barlow"/>
                <a:ea typeface="Barlow"/>
                <a:cs typeface="Barlow"/>
                <a:sym typeface="Barlow"/>
              </a:defRPr>
            </a:lvl8pPr>
            <a:lvl9pPr lvl="8" rtl="0">
              <a:buNone/>
              <a:defRPr>
                <a:solidFill>
                  <a:srgbClr val="434343"/>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sp>
        <p:nvSpPr>
          <p:cNvPr id="104" name="Google Shape;104;p21"/>
          <p:cNvSpPr txBox="1">
            <a:spLocks noGrp="1"/>
          </p:cNvSpPr>
          <p:nvPr>
            <p:ph type="title"/>
          </p:nvPr>
        </p:nvSpPr>
        <p:spPr>
          <a:xfrm>
            <a:off x="259776" y="1231044"/>
            <a:ext cx="2970000" cy="2562900"/>
          </a:xfrm>
          <a:prstGeom prst="rect">
            <a:avLst/>
          </a:prstGeom>
        </p:spPr>
        <p:txBody>
          <a:bodyPr spcFirstLastPara="1" wrap="square" lIns="91425" tIns="91425" rIns="91425" bIns="91425" anchor="t" anchorCtr="0">
            <a:normAutofit/>
          </a:bodyPr>
          <a:lstStyle>
            <a:lvl1pPr lvl="0" rtl="0">
              <a:lnSpc>
                <a:spcPct val="80000"/>
              </a:lnSpc>
              <a:spcBef>
                <a:spcPts val="0"/>
              </a:spcBef>
              <a:spcAft>
                <a:spcPts val="0"/>
              </a:spcAft>
              <a:buClr>
                <a:srgbClr val="434343"/>
              </a:buClr>
              <a:buSzPts val="4800"/>
              <a:buFont typeface="Barlow"/>
              <a:buNone/>
              <a:defRPr sz="4800" b="1">
                <a:solidFill>
                  <a:srgbClr val="434343"/>
                </a:solidFill>
                <a:latin typeface="Barlow"/>
                <a:ea typeface="Barlow"/>
                <a:cs typeface="Barlow"/>
                <a:sym typeface="Barlow"/>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pic>
        <p:nvPicPr>
          <p:cNvPr id="105" name="Google Shape;105;p21"/>
          <p:cNvPicPr preferRelativeResize="0"/>
          <p:nvPr/>
        </p:nvPicPr>
        <p:blipFill rotWithShape="1">
          <a:blip r:embed="rId3">
            <a:alphaModFix/>
          </a:blip>
          <a:srcRect t="79" b="79"/>
          <a:stretch/>
        </p:blipFill>
        <p:spPr>
          <a:xfrm>
            <a:off x="1565958" y="4709589"/>
            <a:ext cx="309349" cy="308859"/>
          </a:xfrm>
          <a:prstGeom prst="rect">
            <a:avLst/>
          </a:prstGeom>
          <a:noFill/>
          <a:ln>
            <a:noFill/>
          </a:ln>
        </p:spPr>
      </p:pic>
      <p:sp>
        <p:nvSpPr>
          <p:cNvPr id="106" name="Google Shape;106;p21"/>
          <p:cNvSpPr txBox="1"/>
          <p:nvPr/>
        </p:nvSpPr>
        <p:spPr>
          <a:xfrm>
            <a:off x="1798849" y="4760556"/>
            <a:ext cx="1170000" cy="211800"/>
          </a:xfrm>
          <a:prstGeom prst="rect">
            <a:avLst/>
          </a:prstGeom>
          <a:noFill/>
          <a:ln>
            <a:noFill/>
          </a:ln>
        </p:spPr>
        <p:txBody>
          <a:bodyPr spcFirstLastPara="1" wrap="square" lIns="43875" tIns="43875" rIns="43875" bIns="43875" anchor="t" anchorCtr="0">
            <a:spAutoFit/>
          </a:bodyPr>
          <a:lstStyle/>
          <a:p>
            <a:pPr marL="0" lvl="0" indent="0" algn="ctr" rtl="0">
              <a:spcBef>
                <a:spcPts val="0"/>
              </a:spcBef>
              <a:spcAft>
                <a:spcPts val="0"/>
              </a:spcAft>
              <a:buNone/>
            </a:pPr>
            <a:r>
              <a:rPr lang="en" sz="800" b="1">
                <a:solidFill>
                  <a:srgbClr val="434343"/>
                </a:solidFill>
                <a:latin typeface="Barlow"/>
                <a:ea typeface="Barlow"/>
                <a:cs typeface="Barlow"/>
                <a:sym typeface="Barlow"/>
              </a:rPr>
              <a:t>Department of Health</a:t>
            </a:r>
            <a:endParaRPr sz="800" b="1">
              <a:solidFill>
                <a:srgbClr val="434343"/>
              </a:solidFill>
              <a:latin typeface="Barlow"/>
              <a:ea typeface="Barlow"/>
              <a:cs typeface="Barlow"/>
              <a:sym typeface="Barlow"/>
            </a:endParaRPr>
          </a:p>
        </p:txBody>
      </p:sp>
      <p:sp>
        <p:nvSpPr>
          <p:cNvPr id="107" name="Google Shape;107;p21"/>
          <p:cNvSpPr txBox="1"/>
          <p:nvPr/>
        </p:nvSpPr>
        <p:spPr>
          <a:xfrm>
            <a:off x="1875313" y="4864668"/>
            <a:ext cx="1170000" cy="196500"/>
          </a:xfrm>
          <a:prstGeom prst="rect">
            <a:avLst/>
          </a:prstGeom>
          <a:noFill/>
          <a:ln>
            <a:noFill/>
          </a:ln>
        </p:spPr>
        <p:txBody>
          <a:bodyPr spcFirstLastPara="1" wrap="square" lIns="43875" tIns="43875" rIns="43875" bIns="43875" anchor="t" anchorCtr="0">
            <a:spAutoFit/>
          </a:bodyPr>
          <a:lstStyle/>
          <a:p>
            <a:pPr marL="0" lvl="0" indent="0" algn="l" rtl="0">
              <a:spcBef>
                <a:spcPts val="0"/>
              </a:spcBef>
              <a:spcAft>
                <a:spcPts val="0"/>
              </a:spcAft>
              <a:buNone/>
            </a:pPr>
            <a:r>
              <a:rPr lang="en" sz="700">
                <a:solidFill>
                  <a:srgbClr val="434343"/>
                </a:solidFill>
                <a:latin typeface="Barlow Medium"/>
                <a:ea typeface="Barlow Medium"/>
                <a:cs typeface="Barlow Medium"/>
                <a:sym typeface="Barlow Medium"/>
              </a:rPr>
              <a:t>/doh.gov.ph</a:t>
            </a:r>
            <a:endParaRPr sz="700">
              <a:solidFill>
                <a:srgbClr val="434343"/>
              </a:solidFill>
              <a:latin typeface="Barlow Medium"/>
              <a:ea typeface="Barlow Medium"/>
              <a:cs typeface="Barlow Medium"/>
              <a:sym typeface="Barlow Medium"/>
            </a:endParaRPr>
          </a:p>
        </p:txBody>
      </p:sp>
      <p:sp>
        <p:nvSpPr>
          <p:cNvPr id="108" name="Google Shape;108;p21"/>
          <p:cNvSpPr txBox="1"/>
          <p:nvPr/>
        </p:nvSpPr>
        <p:spPr>
          <a:xfrm>
            <a:off x="1762272" y="4687404"/>
            <a:ext cx="1170000" cy="180900"/>
          </a:xfrm>
          <a:prstGeom prst="rect">
            <a:avLst/>
          </a:prstGeom>
          <a:noFill/>
          <a:ln>
            <a:noFill/>
          </a:ln>
        </p:spPr>
        <p:txBody>
          <a:bodyPr spcFirstLastPara="1" wrap="square" lIns="43875" tIns="43875" rIns="43875" bIns="43875" anchor="t" anchorCtr="0">
            <a:spAutoFit/>
          </a:bodyPr>
          <a:lstStyle/>
          <a:p>
            <a:pPr marL="0" lvl="0" indent="0" algn="ctr" rtl="0">
              <a:spcBef>
                <a:spcPts val="0"/>
              </a:spcBef>
              <a:spcAft>
                <a:spcPts val="0"/>
              </a:spcAft>
              <a:buNone/>
            </a:pPr>
            <a:r>
              <a:rPr lang="en" sz="600">
                <a:solidFill>
                  <a:srgbClr val="434343"/>
                </a:solidFill>
                <a:latin typeface="Barlow Medium"/>
                <a:ea typeface="Barlow Medium"/>
                <a:cs typeface="Barlow Medium"/>
                <a:sym typeface="Barlow Medium"/>
              </a:rPr>
              <a:t>Republic of the Philippines</a:t>
            </a:r>
            <a:endParaRPr sz="600">
              <a:solidFill>
                <a:srgbClr val="434343"/>
              </a:solidFill>
              <a:latin typeface="Barlow Medium"/>
              <a:ea typeface="Barlow Medium"/>
              <a:cs typeface="Barlow Medium"/>
              <a:sym typeface="Barlow Medium"/>
            </a:endParaRPr>
          </a:p>
        </p:txBody>
      </p:sp>
      <p:sp>
        <p:nvSpPr>
          <p:cNvPr id="109" name="Google Shape;109;p21"/>
          <p:cNvSpPr/>
          <p:nvPr/>
        </p:nvSpPr>
        <p:spPr>
          <a:xfrm>
            <a:off x="3556800" y="76728"/>
            <a:ext cx="5452500" cy="4941900"/>
          </a:xfrm>
          <a:prstGeom prst="roundRect">
            <a:avLst>
              <a:gd name="adj" fmla="val 1881"/>
            </a:avLst>
          </a:prstGeom>
          <a:solidFill>
            <a:srgbClr val="F0F6EC"/>
          </a:solidFill>
          <a:ln>
            <a:noFill/>
          </a:ln>
          <a:effectLst>
            <a:outerShdw blurRad="585788" dist="19050" dir="5400000" algn="bl" rotWithShape="0">
              <a:srgbClr val="FFFFFF">
                <a:alpha val="22000"/>
              </a:srgbClr>
            </a:outerShdw>
          </a:effectLst>
        </p:spPr>
        <p:txBody>
          <a:bodyPr spcFirstLastPara="1" wrap="square" lIns="43875" tIns="43875" rIns="43875" bIns="43875" anchor="ctr" anchorCtr="0">
            <a:noAutofit/>
          </a:bodyPr>
          <a:lstStyle/>
          <a:p>
            <a:pPr marL="0" lvl="0" indent="0" algn="l" rtl="0">
              <a:spcBef>
                <a:spcPts val="0"/>
              </a:spcBef>
              <a:spcAft>
                <a:spcPts val="0"/>
              </a:spcAft>
              <a:buNone/>
            </a:pPr>
            <a:endParaRPr/>
          </a:p>
        </p:txBody>
      </p:sp>
      <p:sp>
        <p:nvSpPr>
          <p:cNvPr id="110" name="Google Shape;110;p21"/>
          <p:cNvSpPr txBox="1">
            <a:spLocks noGrp="1"/>
          </p:cNvSpPr>
          <p:nvPr>
            <p:ph type="body" idx="1"/>
          </p:nvPr>
        </p:nvSpPr>
        <p:spPr>
          <a:xfrm>
            <a:off x="3845616" y="313680"/>
            <a:ext cx="4941900" cy="1671000"/>
          </a:xfrm>
          <a:prstGeom prst="rect">
            <a:avLst/>
          </a:prstGeom>
          <a:ln>
            <a:noFill/>
          </a:ln>
        </p:spPr>
        <p:txBody>
          <a:bodyPr spcFirstLastPara="1" wrap="square" lIns="91425" tIns="91425" rIns="91425" bIns="91425" anchor="t" anchorCtr="0">
            <a:noAutofit/>
          </a:bodyPr>
          <a:lstStyle>
            <a:lvl1pPr marL="457200" lvl="0" indent="-323850" rtl="0">
              <a:lnSpc>
                <a:spcPct val="100000"/>
              </a:lnSpc>
              <a:spcBef>
                <a:spcPts val="0"/>
              </a:spcBef>
              <a:spcAft>
                <a:spcPts val="0"/>
              </a:spcAft>
              <a:buClr>
                <a:srgbClr val="434343"/>
              </a:buClr>
              <a:buSzPts val="1500"/>
              <a:buFont typeface="Barlow"/>
              <a:buChar char="●"/>
              <a:defRPr sz="1500">
                <a:solidFill>
                  <a:srgbClr val="434343"/>
                </a:solidFill>
                <a:latin typeface="Barlow"/>
                <a:ea typeface="Barlow"/>
                <a:cs typeface="Barlow"/>
                <a:sym typeface="Barlow"/>
              </a:defRPr>
            </a:lvl1pPr>
            <a:lvl2pPr marL="914400" lvl="1"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2pPr>
            <a:lvl3pPr marL="1371600" lvl="2"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3pPr>
            <a:lvl4pPr marL="1828800" lvl="3"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4pPr>
            <a:lvl5pPr marL="2286000" lvl="4"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5pPr>
            <a:lvl6pPr marL="2743200" lvl="5"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6pPr>
            <a:lvl7pPr marL="3200400" lvl="6"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7pPr>
            <a:lvl8pPr marL="3657600" lvl="7"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8pPr>
            <a:lvl9pPr marL="4114800" lvl="8"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9pPr>
          </a:lstStyle>
          <a:p>
            <a:endParaRPr/>
          </a:p>
        </p:txBody>
      </p:sp>
      <p:sp>
        <p:nvSpPr>
          <p:cNvPr id="111" name="Google Shape;111;p21"/>
          <p:cNvSpPr txBox="1">
            <a:spLocks noGrp="1"/>
          </p:cNvSpPr>
          <p:nvPr>
            <p:ph type="body" idx="2"/>
          </p:nvPr>
        </p:nvSpPr>
        <p:spPr>
          <a:xfrm>
            <a:off x="3845616" y="2142480"/>
            <a:ext cx="4941900" cy="1671000"/>
          </a:xfrm>
          <a:prstGeom prst="rect">
            <a:avLst/>
          </a:prstGeom>
          <a:ln>
            <a:noFill/>
          </a:ln>
        </p:spPr>
        <p:txBody>
          <a:bodyPr spcFirstLastPara="1" wrap="square" lIns="91425" tIns="91425" rIns="91425" bIns="91425" anchor="t" anchorCtr="0">
            <a:noAutofit/>
          </a:bodyPr>
          <a:lstStyle>
            <a:lvl1pPr marL="457200" lvl="0" indent="-323850" rtl="0">
              <a:lnSpc>
                <a:spcPct val="100000"/>
              </a:lnSpc>
              <a:spcBef>
                <a:spcPts val="0"/>
              </a:spcBef>
              <a:spcAft>
                <a:spcPts val="0"/>
              </a:spcAft>
              <a:buClr>
                <a:srgbClr val="434343"/>
              </a:buClr>
              <a:buSzPts val="1500"/>
              <a:buFont typeface="Barlow"/>
              <a:buChar char="●"/>
              <a:defRPr sz="1500">
                <a:solidFill>
                  <a:srgbClr val="434343"/>
                </a:solidFill>
                <a:latin typeface="Barlow"/>
                <a:ea typeface="Barlow"/>
                <a:cs typeface="Barlow"/>
                <a:sym typeface="Barlow"/>
              </a:defRPr>
            </a:lvl1pPr>
            <a:lvl2pPr marL="914400" lvl="1"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2pPr>
            <a:lvl3pPr marL="1371600" lvl="2"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3pPr>
            <a:lvl4pPr marL="1828800" lvl="3"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4pPr>
            <a:lvl5pPr marL="2286000" lvl="4"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5pPr>
            <a:lvl6pPr marL="2743200" lvl="5"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6pPr>
            <a:lvl7pPr marL="3200400" lvl="6"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7pPr>
            <a:lvl8pPr marL="3657600" lvl="7"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8pPr>
            <a:lvl9pPr marL="4114800" lvl="8"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9pPr>
          </a:lstStyle>
          <a:p>
            <a:endParaRPr/>
          </a:p>
        </p:txBody>
      </p:sp>
      <p:pic>
        <p:nvPicPr>
          <p:cNvPr id="112" name="Google Shape;112;p21"/>
          <p:cNvPicPr preferRelativeResize="0"/>
          <p:nvPr/>
        </p:nvPicPr>
        <p:blipFill>
          <a:blip r:embed="rId4">
            <a:alphaModFix/>
          </a:blip>
          <a:stretch>
            <a:fillRect/>
          </a:stretch>
        </p:blipFill>
        <p:spPr>
          <a:xfrm>
            <a:off x="316188" y="4703712"/>
            <a:ext cx="309350" cy="309361"/>
          </a:xfrm>
          <a:prstGeom prst="rect">
            <a:avLst/>
          </a:prstGeom>
          <a:noFill/>
          <a:ln>
            <a:noFill/>
          </a:ln>
        </p:spPr>
      </p:pic>
      <p:pic>
        <p:nvPicPr>
          <p:cNvPr id="113" name="Google Shape;113;p21"/>
          <p:cNvPicPr preferRelativeResize="0"/>
          <p:nvPr/>
        </p:nvPicPr>
        <p:blipFill rotWithShape="1">
          <a:blip r:embed="rId5">
            <a:alphaModFix/>
          </a:blip>
          <a:srcRect l="41673" b="9206"/>
          <a:stretch/>
        </p:blipFill>
        <p:spPr>
          <a:xfrm>
            <a:off x="664980" y="4704167"/>
            <a:ext cx="169917" cy="309361"/>
          </a:xfrm>
          <a:prstGeom prst="rect">
            <a:avLst/>
          </a:prstGeom>
          <a:noFill/>
          <a:ln>
            <a:noFill/>
          </a:ln>
        </p:spPr>
      </p:pic>
      <p:pic>
        <p:nvPicPr>
          <p:cNvPr id="114" name="Google Shape;114;p21"/>
          <p:cNvPicPr preferRelativeResize="0"/>
          <p:nvPr/>
        </p:nvPicPr>
        <p:blipFill>
          <a:blip r:embed="rId6">
            <a:alphaModFix/>
          </a:blip>
          <a:stretch>
            <a:fillRect/>
          </a:stretch>
        </p:blipFill>
        <p:spPr>
          <a:xfrm>
            <a:off x="854616" y="4760556"/>
            <a:ext cx="563691" cy="25251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9"/>
        <p:cNvGrpSpPr/>
        <p:nvPr/>
      </p:nvGrpSpPr>
      <p:grpSpPr>
        <a:xfrm>
          <a:off x="0" y="0"/>
          <a:ext cx="0" cy="0"/>
          <a:chOff x="0" y="0"/>
          <a:chExt cx="0" cy="0"/>
        </a:xfrm>
      </p:grpSpPr>
      <p:sp>
        <p:nvSpPr>
          <p:cNvPr id="120" name="Google Shape;120;p2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1" name="Google Shape;121;p2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2" name="Google Shape;12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 name="Google Shape;12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 name="Google Shape;128;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29" name="Google Shape;12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0"/>
        <p:cNvGrpSpPr/>
        <p:nvPr/>
      </p:nvGrpSpPr>
      <p:grpSpPr>
        <a:xfrm>
          <a:off x="0" y="0"/>
          <a:ext cx="0" cy="0"/>
          <a:chOff x="0" y="0"/>
          <a:chExt cx="0" cy="0"/>
        </a:xfrm>
      </p:grpSpPr>
      <p:sp>
        <p:nvSpPr>
          <p:cNvPr id="131" name="Google Shape;131;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 name="Google Shape;132;p2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3" name="Google Shape;133;p2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34" name="Google Shape;13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5"/>
        <p:cNvGrpSpPr/>
        <p:nvPr/>
      </p:nvGrpSpPr>
      <p:grpSpPr>
        <a:xfrm>
          <a:off x="0" y="0"/>
          <a:ext cx="0" cy="0"/>
          <a:chOff x="0" y="0"/>
          <a:chExt cx="0" cy="0"/>
        </a:xfrm>
      </p:grpSpPr>
      <p:sp>
        <p:nvSpPr>
          <p:cNvPr id="136" name="Google Shape;136;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7" name="Google Shape;137;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8"/>
        <p:cNvGrpSpPr/>
        <p:nvPr/>
      </p:nvGrpSpPr>
      <p:grpSpPr>
        <a:xfrm>
          <a:off x="0" y="0"/>
          <a:ext cx="0" cy="0"/>
          <a:chOff x="0" y="0"/>
          <a:chExt cx="0" cy="0"/>
        </a:xfrm>
      </p:grpSpPr>
      <p:sp>
        <p:nvSpPr>
          <p:cNvPr id="139" name="Google Shape;139;p2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0" name="Google Shape;140;p2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41" name="Google Shape;14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4" name="Google Shape;14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5"/>
        <p:cNvGrpSpPr/>
        <p:nvPr/>
      </p:nvGrpSpPr>
      <p:grpSpPr>
        <a:xfrm>
          <a:off x="0" y="0"/>
          <a:ext cx="0" cy="0"/>
          <a:chOff x="0" y="0"/>
          <a:chExt cx="0" cy="0"/>
        </a:xfrm>
      </p:grpSpPr>
      <p:sp>
        <p:nvSpPr>
          <p:cNvPr id="146" name="Google Shape;146;p3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8" name="Google Shape;148;p3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9" name="Google Shape;149;p3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50" name="Google Shape;15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1"/>
        <p:cNvGrpSpPr/>
        <p:nvPr/>
      </p:nvGrpSpPr>
      <p:grpSpPr>
        <a:xfrm>
          <a:off x="0" y="0"/>
          <a:ext cx="0" cy="0"/>
          <a:chOff x="0" y="0"/>
          <a:chExt cx="0" cy="0"/>
        </a:xfrm>
      </p:grpSpPr>
      <p:sp>
        <p:nvSpPr>
          <p:cNvPr id="152" name="Google Shape;152;p3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53" name="Google Shape;153;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4"/>
        <p:cNvGrpSpPr/>
        <p:nvPr/>
      </p:nvGrpSpPr>
      <p:grpSpPr>
        <a:xfrm>
          <a:off x="0" y="0"/>
          <a:ext cx="0" cy="0"/>
          <a:chOff x="0" y="0"/>
          <a:chExt cx="0" cy="0"/>
        </a:xfrm>
      </p:grpSpPr>
      <p:sp>
        <p:nvSpPr>
          <p:cNvPr id="155" name="Google Shape;155;p3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6" name="Google Shape;156;p3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57" name="Google Shape;157;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8"/>
        <p:cNvGrpSpPr/>
        <p:nvPr/>
      </p:nvGrpSpPr>
      <p:grpSpPr>
        <a:xfrm>
          <a:off x="0" y="0"/>
          <a:ext cx="0" cy="0"/>
          <a:chOff x="0" y="0"/>
          <a:chExt cx="0" cy="0"/>
        </a:xfrm>
      </p:grpSpPr>
      <p:sp>
        <p:nvSpPr>
          <p:cNvPr id="159" name="Google Shape;159;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1 1">
  <p:cSld name="SECTION_HEADER_1_1">
    <p:spTree>
      <p:nvGrpSpPr>
        <p:cNvPr id="1" name="Shape 160"/>
        <p:cNvGrpSpPr/>
        <p:nvPr/>
      </p:nvGrpSpPr>
      <p:grpSpPr>
        <a:xfrm>
          <a:off x="0" y="0"/>
          <a:ext cx="0" cy="0"/>
          <a:chOff x="0" y="0"/>
          <a:chExt cx="0" cy="0"/>
        </a:xfrm>
      </p:grpSpPr>
      <p:pic>
        <p:nvPicPr>
          <p:cNvPr id="161" name="Google Shape;161;p34"/>
          <p:cNvPicPr preferRelativeResize="0"/>
          <p:nvPr/>
        </p:nvPicPr>
        <p:blipFill rotWithShape="1">
          <a:blip r:embed="rId2">
            <a:alphaModFix/>
          </a:blip>
          <a:srcRect/>
          <a:stretch/>
        </p:blipFill>
        <p:spPr>
          <a:xfrm>
            <a:off x="0" y="0"/>
            <a:ext cx="9144000" cy="5143502"/>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2">
  <p:cSld name="BLANK_1_3">
    <p:bg>
      <p:bgPr>
        <a:blipFill>
          <a:blip r:embed="rId2">
            <a:alphaModFix/>
          </a:blip>
          <a:stretch>
            <a:fillRect/>
          </a:stretch>
        </a:blipFill>
        <a:effectLst/>
      </p:bgPr>
    </p:bg>
    <p:spTree>
      <p:nvGrpSpPr>
        <p:cNvPr id="1" name="Shape 162"/>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9">
  <p:cSld name="BLANK_9">
    <p:spTree>
      <p:nvGrpSpPr>
        <p:cNvPr id="1" name="Shape 163"/>
        <p:cNvGrpSpPr/>
        <p:nvPr/>
      </p:nvGrpSpPr>
      <p:grpSpPr>
        <a:xfrm>
          <a:off x="0" y="0"/>
          <a:ext cx="0" cy="0"/>
          <a:chOff x="0" y="0"/>
          <a:chExt cx="0" cy="0"/>
        </a:xfrm>
      </p:grpSpPr>
      <p:sp>
        <p:nvSpPr>
          <p:cNvPr id="164" name="Google Shape;16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8">
  <p:cSld name="BLANK_8">
    <p:spTree>
      <p:nvGrpSpPr>
        <p:cNvPr id="1" name="Shape 165"/>
        <p:cNvGrpSpPr/>
        <p:nvPr/>
      </p:nvGrpSpPr>
      <p:grpSpPr>
        <a:xfrm>
          <a:off x="0" y="0"/>
          <a:ext cx="0" cy="0"/>
          <a:chOff x="0" y="0"/>
          <a:chExt cx="0" cy="0"/>
        </a:xfrm>
      </p:grpSpPr>
      <p:sp>
        <p:nvSpPr>
          <p:cNvPr id="166" name="Google Shape;166;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1 2 1">
  <p:cSld name="TITLE_AND_BODY_4_1">
    <p:bg>
      <p:bgPr>
        <a:blipFill>
          <a:blip r:embed="rId2">
            <a:alphaModFix/>
          </a:blip>
          <a:stretch>
            <a:fillRect/>
          </a:stretch>
        </a:blipFill>
        <a:effectLst/>
      </p:bgPr>
    </p:bg>
    <p:spTree>
      <p:nvGrpSpPr>
        <p:cNvPr id="1" name="Shape 167"/>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168"/>
        <p:cNvGrpSpPr/>
        <p:nvPr/>
      </p:nvGrpSpPr>
      <p:grpSpPr>
        <a:xfrm>
          <a:off x="0" y="0"/>
          <a:ext cx="0" cy="0"/>
          <a:chOff x="0" y="0"/>
          <a:chExt cx="0" cy="0"/>
        </a:xfrm>
      </p:grpSpPr>
      <p:pic>
        <p:nvPicPr>
          <p:cNvPr id="169" name="Google Shape;169;p3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70" name="Google Shape;170;p39"/>
          <p:cNvSpPr/>
          <p:nvPr/>
        </p:nvSpPr>
        <p:spPr>
          <a:xfrm>
            <a:off x="1556085" y="2356104"/>
            <a:ext cx="854100" cy="90300"/>
          </a:xfrm>
          <a:prstGeom prst="rect">
            <a:avLst/>
          </a:prstGeom>
          <a:solidFill>
            <a:srgbClr val="93C47D"/>
          </a:solidFill>
          <a:ln>
            <a:noFill/>
          </a:ln>
        </p:spPr>
        <p:txBody>
          <a:bodyPr spcFirstLastPara="1" wrap="square" lIns="43875" tIns="43875" rIns="43875" bIns="43875" anchor="ctr" anchorCtr="0">
            <a:noAutofit/>
          </a:bodyPr>
          <a:lstStyle/>
          <a:p>
            <a:pPr marL="0" lvl="0" indent="0" algn="l" rtl="0">
              <a:spcBef>
                <a:spcPts val="0"/>
              </a:spcBef>
              <a:spcAft>
                <a:spcPts val="0"/>
              </a:spcAft>
              <a:buNone/>
            </a:pPr>
            <a:endParaRPr sz="2700"/>
          </a:p>
        </p:txBody>
      </p:sp>
      <p:pic>
        <p:nvPicPr>
          <p:cNvPr id="171" name="Google Shape;171;p39"/>
          <p:cNvPicPr preferRelativeResize="0"/>
          <p:nvPr/>
        </p:nvPicPr>
        <p:blipFill>
          <a:blip r:embed="rId3">
            <a:alphaModFix/>
          </a:blip>
          <a:stretch>
            <a:fillRect/>
          </a:stretch>
        </p:blipFill>
        <p:spPr>
          <a:xfrm>
            <a:off x="1556086" y="1444474"/>
            <a:ext cx="692890" cy="692905"/>
          </a:xfrm>
          <a:prstGeom prst="rect">
            <a:avLst/>
          </a:prstGeom>
          <a:noFill/>
          <a:ln>
            <a:noFill/>
          </a:ln>
        </p:spPr>
      </p:pic>
      <p:sp>
        <p:nvSpPr>
          <p:cNvPr id="172" name="Google Shape;172;p39"/>
          <p:cNvSpPr txBox="1">
            <a:spLocks noGrp="1"/>
          </p:cNvSpPr>
          <p:nvPr>
            <p:ph type="ctrTitle"/>
          </p:nvPr>
        </p:nvSpPr>
        <p:spPr>
          <a:xfrm>
            <a:off x="1443660" y="2348879"/>
            <a:ext cx="8001900" cy="918600"/>
          </a:xfrm>
          <a:prstGeom prst="rect">
            <a:avLst/>
          </a:prstGeom>
        </p:spPr>
        <p:txBody>
          <a:bodyPr spcFirstLastPara="1" wrap="square" lIns="91425" tIns="91425" rIns="91425" bIns="91425" anchor="b" anchorCtr="0">
            <a:normAutofit/>
          </a:bodyPr>
          <a:lstStyle>
            <a:lvl1pPr lvl="0" rtl="0">
              <a:lnSpc>
                <a:spcPct val="80000"/>
              </a:lnSpc>
              <a:spcBef>
                <a:spcPts val="0"/>
              </a:spcBef>
              <a:spcAft>
                <a:spcPts val="0"/>
              </a:spcAft>
              <a:buClr>
                <a:srgbClr val="434343"/>
              </a:buClr>
              <a:buSzPts val="4600"/>
              <a:buFont typeface="Barlow"/>
              <a:buNone/>
              <a:defRPr sz="4600" b="1">
                <a:solidFill>
                  <a:srgbClr val="434343"/>
                </a:solidFill>
                <a:latin typeface="Barlow"/>
                <a:ea typeface="Barlow"/>
                <a:cs typeface="Barlow"/>
                <a:sym typeface="Barlow"/>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endParaRPr/>
          </a:p>
        </p:txBody>
      </p:sp>
      <p:sp>
        <p:nvSpPr>
          <p:cNvPr id="173" name="Google Shape;173;p39"/>
          <p:cNvSpPr txBox="1">
            <a:spLocks noGrp="1"/>
          </p:cNvSpPr>
          <p:nvPr>
            <p:ph type="subTitle" idx="1"/>
          </p:nvPr>
        </p:nvSpPr>
        <p:spPr>
          <a:xfrm>
            <a:off x="1482936" y="3027876"/>
            <a:ext cx="4135200" cy="39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200"/>
              <a:buFont typeface="Barlow Medium"/>
              <a:buNone/>
              <a:defRPr sz="2200">
                <a:latin typeface="Barlow Medium"/>
                <a:ea typeface="Barlow Medium"/>
                <a:cs typeface="Barlow Medium"/>
                <a:sym typeface="Barlow Medium"/>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74" name="Google Shape;174;p39"/>
          <p:cNvSpPr txBox="1">
            <a:spLocks noGrp="1"/>
          </p:cNvSpPr>
          <p:nvPr>
            <p:ph type="subTitle" idx="2"/>
          </p:nvPr>
        </p:nvSpPr>
        <p:spPr>
          <a:xfrm>
            <a:off x="1482936" y="3357060"/>
            <a:ext cx="3119100" cy="39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700"/>
              <a:buFont typeface="Barlow Light"/>
              <a:buNone/>
              <a:defRPr sz="1700">
                <a:latin typeface="Barlow Light"/>
                <a:ea typeface="Barlow Light"/>
                <a:cs typeface="Barlow Light"/>
                <a:sym typeface="Barlow Light"/>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175" name="Google Shape;175;p39"/>
          <p:cNvPicPr preferRelativeResize="0"/>
          <p:nvPr/>
        </p:nvPicPr>
        <p:blipFill rotWithShape="1">
          <a:blip r:embed="rId4">
            <a:alphaModFix/>
          </a:blip>
          <a:srcRect t="79" b="79"/>
          <a:stretch/>
        </p:blipFill>
        <p:spPr>
          <a:xfrm>
            <a:off x="8487830" y="3558420"/>
            <a:ext cx="514208" cy="513396"/>
          </a:xfrm>
          <a:prstGeom prst="rect">
            <a:avLst/>
          </a:prstGeom>
          <a:noFill/>
          <a:ln>
            <a:noFill/>
          </a:ln>
        </p:spPr>
      </p:pic>
      <p:sp>
        <p:nvSpPr>
          <p:cNvPr id="176" name="Google Shape;176;p39"/>
          <p:cNvSpPr txBox="1"/>
          <p:nvPr/>
        </p:nvSpPr>
        <p:spPr>
          <a:xfrm>
            <a:off x="8470758" y="4071816"/>
            <a:ext cx="548400" cy="196500"/>
          </a:xfrm>
          <a:prstGeom prst="rect">
            <a:avLst/>
          </a:prstGeom>
          <a:noFill/>
          <a:ln>
            <a:noFill/>
          </a:ln>
        </p:spPr>
        <p:txBody>
          <a:bodyPr spcFirstLastPara="1" wrap="square" lIns="43875" tIns="43875" rIns="43875" bIns="43875" anchor="t" anchorCtr="0">
            <a:spAutoFit/>
          </a:bodyPr>
          <a:lstStyle/>
          <a:p>
            <a:pPr marL="0" lvl="0" indent="0" algn="ctr" rtl="0">
              <a:spcBef>
                <a:spcPts val="0"/>
              </a:spcBef>
              <a:spcAft>
                <a:spcPts val="0"/>
              </a:spcAft>
              <a:buNone/>
            </a:pPr>
            <a:r>
              <a:rPr lang="en" sz="700">
                <a:solidFill>
                  <a:srgbClr val="434343"/>
                </a:solidFill>
                <a:latin typeface="Barlow Medium"/>
                <a:ea typeface="Barlow Medium"/>
                <a:cs typeface="Barlow Medium"/>
                <a:sym typeface="Barlow Medium"/>
              </a:rPr>
              <a:t>doh.gov.ph</a:t>
            </a:r>
            <a:endParaRPr sz="700">
              <a:solidFill>
                <a:srgbClr val="434343"/>
              </a:solidFill>
              <a:latin typeface="Barlow Medium"/>
              <a:ea typeface="Barlow Medium"/>
              <a:cs typeface="Barlow Medium"/>
              <a:sym typeface="Barlow Medium"/>
            </a:endParaRPr>
          </a:p>
        </p:txBody>
      </p:sp>
      <p:pic>
        <p:nvPicPr>
          <p:cNvPr id="177" name="Google Shape;177;p39"/>
          <p:cNvPicPr preferRelativeResize="0"/>
          <p:nvPr/>
        </p:nvPicPr>
        <p:blipFill rotWithShape="1">
          <a:blip r:embed="rId5">
            <a:alphaModFix/>
          </a:blip>
          <a:srcRect l="41673" b="9206"/>
          <a:stretch/>
        </p:blipFill>
        <p:spPr>
          <a:xfrm>
            <a:off x="2251848" y="1444476"/>
            <a:ext cx="380580" cy="69290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lank 1 1 1">
  <p:cSld name="Blank_1">
    <p:spTree>
      <p:nvGrpSpPr>
        <p:cNvPr id="1" name="Shape 178"/>
        <p:cNvGrpSpPr/>
        <p:nvPr/>
      </p:nvGrpSpPr>
      <p:grpSpPr>
        <a:xfrm>
          <a:off x="0" y="0"/>
          <a:ext cx="0" cy="0"/>
          <a:chOff x="0" y="0"/>
          <a:chExt cx="0" cy="0"/>
        </a:xfrm>
      </p:grpSpPr>
      <p:pic>
        <p:nvPicPr>
          <p:cNvPr id="179" name="Google Shape;179;p40"/>
          <p:cNvPicPr preferRelativeResize="0"/>
          <p:nvPr/>
        </p:nvPicPr>
        <p:blipFill rotWithShape="1">
          <a:blip r:embed="rId2">
            <a:alphaModFix/>
          </a:blip>
          <a:srcRect/>
          <a:stretch/>
        </p:blipFill>
        <p:spPr>
          <a:xfrm>
            <a:off x="0" y="0"/>
            <a:ext cx="9144000" cy="5143503"/>
          </a:xfrm>
          <a:prstGeom prst="rect">
            <a:avLst/>
          </a:prstGeom>
          <a:noFill/>
          <a:ln>
            <a:noFill/>
          </a:ln>
        </p:spPr>
      </p:pic>
      <p:pic>
        <p:nvPicPr>
          <p:cNvPr id="180" name="Google Shape;180;p40"/>
          <p:cNvPicPr preferRelativeResize="0"/>
          <p:nvPr/>
        </p:nvPicPr>
        <p:blipFill rotWithShape="1">
          <a:blip r:embed="rId3">
            <a:alphaModFix/>
          </a:blip>
          <a:srcRect/>
          <a:stretch/>
        </p:blipFill>
        <p:spPr>
          <a:xfrm>
            <a:off x="316188" y="4703712"/>
            <a:ext cx="309350" cy="309361"/>
          </a:xfrm>
          <a:prstGeom prst="rect">
            <a:avLst/>
          </a:prstGeom>
          <a:noFill/>
          <a:ln>
            <a:noFill/>
          </a:ln>
        </p:spPr>
      </p:pic>
      <p:sp>
        <p:nvSpPr>
          <p:cNvPr id="181" name="Google Shape;181;p40"/>
          <p:cNvSpPr txBox="1">
            <a:spLocks noGrp="1"/>
          </p:cNvSpPr>
          <p:nvPr>
            <p:ph type="sldNum" idx="12"/>
          </p:nvPr>
        </p:nvSpPr>
        <p:spPr>
          <a:xfrm>
            <a:off x="2284105" y="4663212"/>
            <a:ext cx="2676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434343"/>
                </a:solidFill>
                <a:latin typeface="Barlow"/>
                <a:ea typeface="Barlow"/>
                <a:cs typeface="Barlow"/>
                <a:sym typeface="Barlow"/>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434343"/>
                </a:solidFill>
                <a:latin typeface="Barlow"/>
                <a:ea typeface="Barlow"/>
                <a:cs typeface="Barlow"/>
                <a:sym typeface="Barlow"/>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434343"/>
                </a:solidFill>
                <a:latin typeface="Barlow"/>
                <a:ea typeface="Barlow"/>
                <a:cs typeface="Barlow"/>
                <a:sym typeface="Barlow"/>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434343"/>
                </a:solidFill>
                <a:latin typeface="Barlow"/>
                <a:ea typeface="Barlow"/>
                <a:cs typeface="Barlow"/>
                <a:sym typeface="Barlow"/>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434343"/>
                </a:solidFill>
                <a:latin typeface="Barlow"/>
                <a:ea typeface="Barlow"/>
                <a:cs typeface="Barlow"/>
                <a:sym typeface="Barlow"/>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434343"/>
                </a:solidFill>
                <a:latin typeface="Barlow"/>
                <a:ea typeface="Barlow"/>
                <a:cs typeface="Barlow"/>
                <a:sym typeface="Barlow"/>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434343"/>
                </a:solidFill>
                <a:latin typeface="Barlow"/>
                <a:ea typeface="Barlow"/>
                <a:cs typeface="Barlow"/>
                <a:sym typeface="Barlow"/>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434343"/>
                </a:solidFill>
                <a:latin typeface="Barlow"/>
                <a:ea typeface="Barlow"/>
                <a:cs typeface="Barlow"/>
                <a:sym typeface="Barlow"/>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434343"/>
                </a:solidFill>
                <a:latin typeface="Barlow"/>
                <a:ea typeface="Barlow"/>
                <a:cs typeface="Barlow"/>
                <a:sym typeface="Barlow"/>
              </a:defRPr>
            </a:lvl9pPr>
          </a:lstStyle>
          <a:p>
            <a:pPr marL="0" lvl="0" indent="0" algn="l" rtl="0">
              <a:spcBef>
                <a:spcPts val="0"/>
              </a:spcBef>
              <a:spcAft>
                <a:spcPts val="0"/>
              </a:spcAft>
              <a:buNone/>
            </a:pPr>
            <a:fld id="{00000000-1234-1234-1234-123412341234}" type="slidenum">
              <a:rPr lang="en"/>
              <a:t>‹#›</a:t>
            </a:fld>
            <a:endParaRPr/>
          </a:p>
        </p:txBody>
      </p:sp>
      <p:pic>
        <p:nvPicPr>
          <p:cNvPr id="182" name="Google Shape;182;p40"/>
          <p:cNvPicPr preferRelativeResize="0"/>
          <p:nvPr/>
        </p:nvPicPr>
        <p:blipFill rotWithShape="1">
          <a:blip r:embed="rId4">
            <a:alphaModFix/>
          </a:blip>
          <a:srcRect/>
          <a:stretch/>
        </p:blipFill>
        <p:spPr>
          <a:xfrm>
            <a:off x="871014" y="4709589"/>
            <a:ext cx="309348" cy="308860"/>
          </a:xfrm>
          <a:prstGeom prst="rect">
            <a:avLst/>
          </a:prstGeom>
          <a:noFill/>
          <a:ln>
            <a:noFill/>
          </a:ln>
        </p:spPr>
      </p:pic>
      <p:sp>
        <p:nvSpPr>
          <p:cNvPr id="183" name="Google Shape;183;p40"/>
          <p:cNvSpPr txBox="1"/>
          <p:nvPr/>
        </p:nvSpPr>
        <p:spPr>
          <a:xfrm>
            <a:off x="1103905" y="4760556"/>
            <a:ext cx="1170000" cy="211800"/>
          </a:xfrm>
          <a:prstGeom prst="rect">
            <a:avLst/>
          </a:prstGeom>
          <a:noFill/>
          <a:ln>
            <a:noFill/>
          </a:ln>
        </p:spPr>
        <p:txBody>
          <a:bodyPr spcFirstLastPara="1" wrap="square" lIns="43875" tIns="43875" rIns="43875" bIns="438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434343"/>
                </a:solidFill>
                <a:latin typeface="Barlow"/>
                <a:ea typeface="Barlow"/>
                <a:cs typeface="Barlow"/>
                <a:sym typeface="Barlow"/>
              </a:rPr>
              <a:t>Department of Health</a:t>
            </a:r>
            <a:endParaRPr sz="800" b="1" i="0" u="none" strike="noStrike" cap="none">
              <a:solidFill>
                <a:srgbClr val="434343"/>
              </a:solidFill>
              <a:latin typeface="Barlow"/>
              <a:ea typeface="Barlow"/>
              <a:cs typeface="Barlow"/>
              <a:sym typeface="Barlow"/>
            </a:endParaRPr>
          </a:p>
        </p:txBody>
      </p:sp>
      <p:sp>
        <p:nvSpPr>
          <p:cNvPr id="184" name="Google Shape;184;p40"/>
          <p:cNvSpPr txBox="1"/>
          <p:nvPr/>
        </p:nvSpPr>
        <p:spPr>
          <a:xfrm>
            <a:off x="1180369" y="4864668"/>
            <a:ext cx="1170000" cy="196500"/>
          </a:xfrm>
          <a:prstGeom prst="rect">
            <a:avLst/>
          </a:prstGeom>
          <a:noFill/>
          <a:ln>
            <a:noFill/>
          </a:ln>
        </p:spPr>
        <p:txBody>
          <a:bodyPr spcFirstLastPara="1" wrap="square" lIns="43875" tIns="43875" rIns="43875" bIns="4387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434343"/>
                </a:solidFill>
                <a:latin typeface="Barlow Medium"/>
                <a:ea typeface="Barlow Medium"/>
                <a:cs typeface="Barlow Medium"/>
                <a:sym typeface="Barlow Medium"/>
              </a:rPr>
              <a:t>/doh.gov.ph</a:t>
            </a:r>
            <a:endParaRPr sz="700" b="0" i="0" u="none" strike="noStrike" cap="none">
              <a:solidFill>
                <a:srgbClr val="434343"/>
              </a:solidFill>
              <a:latin typeface="Barlow Medium"/>
              <a:ea typeface="Barlow Medium"/>
              <a:cs typeface="Barlow Medium"/>
              <a:sym typeface="Barlow Medium"/>
            </a:endParaRPr>
          </a:p>
        </p:txBody>
      </p:sp>
      <p:sp>
        <p:nvSpPr>
          <p:cNvPr id="185" name="Google Shape;185;p40"/>
          <p:cNvSpPr txBox="1"/>
          <p:nvPr/>
        </p:nvSpPr>
        <p:spPr>
          <a:xfrm>
            <a:off x="1030752" y="4687404"/>
            <a:ext cx="1170000" cy="180900"/>
          </a:xfrm>
          <a:prstGeom prst="rect">
            <a:avLst/>
          </a:prstGeom>
          <a:noFill/>
          <a:ln>
            <a:noFill/>
          </a:ln>
        </p:spPr>
        <p:txBody>
          <a:bodyPr spcFirstLastPara="1" wrap="square" lIns="43875" tIns="43875" rIns="43875" bIns="4387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434343"/>
                </a:solidFill>
                <a:latin typeface="Barlow Medium"/>
                <a:ea typeface="Barlow Medium"/>
                <a:cs typeface="Barlow Medium"/>
                <a:sym typeface="Barlow Medium"/>
              </a:rPr>
              <a:t>Republic of the Philippines</a:t>
            </a:r>
            <a:endParaRPr sz="600" b="0" i="0" u="none" strike="noStrike" cap="none">
              <a:solidFill>
                <a:srgbClr val="434343"/>
              </a:solidFill>
              <a:latin typeface="Barlow Medium"/>
              <a:ea typeface="Barlow Medium"/>
              <a:cs typeface="Barlow Medium"/>
              <a:sym typeface="Barlow Medium"/>
            </a:endParaRPr>
          </a:p>
        </p:txBody>
      </p:sp>
      <p:sp>
        <p:nvSpPr>
          <p:cNvPr id="186" name="Google Shape;186;p40"/>
          <p:cNvSpPr txBox="1">
            <a:spLocks noGrp="1"/>
          </p:cNvSpPr>
          <p:nvPr>
            <p:ph type="title"/>
          </p:nvPr>
        </p:nvSpPr>
        <p:spPr>
          <a:xfrm>
            <a:off x="311700" y="445025"/>
            <a:ext cx="8520600" cy="5727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87" name="Google Shape;187;p40"/>
          <p:cNvSpPr txBox="1">
            <a:spLocks noGrp="1"/>
          </p:cNvSpPr>
          <p:nvPr>
            <p:ph type="body" idx="1"/>
          </p:nvPr>
        </p:nvSpPr>
        <p:spPr>
          <a:xfrm>
            <a:off x="311700" y="1152475"/>
            <a:ext cx="8520600" cy="3416400"/>
          </a:xfrm>
          <a:prstGeom prst="rect">
            <a:avLst/>
          </a:prstGeom>
          <a:noFill/>
          <a:ln>
            <a:noFill/>
          </a:ln>
        </p:spPr>
        <p:txBody>
          <a:bodyPr spcFirstLastPara="1" wrap="square" lIns="121900" tIns="121900" rIns="121900" bIns="121900" anchor="t" anchorCtr="0">
            <a:noAutofit/>
          </a:bodyPr>
          <a:lstStyle>
            <a:lvl1pPr marL="457200" lvl="0" indent="-228600" algn="l" rtl="0">
              <a:lnSpc>
                <a:spcPct val="100000"/>
              </a:lnSpc>
              <a:spcBef>
                <a:spcPts val="0"/>
              </a:spcBef>
              <a:spcAft>
                <a:spcPts val="0"/>
              </a:spcAft>
              <a:buSzPts val="1900"/>
              <a:buNone/>
              <a:defRPr/>
            </a:lvl1pPr>
            <a:lvl2pPr marL="914400" lvl="1" indent="-228600" algn="l" rtl="0">
              <a:lnSpc>
                <a:spcPct val="100000"/>
              </a:lnSpc>
              <a:spcBef>
                <a:spcPts val="0"/>
              </a:spcBef>
              <a:spcAft>
                <a:spcPts val="0"/>
              </a:spcAft>
              <a:buSzPts val="1900"/>
              <a:buNone/>
              <a:defRPr/>
            </a:lvl2pPr>
            <a:lvl3pPr marL="1371600" lvl="2" indent="-228600" algn="l" rtl="0">
              <a:lnSpc>
                <a:spcPct val="100000"/>
              </a:lnSpc>
              <a:spcBef>
                <a:spcPts val="0"/>
              </a:spcBef>
              <a:spcAft>
                <a:spcPts val="0"/>
              </a:spcAft>
              <a:buSzPts val="1900"/>
              <a:buNone/>
              <a:defRPr/>
            </a:lvl3pPr>
            <a:lvl4pPr marL="1828800" lvl="3" indent="-228600" algn="l" rtl="0">
              <a:lnSpc>
                <a:spcPct val="100000"/>
              </a:lnSpc>
              <a:spcBef>
                <a:spcPts val="0"/>
              </a:spcBef>
              <a:spcAft>
                <a:spcPts val="0"/>
              </a:spcAft>
              <a:buSzPts val="1900"/>
              <a:buNone/>
              <a:defRPr/>
            </a:lvl4pPr>
            <a:lvl5pPr marL="2286000" lvl="4" indent="-228600" algn="l" rtl="0">
              <a:lnSpc>
                <a:spcPct val="100000"/>
              </a:lnSpc>
              <a:spcBef>
                <a:spcPts val="0"/>
              </a:spcBef>
              <a:spcAft>
                <a:spcPts val="0"/>
              </a:spcAft>
              <a:buSzPts val="1900"/>
              <a:buNone/>
              <a:defRPr/>
            </a:lvl5pPr>
            <a:lvl6pPr marL="2743200" lvl="5" indent="-228600" algn="l" rtl="0">
              <a:lnSpc>
                <a:spcPct val="100000"/>
              </a:lnSpc>
              <a:spcBef>
                <a:spcPts val="0"/>
              </a:spcBef>
              <a:spcAft>
                <a:spcPts val="0"/>
              </a:spcAft>
              <a:buSzPts val="1900"/>
              <a:buNone/>
              <a:defRPr/>
            </a:lvl6pPr>
            <a:lvl7pPr marL="3200400" lvl="6" indent="-228600" algn="l" rtl="0">
              <a:lnSpc>
                <a:spcPct val="100000"/>
              </a:lnSpc>
              <a:spcBef>
                <a:spcPts val="0"/>
              </a:spcBef>
              <a:spcAft>
                <a:spcPts val="0"/>
              </a:spcAft>
              <a:buSzPts val="1900"/>
              <a:buNone/>
              <a:defRPr/>
            </a:lvl7pPr>
            <a:lvl8pPr marL="3657600" lvl="7" indent="-228600" algn="l" rtl="0">
              <a:lnSpc>
                <a:spcPct val="100000"/>
              </a:lnSpc>
              <a:spcBef>
                <a:spcPts val="0"/>
              </a:spcBef>
              <a:spcAft>
                <a:spcPts val="0"/>
              </a:spcAft>
              <a:buSzPts val="1900"/>
              <a:buNone/>
              <a:defRPr/>
            </a:lvl8pPr>
            <a:lvl9pPr marL="4114800" lvl="8" indent="-228600" algn="l"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8"/>
        <p:cNvGrpSpPr/>
        <p:nvPr/>
      </p:nvGrpSpPr>
      <p:grpSpPr>
        <a:xfrm>
          <a:off x="0" y="0"/>
          <a:ext cx="0" cy="0"/>
          <a:chOff x="0" y="0"/>
          <a:chExt cx="0" cy="0"/>
        </a:xfrm>
      </p:grpSpPr>
      <p:sp>
        <p:nvSpPr>
          <p:cNvPr id="189" name="Google Shape;189;p41"/>
          <p:cNvSpPr txBox="1">
            <a:spLocks noGrp="1"/>
          </p:cNvSpPr>
          <p:nvPr>
            <p:ph type="title"/>
          </p:nvPr>
        </p:nvSpPr>
        <p:spPr>
          <a:xfrm>
            <a:off x="311150" y="444500"/>
            <a:ext cx="8521800" cy="5730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19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90" name="Google Shape;190;p41"/>
          <p:cNvSpPr txBox="1">
            <a:spLocks noGrp="1"/>
          </p:cNvSpPr>
          <p:nvPr>
            <p:ph type="body" idx="1"/>
          </p:nvPr>
        </p:nvSpPr>
        <p:spPr>
          <a:xfrm>
            <a:off x="311150" y="1152525"/>
            <a:ext cx="8521800" cy="3416400"/>
          </a:xfrm>
          <a:prstGeom prst="rect">
            <a:avLst/>
          </a:prstGeom>
          <a:noFill/>
          <a:ln>
            <a:noFill/>
          </a:ln>
        </p:spPr>
        <p:txBody>
          <a:bodyPr spcFirstLastPara="1" wrap="square" lIns="121900" tIns="121900" rIns="121900" bIns="121900" anchor="t" anchorCtr="0">
            <a:noAutofit/>
          </a:bodyPr>
          <a:lstStyle>
            <a:lvl1pPr marL="457200" lvl="0" indent="-228600" algn="l" rtl="0">
              <a:lnSpc>
                <a:spcPct val="100000"/>
              </a:lnSpc>
              <a:spcBef>
                <a:spcPts val="0"/>
              </a:spcBef>
              <a:spcAft>
                <a:spcPts val="0"/>
              </a:spcAft>
              <a:buSzPts val="1900"/>
              <a:buNone/>
              <a:defRPr/>
            </a:lvl1pPr>
            <a:lvl2pPr marL="914400" lvl="1" indent="-228600" algn="l" rtl="0">
              <a:lnSpc>
                <a:spcPct val="100000"/>
              </a:lnSpc>
              <a:spcBef>
                <a:spcPts val="0"/>
              </a:spcBef>
              <a:spcAft>
                <a:spcPts val="0"/>
              </a:spcAft>
              <a:buSzPts val="1900"/>
              <a:buNone/>
              <a:defRPr/>
            </a:lvl2pPr>
            <a:lvl3pPr marL="1371600" lvl="2" indent="-228600" algn="l" rtl="0">
              <a:lnSpc>
                <a:spcPct val="100000"/>
              </a:lnSpc>
              <a:spcBef>
                <a:spcPts val="0"/>
              </a:spcBef>
              <a:spcAft>
                <a:spcPts val="0"/>
              </a:spcAft>
              <a:buSzPts val="1900"/>
              <a:buNone/>
              <a:defRPr/>
            </a:lvl3pPr>
            <a:lvl4pPr marL="1828800" lvl="3" indent="-228600" algn="l" rtl="0">
              <a:lnSpc>
                <a:spcPct val="100000"/>
              </a:lnSpc>
              <a:spcBef>
                <a:spcPts val="0"/>
              </a:spcBef>
              <a:spcAft>
                <a:spcPts val="0"/>
              </a:spcAft>
              <a:buSzPts val="1900"/>
              <a:buNone/>
              <a:defRPr/>
            </a:lvl4pPr>
            <a:lvl5pPr marL="2286000" lvl="4" indent="-228600" algn="l" rtl="0">
              <a:lnSpc>
                <a:spcPct val="100000"/>
              </a:lnSpc>
              <a:spcBef>
                <a:spcPts val="0"/>
              </a:spcBef>
              <a:spcAft>
                <a:spcPts val="0"/>
              </a:spcAft>
              <a:buSzPts val="1900"/>
              <a:buNone/>
              <a:defRPr/>
            </a:lvl5pPr>
            <a:lvl6pPr marL="2743200" lvl="5" indent="-228600" algn="l" rtl="0">
              <a:lnSpc>
                <a:spcPct val="100000"/>
              </a:lnSpc>
              <a:spcBef>
                <a:spcPts val="0"/>
              </a:spcBef>
              <a:spcAft>
                <a:spcPts val="0"/>
              </a:spcAft>
              <a:buSzPts val="1900"/>
              <a:buNone/>
              <a:defRPr/>
            </a:lvl6pPr>
            <a:lvl7pPr marL="3200400" lvl="6" indent="-228600" algn="l" rtl="0">
              <a:lnSpc>
                <a:spcPct val="100000"/>
              </a:lnSpc>
              <a:spcBef>
                <a:spcPts val="0"/>
              </a:spcBef>
              <a:spcAft>
                <a:spcPts val="0"/>
              </a:spcAft>
              <a:buSzPts val="1900"/>
              <a:buNone/>
              <a:defRPr/>
            </a:lvl7pPr>
            <a:lvl8pPr marL="3657600" lvl="7" indent="-228600" algn="l" rtl="0">
              <a:lnSpc>
                <a:spcPct val="100000"/>
              </a:lnSpc>
              <a:spcBef>
                <a:spcPts val="0"/>
              </a:spcBef>
              <a:spcAft>
                <a:spcPts val="0"/>
              </a:spcAft>
              <a:buSzPts val="1900"/>
              <a:buNone/>
              <a:defRPr/>
            </a:lvl8pPr>
            <a:lvl9pPr marL="4114800" lvl="8" indent="-228600" algn="l" rtl="0">
              <a:lnSpc>
                <a:spcPct val="100000"/>
              </a:lnSpc>
              <a:spcBef>
                <a:spcPts val="0"/>
              </a:spcBef>
              <a:spcAft>
                <a:spcPts val="0"/>
              </a:spcAft>
              <a:buSzPts val="1900"/>
              <a:buNone/>
              <a:defRPr/>
            </a:lvl9pPr>
          </a:lstStyle>
          <a:p>
            <a:endParaRPr/>
          </a:p>
        </p:txBody>
      </p:sp>
      <p:sp>
        <p:nvSpPr>
          <p:cNvPr id="191" name="Google Shape;191;p4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2" name="Google Shape;192;p4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3" name="Google Shape;193;p4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Slide">
  <p:cSld name="TITLE_AND_BODY_2">
    <p:spTree>
      <p:nvGrpSpPr>
        <p:cNvPr id="1" name="Shape 194"/>
        <p:cNvGrpSpPr/>
        <p:nvPr/>
      </p:nvGrpSpPr>
      <p:grpSpPr>
        <a:xfrm>
          <a:off x="0" y="0"/>
          <a:ext cx="0" cy="0"/>
          <a:chOff x="0" y="0"/>
          <a:chExt cx="0" cy="0"/>
        </a:xfrm>
      </p:grpSpPr>
      <p:pic>
        <p:nvPicPr>
          <p:cNvPr id="195" name="Google Shape;195;p4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6" name="Google Shape;196;p42"/>
          <p:cNvSpPr txBox="1">
            <a:spLocks noGrp="1"/>
          </p:cNvSpPr>
          <p:nvPr>
            <p:ph type="sldNum" idx="12"/>
          </p:nvPr>
        </p:nvSpPr>
        <p:spPr>
          <a:xfrm>
            <a:off x="2921928" y="4663212"/>
            <a:ext cx="346200" cy="393600"/>
          </a:xfrm>
          <a:prstGeom prst="rect">
            <a:avLst/>
          </a:prstGeom>
        </p:spPr>
        <p:txBody>
          <a:bodyPr spcFirstLastPara="1" wrap="square" lIns="91425" tIns="91425" rIns="91425" bIns="91425" anchor="ctr" anchorCtr="0">
            <a:normAutofit/>
          </a:bodyPr>
          <a:lstStyle>
            <a:lvl1pPr lvl="0" rtl="0">
              <a:buNone/>
              <a:defRPr>
                <a:solidFill>
                  <a:srgbClr val="434343"/>
                </a:solidFill>
                <a:latin typeface="Barlow"/>
                <a:ea typeface="Barlow"/>
                <a:cs typeface="Barlow"/>
                <a:sym typeface="Barlow"/>
              </a:defRPr>
            </a:lvl1pPr>
            <a:lvl2pPr lvl="1" rtl="0">
              <a:buNone/>
              <a:defRPr>
                <a:solidFill>
                  <a:srgbClr val="434343"/>
                </a:solidFill>
                <a:latin typeface="Barlow"/>
                <a:ea typeface="Barlow"/>
                <a:cs typeface="Barlow"/>
                <a:sym typeface="Barlow"/>
              </a:defRPr>
            </a:lvl2pPr>
            <a:lvl3pPr lvl="2" rtl="0">
              <a:buNone/>
              <a:defRPr>
                <a:solidFill>
                  <a:srgbClr val="434343"/>
                </a:solidFill>
                <a:latin typeface="Barlow"/>
                <a:ea typeface="Barlow"/>
                <a:cs typeface="Barlow"/>
                <a:sym typeface="Barlow"/>
              </a:defRPr>
            </a:lvl3pPr>
            <a:lvl4pPr lvl="3" rtl="0">
              <a:buNone/>
              <a:defRPr>
                <a:solidFill>
                  <a:srgbClr val="434343"/>
                </a:solidFill>
                <a:latin typeface="Barlow"/>
                <a:ea typeface="Barlow"/>
                <a:cs typeface="Barlow"/>
                <a:sym typeface="Barlow"/>
              </a:defRPr>
            </a:lvl4pPr>
            <a:lvl5pPr lvl="4" rtl="0">
              <a:buNone/>
              <a:defRPr>
                <a:solidFill>
                  <a:srgbClr val="434343"/>
                </a:solidFill>
                <a:latin typeface="Barlow"/>
                <a:ea typeface="Barlow"/>
                <a:cs typeface="Barlow"/>
                <a:sym typeface="Barlow"/>
              </a:defRPr>
            </a:lvl5pPr>
            <a:lvl6pPr lvl="5" rtl="0">
              <a:buNone/>
              <a:defRPr>
                <a:solidFill>
                  <a:srgbClr val="434343"/>
                </a:solidFill>
                <a:latin typeface="Barlow"/>
                <a:ea typeface="Barlow"/>
                <a:cs typeface="Barlow"/>
                <a:sym typeface="Barlow"/>
              </a:defRPr>
            </a:lvl6pPr>
            <a:lvl7pPr lvl="6" rtl="0">
              <a:buNone/>
              <a:defRPr>
                <a:solidFill>
                  <a:srgbClr val="434343"/>
                </a:solidFill>
                <a:latin typeface="Barlow"/>
                <a:ea typeface="Barlow"/>
                <a:cs typeface="Barlow"/>
                <a:sym typeface="Barlow"/>
              </a:defRPr>
            </a:lvl7pPr>
            <a:lvl8pPr lvl="7" rtl="0">
              <a:buNone/>
              <a:defRPr>
                <a:solidFill>
                  <a:srgbClr val="434343"/>
                </a:solidFill>
                <a:latin typeface="Barlow"/>
                <a:ea typeface="Barlow"/>
                <a:cs typeface="Barlow"/>
                <a:sym typeface="Barlow"/>
              </a:defRPr>
            </a:lvl8pPr>
            <a:lvl9pPr lvl="8" rtl="0">
              <a:buNone/>
              <a:defRPr>
                <a:solidFill>
                  <a:srgbClr val="434343"/>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sp>
        <p:nvSpPr>
          <p:cNvPr id="197" name="Google Shape;197;p42"/>
          <p:cNvSpPr txBox="1">
            <a:spLocks noGrp="1"/>
          </p:cNvSpPr>
          <p:nvPr>
            <p:ph type="title"/>
          </p:nvPr>
        </p:nvSpPr>
        <p:spPr>
          <a:xfrm>
            <a:off x="259776" y="1231044"/>
            <a:ext cx="2970000" cy="2562900"/>
          </a:xfrm>
          <a:prstGeom prst="rect">
            <a:avLst/>
          </a:prstGeom>
        </p:spPr>
        <p:txBody>
          <a:bodyPr spcFirstLastPara="1" wrap="square" lIns="91425" tIns="91425" rIns="91425" bIns="91425" anchor="t" anchorCtr="0">
            <a:normAutofit/>
          </a:bodyPr>
          <a:lstStyle>
            <a:lvl1pPr lvl="0" rtl="0">
              <a:lnSpc>
                <a:spcPct val="80000"/>
              </a:lnSpc>
              <a:spcBef>
                <a:spcPts val="0"/>
              </a:spcBef>
              <a:spcAft>
                <a:spcPts val="0"/>
              </a:spcAft>
              <a:buClr>
                <a:srgbClr val="434343"/>
              </a:buClr>
              <a:buSzPts val="4800"/>
              <a:buFont typeface="Barlow"/>
              <a:buNone/>
              <a:defRPr sz="4800" b="1">
                <a:solidFill>
                  <a:srgbClr val="434343"/>
                </a:solidFill>
                <a:latin typeface="Barlow"/>
                <a:ea typeface="Barlow"/>
                <a:cs typeface="Barlow"/>
                <a:sym typeface="Barlow"/>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pic>
        <p:nvPicPr>
          <p:cNvPr id="198" name="Google Shape;198;p42"/>
          <p:cNvPicPr preferRelativeResize="0"/>
          <p:nvPr/>
        </p:nvPicPr>
        <p:blipFill rotWithShape="1">
          <a:blip r:embed="rId3">
            <a:alphaModFix/>
          </a:blip>
          <a:srcRect t="79" b="79"/>
          <a:stretch/>
        </p:blipFill>
        <p:spPr>
          <a:xfrm>
            <a:off x="1565958" y="4709589"/>
            <a:ext cx="309349" cy="308859"/>
          </a:xfrm>
          <a:prstGeom prst="rect">
            <a:avLst/>
          </a:prstGeom>
          <a:noFill/>
          <a:ln>
            <a:noFill/>
          </a:ln>
        </p:spPr>
      </p:pic>
      <p:sp>
        <p:nvSpPr>
          <p:cNvPr id="199" name="Google Shape;199;p42"/>
          <p:cNvSpPr txBox="1"/>
          <p:nvPr/>
        </p:nvSpPr>
        <p:spPr>
          <a:xfrm>
            <a:off x="1798849" y="4760556"/>
            <a:ext cx="1170000" cy="211800"/>
          </a:xfrm>
          <a:prstGeom prst="rect">
            <a:avLst/>
          </a:prstGeom>
          <a:noFill/>
          <a:ln>
            <a:noFill/>
          </a:ln>
        </p:spPr>
        <p:txBody>
          <a:bodyPr spcFirstLastPara="1" wrap="square" lIns="43875" tIns="43875" rIns="43875" bIns="43875" anchor="t" anchorCtr="0">
            <a:spAutoFit/>
          </a:bodyPr>
          <a:lstStyle/>
          <a:p>
            <a:pPr marL="0" lvl="0" indent="0" algn="ctr" rtl="0">
              <a:spcBef>
                <a:spcPts val="0"/>
              </a:spcBef>
              <a:spcAft>
                <a:spcPts val="0"/>
              </a:spcAft>
              <a:buNone/>
            </a:pPr>
            <a:r>
              <a:rPr lang="en" sz="800" b="1">
                <a:solidFill>
                  <a:srgbClr val="434343"/>
                </a:solidFill>
                <a:latin typeface="Barlow"/>
                <a:ea typeface="Barlow"/>
                <a:cs typeface="Barlow"/>
                <a:sym typeface="Barlow"/>
              </a:rPr>
              <a:t>Department of Health</a:t>
            </a:r>
            <a:endParaRPr sz="800" b="1">
              <a:solidFill>
                <a:srgbClr val="434343"/>
              </a:solidFill>
              <a:latin typeface="Barlow"/>
              <a:ea typeface="Barlow"/>
              <a:cs typeface="Barlow"/>
              <a:sym typeface="Barlow"/>
            </a:endParaRPr>
          </a:p>
        </p:txBody>
      </p:sp>
      <p:sp>
        <p:nvSpPr>
          <p:cNvPr id="200" name="Google Shape;200;p42"/>
          <p:cNvSpPr txBox="1"/>
          <p:nvPr/>
        </p:nvSpPr>
        <p:spPr>
          <a:xfrm>
            <a:off x="1875313" y="4864668"/>
            <a:ext cx="1170000" cy="196500"/>
          </a:xfrm>
          <a:prstGeom prst="rect">
            <a:avLst/>
          </a:prstGeom>
          <a:noFill/>
          <a:ln>
            <a:noFill/>
          </a:ln>
        </p:spPr>
        <p:txBody>
          <a:bodyPr spcFirstLastPara="1" wrap="square" lIns="43875" tIns="43875" rIns="43875" bIns="43875" anchor="t" anchorCtr="0">
            <a:spAutoFit/>
          </a:bodyPr>
          <a:lstStyle/>
          <a:p>
            <a:pPr marL="0" lvl="0" indent="0" algn="l" rtl="0">
              <a:spcBef>
                <a:spcPts val="0"/>
              </a:spcBef>
              <a:spcAft>
                <a:spcPts val="0"/>
              </a:spcAft>
              <a:buNone/>
            </a:pPr>
            <a:r>
              <a:rPr lang="en" sz="700">
                <a:solidFill>
                  <a:srgbClr val="434343"/>
                </a:solidFill>
                <a:latin typeface="Barlow Medium"/>
                <a:ea typeface="Barlow Medium"/>
                <a:cs typeface="Barlow Medium"/>
                <a:sym typeface="Barlow Medium"/>
              </a:rPr>
              <a:t>/doh.gov.ph</a:t>
            </a:r>
            <a:endParaRPr sz="700">
              <a:solidFill>
                <a:srgbClr val="434343"/>
              </a:solidFill>
              <a:latin typeface="Barlow Medium"/>
              <a:ea typeface="Barlow Medium"/>
              <a:cs typeface="Barlow Medium"/>
              <a:sym typeface="Barlow Medium"/>
            </a:endParaRPr>
          </a:p>
        </p:txBody>
      </p:sp>
      <p:sp>
        <p:nvSpPr>
          <p:cNvPr id="201" name="Google Shape;201;p42"/>
          <p:cNvSpPr txBox="1"/>
          <p:nvPr/>
        </p:nvSpPr>
        <p:spPr>
          <a:xfrm>
            <a:off x="1762272" y="4687404"/>
            <a:ext cx="1170000" cy="180900"/>
          </a:xfrm>
          <a:prstGeom prst="rect">
            <a:avLst/>
          </a:prstGeom>
          <a:noFill/>
          <a:ln>
            <a:noFill/>
          </a:ln>
        </p:spPr>
        <p:txBody>
          <a:bodyPr spcFirstLastPara="1" wrap="square" lIns="43875" tIns="43875" rIns="43875" bIns="43875" anchor="t" anchorCtr="0">
            <a:spAutoFit/>
          </a:bodyPr>
          <a:lstStyle/>
          <a:p>
            <a:pPr marL="0" lvl="0" indent="0" algn="ctr" rtl="0">
              <a:spcBef>
                <a:spcPts val="0"/>
              </a:spcBef>
              <a:spcAft>
                <a:spcPts val="0"/>
              </a:spcAft>
              <a:buNone/>
            </a:pPr>
            <a:r>
              <a:rPr lang="en" sz="600">
                <a:solidFill>
                  <a:srgbClr val="434343"/>
                </a:solidFill>
                <a:latin typeface="Barlow Medium"/>
                <a:ea typeface="Barlow Medium"/>
                <a:cs typeface="Barlow Medium"/>
                <a:sym typeface="Barlow Medium"/>
              </a:rPr>
              <a:t>Republic of the Philippines</a:t>
            </a:r>
            <a:endParaRPr sz="600">
              <a:solidFill>
                <a:srgbClr val="434343"/>
              </a:solidFill>
              <a:latin typeface="Barlow Medium"/>
              <a:ea typeface="Barlow Medium"/>
              <a:cs typeface="Barlow Medium"/>
              <a:sym typeface="Barlow Medium"/>
            </a:endParaRPr>
          </a:p>
        </p:txBody>
      </p:sp>
      <p:sp>
        <p:nvSpPr>
          <p:cNvPr id="202" name="Google Shape;202;p42"/>
          <p:cNvSpPr/>
          <p:nvPr/>
        </p:nvSpPr>
        <p:spPr>
          <a:xfrm>
            <a:off x="3556800" y="76728"/>
            <a:ext cx="5452500" cy="4941900"/>
          </a:xfrm>
          <a:prstGeom prst="roundRect">
            <a:avLst>
              <a:gd name="adj" fmla="val 1881"/>
            </a:avLst>
          </a:prstGeom>
          <a:solidFill>
            <a:srgbClr val="F0F6EC"/>
          </a:solidFill>
          <a:ln>
            <a:noFill/>
          </a:ln>
          <a:effectLst>
            <a:outerShdw blurRad="585788" dist="19050" dir="5400000" algn="bl" rotWithShape="0">
              <a:srgbClr val="FFFFFF">
                <a:alpha val="22000"/>
              </a:srgbClr>
            </a:outerShdw>
          </a:effectLst>
        </p:spPr>
        <p:txBody>
          <a:bodyPr spcFirstLastPara="1" wrap="square" lIns="43875" tIns="43875" rIns="43875" bIns="43875" anchor="ctr" anchorCtr="0">
            <a:noAutofit/>
          </a:bodyPr>
          <a:lstStyle/>
          <a:p>
            <a:pPr marL="0" lvl="0" indent="0" algn="l" rtl="0">
              <a:spcBef>
                <a:spcPts val="0"/>
              </a:spcBef>
              <a:spcAft>
                <a:spcPts val="0"/>
              </a:spcAft>
              <a:buNone/>
            </a:pPr>
            <a:endParaRPr/>
          </a:p>
        </p:txBody>
      </p:sp>
      <p:sp>
        <p:nvSpPr>
          <p:cNvPr id="203" name="Google Shape;203;p42"/>
          <p:cNvSpPr txBox="1">
            <a:spLocks noGrp="1"/>
          </p:cNvSpPr>
          <p:nvPr>
            <p:ph type="body" idx="1"/>
          </p:nvPr>
        </p:nvSpPr>
        <p:spPr>
          <a:xfrm>
            <a:off x="3845616" y="313680"/>
            <a:ext cx="4941900" cy="1671000"/>
          </a:xfrm>
          <a:prstGeom prst="rect">
            <a:avLst/>
          </a:prstGeom>
          <a:ln>
            <a:noFill/>
          </a:ln>
        </p:spPr>
        <p:txBody>
          <a:bodyPr spcFirstLastPara="1" wrap="square" lIns="91425" tIns="91425" rIns="91425" bIns="91425" anchor="t" anchorCtr="0">
            <a:noAutofit/>
          </a:bodyPr>
          <a:lstStyle>
            <a:lvl1pPr marL="457200" lvl="0" indent="-323850" rtl="0">
              <a:lnSpc>
                <a:spcPct val="100000"/>
              </a:lnSpc>
              <a:spcBef>
                <a:spcPts val="0"/>
              </a:spcBef>
              <a:spcAft>
                <a:spcPts val="0"/>
              </a:spcAft>
              <a:buClr>
                <a:srgbClr val="434343"/>
              </a:buClr>
              <a:buSzPts val="1500"/>
              <a:buFont typeface="Barlow"/>
              <a:buChar char="●"/>
              <a:defRPr sz="1500">
                <a:solidFill>
                  <a:srgbClr val="434343"/>
                </a:solidFill>
                <a:latin typeface="Barlow"/>
                <a:ea typeface="Barlow"/>
                <a:cs typeface="Barlow"/>
                <a:sym typeface="Barlow"/>
              </a:defRPr>
            </a:lvl1pPr>
            <a:lvl2pPr marL="914400" lvl="1"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2pPr>
            <a:lvl3pPr marL="1371600" lvl="2"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3pPr>
            <a:lvl4pPr marL="1828800" lvl="3"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4pPr>
            <a:lvl5pPr marL="2286000" lvl="4"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5pPr>
            <a:lvl6pPr marL="2743200" lvl="5"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6pPr>
            <a:lvl7pPr marL="3200400" lvl="6"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7pPr>
            <a:lvl8pPr marL="3657600" lvl="7"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8pPr>
            <a:lvl9pPr marL="4114800" lvl="8"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9pPr>
          </a:lstStyle>
          <a:p>
            <a:endParaRPr/>
          </a:p>
        </p:txBody>
      </p:sp>
      <p:sp>
        <p:nvSpPr>
          <p:cNvPr id="204" name="Google Shape;204;p42"/>
          <p:cNvSpPr txBox="1">
            <a:spLocks noGrp="1"/>
          </p:cNvSpPr>
          <p:nvPr>
            <p:ph type="body" idx="2"/>
          </p:nvPr>
        </p:nvSpPr>
        <p:spPr>
          <a:xfrm>
            <a:off x="3845616" y="2142480"/>
            <a:ext cx="4941900" cy="1671000"/>
          </a:xfrm>
          <a:prstGeom prst="rect">
            <a:avLst/>
          </a:prstGeom>
          <a:ln>
            <a:noFill/>
          </a:ln>
        </p:spPr>
        <p:txBody>
          <a:bodyPr spcFirstLastPara="1" wrap="square" lIns="91425" tIns="91425" rIns="91425" bIns="91425" anchor="t" anchorCtr="0">
            <a:noAutofit/>
          </a:bodyPr>
          <a:lstStyle>
            <a:lvl1pPr marL="457200" lvl="0" indent="-323850" rtl="0">
              <a:lnSpc>
                <a:spcPct val="100000"/>
              </a:lnSpc>
              <a:spcBef>
                <a:spcPts val="0"/>
              </a:spcBef>
              <a:spcAft>
                <a:spcPts val="0"/>
              </a:spcAft>
              <a:buClr>
                <a:srgbClr val="434343"/>
              </a:buClr>
              <a:buSzPts val="1500"/>
              <a:buFont typeface="Barlow"/>
              <a:buChar char="●"/>
              <a:defRPr sz="1500">
                <a:solidFill>
                  <a:srgbClr val="434343"/>
                </a:solidFill>
                <a:latin typeface="Barlow"/>
                <a:ea typeface="Barlow"/>
                <a:cs typeface="Barlow"/>
                <a:sym typeface="Barlow"/>
              </a:defRPr>
            </a:lvl1pPr>
            <a:lvl2pPr marL="914400" lvl="1"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2pPr>
            <a:lvl3pPr marL="1371600" lvl="2"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3pPr>
            <a:lvl4pPr marL="1828800" lvl="3"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4pPr>
            <a:lvl5pPr marL="2286000" lvl="4"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5pPr>
            <a:lvl6pPr marL="2743200" lvl="5"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6pPr>
            <a:lvl7pPr marL="3200400" lvl="6"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7pPr>
            <a:lvl8pPr marL="3657600" lvl="7"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8pPr>
            <a:lvl9pPr marL="4114800" lvl="8"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9pPr>
          </a:lstStyle>
          <a:p>
            <a:endParaRPr/>
          </a:p>
        </p:txBody>
      </p:sp>
      <p:pic>
        <p:nvPicPr>
          <p:cNvPr id="205" name="Google Shape;205;p42"/>
          <p:cNvPicPr preferRelativeResize="0"/>
          <p:nvPr/>
        </p:nvPicPr>
        <p:blipFill>
          <a:blip r:embed="rId4">
            <a:alphaModFix/>
          </a:blip>
          <a:stretch>
            <a:fillRect/>
          </a:stretch>
        </p:blipFill>
        <p:spPr>
          <a:xfrm>
            <a:off x="316188" y="4703712"/>
            <a:ext cx="309350" cy="309361"/>
          </a:xfrm>
          <a:prstGeom prst="rect">
            <a:avLst/>
          </a:prstGeom>
          <a:noFill/>
          <a:ln>
            <a:noFill/>
          </a:ln>
        </p:spPr>
      </p:pic>
      <p:pic>
        <p:nvPicPr>
          <p:cNvPr id="206" name="Google Shape;206;p42"/>
          <p:cNvPicPr preferRelativeResize="0"/>
          <p:nvPr/>
        </p:nvPicPr>
        <p:blipFill rotWithShape="1">
          <a:blip r:embed="rId5">
            <a:alphaModFix/>
          </a:blip>
          <a:srcRect l="41673" b="9206"/>
          <a:stretch/>
        </p:blipFill>
        <p:spPr>
          <a:xfrm>
            <a:off x="664980" y="4704167"/>
            <a:ext cx="169917" cy="309361"/>
          </a:xfrm>
          <a:prstGeom prst="rect">
            <a:avLst/>
          </a:prstGeom>
          <a:noFill/>
          <a:ln>
            <a:noFill/>
          </a:ln>
        </p:spPr>
      </p:pic>
      <p:pic>
        <p:nvPicPr>
          <p:cNvPr id="207" name="Google Shape;207;p42"/>
          <p:cNvPicPr preferRelativeResize="0"/>
          <p:nvPr/>
        </p:nvPicPr>
        <p:blipFill>
          <a:blip r:embed="rId6">
            <a:alphaModFix/>
          </a:blip>
          <a:stretch>
            <a:fillRect/>
          </a:stretch>
        </p:blipFill>
        <p:spPr>
          <a:xfrm>
            <a:off x="854616" y="4760556"/>
            <a:ext cx="563691" cy="25251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5">
  <p:cSld name="OBJECT_5">
    <p:bg>
      <p:bgPr>
        <a:blipFill>
          <a:blip r:embed="rId2">
            <a:alphaModFix/>
          </a:blip>
          <a:stretch>
            <a:fillRect/>
          </a:stretch>
        </a:blipFill>
        <a:effectLst/>
      </p:bgPr>
    </p:bg>
    <p:spTree>
      <p:nvGrpSpPr>
        <p:cNvPr id="1" name="Shape 208"/>
        <p:cNvGrpSpPr/>
        <p:nvPr/>
      </p:nvGrpSpPr>
      <p:grpSpPr>
        <a:xfrm>
          <a:off x="0" y="0"/>
          <a:ext cx="0" cy="0"/>
          <a:chOff x="0" y="0"/>
          <a:chExt cx="0" cy="0"/>
        </a:xfrm>
      </p:grpSpPr>
      <p:sp>
        <p:nvSpPr>
          <p:cNvPr id="209" name="Google Shape;209;p43"/>
          <p:cNvSpPr txBox="1"/>
          <p:nvPr/>
        </p:nvSpPr>
        <p:spPr>
          <a:xfrm>
            <a:off x="121088" y="4809488"/>
            <a:ext cx="2057100" cy="2001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54A979"/>
                </a:solidFill>
                <a:latin typeface="Nunito"/>
                <a:ea typeface="Nunito"/>
                <a:cs typeface="Nunito"/>
                <a:sym typeface="Nunito"/>
              </a:rPr>
              <a:t>www.doh.gov.ph</a:t>
            </a:r>
            <a:endParaRPr sz="800" b="0" i="0" u="none" strike="noStrike" cap="none">
              <a:solidFill>
                <a:srgbClr val="54A979"/>
              </a:solidFill>
              <a:latin typeface="Nunito"/>
              <a:ea typeface="Nunito"/>
              <a:cs typeface="Nunito"/>
              <a:sym typeface="Nunito"/>
            </a:endParaRPr>
          </a:p>
        </p:txBody>
      </p:sp>
      <p:sp>
        <p:nvSpPr>
          <p:cNvPr id="210" name="Google Shape;210;p43"/>
          <p:cNvSpPr txBox="1"/>
          <p:nvPr/>
        </p:nvSpPr>
        <p:spPr>
          <a:xfrm>
            <a:off x="4702463" y="4809488"/>
            <a:ext cx="4391100" cy="200100"/>
          </a:xfrm>
          <a:prstGeom prst="rect">
            <a:avLst/>
          </a:prstGeom>
          <a:noFill/>
          <a:ln>
            <a:noFill/>
          </a:ln>
        </p:spPr>
        <p:txBody>
          <a:bodyPr spcFirstLastPara="1" wrap="square" lIns="68575" tIns="68575" rIns="68575" bIns="68575"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800" b="1" i="0" u="none" strike="noStrike" cap="none">
                <a:solidFill>
                  <a:srgbClr val="54A979"/>
                </a:solidFill>
                <a:latin typeface="Nunito"/>
                <a:ea typeface="Nunito"/>
                <a:cs typeface="Nunito"/>
                <a:sym typeface="Nunito"/>
              </a:rPr>
              <a:t>DOH Health Promotion Bureau</a:t>
            </a:r>
            <a:endParaRPr sz="800" b="1" i="0" u="none" strike="noStrike" cap="none">
              <a:solidFill>
                <a:srgbClr val="54A979"/>
              </a:solidFill>
              <a:latin typeface="Nunito"/>
              <a:ea typeface="Nunito"/>
              <a:cs typeface="Nunito"/>
              <a:sym typeface="Nunito"/>
            </a:endParaRPr>
          </a:p>
        </p:txBody>
      </p:sp>
      <p:sp>
        <p:nvSpPr>
          <p:cNvPr id="211" name="Google Shape;211;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atin typeface="Proxima Nova"/>
                <a:ea typeface="Proxima Nova"/>
                <a:cs typeface="Proxima Nova"/>
                <a:sym typeface="Proxima Nova"/>
              </a:defRPr>
            </a:lvl1pPr>
            <a:lvl2pPr lvl="1" rtl="0">
              <a:buNone/>
              <a:defRPr sz="1300">
                <a:latin typeface="Proxima Nova"/>
                <a:ea typeface="Proxima Nova"/>
                <a:cs typeface="Proxima Nova"/>
                <a:sym typeface="Proxima Nova"/>
              </a:defRPr>
            </a:lvl2pPr>
            <a:lvl3pPr lvl="2" rtl="0">
              <a:buNone/>
              <a:defRPr sz="1300">
                <a:latin typeface="Proxima Nova"/>
                <a:ea typeface="Proxima Nova"/>
                <a:cs typeface="Proxima Nova"/>
                <a:sym typeface="Proxima Nova"/>
              </a:defRPr>
            </a:lvl3pPr>
            <a:lvl4pPr lvl="3" rtl="0">
              <a:buNone/>
              <a:defRPr sz="1300">
                <a:latin typeface="Proxima Nova"/>
                <a:ea typeface="Proxima Nova"/>
                <a:cs typeface="Proxima Nova"/>
                <a:sym typeface="Proxima Nova"/>
              </a:defRPr>
            </a:lvl4pPr>
            <a:lvl5pPr lvl="4" rtl="0">
              <a:buNone/>
              <a:defRPr sz="1300">
                <a:latin typeface="Proxima Nova"/>
                <a:ea typeface="Proxima Nova"/>
                <a:cs typeface="Proxima Nova"/>
                <a:sym typeface="Proxima Nova"/>
              </a:defRPr>
            </a:lvl5pPr>
            <a:lvl6pPr lvl="5" rtl="0">
              <a:buNone/>
              <a:defRPr sz="1300">
                <a:latin typeface="Proxima Nova"/>
                <a:ea typeface="Proxima Nova"/>
                <a:cs typeface="Proxima Nova"/>
                <a:sym typeface="Proxima Nova"/>
              </a:defRPr>
            </a:lvl6pPr>
            <a:lvl7pPr lvl="6" rtl="0">
              <a:buNone/>
              <a:defRPr sz="1300">
                <a:latin typeface="Proxima Nova"/>
                <a:ea typeface="Proxima Nova"/>
                <a:cs typeface="Proxima Nova"/>
                <a:sym typeface="Proxima Nova"/>
              </a:defRPr>
            </a:lvl7pPr>
            <a:lvl8pPr lvl="7" rtl="0">
              <a:buNone/>
              <a:defRPr sz="1300">
                <a:latin typeface="Proxima Nova"/>
                <a:ea typeface="Proxima Nova"/>
                <a:cs typeface="Proxima Nova"/>
                <a:sym typeface="Proxima Nova"/>
              </a:defRPr>
            </a:lvl8pPr>
            <a:lvl9pPr lvl="8" rtl="0">
              <a:buNone/>
              <a:defRPr sz="1300">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3">
  <p:cSld name="TITLE_6_5">
    <p:spTree>
      <p:nvGrpSpPr>
        <p:cNvPr id="1" name="Shape 212"/>
        <p:cNvGrpSpPr/>
        <p:nvPr/>
      </p:nvGrpSpPr>
      <p:grpSpPr>
        <a:xfrm>
          <a:off x="0" y="0"/>
          <a:ext cx="0" cy="0"/>
          <a:chOff x="0" y="0"/>
          <a:chExt cx="0" cy="0"/>
        </a:xfrm>
      </p:grpSpPr>
      <p:sp>
        <p:nvSpPr>
          <p:cNvPr id="213" name="Google Shape;213;p4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14" name="Google Shape;214;p4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1600"/>
              </a:spcAft>
              <a:buClr>
                <a:schemeClr val="dk1"/>
              </a:buClr>
              <a:buSzPts val="1200"/>
              <a:buNone/>
              <a:defRPr sz="1200"/>
            </a:lvl9pPr>
          </a:lstStyle>
          <a:p>
            <a:endParaRPr/>
          </a:p>
        </p:txBody>
      </p:sp>
      <p:sp>
        <p:nvSpPr>
          <p:cNvPr id="215" name="Google Shape;215;p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6" name="Google Shape;216;p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7" name="Google Shape;217;p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ide Footer with Photo Slide">
  <p:cSld name="SECTION_HEADER_1_2">
    <p:spTree>
      <p:nvGrpSpPr>
        <p:cNvPr id="1" name="Shape 218"/>
        <p:cNvGrpSpPr/>
        <p:nvPr/>
      </p:nvGrpSpPr>
      <p:grpSpPr>
        <a:xfrm>
          <a:off x="0" y="0"/>
          <a:ext cx="0" cy="0"/>
          <a:chOff x="0" y="0"/>
          <a:chExt cx="0" cy="0"/>
        </a:xfrm>
      </p:grpSpPr>
      <p:pic>
        <p:nvPicPr>
          <p:cNvPr id="219" name="Google Shape;219;p45"/>
          <p:cNvPicPr preferRelativeResize="0"/>
          <p:nvPr/>
        </p:nvPicPr>
        <p:blipFill rotWithShape="1">
          <a:blip r:embed="rId2">
            <a:alphaModFix/>
          </a:blip>
          <a:srcRect/>
          <a:stretch/>
        </p:blipFill>
        <p:spPr>
          <a:xfrm>
            <a:off x="0" y="0"/>
            <a:ext cx="9144000" cy="5143503"/>
          </a:xfrm>
          <a:prstGeom prst="rect">
            <a:avLst/>
          </a:prstGeom>
          <a:noFill/>
          <a:ln>
            <a:noFill/>
          </a:ln>
        </p:spPr>
      </p:pic>
      <p:sp>
        <p:nvSpPr>
          <p:cNvPr id="220" name="Google Shape;220;p45"/>
          <p:cNvSpPr txBox="1">
            <a:spLocks noGrp="1"/>
          </p:cNvSpPr>
          <p:nvPr>
            <p:ph type="sldNum" idx="12"/>
          </p:nvPr>
        </p:nvSpPr>
        <p:spPr>
          <a:xfrm>
            <a:off x="150144" y="84912"/>
            <a:ext cx="329100" cy="393600"/>
          </a:xfrm>
          <a:prstGeom prst="rect">
            <a:avLst/>
          </a:prstGeom>
        </p:spPr>
        <p:txBody>
          <a:bodyPr spcFirstLastPara="1" wrap="square" lIns="91425" tIns="91425" rIns="91425" bIns="91425" anchor="ctr" anchorCtr="0">
            <a:normAutofit/>
          </a:bodyPr>
          <a:lstStyle>
            <a:lvl1pPr lvl="0" algn="l" rtl="0">
              <a:buNone/>
              <a:defRPr>
                <a:solidFill>
                  <a:srgbClr val="434343"/>
                </a:solidFill>
                <a:latin typeface="Barlow"/>
                <a:ea typeface="Barlow"/>
                <a:cs typeface="Barlow"/>
                <a:sym typeface="Barlow"/>
              </a:defRPr>
            </a:lvl1pPr>
            <a:lvl2pPr lvl="1" algn="l" rtl="0">
              <a:buNone/>
              <a:defRPr>
                <a:solidFill>
                  <a:srgbClr val="434343"/>
                </a:solidFill>
                <a:latin typeface="Barlow"/>
                <a:ea typeface="Barlow"/>
                <a:cs typeface="Barlow"/>
                <a:sym typeface="Barlow"/>
              </a:defRPr>
            </a:lvl2pPr>
            <a:lvl3pPr lvl="2" algn="l" rtl="0">
              <a:buNone/>
              <a:defRPr>
                <a:solidFill>
                  <a:srgbClr val="434343"/>
                </a:solidFill>
                <a:latin typeface="Barlow"/>
                <a:ea typeface="Barlow"/>
                <a:cs typeface="Barlow"/>
                <a:sym typeface="Barlow"/>
              </a:defRPr>
            </a:lvl3pPr>
            <a:lvl4pPr lvl="3" algn="l" rtl="0">
              <a:buNone/>
              <a:defRPr>
                <a:solidFill>
                  <a:srgbClr val="434343"/>
                </a:solidFill>
                <a:latin typeface="Barlow"/>
                <a:ea typeface="Barlow"/>
                <a:cs typeface="Barlow"/>
                <a:sym typeface="Barlow"/>
              </a:defRPr>
            </a:lvl4pPr>
            <a:lvl5pPr lvl="4" algn="l" rtl="0">
              <a:buNone/>
              <a:defRPr>
                <a:solidFill>
                  <a:srgbClr val="434343"/>
                </a:solidFill>
                <a:latin typeface="Barlow"/>
                <a:ea typeface="Barlow"/>
                <a:cs typeface="Barlow"/>
                <a:sym typeface="Barlow"/>
              </a:defRPr>
            </a:lvl5pPr>
            <a:lvl6pPr lvl="5" algn="l" rtl="0">
              <a:buNone/>
              <a:defRPr>
                <a:solidFill>
                  <a:srgbClr val="434343"/>
                </a:solidFill>
                <a:latin typeface="Barlow"/>
                <a:ea typeface="Barlow"/>
                <a:cs typeface="Barlow"/>
                <a:sym typeface="Barlow"/>
              </a:defRPr>
            </a:lvl6pPr>
            <a:lvl7pPr lvl="6" algn="l" rtl="0">
              <a:buNone/>
              <a:defRPr>
                <a:solidFill>
                  <a:srgbClr val="434343"/>
                </a:solidFill>
                <a:latin typeface="Barlow"/>
                <a:ea typeface="Barlow"/>
                <a:cs typeface="Barlow"/>
                <a:sym typeface="Barlow"/>
              </a:defRPr>
            </a:lvl7pPr>
            <a:lvl8pPr lvl="7" algn="l" rtl="0">
              <a:buNone/>
              <a:defRPr>
                <a:solidFill>
                  <a:srgbClr val="434343"/>
                </a:solidFill>
                <a:latin typeface="Barlow"/>
                <a:ea typeface="Barlow"/>
                <a:cs typeface="Barlow"/>
                <a:sym typeface="Barlow"/>
              </a:defRPr>
            </a:lvl8pPr>
            <a:lvl9pPr lvl="8" algn="l" rtl="0">
              <a:buNone/>
              <a:defRPr>
                <a:solidFill>
                  <a:srgbClr val="434343"/>
                </a:solidFill>
                <a:latin typeface="Barlow"/>
                <a:ea typeface="Barlow"/>
                <a:cs typeface="Barlow"/>
                <a:sym typeface="Barlow"/>
              </a:defRPr>
            </a:lvl9pPr>
          </a:lstStyle>
          <a:p>
            <a:pPr marL="0" lvl="0" indent="0" algn="l" rtl="0">
              <a:spcBef>
                <a:spcPts val="0"/>
              </a:spcBef>
              <a:spcAft>
                <a:spcPts val="0"/>
              </a:spcAft>
              <a:buNone/>
            </a:pPr>
            <a:fld id="{00000000-1234-1234-1234-123412341234}" type="slidenum">
              <a:rPr lang="en"/>
              <a:t>‹#›</a:t>
            </a:fld>
            <a:endParaRPr/>
          </a:p>
        </p:txBody>
      </p:sp>
      <p:pic>
        <p:nvPicPr>
          <p:cNvPr id="221" name="Google Shape;221;p45"/>
          <p:cNvPicPr preferRelativeResize="0"/>
          <p:nvPr/>
        </p:nvPicPr>
        <p:blipFill>
          <a:blip r:embed="rId3">
            <a:alphaModFix/>
          </a:blip>
          <a:stretch>
            <a:fillRect/>
          </a:stretch>
        </p:blipFill>
        <p:spPr>
          <a:xfrm>
            <a:off x="129381" y="4663212"/>
            <a:ext cx="393544" cy="393554"/>
          </a:xfrm>
          <a:prstGeom prst="rect">
            <a:avLst/>
          </a:prstGeom>
          <a:noFill/>
          <a:ln>
            <a:noFill/>
          </a:ln>
        </p:spPr>
      </p:pic>
      <p:sp>
        <p:nvSpPr>
          <p:cNvPr id="222" name="Google Shape;222;p45"/>
          <p:cNvSpPr txBox="1">
            <a:spLocks noGrp="1"/>
          </p:cNvSpPr>
          <p:nvPr>
            <p:ph type="title"/>
          </p:nvPr>
        </p:nvSpPr>
        <p:spPr>
          <a:xfrm>
            <a:off x="873960" y="1231038"/>
            <a:ext cx="6193800" cy="1253100"/>
          </a:xfrm>
          <a:prstGeom prst="rect">
            <a:avLst/>
          </a:prstGeom>
        </p:spPr>
        <p:txBody>
          <a:bodyPr spcFirstLastPara="1" wrap="square" lIns="91425" tIns="91425" rIns="91425" bIns="91425" anchor="t" anchorCtr="0">
            <a:normAutofit/>
          </a:bodyPr>
          <a:lstStyle>
            <a:lvl1pPr lvl="0" rtl="0">
              <a:lnSpc>
                <a:spcPct val="80000"/>
              </a:lnSpc>
              <a:spcBef>
                <a:spcPts val="0"/>
              </a:spcBef>
              <a:spcAft>
                <a:spcPts val="0"/>
              </a:spcAft>
              <a:buClr>
                <a:srgbClr val="434343"/>
              </a:buClr>
              <a:buSzPts val="4800"/>
              <a:buFont typeface="Barlow"/>
              <a:buNone/>
              <a:defRPr sz="4800" b="1">
                <a:solidFill>
                  <a:srgbClr val="434343"/>
                </a:solidFill>
                <a:latin typeface="Barlow"/>
                <a:ea typeface="Barlow"/>
                <a:cs typeface="Barlow"/>
                <a:sym typeface="Barlow"/>
              </a:defRPr>
            </a:lvl1pPr>
            <a:lvl2pPr lvl="1" rtl="0">
              <a:lnSpc>
                <a:spcPct val="90000"/>
              </a:lnSpc>
              <a:spcBef>
                <a:spcPts val="0"/>
              </a:spcBef>
              <a:spcAft>
                <a:spcPts val="0"/>
              </a:spcAft>
              <a:buSzPts val="2800"/>
              <a:buNone/>
              <a:defRPr/>
            </a:lvl2pPr>
            <a:lvl3pPr lvl="2" rtl="0">
              <a:lnSpc>
                <a:spcPct val="90000"/>
              </a:lnSpc>
              <a:spcBef>
                <a:spcPts val="0"/>
              </a:spcBef>
              <a:spcAft>
                <a:spcPts val="0"/>
              </a:spcAft>
              <a:buSzPts val="2800"/>
              <a:buNone/>
              <a:defRPr/>
            </a:lvl3pPr>
            <a:lvl4pPr lvl="3" rtl="0">
              <a:lnSpc>
                <a:spcPct val="90000"/>
              </a:lnSpc>
              <a:spcBef>
                <a:spcPts val="0"/>
              </a:spcBef>
              <a:spcAft>
                <a:spcPts val="0"/>
              </a:spcAft>
              <a:buSzPts val="2800"/>
              <a:buNone/>
              <a:defRPr/>
            </a:lvl4pPr>
            <a:lvl5pPr lvl="4" rtl="0">
              <a:lnSpc>
                <a:spcPct val="90000"/>
              </a:lnSpc>
              <a:spcBef>
                <a:spcPts val="0"/>
              </a:spcBef>
              <a:spcAft>
                <a:spcPts val="0"/>
              </a:spcAft>
              <a:buSzPts val="2800"/>
              <a:buNone/>
              <a:defRPr/>
            </a:lvl5pPr>
            <a:lvl6pPr lvl="5" rtl="0">
              <a:lnSpc>
                <a:spcPct val="90000"/>
              </a:lnSpc>
              <a:spcBef>
                <a:spcPts val="0"/>
              </a:spcBef>
              <a:spcAft>
                <a:spcPts val="0"/>
              </a:spcAft>
              <a:buSzPts val="2800"/>
              <a:buNone/>
              <a:defRPr/>
            </a:lvl6pPr>
            <a:lvl7pPr lvl="6" rtl="0">
              <a:lnSpc>
                <a:spcPct val="90000"/>
              </a:lnSpc>
              <a:spcBef>
                <a:spcPts val="0"/>
              </a:spcBef>
              <a:spcAft>
                <a:spcPts val="0"/>
              </a:spcAft>
              <a:buSzPts val="2800"/>
              <a:buNone/>
              <a:defRPr/>
            </a:lvl7pPr>
            <a:lvl8pPr lvl="7" rtl="0">
              <a:lnSpc>
                <a:spcPct val="90000"/>
              </a:lnSpc>
              <a:spcBef>
                <a:spcPts val="0"/>
              </a:spcBef>
              <a:spcAft>
                <a:spcPts val="0"/>
              </a:spcAft>
              <a:buSzPts val="2800"/>
              <a:buNone/>
              <a:defRPr/>
            </a:lvl8pPr>
            <a:lvl9pPr lvl="8" rtl="0">
              <a:lnSpc>
                <a:spcPct val="90000"/>
              </a:lnSpc>
              <a:spcBef>
                <a:spcPts val="0"/>
              </a:spcBef>
              <a:spcAft>
                <a:spcPts val="0"/>
              </a:spcAft>
              <a:buSzPts val="2800"/>
              <a:buNone/>
              <a:defRPr/>
            </a:lvl9pPr>
          </a:lstStyle>
          <a:p>
            <a:endParaRPr/>
          </a:p>
        </p:txBody>
      </p:sp>
      <p:sp>
        <p:nvSpPr>
          <p:cNvPr id="223" name="Google Shape;223;p45"/>
          <p:cNvSpPr txBox="1">
            <a:spLocks noGrp="1"/>
          </p:cNvSpPr>
          <p:nvPr>
            <p:ph type="body" idx="1"/>
          </p:nvPr>
        </p:nvSpPr>
        <p:spPr>
          <a:xfrm>
            <a:off x="904668" y="2597124"/>
            <a:ext cx="3893700" cy="19341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Clr>
                <a:srgbClr val="434343"/>
              </a:buClr>
              <a:buSzPts val="1500"/>
              <a:buFont typeface="Barlow"/>
              <a:buChar char="●"/>
              <a:defRPr sz="1500">
                <a:solidFill>
                  <a:srgbClr val="434343"/>
                </a:solidFill>
                <a:latin typeface="Barlow"/>
                <a:ea typeface="Barlow"/>
                <a:cs typeface="Barlow"/>
                <a:sym typeface="Barlow"/>
              </a:defRPr>
            </a:lvl1pPr>
            <a:lvl2pPr marL="914400" lvl="1"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2pPr>
            <a:lvl3pPr marL="1371600" lvl="2"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3pPr>
            <a:lvl4pPr marL="1828800" lvl="3"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4pPr>
            <a:lvl5pPr marL="2286000" lvl="4"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5pPr>
            <a:lvl6pPr marL="2743200" lvl="5"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6pPr>
            <a:lvl7pPr marL="3200400" lvl="6"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7pPr>
            <a:lvl8pPr marL="3657600" lvl="7"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8pPr>
            <a:lvl9pPr marL="4114800" lvl="8" indent="-304800"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9pPr>
          </a:lstStyle>
          <a:p>
            <a:endParaRPr/>
          </a:p>
        </p:txBody>
      </p:sp>
      <p:sp>
        <p:nvSpPr>
          <p:cNvPr id="224" name="Google Shape;224;p45"/>
          <p:cNvSpPr>
            <a:spLocks noGrp="1"/>
          </p:cNvSpPr>
          <p:nvPr>
            <p:ph type="pic" idx="2"/>
          </p:nvPr>
        </p:nvSpPr>
        <p:spPr>
          <a:xfrm>
            <a:off x="5629878" y="0"/>
            <a:ext cx="3514200" cy="5143500"/>
          </a:xfrm>
          <a:prstGeom prst="roundRect">
            <a:avLst>
              <a:gd name="adj" fmla="val 0"/>
            </a:avLst>
          </a:prstGeom>
          <a:noFill/>
          <a:ln>
            <a:noFill/>
          </a:ln>
        </p:spPr>
      </p:sp>
      <p:sp>
        <p:nvSpPr>
          <p:cNvPr id="225" name="Google Shape;225;p45"/>
          <p:cNvSpPr txBox="1"/>
          <p:nvPr/>
        </p:nvSpPr>
        <p:spPr>
          <a:xfrm rot="-5400000">
            <a:off x="-302645" y="2296970"/>
            <a:ext cx="1246500" cy="211800"/>
          </a:xfrm>
          <a:prstGeom prst="rect">
            <a:avLst/>
          </a:prstGeom>
          <a:noFill/>
          <a:ln>
            <a:noFill/>
          </a:ln>
        </p:spPr>
        <p:txBody>
          <a:bodyPr spcFirstLastPara="1" wrap="square" lIns="43875" tIns="43875" rIns="43875" bIns="43875" anchor="t" anchorCtr="0">
            <a:spAutoFit/>
          </a:bodyPr>
          <a:lstStyle/>
          <a:p>
            <a:pPr marL="0" lvl="0" indent="0" algn="ctr" rtl="0">
              <a:spcBef>
                <a:spcPts val="0"/>
              </a:spcBef>
              <a:spcAft>
                <a:spcPts val="0"/>
              </a:spcAft>
              <a:buNone/>
            </a:pPr>
            <a:r>
              <a:rPr lang="en" sz="800" b="1">
                <a:solidFill>
                  <a:srgbClr val="434343"/>
                </a:solidFill>
                <a:latin typeface="Barlow"/>
                <a:ea typeface="Barlow"/>
                <a:cs typeface="Barlow"/>
                <a:sym typeface="Barlow"/>
              </a:rPr>
              <a:t>Department of Health</a:t>
            </a:r>
            <a:endParaRPr sz="800" b="1">
              <a:solidFill>
                <a:srgbClr val="434343"/>
              </a:solidFill>
              <a:latin typeface="Barlow"/>
              <a:ea typeface="Barlow"/>
              <a:cs typeface="Barlow"/>
              <a:sym typeface="Barlow"/>
            </a:endParaRPr>
          </a:p>
        </p:txBody>
      </p:sp>
      <p:sp>
        <p:nvSpPr>
          <p:cNvPr id="226" name="Google Shape;226;p45"/>
          <p:cNvSpPr txBox="1"/>
          <p:nvPr/>
        </p:nvSpPr>
        <p:spPr>
          <a:xfrm rot="-5400000">
            <a:off x="-194167" y="2186571"/>
            <a:ext cx="1246500" cy="196500"/>
          </a:xfrm>
          <a:prstGeom prst="rect">
            <a:avLst/>
          </a:prstGeom>
          <a:noFill/>
          <a:ln>
            <a:noFill/>
          </a:ln>
        </p:spPr>
        <p:txBody>
          <a:bodyPr spcFirstLastPara="1" wrap="square" lIns="43875" tIns="43875" rIns="43875" bIns="43875" anchor="t" anchorCtr="0">
            <a:spAutoFit/>
          </a:bodyPr>
          <a:lstStyle/>
          <a:p>
            <a:pPr marL="0" lvl="0" indent="0" algn="l" rtl="0">
              <a:spcBef>
                <a:spcPts val="0"/>
              </a:spcBef>
              <a:spcAft>
                <a:spcPts val="0"/>
              </a:spcAft>
              <a:buNone/>
            </a:pPr>
            <a:r>
              <a:rPr lang="en" sz="700">
                <a:solidFill>
                  <a:srgbClr val="434343"/>
                </a:solidFill>
                <a:latin typeface="Barlow Medium"/>
                <a:ea typeface="Barlow Medium"/>
                <a:cs typeface="Barlow Medium"/>
                <a:sym typeface="Barlow Medium"/>
              </a:rPr>
              <a:t>/doh.gov.ph</a:t>
            </a:r>
            <a:endParaRPr sz="700">
              <a:solidFill>
                <a:srgbClr val="434343"/>
              </a:solidFill>
              <a:latin typeface="Barlow Medium"/>
              <a:ea typeface="Barlow Medium"/>
              <a:cs typeface="Barlow Medium"/>
              <a:sym typeface="Barlow Medium"/>
            </a:endParaRPr>
          </a:p>
        </p:txBody>
      </p:sp>
      <p:sp>
        <p:nvSpPr>
          <p:cNvPr id="227" name="Google Shape;227;p45"/>
          <p:cNvSpPr txBox="1"/>
          <p:nvPr/>
        </p:nvSpPr>
        <p:spPr>
          <a:xfrm rot="-5400000">
            <a:off x="-396038" y="2351392"/>
            <a:ext cx="1246500" cy="180900"/>
          </a:xfrm>
          <a:prstGeom prst="rect">
            <a:avLst/>
          </a:prstGeom>
          <a:noFill/>
          <a:ln>
            <a:noFill/>
          </a:ln>
        </p:spPr>
        <p:txBody>
          <a:bodyPr spcFirstLastPara="1" wrap="square" lIns="43875" tIns="43875" rIns="43875" bIns="43875" anchor="t" anchorCtr="0">
            <a:spAutoFit/>
          </a:bodyPr>
          <a:lstStyle/>
          <a:p>
            <a:pPr marL="0" lvl="0" indent="0" algn="ctr" rtl="0">
              <a:spcBef>
                <a:spcPts val="0"/>
              </a:spcBef>
              <a:spcAft>
                <a:spcPts val="0"/>
              </a:spcAft>
              <a:buNone/>
            </a:pPr>
            <a:r>
              <a:rPr lang="en" sz="600">
                <a:solidFill>
                  <a:srgbClr val="434343"/>
                </a:solidFill>
                <a:latin typeface="Barlow Medium"/>
                <a:ea typeface="Barlow Medium"/>
                <a:cs typeface="Barlow Medium"/>
                <a:sym typeface="Barlow Medium"/>
              </a:rPr>
              <a:t>Republic of the Philippines</a:t>
            </a:r>
            <a:endParaRPr sz="600">
              <a:solidFill>
                <a:srgbClr val="434343"/>
              </a:solidFill>
              <a:latin typeface="Barlow Medium"/>
              <a:ea typeface="Barlow Medium"/>
              <a:cs typeface="Barlow Medium"/>
              <a:sym typeface="Barlow Medium"/>
            </a:endParaRPr>
          </a:p>
        </p:txBody>
      </p:sp>
      <p:pic>
        <p:nvPicPr>
          <p:cNvPr id="228" name="Google Shape;228;p45"/>
          <p:cNvPicPr preferRelativeResize="0"/>
          <p:nvPr/>
        </p:nvPicPr>
        <p:blipFill rotWithShape="1">
          <a:blip r:embed="rId4">
            <a:alphaModFix/>
          </a:blip>
          <a:srcRect t="79" b="79"/>
          <a:stretch/>
        </p:blipFill>
        <p:spPr>
          <a:xfrm rot="-5400000">
            <a:off x="160139" y="2944914"/>
            <a:ext cx="329611" cy="329089"/>
          </a:xfrm>
          <a:prstGeom prst="rect">
            <a:avLst/>
          </a:prstGeom>
          <a:noFill/>
          <a:ln>
            <a:noFill/>
          </a:ln>
        </p:spPr>
      </p:pic>
      <p:pic>
        <p:nvPicPr>
          <p:cNvPr id="229" name="Google Shape;229;p45"/>
          <p:cNvPicPr preferRelativeResize="0"/>
          <p:nvPr/>
        </p:nvPicPr>
        <p:blipFill>
          <a:blip r:embed="rId5">
            <a:alphaModFix/>
          </a:blip>
          <a:stretch>
            <a:fillRect/>
          </a:stretch>
        </p:blipFill>
        <p:spPr>
          <a:xfrm>
            <a:off x="121398" y="4220170"/>
            <a:ext cx="393540" cy="368518"/>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2">
  <p:cSld name="TITLE_1_1">
    <p:spTree>
      <p:nvGrpSpPr>
        <p:cNvPr id="1" name="Shape 230"/>
        <p:cNvGrpSpPr/>
        <p:nvPr/>
      </p:nvGrpSpPr>
      <p:grpSpPr>
        <a:xfrm>
          <a:off x="0" y="0"/>
          <a:ext cx="0" cy="0"/>
          <a:chOff x="0" y="0"/>
          <a:chExt cx="0" cy="0"/>
        </a:xfrm>
      </p:grpSpPr>
      <p:pic>
        <p:nvPicPr>
          <p:cNvPr id="231" name="Google Shape;231;p4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32" name="Google Shape;232;p46"/>
          <p:cNvSpPr/>
          <p:nvPr/>
        </p:nvSpPr>
        <p:spPr>
          <a:xfrm>
            <a:off x="1556085" y="2356104"/>
            <a:ext cx="854100" cy="90300"/>
          </a:xfrm>
          <a:prstGeom prst="rect">
            <a:avLst/>
          </a:prstGeom>
          <a:solidFill>
            <a:srgbClr val="93C47D"/>
          </a:solidFill>
          <a:ln>
            <a:noFill/>
          </a:ln>
        </p:spPr>
        <p:txBody>
          <a:bodyPr spcFirstLastPara="1" wrap="square" lIns="43875" tIns="43875" rIns="43875" bIns="43875" anchor="ctr" anchorCtr="0">
            <a:noAutofit/>
          </a:bodyPr>
          <a:lstStyle/>
          <a:p>
            <a:pPr marL="0" lvl="0" indent="0" algn="l" rtl="0">
              <a:spcBef>
                <a:spcPts val="0"/>
              </a:spcBef>
              <a:spcAft>
                <a:spcPts val="0"/>
              </a:spcAft>
              <a:buNone/>
            </a:pPr>
            <a:endParaRPr sz="2700"/>
          </a:p>
        </p:txBody>
      </p:sp>
      <p:pic>
        <p:nvPicPr>
          <p:cNvPr id="233" name="Google Shape;233;p46"/>
          <p:cNvPicPr preferRelativeResize="0"/>
          <p:nvPr/>
        </p:nvPicPr>
        <p:blipFill>
          <a:blip r:embed="rId3">
            <a:alphaModFix/>
          </a:blip>
          <a:stretch>
            <a:fillRect/>
          </a:stretch>
        </p:blipFill>
        <p:spPr>
          <a:xfrm>
            <a:off x="1556086" y="1444474"/>
            <a:ext cx="692890" cy="692905"/>
          </a:xfrm>
          <a:prstGeom prst="rect">
            <a:avLst/>
          </a:prstGeom>
          <a:noFill/>
          <a:ln>
            <a:noFill/>
          </a:ln>
        </p:spPr>
      </p:pic>
      <p:sp>
        <p:nvSpPr>
          <p:cNvPr id="234" name="Google Shape;234;p46"/>
          <p:cNvSpPr txBox="1">
            <a:spLocks noGrp="1"/>
          </p:cNvSpPr>
          <p:nvPr>
            <p:ph type="ctrTitle"/>
          </p:nvPr>
        </p:nvSpPr>
        <p:spPr>
          <a:xfrm>
            <a:off x="1443660" y="2348879"/>
            <a:ext cx="8001900" cy="918600"/>
          </a:xfrm>
          <a:prstGeom prst="rect">
            <a:avLst/>
          </a:prstGeom>
        </p:spPr>
        <p:txBody>
          <a:bodyPr spcFirstLastPara="1" wrap="square" lIns="91425" tIns="91425" rIns="91425" bIns="91425" anchor="b" anchorCtr="0">
            <a:normAutofit/>
          </a:bodyPr>
          <a:lstStyle>
            <a:lvl1pPr lvl="0" rtl="0">
              <a:lnSpc>
                <a:spcPct val="80000"/>
              </a:lnSpc>
              <a:spcBef>
                <a:spcPts val="0"/>
              </a:spcBef>
              <a:spcAft>
                <a:spcPts val="0"/>
              </a:spcAft>
              <a:buClr>
                <a:srgbClr val="434343"/>
              </a:buClr>
              <a:buSzPts val="4600"/>
              <a:buFont typeface="Barlow"/>
              <a:buNone/>
              <a:defRPr sz="4600" b="1">
                <a:solidFill>
                  <a:srgbClr val="434343"/>
                </a:solidFill>
                <a:latin typeface="Barlow"/>
                <a:ea typeface="Barlow"/>
                <a:cs typeface="Barlow"/>
                <a:sym typeface="Barlow"/>
              </a:defRPr>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endParaRPr/>
          </a:p>
        </p:txBody>
      </p:sp>
      <p:sp>
        <p:nvSpPr>
          <p:cNvPr id="235" name="Google Shape;235;p46"/>
          <p:cNvSpPr txBox="1">
            <a:spLocks noGrp="1"/>
          </p:cNvSpPr>
          <p:nvPr>
            <p:ph type="subTitle" idx="1"/>
          </p:nvPr>
        </p:nvSpPr>
        <p:spPr>
          <a:xfrm>
            <a:off x="1482936" y="3027876"/>
            <a:ext cx="4135200" cy="39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200"/>
              <a:buFont typeface="Barlow Medium"/>
              <a:buNone/>
              <a:defRPr sz="2200">
                <a:latin typeface="Barlow Medium"/>
                <a:ea typeface="Barlow Medium"/>
                <a:cs typeface="Barlow Medium"/>
                <a:sym typeface="Barlow Medium"/>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36" name="Google Shape;236;p46"/>
          <p:cNvSpPr txBox="1">
            <a:spLocks noGrp="1"/>
          </p:cNvSpPr>
          <p:nvPr>
            <p:ph type="subTitle" idx="2"/>
          </p:nvPr>
        </p:nvSpPr>
        <p:spPr>
          <a:xfrm>
            <a:off x="1482936" y="3357060"/>
            <a:ext cx="3119100" cy="39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700"/>
              <a:buFont typeface="Barlow Light"/>
              <a:buNone/>
              <a:defRPr sz="1700">
                <a:latin typeface="Barlow Light"/>
                <a:ea typeface="Barlow Light"/>
                <a:cs typeface="Barlow Light"/>
                <a:sym typeface="Barlow Light"/>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237" name="Google Shape;237;p46"/>
          <p:cNvPicPr preferRelativeResize="0"/>
          <p:nvPr/>
        </p:nvPicPr>
        <p:blipFill rotWithShape="1">
          <a:blip r:embed="rId4">
            <a:alphaModFix/>
          </a:blip>
          <a:srcRect t="79" b="79"/>
          <a:stretch/>
        </p:blipFill>
        <p:spPr>
          <a:xfrm>
            <a:off x="8487830" y="3558420"/>
            <a:ext cx="514208" cy="513396"/>
          </a:xfrm>
          <a:prstGeom prst="rect">
            <a:avLst/>
          </a:prstGeom>
          <a:noFill/>
          <a:ln>
            <a:noFill/>
          </a:ln>
        </p:spPr>
      </p:pic>
      <p:sp>
        <p:nvSpPr>
          <p:cNvPr id="238" name="Google Shape;238;p46"/>
          <p:cNvSpPr txBox="1"/>
          <p:nvPr/>
        </p:nvSpPr>
        <p:spPr>
          <a:xfrm>
            <a:off x="8470758" y="4071816"/>
            <a:ext cx="548400" cy="196500"/>
          </a:xfrm>
          <a:prstGeom prst="rect">
            <a:avLst/>
          </a:prstGeom>
          <a:noFill/>
          <a:ln>
            <a:noFill/>
          </a:ln>
        </p:spPr>
        <p:txBody>
          <a:bodyPr spcFirstLastPara="1" wrap="square" lIns="43875" tIns="43875" rIns="43875" bIns="43875" anchor="t" anchorCtr="0">
            <a:spAutoFit/>
          </a:bodyPr>
          <a:lstStyle/>
          <a:p>
            <a:pPr marL="0" lvl="0" indent="0" algn="ctr" rtl="0">
              <a:spcBef>
                <a:spcPts val="0"/>
              </a:spcBef>
              <a:spcAft>
                <a:spcPts val="0"/>
              </a:spcAft>
              <a:buNone/>
            </a:pPr>
            <a:r>
              <a:rPr lang="en" sz="700">
                <a:solidFill>
                  <a:srgbClr val="434343"/>
                </a:solidFill>
                <a:latin typeface="Barlow Medium"/>
                <a:ea typeface="Barlow Medium"/>
                <a:cs typeface="Barlow Medium"/>
                <a:sym typeface="Barlow Medium"/>
              </a:rPr>
              <a:t>doh.gov.ph</a:t>
            </a:r>
            <a:endParaRPr sz="700">
              <a:solidFill>
                <a:srgbClr val="434343"/>
              </a:solidFill>
              <a:latin typeface="Barlow Medium"/>
              <a:ea typeface="Barlow Medium"/>
              <a:cs typeface="Barlow Medium"/>
              <a:sym typeface="Barlow Medium"/>
            </a:endParaRPr>
          </a:p>
        </p:txBody>
      </p:sp>
      <p:pic>
        <p:nvPicPr>
          <p:cNvPr id="239" name="Google Shape;239;p46"/>
          <p:cNvPicPr preferRelativeResize="0"/>
          <p:nvPr/>
        </p:nvPicPr>
        <p:blipFill rotWithShape="1">
          <a:blip r:embed="rId5">
            <a:alphaModFix/>
          </a:blip>
          <a:srcRect l="41673" b="9206"/>
          <a:stretch/>
        </p:blipFill>
        <p:spPr>
          <a:xfrm>
            <a:off x="2251848" y="1444476"/>
            <a:ext cx="380580" cy="69290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column Content Slide">
  <p:cSld name="TITLE_AND_BODY_3">
    <p:spTree>
      <p:nvGrpSpPr>
        <p:cNvPr id="1" name="Shape 240"/>
        <p:cNvGrpSpPr/>
        <p:nvPr/>
      </p:nvGrpSpPr>
      <p:grpSpPr>
        <a:xfrm>
          <a:off x="0" y="0"/>
          <a:ext cx="0" cy="0"/>
          <a:chOff x="0" y="0"/>
          <a:chExt cx="0" cy="0"/>
        </a:xfrm>
      </p:grpSpPr>
      <p:pic>
        <p:nvPicPr>
          <p:cNvPr id="241" name="Google Shape;241;p47"/>
          <p:cNvPicPr preferRelativeResize="0"/>
          <p:nvPr/>
        </p:nvPicPr>
        <p:blipFill rotWithShape="1">
          <a:blip r:embed="rId2">
            <a:alphaModFix/>
          </a:blip>
          <a:srcRect l="3760" t="1974" r="2218" b="4005"/>
          <a:stretch/>
        </p:blipFill>
        <p:spPr>
          <a:xfrm>
            <a:off x="0" y="0"/>
            <a:ext cx="9144000" cy="5143500"/>
          </a:xfrm>
          <a:prstGeom prst="rect">
            <a:avLst/>
          </a:prstGeom>
          <a:noFill/>
          <a:ln>
            <a:noFill/>
          </a:ln>
        </p:spPr>
      </p:pic>
      <p:sp>
        <p:nvSpPr>
          <p:cNvPr id="242" name="Google Shape;242;p47"/>
          <p:cNvSpPr txBox="1">
            <a:spLocks noGrp="1"/>
          </p:cNvSpPr>
          <p:nvPr>
            <p:ph type="sldNum" idx="12"/>
          </p:nvPr>
        </p:nvSpPr>
        <p:spPr>
          <a:xfrm>
            <a:off x="8455068" y="4663212"/>
            <a:ext cx="4242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434343"/>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pic>
        <p:nvPicPr>
          <p:cNvPr id="243" name="Google Shape;243;p47"/>
          <p:cNvPicPr preferRelativeResize="0"/>
          <p:nvPr/>
        </p:nvPicPr>
        <p:blipFill rotWithShape="1">
          <a:blip r:embed="rId3">
            <a:alphaModFix/>
          </a:blip>
          <a:srcRect/>
          <a:stretch/>
        </p:blipFill>
        <p:spPr>
          <a:xfrm>
            <a:off x="316188" y="4703712"/>
            <a:ext cx="309350" cy="309361"/>
          </a:xfrm>
          <a:prstGeom prst="rect">
            <a:avLst/>
          </a:prstGeom>
          <a:noFill/>
          <a:ln>
            <a:noFill/>
          </a:ln>
        </p:spPr>
      </p:pic>
      <p:sp>
        <p:nvSpPr>
          <p:cNvPr id="244" name="Google Shape;244;p47"/>
          <p:cNvSpPr txBox="1">
            <a:spLocks noGrp="1"/>
          </p:cNvSpPr>
          <p:nvPr>
            <p:ph type="title"/>
          </p:nvPr>
        </p:nvSpPr>
        <p:spPr>
          <a:xfrm>
            <a:off x="316188" y="353220"/>
            <a:ext cx="8478000" cy="708000"/>
          </a:xfrm>
          <a:prstGeom prst="rect">
            <a:avLst/>
          </a:prstGeom>
          <a:noFill/>
          <a:ln>
            <a:noFill/>
          </a:ln>
        </p:spPr>
        <p:txBody>
          <a:bodyPr spcFirstLastPara="1" wrap="square" lIns="91425" tIns="91425" rIns="91425" bIns="91425" anchor="t" anchorCtr="0">
            <a:normAutofit/>
          </a:bodyPr>
          <a:lstStyle>
            <a:lvl1pPr lvl="0" algn="l" rtl="0">
              <a:lnSpc>
                <a:spcPct val="80000"/>
              </a:lnSpc>
              <a:spcBef>
                <a:spcPts val="0"/>
              </a:spcBef>
              <a:spcAft>
                <a:spcPts val="0"/>
              </a:spcAft>
              <a:buClr>
                <a:srgbClr val="434343"/>
              </a:buClr>
              <a:buSzPts val="4800"/>
              <a:buFont typeface="Barlow"/>
              <a:buNone/>
              <a:defRPr sz="4800" b="1">
                <a:solidFill>
                  <a:srgbClr val="434343"/>
                </a:solidFill>
                <a:latin typeface="Barlow"/>
                <a:ea typeface="Barlow"/>
                <a:cs typeface="Barlow"/>
                <a:sym typeface="Barlow"/>
              </a:defRPr>
            </a:lvl1pPr>
            <a:lvl2pPr lvl="1" algn="l" rtl="0">
              <a:lnSpc>
                <a:spcPct val="80000"/>
              </a:lnSpc>
              <a:spcBef>
                <a:spcPts val="0"/>
              </a:spcBef>
              <a:spcAft>
                <a:spcPts val="0"/>
              </a:spcAft>
              <a:buSzPts val="2800"/>
              <a:buNone/>
              <a:defRPr/>
            </a:lvl2pPr>
            <a:lvl3pPr lvl="2" algn="l" rtl="0">
              <a:lnSpc>
                <a:spcPct val="80000"/>
              </a:lnSpc>
              <a:spcBef>
                <a:spcPts val="0"/>
              </a:spcBef>
              <a:spcAft>
                <a:spcPts val="0"/>
              </a:spcAft>
              <a:buSzPts val="2800"/>
              <a:buNone/>
              <a:defRPr/>
            </a:lvl3pPr>
            <a:lvl4pPr lvl="3" algn="l" rtl="0">
              <a:lnSpc>
                <a:spcPct val="80000"/>
              </a:lnSpc>
              <a:spcBef>
                <a:spcPts val="0"/>
              </a:spcBef>
              <a:spcAft>
                <a:spcPts val="0"/>
              </a:spcAft>
              <a:buSzPts val="2800"/>
              <a:buNone/>
              <a:defRPr/>
            </a:lvl4pPr>
            <a:lvl5pPr lvl="4" algn="l" rtl="0">
              <a:lnSpc>
                <a:spcPct val="80000"/>
              </a:lnSpc>
              <a:spcBef>
                <a:spcPts val="0"/>
              </a:spcBef>
              <a:spcAft>
                <a:spcPts val="0"/>
              </a:spcAft>
              <a:buSzPts val="2800"/>
              <a:buNone/>
              <a:defRPr/>
            </a:lvl5pPr>
            <a:lvl6pPr lvl="5" algn="l" rtl="0">
              <a:lnSpc>
                <a:spcPct val="80000"/>
              </a:lnSpc>
              <a:spcBef>
                <a:spcPts val="0"/>
              </a:spcBef>
              <a:spcAft>
                <a:spcPts val="0"/>
              </a:spcAft>
              <a:buSzPts val="2800"/>
              <a:buNone/>
              <a:defRPr/>
            </a:lvl6pPr>
            <a:lvl7pPr lvl="6" algn="l" rtl="0">
              <a:lnSpc>
                <a:spcPct val="80000"/>
              </a:lnSpc>
              <a:spcBef>
                <a:spcPts val="0"/>
              </a:spcBef>
              <a:spcAft>
                <a:spcPts val="0"/>
              </a:spcAft>
              <a:buSzPts val="2800"/>
              <a:buNone/>
              <a:defRPr/>
            </a:lvl7pPr>
            <a:lvl8pPr lvl="7" algn="l" rtl="0">
              <a:lnSpc>
                <a:spcPct val="80000"/>
              </a:lnSpc>
              <a:spcBef>
                <a:spcPts val="0"/>
              </a:spcBef>
              <a:spcAft>
                <a:spcPts val="0"/>
              </a:spcAft>
              <a:buSzPts val="2800"/>
              <a:buNone/>
              <a:defRPr/>
            </a:lvl8pPr>
            <a:lvl9pPr lvl="8" algn="l" rtl="0">
              <a:lnSpc>
                <a:spcPct val="80000"/>
              </a:lnSpc>
              <a:spcBef>
                <a:spcPts val="0"/>
              </a:spcBef>
              <a:spcAft>
                <a:spcPts val="0"/>
              </a:spcAft>
              <a:buSzPts val="2800"/>
              <a:buNone/>
              <a:defRPr/>
            </a:lvl9pPr>
          </a:lstStyle>
          <a:p>
            <a:endParaRPr/>
          </a:p>
        </p:txBody>
      </p:sp>
      <p:pic>
        <p:nvPicPr>
          <p:cNvPr id="245" name="Google Shape;245;p47"/>
          <p:cNvPicPr preferRelativeResize="0"/>
          <p:nvPr/>
        </p:nvPicPr>
        <p:blipFill rotWithShape="1">
          <a:blip r:embed="rId4">
            <a:alphaModFix/>
          </a:blip>
          <a:srcRect t="79" b="79"/>
          <a:stretch/>
        </p:blipFill>
        <p:spPr>
          <a:xfrm>
            <a:off x="3833670" y="4709590"/>
            <a:ext cx="309349" cy="308859"/>
          </a:xfrm>
          <a:prstGeom prst="rect">
            <a:avLst/>
          </a:prstGeom>
          <a:noFill/>
          <a:ln>
            <a:noFill/>
          </a:ln>
        </p:spPr>
      </p:pic>
      <p:sp>
        <p:nvSpPr>
          <p:cNvPr id="246" name="Google Shape;246;p47"/>
          <p:cNvSpPr txBox="1"/>
          <p:nvPr/>
        </p:nvSpPr>
        <p:spPr>
          <a:xfrm>
            <a:off x="4066561" y="4760556"/>
            <a:ext cx="1170000" cy="211800"/>
          </a:xfrm>
          <a:prstGeom prst="rect">
            <a:avLst/>
          </a:prstGeom>
          <a:noFill/>
          <a:ln>
            <a:noFill/>
          </a:ln>
        </p:spPr>
        <p:txBody>
          <a:bodyPr spcFirstLastPara="1" wrap="square" lIns="43875" tIns="43875" rIns="43875" bIns="438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434343"/>
                </a:solidFill>
                <a:latin typeface="Barlow"/>
                <a:ea typeface="Barlow"/>
                <a:cs typeface="Barlow"/>
                <a:sym typeface="Barlow"/>
              </a:rPr>
              <a:t>Department of Health</a:t>
            </a:r>
            <a:endParaRPr sz="800" b="1" i="0" u="none" strike="noStrike" cap="none">
              <a:solidFill>
                <a:srgbClr val="434343"/>
              </a:solidFill>
              <a:latin typeface="Barlow"/>
              <a:ea typeface="Barlow"/>
              <a:cs typeface="Barlow"/>
              <a:sym typeface="Barlow"/>
            </a:endParaRPr>
          </a:p>
        </p:txBody>
      </p:sp>
      <p:sp>
        <p:nvSpPr>
          <p:cNvPr id="247" name="Google Shape;247;p47"/>
          <p:cNvSpPr txBox="1"/>
          <p:nvPr/>
        </p:nvSpPr>
        <p:spPr>
          <a:xfrm>
            <a:off x="4143025" y="4864668"/>
            <a:ext cx="1170000" cy="196500"/>
          </a:xfrm>
          <a:prstGeom prst="rect">
            <a:avLst/>
          </a:prstGeom>
          <a:noFill/>
          <a:ln>
            <a:noFill/>
          </a:ln>
        </p:spPr>
        <p:txBody>
          <a:bodyPr spcFirstLastPara="1" wrap="square" lIns="43875" tIns="43875" rIns="43875" bIns="4387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434343"/>
                </a:solidFill>
                <a:latin typeface="Barlow Medium"/>
                <a:ea typeface="Barlow Medium"/>
                <a:cs typeface="Barlow Medium"/>
                <a:sym typeface="Barlow Medium"/>
              </a:rPr>
              <a:t>/doh.gov.ph</a:t>
            </a:r>
            <a:endParaRPr sz="700" b="0" i="0" u="none" strike="noStrike" cap="none">
              <a:solidFill>
                <a:srgbClr val="434343"/>
              </a:solidFill>
              <a:latin typeface="Barlow Medium"/>
              <a:ea typeface="Barlow Medium"/>
              <a:cs typeface="Barlow Medium"/>
              <a:sym typeface="Barlow Medium"/>
            </a:endParaRPr>
          </a:p>
        </p:txBody>
      </p:sp>
      <p:sp>
        <p:nvSpPr>
          <p:cNvPr id="248" name="Google Shape;248;p47"/>
          <p:cNvSpPr txBox="1"/>
          <p:nvPr/>
        </p:nvSpPr>
        <p:spPr>
          <a:xfrm>
            <a:off x="4029984" y="4687404"/>
            <a:ext cx="1170000" cy="180900"/>
          </a:xfrm>
          <a:prstGeom prst="rect">
            <a:avLst/>
          </a:prstGeom>
          <a:noFill/>
          <a:ln>
            <a:noFill/>
          </a:ln>
        </p:spPr>
        <p:txBody>
          <a:bodyPr spcFirstLastPara="1" wrap="square" lIns="43875" tIns="43875" rIns="43875" bIns="4387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434343"/>
                </a:solidFill>
                <a:latin typeface="Barlow Medium"/>
                <a:ea typeface="Barlow Medium"/>
                <a:cs typeface="Barlow Medium"/>
                <a:sym typeface="Barlow Medium"/>
              </a:rPr>
              <a:t>Republic of the Philippines</a:t>
            </a:r>
            <a:endParaRPr sz="600" b="0" i="0" u="none" strike="noStrike" cap="none">
              <a:solidFill>
                <a:srgbClr val="434343"/>
              </a:solidFill>
              <a:latin typeface="Barlow Medium"/>
              <a:ea typeface="Barlow Medium"/>
              <a:cs typeface="Barlow Medium"/>
              <a:sym typeface="Barlow Medium"/>
            </a:endParaRPr>
          </a:p>
        </p:txBody>
      </p:sp>
      <p:sp>
        <p:nvSpPr>
          <p:cNvPr id="249" name="Google Shape;249;p47"/>
          <p:cNvSpPr txBox="1">
            <a:spLocks noGrp="1"/>
          </p:cNvSpPr>
          <p:nvPr>
            <p:ph type="body" idx="1"/>
          </p:nvPr>
        </p:nvSpPr>
        <p:spPr>
          <a:xfrm>
            <a:off x="396936" y="1612884"/>
            <a:ext cx="4080600" cy="2905500"/>
          </a:xfrm>
          <a:prstGeom prst="rect">
            <a:avLst/>
          </a:prstGeom>
          <a:noFill/>
          <a:ln>
            <a:noFill/>
          </a:ln>
        </p:spPr>
        <p:txBody>
          <a:bodyPr spcFirstLastPara="1" wrap="square" lIns="91425" tIns="91425" rIns="91425" bIns="91425" anchor="t" anchorCtr="0">
            <a:noAutofit/>
          </a:bodyPr>
          <a:lstStyle>
            <a:lvl1pPr marL="457200" lvl="0" indent="-323850" algn="l" rtl="0">
              <a:lnSpc>
                <a:spcPct val="100000"/>
              </a:lnSpc>
              <a:spcBef>
                <a:spcPts val="0"/>
              </a:spcBef>
              <a:spcAft>
                <a:spcPts val="0"/>
              </a:spcAft>
              <a:buClr>
                <a:srgbClr val="434343"/>
              </a:buClr>
              <a:buSzPts val="1500"/>
              <a:buFont typeface="Barlow"/>
              <a:buChar char="●"/>
              <a:defRPr sz="1500">
                <a:solidFill>
                  <a:srgbClr val="434343"/>
                </a:solidFill>
                <a:latin typeface="Barlow"/>
                <a:ea typeface="Barlow"/>
                <a:cs typeface="Barlow"/>
                <a:sym typeface="Barlow"/>
              </a:defRPr>
            </a:lvl1pPr>
            <a:lvl2pPr marL="914400" lvl="1"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2pPr>
            <a:lvl3pPr marL="1371600" lvl="2"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3pPr>
            <a:lvl4pPr marL="1828800" lvl="3"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4pPr>
            <a:lvl5pPr marL="2286000" lvl="4"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5pPr>
            <a:lvl6pPr marL="2743200" lvl="5"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6pPr>
            <a:lvl7pPr marL="3200400" lvl="6"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7pPr>
            <a:lvl8pPr marL="3657600" lvl="7"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8pPr>
            <a:lvl9pPr marL="4114800" lvl="8"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9pPr>
          </a:lstStyle>
          <a:p>
            <a:endParaRPr/>
          </a:p>
        </p:txBody>
      </p:sp>
      <p:sp>
        <p:nvSpPr>
          <p:cNvPr id="250" name="Google Shape;250;p47"/>
          <p:cNvSpPr txBox="1">
            <a:spLocks noGrp="1"/>
          </p:cNvSpPr>
          <p:nvPr>
            <p:ph type="body" idx="2"/>
          </p:nvPr>
        </p:nvSpPr>
        <p:spPr>
          <a:xfrm>
            <a:off x="4713588" y="1621948"/>
            <a:ext cx="4080600" cy="2905500"/>
          </a:xfrm>
          <a:prstGeom prst="rect">
            <a:avLst/>
          </a:prstGeom>
          <a:noFill/>
          <a:ln>
            <a:noFill/>
          </a:ln>
        </p:spPr>
        <p:txBody>
          <a:bodyPr spcFirstLastPara="1" wrap="square" lIns="91425" tIns="91425" rIns="91425" bIns="91425" anchor="t" anchorCtr="0">
            <a:noAutofit/>
          </a:bodyPr>
          <a:lstStyle>
            <a:lvl1pPr marL="457200" lvl="0" indent="-323850" algn="l" rtl="0">
              <a:lnSpc>
                <a:spcPct val="100000"/>
              </a:lnSpc>
              <a:spcBef>
                <a:spcPts val="0"/>
              </a:spcBef>
              <a:spcAft>
                <a:spcPts val="0"/>
              </a:spcAft>
              <a:buClr>
                <a:srgbClr val="434343"/>
              </a:buClr>
              <a:buSzPts val="1500"/>
              <a:buFont typeface="Barlow"/>
              <a:buChar char="●"/>
              <a:defRPr sz="1500">
                <a:solidFill>
                  <a:srgbClr val="434343"/>
                </a:solidFill>
                <a:latin typeface="Barlow"/>
                <a:ea typeface="Barlow"/>
                <a:cs typeface="Barlow"/>
                <a:sym typeface="Barlow"/>
              </a:defRPr>
            </a:lvl1pPr>
            <a:lvl2pPr marL="914400" lvl="1"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2pPr>
            <a:lvl3pPr marL="1371600" lvl="2"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3pPr>
            <a:lvl4pPr marL="1828800" lvl="3"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4pPr>
            <a:lvl5pPr marL="2286000" lvl="4"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5pPr>
            <a:lvl6pPr marL="2743200" lvl="5"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6pPr>
            <a:lvl7pPr marL="3200400" lvl="6"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7pPr>
            <a:lvl8pPr marL="3657600" lvl="7"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8pPr>
            <a:lvl9pPr marL="4114800" lvl="8" indent="-304800" algn="l" rtl="0">
              <a:lnSpc>
                <a:spcPct val="100000"/>
              </a:lnSpc>
              <a:spcBef>
                <a:spcPts val="0"/>
              </a:spcBef>
              <a:spcAft>
                <a:spcPts val="0"/>
              </a:spcAft>
              <a:buClr>
                <a:srgbClr val="434343"/>
              </a:buClr>
              <a:buSzPts val="1200"/>
              <a:buFont typeface="Barlow"/>
              <a:buChar char="■"/>
              <a:defRPr sz="1200">
                <a:solidFill>
                  <a:srgbClr val="434343"/>
                </a:solidFill>
                <a:latin typeface="Barlow"/>
                <a:ea typeface="Barlow"/>
                <a:cs typeface="Barlow"/>
                <a:sym typeface="Barlow"/>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2.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7" name="Google Shape;117;p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18" name="Google Shape;11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hyperlink" Target="https://www.philhealth.gov.ph/circulars/2024/PC2024-0001.pdf" TargetMode="External"/><Relationship Id="rId3" Type="http://schemas.openxmlformats.org/officeDocument/2006/relationships/image" Target="../media/image36.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hyperlink" Target="https://academic.oup.com/healthaffairsscholar/article/2/2/qxae004/7585307"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hyperlink" Target="https://www.philhealth.gov.ph/circulars/2024/PC2024-0001.pdf" TargetMode="External"/><Relationship Id="rId5" Type="http://schemas.openxmlformats.org/officeDocument/2006/relationships/image" Target="../media/image44.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2.xml"/><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2.xml"/><Relationship Id="rId5" Type="http://schemas.openxmlformats.org/officeDocument/2006/relationships/image" Target="../media/image61.jpg"/><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hyperlink" Target="https://track20.org/download/pdf/Track20%20Technical%20Briefs/english/Technical%20Brief_Impacts%20Averted.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2.xml"/><Relationship Id="rId1" Type="http://schemas.openxmlformats.org/officeDocument/2006/relationships/slideLayout" Target="../slideLayouts/slideLayout32.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6.png"/><Relationship Id="rId7"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3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2.xml"/><Relationship Id="rId5" Type="http://schemas.openxmlformats.org/officeDocument/2006/relationships/image" Target="../media/image76.png"/><Relationship Id="rId4" Type="http://schemas.openxmlformats.org/officeDocument/2006/relationships/image" Target="../media/image75.jp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2.xml"/><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32.xml"/><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4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32.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2.xml"/><Relationship Id="rId4" Type="http://schemas.openxmlformats.org/officeDocument/2006/relationships/image" Target="../media/image88.jpg"/></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32.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93.jpg"/><Relationship Id="rId2" Type="http://schemas.openxmlformats.org/officeDocument/2006/relationships/notesSlide" Target="../notesSlides/notesSlide41.xml"/><Relationship Id="rId1" Type="http://schemas.openxmlformats.org/officeDocument/2006/relationships/slideLayout" Target="../slideLayouts/slideLayout32.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8"/>
          <p:cNvSpPr txBox="1">
            <a:spLocks noGrp="1"/>
          </p:cNvSpPr>
          <p:nvPr>
            <p:ph type="ctrTitle"/>
          </p:nvPr>
        </p:nvSpPr>
        <p:spPr>
          <a:xfrm>
            <a:off x="3190525" y="739550"/>
            <a:ext cx="5953500" cy="303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500"/>
              <a:buFont typeface="Arial"/>
              <a:buNone/>
            </a:pPr>
            <a:endParaRPr sz="2400" b="0">
              <a:latin typeface="Barlow Black"/>
              <a:ea typeface="Barlow Black"/>
              <a:cs typeface="Barlow Black"/>
              <a:sym typeface="Barlow Black"/>
            </a:endParaRPr>
          </a:p>
          <a:p>
            <a:pPr marL="0" lvl="0" indent="0" algn="l" rtl="0">
              <a:spcBef>
                <a:spcPts val="0"/>
              </a:spcBef>
              <a:spcAft>
                <a:spcPts val="0"/>
              </a:spcAft>
              <a:buClr>
                <a:schemeClr val="dk1"/>
              </a:buClr>
              <a:buSzPts val="500"/>
              <a:buFont typeface="Arial"/>
              <a:buNone/>
            </a:pPr>
            <a:r>
              <a:rPr lang="en" sz="2940">
                <a:solidFill>
                  <a:srgbClr val="2E5D4C"/>
                </a:solidFill>
              </a:rPr>
              <a:t>Philippines FP2030 Progress</a:t>
            </a:r>
            <a:endParaRPr sz="3800" b="0">
              <a:latin typeface="Barlow Condensed ExtraBold"/>
              <a:ea typeface="Barlow Condensed ExtraBold"/>
              <a:cs typeface="Barlow Condensed ExtraBold"/>
              <a:sym typeface="Barlow Condensed ExtraBold"/>
            </a:endParaRPr>
          </a:p>
        </p:txBody>
      </p:sp>
      <p:sp>
        <p:nvSpPr>
          <p:cNvPr id="256" name="Google Shape;256;p48"/>
          <p:cNvSpPr/>
          <p:nvPr/>
        </p:nvSpPr>
        <p:spPr>
          <a:xfrm>
            <a:off x="1554300" y="2351904"/>
            <a:ext cx="1536300" cy="92100"/>
          </a:xfrm>
          <a:prstGeom prst="rect">
            <a:avLst/>
          </a:prstGeom>
          <a:solidFill>
            <a:srgbClr val="93C47D"/>
          </a:solidFill>
          <a:ln>
            <a:noFill/>
          </a:ln>
        </p:spPr>
        <p:txBody>
          <a:bodyPr spcFirstLastPara="1" wrap="square" lIns="43875" tIns="43875" rIns="43875" bIns="43875" anchor="ctr" anchorCtr="0">
            <a:noAutofit/>
          </a:bodyPr>
          <a:lstStyle/>
          <a:p>
            <a:pPr marL="0" lvl="0" indent="0" algn="l" rtl="0">
              <a:spcBef>
                <a:spcPts val="0"/>
              </a:spcBef>
              <a:spcAft>
                <a:spcPts val="0"/>
              </a:spcAft>
              <a:buNone/>
            </a:pPr>
            <a:endParaRPr/>
          </a:p>
        </p:txBody>
      </p:sp>
      <p:pic>
        <p:nvPicPr>
          <p:cNvPr id="257" name="Google Shape;257;p48"/>
          <p:cNvPicPr preferRelativeResize="0"/>
          <p:nvPr/>
        </p:nvPicPr>
        <p:blipFill>
          <a:blip r:embed="rId3">
            <a:alphaModFix/>
          </a:blip>
          <a:stretch>
            <a:fillRect/>
          </a:stretch>
        </p:blipFill>
        <p:spPr>
          <a:xfrm>
            <a:off x="1652244" y="1622190"/>
            <a:ext cx="658368" cy="658368"/>
          </a:xfrm>
          <a:prstGeom prst="rect">
            <a:avLst/>
          </a:prstGeom>
          <a:noFill/>
          <a:ln>
            <a:noFill/>
          </a:ln>
        </p:spPr>
      </p:pic>
      <p:pic>
        <p:nvPicPr>
          <p:cNvPr id="258" name="Google Shape;258;p48"/>
          <p:cNvPicPr preferRelativeResize="0"/>
          <p:nvPr/>
        </p:nvPicPr>
        <p:blipFill rotWithShape="1">
          <a:blip r:embed="rId4">
            <a:alphaModFix/>
          </a:blip>
          <a:srcRect l="5519" r="44392" b="9288"/>
          <a:stretch/>
        </p:blipFill>
        <p:spPr>
          <a:xfrm>
            <a:off x="2259336" y="1476240"/>
            <a:ext cx="931200" cy="931200"/>
          </a:xfrm>
          <a:prstGeom prst="rect">
            <a:avLst/>
          </a:prstGeom>
          <a:noFill/>
          <a:ln>
            <a:noFill/>
          </a:ln>
        </p:spPr>
      </p:pic>
      <p:sp>
        <p:nvSpPr>
          <p:cNvPr id="259" name="Google Shape;259;p48"/>
          <p:cNvSpPr txBox="1">
            <a:spLocks noGrp="1"/>
          </p:cNvSpPr>
          <p:nvPr>
            <p:ph type="subTitle" idx="2"/>
          </p:nvPr>
        </p:nvSpPr>
        <p:spPr>
          <a:xfrm>
            <a:off x="1406700" y="3814250"/>
            <a:ext cx="7498800" cy="5337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00000"/>
              </a:lnSpc>
              <a:spcBef>
                <a:spcPts val="0"/>
              </a:spcBef>
              <a:spcAft>
                <a:spcPts val="0"/>
              </a:spcAft>
              <a:buSzPct val="100000"/>
              <a:buNone/>
            </a:pPr>
            <a:r>
              <a:rPr lang="en-PH" dirty="0"/>
              <a:t>Medical</a:t>
            </a:r>
            <a:r>
              <a:rPr lang="en" dirty="0"/>
              <a:t> Officer III</a:t>
            </a:r>
            <a:endParaRPr dirty="0"/>
          </a:p>
          <a:p>
            <a:pPr marL="0" lvl="0" indent="0" algn="l" rtl="0">
              <a:lnSpc>
                <a:spcPct val="100000"/>
              </a:lnSpc>
              <a:spcBef>
                <a:spcPts val="0"/>
              </a:spcBef>
              <a:spcAft>
                <a:spcPts val="0"/>
              </a:spcAft>
              <a:buSzPct val="100000"/>
              <a:buNone/>
            </a:pPr>
            <a:r>
              <a:rPr lang="en" dirty="0"/>
              <a:t>Department of Health - Disease Prevention and Control Bureau</a:t>
            </a:r>
            <a:endParaRPr dirty="0"/>
          </a:p>
        </p:txBody>
      </p:sp>
      <p:sp>
        <p:nvSpPr>
          <p:cNvPr id="260" name="Google Shape;260;p48"/>
          <p:cNvSpPr txBox="1">
            <a:spLocks noGrp="1"/>
          </p:cNvSpPr>
          <p:nvPr>
            <p:ph type="subTitle" idx="1"/>
          </p:nvPr>
        </p:nvSpPr>
        <p:spPr>
          <a:xfrm>
            <a:off x="1406700" y="3425600"/>
            <a:ext cx="5554800" cy="533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ct val="129032"/>
              <a:buNone/>
            </a:pPr>
            <a:r>
              <a:rPr lang="en-PH" b="1" dirty="0">
                <a:latin typeface="Barlow"/>
                <a:ea typeface="Barlow"/>
                <a:cs typeface="Barlow"/>
                <a:sym typeface="Barlow"/>
              </a:rPr>
              <a:t>RON ALLAN C. QUIMADO, MD, MPM-HSD</a:t>
            </a:r>
            <a:endParaRPr b="1" dirty="0">
              <a:latin typeface="Barlow"/>
              <a:ea typeface="Barlow"/>
              <a:cs typeface="Barlow"/>
              <a:sym typeface="Barlow"/>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6"/>
          <p:cNvSpPr txBox="1">
            <a:spLocks noGrp="1"/>
          </p:cNvSpPr>
          <p:nvPr>
            <p:ph type="title"/>
          </p:nvPr>
        </p:nvSpPr>
        <p:spPr>
          <a:xfrm>
            <a:off x="259776" y="1840644"/>
            <a:ext cx="2970000" cy="256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720"/>
              <a:t>Commitment Progress: </a:t>
            </a:r>
            <a:r>
              <a:rPr lang="en" sz="3720">
                <a:solidFill>
                  <a:srgbClr val="5C8865"/>
                </a:solidFill>
              </a:rPr>
              <a:t>Policy</a:t>
            </a:r>
            <a:endParaRPr sz="3720">
              <a:solidFill>
                <a:srgbClr val="5C8865"/>
              </a:solidFill>
            </a:endParaRPr>
          </a:p>
          <a:p>
            <a:pPr marL="0" lvl="0" indent="0" algn="l" rtl="0">
              <a:spcBef>
                <a:spcPts val="0"/>
              </a:spcBef>
              <a:spcAft>
                <a:spcPts val="0"/>
              </a:spcAft>
              <a:buSzPts val="990"/>
              <a:buNone/>
            </a:pPr>
            <a:endParaRPr sz="3720"/>
          </a:p>
          <a:p>
            <a:pPr marL="0" lvl="0" indent="0" algn="l" rtl="0">
              <a:spcBef>
                <a:spcPts val="0"/>
              </a:spcBef>
              <a:spcAft>
                <a:spcPts val="0"/>
              </a:spcAft>
              <a:buSzPts val="990"/>
              <a:buNone/>
            </a:pPr>
            <a:endParaRPr sz="3720"/>
          </a:p>
        </p:txBody>
      </p:sp>
      <p:sp>
        <p:nvSpPr>
          <p:cNvPr id="354" name="Google Shape;354;p56"/>
          <p:cNvSpPr txBox="1">
            <a:spLocks noGrp="1"/>
          </p:cNvSpPr>
          <p:nvPr>
            <p:ph type="body" idx="1"/>
          </p:nvPr>
        </p:nvSpPr>
        <p:spPr>
          <a:xfrm>
            <a:off x="3328275" y="313675"/>
            <a:ext cx="5664600" cy="39315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endParaRPr lang="en" sz="1600" b="1" dirty="0"/>
          </a:p>
          <a:p>
            <a:pPr marL="457200" lvl="0" indent="-330200" algn="l" rtl="0">
              <a:spcBef>
                <a:spcPts val="0"/>
              </a:spcBef>
              <a:spcAft>
                <a:spcPts val="0"/>
              </a:spcAft>
              <a:buSzPts val="1600"/>
              <a:buChar char="●"/>
            </a:pPr>
            <a:endParaRPr lang="en" sz="1600" b="1" dirty="0"/>
          </a:p>
          <a:p>
            <a:pPr marL="457200" lvl="0" indent="-330200" algn="l" rtl="0">
              <a:spcBef>
                <a:spcPts val="0"/>
              </a:spcBef>
              <a:spcAft>
                <a:spcPts val="0"/>
              </a:spcAft>
              <a:buSzPts val="1600"/>
              <a:buChar char="●"/>
            </a:pPr>
            <a:r>
              <a:rPr lang="en" sz="1600" b="1" dirty="0"/>
              <a:t>Commodity security</a:t>
            </a:r>
            <a:r>
              <a:rPr lang="en" sz="1600" dirty="0"/>
              <a:t>, capacity building on forecasting and supply planning, inventory analysis </a:t>
            </a:r>
          </a:p>
          <a:p>
            <a:pPr marL="127000" lvl="0" indent="0" algn="l" rtl="0">
              <a:spcBef>
                <a:spcPts val="0"/>
              </a:spcBef>
              <a:spcAft>
                <a:spcPts val="0"/>
              </a:spcAft>
              <a:buSzPts val="1600"/>
              <a:buNone/>
            </a:pPr>
            <a:endParaRPr lang="en" sz="1600" dirty="0"/>
          </a:p>
          <a:p>
            <a:pPr lvl="0" indent="-330200">
              <a:buSzPts val="1600"/>
            </a:pPr>
            <a:r>
              <a:rPr lang="en-US" sz="1600" dirty="0"/>
              <a:t>PhilHealth Inclusion of FP – offers benefit package for modern FP services in free-standing FP Clinics and other health care institutions accredited by PHIC </a:t>
            </a:r>
            <a:endParaRPr lang="en" sz="1600" dirty="0"/>
          </a:p>
          <a:p>
            <a:pPr marL="127000" lvl="0" indent="0" algn="l" rtl="0">
              <a:spcBef>
                <a:spcPts val="0"/>
              </a:spcBef>
              <a:spcAft>
                <a:spcPts val="0"/>
              </a:spcAft>
              <a:buSzPts val="1600"/>
              <a:buNone/>
            </a:pPr>
            <a:endParaRPr sz="1600" b="1" dirty="0"/>
          </a:p>
          <a:p>
            <a:pPr marL="457200" lvl="0" indent="-330200" algn="l" rtl="0">
              <a:spcBef>
                <a:spcPts val="0"/>
              </a:spcBef>
              <a:spcAft>
                <a:spcPts val="0"/>
              </a:spcAft>
              <a:buSzPts val="1600"/>
              <a:buChar char="●"/>
            </a:pPr>
            <a:r>
              <a:rPr lang="en" sz="1600" dirty="0"/>
              <a:t>Final Topics in the </a:t>
            </a:r>
            <a:r>
              <a:rPr lang="en" sz="1600" b="1" dirty="0"/>
              <a:t>Health Technology Assessment</a:t>
            </a:r>
            <a:r>
              <a:rPr lang="en" sz="1600" dirty="0"/>
              <a:t> Priority list released May 2024</a:t>
            </a:r>
          </a:p>
          <a:p>
            <a:pPr marL="127000" lvl="0" indent="0" algn="l" rtl="0">
              <a:spcBef>
                <a:spcPts val="0"/>
              </a:spcBef>
              <a:spcAft>
                <a:spcPts val="0"/>
              </a:spcAft>
              <a:buSzPts val="1600"/>
              <a:buNone/>
            </a:pPr>
            <a:r>
              <a:rPr lang="en" sz="1600" dirty="0"/>
              <a:t> </a:t>
            </a:r>
            <a:endParaRPr sz="1600" b="1" dirty="0"/>
          </a:p>
          <a:p>
            <a:pPr marL="914400" lvl="1" indent="-323850" algn="l" rtl="0">
              <a:spcBef>
                <a:spcPts val="0"/>
              </a:spcBef>
              <a:spcAft>
                <a:spcPts val="0"/>
              </a:spcAft>
              <a:buSzPts val="1500"/>
              <a:buChar char="○"/>
            </a:pPr>
            <a:r>
              <a:rPr lang="en" sz="1500" dirty="0"/>
              <a:t>Levonorgestrel 75mg Subdermal implant</a:t>
            </a:r>
            <a:endParaRPr sz="1500" dirty="0"/>
          </a:p>
          <a:p>
            <a:pPr marL="914400" lvl="1" indent="-323850" algn="l" rtl="0">
              <a:spcBef>
                <a:spcPts val="0"/>
              </a:spcBef>
              <a:spcAft>
                <a:spcPts val="0"/>
              </a:spcAft>
              <a:buSzPts val="1500"/>
              <a:buChar char="○"/>
            </a:pPr>
            <a:r>
              <a:rPr lang="en" sz="1500" dirty="0"/>
              <a:t>Levonorgestrel 52mg Intrauterine Device (IUD)</a:t>
            </a:r>
            <a:endParaRPr lang="en" sz="1200" dirty="0"/>
          </a:p>
          <a:p>
            <a:pPr marL="0" lvl="0" indent="0" algn="l" rtl="0">
              <a:spcBef>
                <a:spcPts val="1200"/>
              </a:spcBef>
              <a:spcAft>
                <a:spcPts val="0"/>
              </a:spcAft>
              <a:buNone/>
            </a:pPr>
            <a:r>
              <a:rPr lang="en" sz="1200" dirty="0"/>
              <a:t>     *DMPA-SC will be resubmitted in this year's opening of HTA Topic Nomination</a:t>
            </a:r>
            <a:endParaRPr sz="1200" dirty="0"/>
          </a:p>
          <a:p>
            <a:pPr marL="0" lvl="0" indent="0" algn="l" rtl="0">
              <a:spcBef>
                <a:spcPts val="1200"/>
              </a:spcBef>
              <a:spcAft>
                <a:spcPts val="0"/>
              </a:spcAft>
              <a:buNone/>
            </a:pPr>
            <a:endParaRPr dirty="0"/>
          </a:p>
          <a:p>
            <a:pPr marL="457200" lvl="0" indent="0" algn="l" rtl="0">
              <a:spcBef>
                <a:spcPts val="1200"/>
              </a:spcBef>
              <a:spcAft>
                <a:spcPts val="0"/>
              </a:spcAft>
              <a:buNone/>
            </a:pPr>
            <a:endParaRPr dirty="0"/>
          </a:p>
          <a:p>
            <a:pPr marL="457200" lvl="0" indent="0" algn="l" rtl="0">
              <a:spcBef>
                <a:spcPts val="1200"/>
              </a:spcBef>
              <a:spcAft>
                <a:spcPts val="0"/>
              </a:spcAft>
              <a:buNone/>
            </a:pPr>
            <a:endParaRPr dirty="0"/>
          </a:p>
          <a:p>
            <a:pPr marL="457200" lvl="0" indent="0" algn="l" rtl="0">
              <a:spcBef>
                <a:spcPts val="1200"/>
              </a:spcBef>
              <a:spcAft>
                <a:spcPts val="1200"/>
              </a:spcAft>
              <a:buNone/>
            </a:pPr>
            <a:endParaRPr dirty="0"/>
          </a:p>
        </p:txBody>
      </p:sp>
      <p:pic>
        <p:nvPicPr>
          <p:cNvPr id="355" name="Google Shape;355;p56"/>
          <p:cNvPicPr preferRelativeResize="0"/>
          <p:nvPr/>
        </p:nvPicPr>
        <p:blipFill rotWithShape="1">
          <a:blip r:embed="rId3">
            <a:alphaModFix/>
          </a:blip>
          <a:srcRect/>
          <a:stretch/>
        </p:blipFill>
        <p:spPr>
          <a:xfrm>
            <a:off x="745400" y="0"/>
            <a:ext cx="1896125" cy="1826050"/>
          </a:xfrm>
          <a:prstGeom prst="rect">
            <a:avLst/>
          </a:prstGeom>
          <a:noFill/>
          <a:ln>
            <a:noFill/>
          </a:ln>
          <a:effectLst>
            <a:outerShdw blurRad="57150" dist="19050" dir="5400000" algn="bl" rotWithShape="0">
              <a:srgbClr val="000000">
                <a:alpha val="48630"/>
              </a:srgbClr>
            </a:outerShdw>
          </a:effectLst>
        </p:spPr>
      </p:pic>
    </p:spTree>
    <p:extLst>
      <p:ext uri="{BB962C8B-B14F-4D97-AF65-F5344CB8AC3E}">
        <p14:creationId xmlns:p14="http://schemas.microsoft.com/office/powerpoint/2010/main" val="228157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7"/>
          <p:cNvSpPr txBox="1"/>
          <p:nvPr/>
        </p:nvSpPr>
        <p:spPr>
          <a:xfrm>
            <a:off x="671675" y="1040625"/>
            <a:ext cx="5092200" cy="3361200"/>
          </a:xfrm>
          <a:prstGeom prst="rect">
            <a:avLst/>
          </a:prstGeom>
          <a:noFill/>
          <a:ln>
            <a:noFill/>
          </a:ln>
        </p:spPr>
        <p:txBody>
          <a:bodyPr spcFirstLastPara="1" wrap="square" lIns="68575" tIns="68575" rIns="68575" bIns="68575" anchor="t" anchorCtr="0">
            <a:noAutofit/>
          </a:bodyPr>
          <a:lstStyle/>
          <a:p>
            <a:pPr marL="0" marR="0" lvl="2" indent="0" algn="l" rtl="0">
              <a:lnSpc>
                <a:spcPct val="107000"/>
              </a:lnSpc>
              <a:spcBef>
                <a:spcPts val="0"/>
              </a:spcBef>
              <a:spcAft>
                <a:spcPts val="0"/>
              </a:spcAft>
              <a:buClr>
                <a:schemeClr val="dk1"/>
              </a:buClr>
              <a:buSzPts val="1800"/>
              <a:buFont typeface="Arial"/>
              <a:buNone/>
            </a:pPr>
            <a:r>
              <a:rPr lang="en" sz="1800" b="1" i="0" u="sng" strike="noStrike" cap="none" dirty="0">
                <a:solidFill>
                  <a:schemeClr val="dk1"/>
                </a:solidFill>
                <a:latin typeface="Roboto"/>
                <a:ea typeface="Roboto"/>
                <a:cs typeface="Roboto"/>
                <a:sym typeface="Roboto"/>
              </a:rPr>
              <a:t>Commitment Objective 2: Program</a:t>
            </a:r>
            <a:endParaRPr sz="1800" b="1" i="0" u="sng" strike="noStrike" cap="none" dirty="0">
              <a:solidFill>
                <a:schemeClr val="dk1"/>
              </a:solidFill>
              <a:latin typeface="Roboto"/>
              <a:ea typeface="Roboto"/>
              <a:cs typeface="Roboto"/>
              <a:sym typeface="Roboto"/>
            </a:endParaRPr>
          </a:p>
          <a:p>
            <a:pPr marL="0" marR="0" lvl="2" indent="0" algn="l" rtl="0">
              <a:lnSpc>
                <a:spcPct val="107000"/>
              </a:lnSpc>
              <a:spcBef>
                <a:spcPts val="0"/>
              </a:spcBef>
              <a:spcAft>
                <a:spcPts val="0"/>
              </a:spcAft>
              <a:buClr>
                <a:schemeClr val="dk1"/>
              </a:buClr>
              <a:buSzPts val="1800"/>
              <a:buFont typeface="Arial"/>
              <a:buNone/>
            </a:pPr>
            <a:endParaRPr sz="1800" b="1" i="0" u="sng" strike="noStrike" cap="none" dirty="0">
              <a:solidFill>
                <a:schemeClr val="dk1"/>
              </a:solidFill>
              <a:latin typeface="Roboto"/>
              <a:ea typeface="Roboto"/>
              <a:cs typeface="Roboto"/>
              <a:sym typeface="Roboto"/>
            </a:endParaRPr>
          </a:p>
          <a:p>
            <a:pPr marL="0" marR="0" lvl="2" indent="0" algn="l" rtl="0">
              <a:lnSpc>
                <a:spcPct val="107000"/>
              </a:lnSpc>
              <a:spcBef>
                <a:spcPts val="0"/>
              </a:spcBef>
              <a:spcAft>
                <a:spcPts val="0"/>
              </a:spcAft>
              <a:buClr>
                <a:schemeClr val="dk1"/>
              </a:buClr>
              <a:buSzPts val="1500"/>
              <a:buFont typeface="Arial"/>
              <a:buNone/>
            </a:pPr>
            <a:endParaRPr sz="1500" b="1" i="0" u="none" strike="noStrike" cap="none" dirty="0">
              <a:solidFill>
                <a:schemeClr val="dk1"/>
              </a:solidFill>
              <a:latin typeface="Roboto"/>
              <a:ea typeface="Roboto"/>
              <a:cs typeface="Roboto"/>
              <a:sym typeface="Roboto"/>
            </a:endParaRPr>
          </a:p>
          <a:p>
            <a:pPr marL="0" marR="0" lvl="2" indent="0" algn="just" rtl="0">
              <a:lnSpc>
                <a:spcPct val="107000"/>
              </a:lnSpc>
              <a:spcBef>
                <a:spcPts val="0"/>
              </a:spcBef>
              <a:spcAft>
                <a:spcPts val="0"/>
              </a:spcAft>
              <a:buClr>
                <a:schemeClr val="dk1"/>
              </a:buClr>
              <a:buSzPts val="1800"/>
              <a:buFont typeface="Arial"/>
              <a:buNone/>
            </a:pPr>
            <a:r>
              <a:rPr lang="en" sz="1800" b="0" i="0" u="none" strike="noStrike" cap="none" dirty="0">
                <a:solidFill>
                  <a:schemeClr val="dk1"/>
                </a:solidFill>
                <a:latin typeface="Roboto"/>
                <a:ea typeface="Roboto"/>
                <a:cs typeface="Roboto"/>
                <a:sym typeface="Roboto"/>
              </a:rPr>
              <a:t>The Philippines commits to providing equitable access to FP information and services to all women, men, boys, and girls regardless of marital, socioeconomic status, religion, ethnicity, and in any situation such as during health emergencies and disasters. The </a:t>
            </a:r>
            <a:r>
              <a:rPr lang="en-PH" sz="1800" b="0" i="0" u="none" strike="noStrike" cap="none" dirty="0">
                <a:solidFill>
                  <a:schemeClr val="dk1"/>
                </a:solidFill>
                <a:latin typeface="Roboto"/>
                <a:ea typeface="Roboto"/>
                <a:cs typeface="Roboto"/>
                <a:sym typeface="Roboto"/>
              </a:rPr>
              <a:t>Program</a:t>
            </a:r>
            <a:r>
              <a:rPr lang="en" sz="1800" b="0" i="0" u="none" strike="noStrike" cap="none" dirty="0">
                <a:solidFill>
                  <a:schemeClr val="dk1"/>
                </a:solidFill>
                <a:latin typeface="Roboto"/>
                <a:ea typeface="Roboto"/>
                <a:cs typeface="Roboto"/>
                <a:sym typeface="Roboto"/>
              </a:rPr>
              <a:t> aims to achieve a </a:t>
            </a:r>
            <a:r>
              <a:rPr lang="en" sz="1800" b="1" dirty="0">
                <a:solidFill>
                  <a:schemeClr val="dk1"/>
                </a:solidFill>
                <a:latin typeface="Roboto"/>
                <a:ea typeface="Roboto"/>
                <a:cs typeface="Roboto"/>
                <a:sym typeface="Roboto"/>
              </a:rPr>
              <a:t>75</a:t>
            </a:r>
            <a:r>
              <a:rPr lang="en" sz="1800" b="1" i="0" u="none" strike="noStrike" cap="none" dirty="0">
                <a:solidFill>
                  <a:schemeClr val="dk1"/>
                </a:solidFill>
                <a:latin typeface="Roboto"/>
                <a:ea typeface="Roboto"/>
                <a:cs typeface="Roboto"/>
                <a:sym typeface="Roboto"/>
              </a:rPr>
              <a:t> percent demand satisfied with modern FP methods by the year 2030</a:t>
            </a:r>
            <a:r>
              <a:rPr lang="en" sz="1800" b="0" i="0" u="none" strike="noStrike" cap="none" dirty="0">
                <a:solidFill>
                  <a:schemeClr val="dk1"/>
                </a:solidFill>
                <a:latin typeface="Roboto"/>
                <a:ea typeface="Roboto"/>
                <a:cs typeface="Roboto"/>
                <a:sym typeface="Roboto"/>
              </a:rPr>
              <a:t>.</a:t>
            </a:r>
            <a:endParaRPr sz="1800" b="1" i="0" u="sng" strike="noStrike" cap="none" dirty="0">
              <a:solidFill>
                <a:srgbClr val="000000"/>
              </a:solidFill>
              <a:latin typeface="Roboto"/>
              <a:ea typeface="Roboto"/>
              <a:cs typeface="Roboto"/>
              <a:sym typeface="Roboto"/>
            </a:endParaRPr>
          </a:p>
        </p:txBody>
      </p:sp>
      <p:pic>
        <p:nvPicPr>
          <p:cNvPr id="362" name="Google Shape;362;p57"/>
          <p:cNvPicPr preferRelativeResize="0"/>
          <p:nvPr/>
        </p:nvPicPr>
        <p:blipFill rotWithShape="1">
          <a:blip r:embed="rId3">
            <a:alphaModFix/>
          </a:blip>
          <a:srcRect/>
          <a:stretch/>
        </p:blipFill>
        <p:spPr>
          <a:xfrm>
            <a:off x="6819650" y="273675"/>
            <a:ext cx="1812550" cy="1892825"/>
          </a:xfrm>
          <a:prstGeom prst="rect">
            <a:avLst/>
          </a:prstGeom>
          <a:noFill/>
          <a:ln>
            <a:noFill/>
          </a:ln>
          <a:effectLst>
            <a:outerShdw blurRad="57150" dist="19050" dir="5400000" algn="bl" rotWithShape="0">
              <a:srgbClr val="000000">
                <a:alpha val="48630"/>
              </a:srgbClr>
            </a:outerShdw>
          </a:effectLst>
        </p:spPr>
      </p:pic>
      <p:sp>
        <p:nvSpPr>
          <p:cNvPr id="363" name="Google Shape;363;p57"/>
          <p:cNvSpPr txBox="1">
            <a:spLocks noGrp="1"/>
          </p:cNvSpPr>
          <p:nvPr>
            <p:ph type="title"/>
          </p:nvPr>
        </p:nvSpPr>
        <p:spPr>
          <a:xfrm>
            <a:off x="332988" y="258495"/>
            <a:ext cx="8478000" cy="7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420"/>
              <a:t>Philippines FP2030 Commitment</a:t>
            </a:r>
            <a:endParaRPr sz="3420"/>
          </a:p>
          <a:p>
            <a:pPr marL="0" lvl="0" indent="0" algn="l" rtl="0">
              <a:spcBef>
                <a:spcPts val="0"/>
              </a:spcBef>
              <a:spcAft>
                <a:spcPts val="0"/>
              </a:spcAft>
              <a:buSzPts val="990"/>
              <a:buNone/>
            </a:pPr>
            <a:endParaRPr sz="3420"/>
          </a:p>
        </p:txBody>
      </p:sp>
      <p:sp>
        <p:nvSpPr>
          <p:cNvPr id="364" name="Google Shape;364;p57"/>
          <p:cNvSpPr txBox="1"/>
          <p:nvPr/>
        </p:nvSpPr>
        <p:spPr>
          <a:xfrm>
            <a:off x="10305075" y="1504300"/>
            <a:ext cx="23526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900" b="1">
                <a:solidFill>
                  <a:schemeClr val="dk1"/>
                </a:solidFill>
                <a:latin typeface="Comfortaa"/>
                <a:ea typeface="Comfortaa"/>
                <a:cs typeface="Comfortaa"/>
                <a:sym typeface="Comfortaa"/>
              </a:rPr>
              <a:t>Demand Satisfied with Modern Family Planning Methods of</a:t>
            </a:r>
            <a:endParaRPr sz="1900" b="1">
              <a:solidFill>
                <a:schemeClr val="dk1"/>
              </a:solidFill>
              <a:latin typeface="Comfortaa"/>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1900" b="1" u="sng">
                <a:solidFill>
                  <a:schemeClr val="dk1"/>
                </a:solidFill>
                <a:highlight>
                  <a:srgbClr val="FEC832"/>
                </a:highlight>
                <a:latin typeface="Comfortaa"/>
                <a:ea typeface="Comfortaa"/>
                <a:cs typeface="Comfortaa"/>
                <a:sym typeface="Comfortaa"/>
              </a:rPr>
              <a:t> 75% by 2030</a:t>
            </a:r>
            <a:endParaRPr sz="1900" b="1" u="sng">
              <a:highlight>
                <a:srgbClr val="FEC832"/>
              </a:highlight>
              <a:latin typeface="Comfortaa"/>
              <a:ea typeface="Comfortaa"/>
              <a:cs typeface="Comfortaa"/>
              <a:sym typeface="Comfortaa"/>
            </a:endParaRPr>
          </a:p>
        </p:txBody>
      </p:sp>
      <p:pic>
        <p:nvPicPr>
          <p:cNvPr id="365" name="Google Shape;365;p57"/>
          <p:cNvPicPr preferRelativeResize="0"/>
          <p:nvPr/>
        </p:nvPicPr>
        <p:blipFill>
          <a:blip r:embed="rId4">
            <a:alphaModFix/>
          </a:blip>
          <a:stretch>
            <a:fillRect/>
          </a:stretch>
        </p:blipFill>
        <p:spPr>
          <a:xfrm>
            <a:off x="6427225" y="2166499"/>
            <a:ext cx="2204975" cy="2368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8"/>
          <p:cNvSpPr txBox="1">
            <a:spLocks noGrp="1"/>
          </p:cNvSpPr>
          <p:nvPr>
            <p:ph type="title"/>
          </p:nvPr>
        </p:nvSpPr>
        <p:spPr>
          <a:xfrm>
            <a:off x="259776" y="1840644"/>
            <a:ext cx="2970000" cy="256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700"/>
              <a:t>Commitment Progress: </a:t>
            </a:r>
            <a:r>
              <a:rPr lang="en" sz="3700">
                <a:solidFill>
                  <a:srgbClr val="5C8865"/>
                </a:solidFill>
              </a:rPr>
              <a:t>Program</a:t>
            </a:r>
            <a:endParaRPr sz="3700">
              <a:solidFill>
                <a:srgbClr val="5C8865"/>
              </a:solidFill>
            </a:endParaRPr>
          </a:p>
          <a:p>
            <a:pPr marL="0" lvl="0" indent="0" algn="l" rtl="0">
              <a:spcBef>
                <a:spcPts val="0"/>
              </a:spcBef>
              <a:spcAft>
                <a:spcPts val="0"/>
              </a:spcAft>
              <a:buNone/>
            </a:pPr>
            <a:endParaRPr sz="3700"/>
          </a:p>
        </p:txBody>
      </p:sp>
      <p:sp>
        <p:nvSpPr>
          <p:cNvPr id="371" name="Google Shape;371;p58"/>
          <p:cNvSpPr txBox="1">
            <a:spLocks noGrp="1"/>
          </p:cNvSpPr>
          <p:nvPr>
            <p:ph type="body" idx="1"/>
          </p:nvPr>
        </p:nvSpPr>
        <p:spPr>
          <a:xfrm>
            <a:off x="3146854" y="8875"/>
            <a:ext cx="5535827" cy="43335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endParaRPr lang="en" sz="1400" dirty="0"/>
          </a:p>
          <a:p>
            <a:pPr marL="457200" lvl="0" indent="-317500" algn="l" rtl="0">
              <a:spcBef>
                <a:spcPts val="0"/>
              </a:spcBef>
              <a:spcAft>
                <a:spcPts val="0"/>
              </a:spcAft>
              <a:buSzPts val="1400"/>
              <a:buChar char="●"/>
            </a:pPr>
            <a:endParaRPr lang="en" sz="1400" dirty="0"/>
          </a:p>
          <a:p>
            <a:pPr marL="457200" lvl="0" indent="-317500" algn="l" rtl="0">
              <a:spcBef>
                <a:spcPts val="0"/>
              </a:spcBef>
              <a:spcAft>
                <a:spcPts val="0"/>
              </a:spcAft>
              <a:buSzPts val="1400"/>
              <a:buChar char="●"/>
            </a:pPr>
            <a:r>
              <a:rPr lang="en" sz="1800" dirty="0"/>
              <a:t>FP in </a:t>
            </a:r>
            <a:r>
              <a:rPr lang="en" sz="1800" b="1" dirty="0"/>
              <a:t>Maternal Care Services</a:t>
            </a:r>
            <a:r>
              <a:rPr lang="en" sz="1800" dirty="0"/>
              <a:t>, and </a:t>
            </a:r>
            <a:r>
              <a:rPr lang="en" sz="1800" b="1" dirty="0"/>
              <a:t>Pre-marriage orientation and counselling</a:t>
            </a:r>
          </a:p>
          <a:p>
            <a:pPr marL="139700" lvl="0" indent="0" algn="l" rtl="0">
              <a:spcBef>
                <a:spcPts val="0"/>
              </a:spcBef>
              <a:spcAft>
                <a:spcPts val="0"/>
              </a:spcAft>
              <a:buSzPts val="1400"/>
              <a:buNone/>
            </a:pPr>
            <a:endParaRPr sz="1800" b="1" dirty="0"/>
          </a:p>
          <a:p>
            <a:pPr marL="457200" lvl="0" indent="-317500" algn="l" rtl="0">
              <a:spcBef>
                <a:spcPts val="0"/>
              </a:spcBef>
              <a:spcAft>
                <a:spcPts val="0"/>
              </a:spcAft>
              <a:buSzPts val="1400"/>
              <a:buChar char="●"/>
            </a:pPr>
            <a:r>
              <a:rPr lang="en" sz="1800" b="1" dirty="0"/>
              <a:t>Electronic Logistics Management Information System (eLMIS)  </a:t>
            </a:r>
            <a:r>
              <a:rPr lang="en" sz="1800" dirty="0"/>
              <a:t>and increasing data visibility</a:t>
            </a:r>
          </a:p>
          <a:p>
            <a:pPr marL="139700" lvl="0" indent="0" algn="l" rtl="0">
              <a:spcBef>
                <a:spcPts val="0"/>
              </a:spcBef>
              <a:spcAft>
                <a:spcPts val="0"/>
              </a:spcAft>
              <a:buSzPts val="1400"/>
              <a:buNone/>
            </a:pPr>
            <a:endParaRPr sz="1800" dirty="0"/>
          </a:p>
          <a:p>
            <a:pPr marL="457200" lvl="0" indent="-317500" algn="l" rtl="0">
              <a:spcBef>
                <a:spcPts val="0"/>
              </a:spcBef>
              <a:spcAft>
                <a:spcPts val="0"/>
              </a:spcAft>
              <a:buSzPts val="1400"/>
              <a:buChar char="●"/>
            </a:pPr>
            <a:r>
              <a:rPr lang="en-PH" sz="1800" b="1" dirty="0"/>
              <a:t>C</a:t>
            </a:r>
            <a:r>
              <a:rPr lang="en" sz="1800" b="1" dirty="0"/>
              <a:t>o-management in distribution of commodities </a:t>
            </a:r>
            <a:r>
              <a:rPr lang="en-PH" sz="1800" dirty="0"/>
              <a:t>w/ CPD</a:t>
            </a:r>
          </a:p>
          <a:p>
            <a:pPr marL="139700" lvl="0" indent="0" algn="l" rtl="0">
              <a:spcBef>
                <a:spcPts val="0"/>
              </a:spcBef>
              <a:spcAft>
                <a:spcPts val="0"/>
              </a:spcAft>
              <a:buSzPts val="1400"/>
              <a:buNone/>
            </a:pPr>
            <a:endParaRPr sz="1800" dirty="0"/>
          </a:p>
          <a:p>
            <a:pPr marL="457200" lvl="0" indent="-317500" algn="l" rtl="0">
              <a:spcBef>
                <a:spcPts val="0"/>
              </a:spcBef>
              <a:spcAft>
                <a:spcPts val="0"/>
              </a:spcAft>
              <a:buSzPts val="1400"/>
              <a:buChar char="●"/>
            </a:pPr>
            <a:r>
              <a:rPr lang="en" sz="1800" b="1" dirty="0"/>
              <a:t>Task-sharing of FP Provision</a:t>
            </a:r>
            <a:r>
              <a:rPr lang="en" sz="1800" dirty="0"/>
              <a:t> by  Community Health Worker </a:t>
            </a:r>
          </a:p>
          <a:p>
            <a:pPr marL="139700" lvl="0" indent="0" algn="l" rtl="0">
              <a:spcBef>
                <a:spcPts val="0"/>
              </a:spcBef>
              <a:spcAft>
                <a:spcPts val="0"/>
              </a:spcAft>
              <a:buSzPts val="1400"/>
              <a:buNone/>
            </a:pPr>
            <a:endParaRPr sz="1800" dirty="0"/>
          </a:p>
          <a:p>
            <a:pPr marL="457200" lvl="0" indent="-317500" algn="l" rtl="0">
              <a:spcBef>
                <a:spcPts val="0"/>
              </a:spcBef>
              <a:spcAft>
                <a:spcPts val="0"/>
              </a:spcAft>
              <a:buSzPts val="1400"/>
              <a:buChar char="●"/>
            </a:pPr>
            <a:r>
              <a:rPr lang="en" sz="1800" dirty="0"/>
              <a:t>Mobilization of</a:t>
            </a:r>
            <a:r>
              <a:rPr lang="en" sz="1800" b="1" dirty="0"/>
              <a:t> Itinerant teams for </a:t>
            </a:r>
            <a:r>
              <a:rPr lang="en-PH" sz="1800" b="1" dirty="0"/>
              <a:t>FP</a:t>
            </a:r>
            <a:r>
              <a:rPr lang="en" sz="1800" b="1" dirty="0"/>
              <a:t> </a:t>
            </a:r>
          </a:p>
          <a:p>
            <a:pPr marL="139700" lvl="0" indent="0" algn="l" rtl="0">
              <a:spcBef>
                <a:spcPts val="0"/>
              </a:spcBef>
              <a:spcAft>
                <a:spcPts val="0"/>
              </a:spcAft>
              <a:buSzPts val="1400"/>
              <a:buNone/>
            </a:pPr>
            <a:endParaRPr sz="1800" b="1" dirty="0"/>
          </a:p>
          <a:p>
            <a:pPr marL="457200" lvl="0" indent="-317500" algn="l" rtl="0">
              <a:spcBef>
                <a:spcPts val="0"/>
              </a:spcBef>
              <a:spcAft>
                <a:spcPts val="0"/>
              </a:spcAft>
              <a:buSzPts val="1400"/>
              <a:buChar char="●"/>
            </a:pPr>
            <a:r>
              <a:rPr lang="en" sz="1800" dirty="0"/>
              <a:t>Inclusion of FP to</a:t>
            </a:r>
            <a:r>
              <a:rPr lang="en" sz="1800" b="1" dirty="0"/>
              <a:t> </a:t>
            </a:r>
            <a:r>
              <a:rPr lang="en" sz="1800" dirty="0"/>
              <a:t>Intermediate Health Facilities</a:t>
            </a:r>
            <a:r>
              <a:rPr lang="en" sz="1800" b="1" dirty="0"/>
              <a:t> (BUCAS”Open” Center) </a:t>
            </a:r>
            <a:endParaRPr sz="1800" b="1" dirty="0"/>
          </a:p>
        </p:txBody>
      </p:sp>
      <p:pic>
        <p:nvPicPr>
          <p:cNvPr id="372" name="Google Shape;372;p58"/>
          <p:cNvPicPr preferRelativeResize="0"/>
          <p:nvPr/>
        </p:nvPicPr>
        <p:blipFill rotWithShape="1">
          <a:blip r:embed="rId3">
            <a:alphaModFix/>
          </a:blip>
          <a:srcRect/>
          <a:stretch/>
        </p:blipFill>
        <p:spPr>
          <a:xfrm>
            <a:off x="838500" y="0"/>
            <a:ext cx="1812550" cy="1892825"/>
          </a:xfrm>
          <a:prstGeom prst="rect">
            <a:avLst/>
          </a:prstGeom>
          <a:noFill/>
          <a:ln>
            <a:noFill/>
          </a:ln>
          <a:effectLst>
            <a:outerShdw blurRad="57150" dist="19050" dir="5400000" algn="bl" rotWithShape="0">
              <a:srgbClr val="000000">
                <a:alpha val="4863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8"/>
          <p:cNvSpPr txBox="1">
            <a:spLocks noGrp="1"/>
          </p:cNvSpPr>
          <p:nvPr>
            <p:ph type="title"/>
          </p:nvPr>
        </p:nvSpPr>
        <p:spPr>
          <a:xfrm>
            <a:off x="259776" y="1840644"/>
            <a:ext cx="2970000" cy="256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700"/>
              <a:t>Commitment Progress: </a:t>
            </a:r>
            <a:r>
              <a:rPr lang="en" sz="3700">
                <a:solidFill>
                  <a:srgbClr val="5C8865"/>
                </a:solidFill>
              </a:rPr>
              <a:t>Program</a:t>
            </a:r>
            <a:endParaRPr sz="3700">
              <a:solidFill>
                <a:srgbClr val="5C8865"/>
              </a:solidFill>
            </a:endParaRPr>
          </a:p>
          <a:p>
            <a:pPr marL="0" lvl="0" indent="0" algn="l" rtl="0">
              <a:spcBef>
                <a:spcPts val="0"/>
              </a:spcBef>
              <a:spcAft>
                <a:spcPts val="0"/>
              </a:spcAft>
              <a:buNone/>
            </a:pPr>
            <a:endParaRPr sz="3700"/>
          </a:p>
        </p:txBody>
      </p:sp>
      <p:sp>
        <p:nvSpPr>
          <p:cNvPr id="371" name="Google Shape;371;p58"/>
          <p:cNvSpPr txBox="1">
            <a:spLocks noGrp="1"/>
          </p:cNvSpPr>
          <p:nvPr>
            <p:ph type="body" idx="1"/>
          </p:nvPr>
        </p:nvSpPr>
        <p:spPr>
          <a:xfrm>
            <a:off x="3146854" y="8875"/>
            <a:ext cx="5535827" cy="43335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endParaRPr lang="en" sz="1400" dirty="0"/>
          </a:p>
          <a:p>
            <a:pPr marL="457200" lvl="0" indent="-317500" algn="l" rtl="0">
              <a:spcBef>
                <a:spcPts val="0"/>
              </a:spcBef>
              <a:spcAft>
                <a:spcPts val="0"/>
              </a:spcAft>
              <a:buSzPts val="1400"/>
              <a:buChar char="●"/>
            </a:pPr>
            <a:endParaRPr lang="en" sz="1400" dirty="0"/>
          </a:p>
          <a:p>
            <a:pPr lvl="0" indent="-317500">
              <a:buSzPts val="1400"/>
            </a:pPr>
            <a:r>
              <a:rPr lang="en" sz="1800" b="1" dirty="0"/>
              <a:t>Adolescent-Friendly</a:t>
            </a:r>
            <a:r>
              <a:rPr lang="en" sz="1800" dirty="0"/>
              <a:t> Health Facilities </a:t>
            </a:r>
            <a:r>
              <a:rPr lang="en-PH" sz="1800" dirty="0"/>
              <a:t>and </a:t>
            </a:r>
            <a:r>
              <a:rPr lang="en" sz="1800" dirty="0"/>
              <a:t>Care Providers (</a:t>
            </a:r>
            <a:r>
              <a:rPr lang="en-PH" sz="1800" dirty="0"/>
              <a:t>AJA-trained)</a:t>
            </a:r>
          </a:p>
          <a:p>
            <a:pPr marL="139700" lvl="0" indent="0">
              <a:buSzPts val="1400"/>
              <a:buNone/>
            </a:pPr>
            <a:endParaRPr sz="1800" dirty="0"/>
          </a:p>
          <a:p>
            <a:pPr marL="457200" lvl="0" indent="-317500" algn="l" rtl="0">
              <a:spcBef>
                <a:spcPts val="0"/>
              </a:spcBef>
              <a:spcAft>
                <a:spcPts val="0"/>
              </a:spcAft>
              <a:buSzPts val="1400"/>
              <a:buChar char="●"/>
            </a:pPr>
            <a:r>
              <a:rPr lang="en-PH" sz="1800" b="1" dirty="0"/>
              <a:t>I Choose</a:t>
            </a:r>
            <a:r>
              <a:rPr lang="en-PH" sz="1800" dirty="0"/>
              <a:t> for Social and Behavior Change Communication among adolescents</a:t>
            </a:r>
          </a:p>
          <a:p>
            <a:pPr marL="139700" lvl="0" indent="0" algn="l" rtl="0">
              <a:spcBef>
                <a:spcPts val="0"/>
              </a:spcBef>
              <a:spcAft>
                <a:spcPts val="0"/>
              </a:spcAft>
              <a:buSzPts val="1400"/>
              <a:buNone/>
            </a:pPr>
            <a:endParaRPr lang="en-PH" sz="1800" dirty="0"/>
          </a:p>
          <a:p>
            <a:pPr marL="457200" lvl="0" indent="-317500" algn="l" rtl="0">
              <a:spcBef>
                <a:spcPts val="0"/>
              </a:spcBef>
              <a:spcAft>
                <a:spcPts val="0"/>
              </a:spcAft>
              <a:buSzPts val="1400"/>
              <a:buChar char="●"/>
            </a:pPr>
            <a:r>
              <a:rPr lang="en-PH" sz="1800" dirty="0"/>
              <a:t>Collaboration in</a:t>
            </a:r>
            <a:r>
              <a:rPr lang="en" sz="1800" dirty="0"/>
              <a:t> the Comprehensive Sexuality Education and Adolescent Reproductive Health </a:t>
            </a:r>
            <a:r>
              <a:rPr lang="en" sz="1800" b="1" dirty="0"/>
              <a:t>(CSE-ARH) convergence </a:t>
            </a:r>
          </a:p>
          <a:p>
            <a:pPr marL="139700" lvl="0" indent="0" algn="l" rtl="0">
              <a:spcBef>
                <a:spcPts val="0"/>
              </a:spcBef>
              <a:spcAft>
                <a:spcPts val="0"/>
              </a:spcAft>
              <a:buSzPts val="1400"/>
              <a:buNone/>
            </a:pPr>
            <a:endParaRPr sz="1800" b="1" dirty="0"/>
          </a:p>
          <a:p>
            <a:pPr marL="457200" lvl="0" indent="-317500" algn="l" rtl="0">
              <a:spcBef>
                <a:spcPts val="0"/>
              </a:spcBef>
              <a:spcAft>
                <a:spcPts val="0"/>
              </a:spcAft>
              <a:buSzPts val="1400"/>
              <a:buChar char="●"/>
            </a:pPr>
            <a:r>
              <a:rPr lang="en" sz="1800" b="1" dirty="0"/>
              <a:t>Minimum Initial Service Package (MISP) for </a:t>
            </a:r>
            <a:r>
              <a:rPr lang="en-PH" sz="1800" b="1" dirty="0"/>
              <a:t>SRH</a:t>
            </a:r>
          </a:p>
          <a:p>
            <a:pPr marL="139700" lvl="0" indent="0" algn="l" rtl="0">
              <a:spcBef>
                <a:spcPts val="0"/>
              </a:spcBef>
              <a:spcAft>
                <a:spcPts val="0"/>
              </a:spcAft>
              <a:buSzPts val="1400"/>
              <a:buNone/>
            </a:pPr>
            <a:endParaRPr sz="1800" dirty="0"/>
          </a:p>
          <a:p>
            <a:pPr marL="457200" lvl="0" indent="-317500" algn="l" rtl="0">
              <a:spcBef>
                <a:spcPts val="0"/>
              </a:spcBef>
              <a:spcAft>
                <a:spcPts val="0"/>
              </a:spcAft>
              <a:buSzPts val="1400"/>
              <a:buChar char="●"/>
            </a:pPr>
            <a:r>
              <a:rPr lang="en" sz="1800" dirty="0"/>
              <a:t>Capacity Building and Development of</a:t>
            </a:r>
            <a:r>
              <a:rPr lang="en" sz="1800" b="1" dirty="0"/>
              <a:t> e-learning Modules for FPCBT-1 </a:t>
            </a:r>
            <a:endParaRPr sz="1800" b="1" dirty="0"/>
          </a:p>
          <a:p>
            <a:pPr marL="914400" lvl="1" indent="-317500" algn="l" rtl="0">
              <a:spcBef>
                <a:spcPts val="0"/>
              </a:spcBef>
              <a:spcAft>
                <a:spcPts val="0"/>
              </a:spcAft>
              <a:buSzPts val="1400"/>
              <a:buChar char="○"/>
            </a:pPr>
            <a:r>
              <a:rPr lang="en" sz="1600" b="1" dirty="0"/>
              <a:t>FP Basic Course</a:t>
            </a:r>
            <a:r>
              <a:rPr lang="en" sz="1600" dirty="0"/>
              <a:t> = </a:t>
            </a:r>
            <a:r>
              <a:rPr lang="en" sz="1600" b="1" dirty="0"/>
              <a:t>1626 </a:t>
            </a:r>
            <a:r>
              <a:rPr lang="en" sz="1600" dirty="0"/>
              <a:t>( general audience)</a:t>
            </a:r>
            <a:endParaRPr sz="1600" dirty="0"/>
          </a:p>
          <a:p>
            <a:pPr marL="914400" lvl="1" indent="-317500" algn="l" rtl="0">
              <a:spcBef>
                <a:spcPts val="0"/>
              </a:spcBef>
              <a:spcAft>
                <a:spcPts val="0"/>
              </a:spcAft>
              <a:buSzPts val="1400"/>
              <a:buChar char="○"/>
            </a:pPr>
            <a:r>
              <a:rPr lang="en" sz="1600" b="1" dirty="0"/>
              <a:t>FPCBT-1</a:t>
            </a:r>
            <a:r>
              <a:rPr lang="en" sz="1600" dirty="0"/>
              <a:t> = </a:t>
            </a:r>
            <a:r>
              <a:rPr lang="en" sz="1600" b="1" dirty="0"/>
              <a:t>447 </a:t>
            </a:r>
            <a:r>
              <a:rPr lang="en" sz="1600" dirty="0"/>
              <a:t>(FP providers)</a:t>
            </a:r>
            <a:endParaRPr sz="1600" dirty="0"/>
          </a:p>
        </p:txBody>
      </p:sp>
      <p:pic>
        <p:nvPicPr>
          <p:cNvPr id="372" name="Google Shape;372;p58"/>
          <p:cNvPicPr preferRelativeResize="0"/>
          <p:nvPr/>
        </p:nvPicPr>
        <p:blipFill rotWithShape="1">
          <a:blip r:embed="rId3">
            <a:alphaModFix/>
          </a:blip>
          <a:srcRect/>
          <a:stretch/>
        </p:blipFill>
        <p:spPr>
          <a:xfrm>
            <a:off x="838500" y="0"/>
            <a:ext cx="1812550" cy="1892825"/>
          </a:xfrm>
          <a:prstGeom prst="rect">
            <a:avLst/>
          </a:prstGeom>
          <a:noFill/>
          <a:ln>
            <a:noFill/>
          </a:ln>
          <a:effectLst>
            <a:outerShdw blurRad="57150" dist="19050" dir="5400000" algn="bl" rotWithShape="0">
              <a:srgbClr val="000000">
                <a:alpha val="48630"/>
              </a:srgbClr>
            </a:outerShdw>
          </a:effectLst>
        </p:spPr>
      </p:pic>
    </p:spTree>
    <p:extLst>
      <p:ext uri="{BB962C8B-B14F-4D97-AF65-F5344CB8AC3E}">
        <p14:creationId xmlns:p14="http://schemas.microsoft.com/office/powerpoint/2010/main" val="3982887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9"/>
          <p:cNvSpPr txBox="1"/>
          <p:nvPr/>
        </p:nvSpPr>
        <p:spPr>
          <a:xfrm>
            <a:off x="714450" y="1040625"/>
            <a:ext cx="7632900" cy="3361200"/>
          </a:xfrm>
          <a:prstGeom prst="rect">
            <a:avLst/>
          </a:prstGeom>
          <a:noFill/>
          <a:ln>
            <a:noFill/>
          </a:ln>
        </p:spPr>
        <p:txBody>
          <a:bodyPr spcFirstLastPara="1" wrap="square" lIns="68575" tIns="68575" rIns="68575" bIns="68575" anchor="t" anchorCtr="0">
            <a:noAutofit/>
          </a:bodyPr>
          <a:lstStyle/>
          <a:p>
            <a:pPr marL="0" marR="0" lvl="2" indent="0" algn="l" rtl="0">
              <a:lnSpc>
                <a:spcPct val="107000"/>
              </a:lnSpc>
              <a:spcBef>
                <a:spcPts val="0"/>
              </a:spcBef>
              <a:spcAft>
                <a:spcPts val="0"/>
              </a:spcAft>
              <a:buClr>
                <a:schemeClr val="dk1"/>
              </a:buClr>
              <a:buSzPts val="1800"/>
              <a:buFont typeface="Arial"/>
              <a:buNone/>
            </a:pPr>
            <a:r>
              <a:rPr lang="en" sz="1800" b="1" i="0" u="sng" strike="noStrike" cap="none">
                <a:solidFill>
                  <a:schemeClr val="dk1"/>
                </a:solidFill>
                <a:latin typeface="Roboto"/>
                <a:ea typeface="Roboto"/>
                <a:cs typeface="Roboto"/>
                <a:sym typeface="Roboto"/>
              </a:rPr>
              <a:t>Commitment Objective 3: Financial</a:t>
            </a:r>
            <a:endParaRPr sz="1100" b="0" i="0" u="sng" strike="noStrike" cap="none">
              <a:solidFill>
                <a:schemeClr val="dk1"/>
              </a:solidFill>
              <a:latin typeface="Roboto"/>
              <a:ea typeface="Roboto"/>
              <a:cs typeface="Roboto"/>
              <a:sym typeface="Roboto"/>
            </a:endParaRPr>
          </a:p>
          <a:p>
            <a:pPr marL="0" marR="0" lvl="2" indent="0" algn="l" rtl="0">
              <a:lnSpc>
                <a:spcPct val="107000"/>
              </a:lnSpc>
              <a:spcBef>
                <a:spcPts val="0"/>
              </a:spcBef>
              <a:spcAft>
                <a:spcPts val="0"/>
              </a:spcAft>
              <a:buClr>
                <a:schemeClr val="dk1"/>
              </a:buClr>
              <a:buSzPts val="1500"/>
              <a:buFont typeface="Arial"/>
              <a:buNone/>
            </a:pPr>
            <a:endParaRPr sz="1500" b="1" i="0" u="none" strike="noStrike" cap="none">
              <a:solidFill>
                <a:schemeClr val="dk1"/>
              </a:solidFill>
              <a:latin typeface="Roboto"/>
              <a:ea typeface="Roboto"/>
              <a:cs typeface="Roboto"/>
              <a:sym typeface="Roboto"/>
            </a:endParaRPr>
          </a:p>
          <a:p>
            <a:pPr marL="0" marR="0" lvl="2" indent="0" algn="l" rtl="0">
              <a:lnSpc>
                <a:spcPct val="107000"/>
              </a:lnSpc>
              <a:spcBef>
                <a:spcPts val="0"/>
              </a:spcBef>
              <a:spcAft>
                <a:spcPts val="0"/>
              </a:spcAft>
              <a:buClr>
                <a:schemeClr val="dk1"/>
              </a:buClr>
              <a:buSzPts val="1500"/>
              <a:buFont typeface="Arial"/>
              <a:buNone/>
            </a:pPr>
            <a:endParaRPr sz="1500" b="1" i="0" u="none" strike="noStrike" cap="none">
              <a:solidFill>
                <a:schemeClr val="dk1"/>
              </a:solidFill>
              <a:latin typeface="Roboto"/>
              <a:ea typeface="Roboto"/>
              <a:cs typeface="Roboto"/>
              <a:sym typeface="Roboto"/>
            </a:endParaRPr>
          </a:p>
          <a:p>
            <a:pPr marL="0" marR="0" lvl="2" indent="0" algn="l" rtl="0">
              <a:lnSpc>
                <a:spcPct val="107000"/>
              </a:lnSpc>
              <a:spcBef>
                <a:spcPts val="0"/>
              </a:spcBef>
              <a:spcAft>
                <a:spcPts val="0"/>
              </a:spcAft>
              <a:buClr>
                <a:schemeClr val="dk1"/>
              </a:buClr>
              <a:buSzPts val="1500"/>
              <a:buFont typeface="Arial"/>
              <a:buNone/>
            </a:pPr>
            <a:endParaRPr sz="1500" b="1" i="0" u="none" strike="noStrike" cap="none">
              <a:solidFill>
                <a:schemeClr val="dk1"/>
              </a:solidFill>
              <a:latin typeface="Roboto"/>
              <a:ea typeface="Roboto"/>
              <a:cs typeface="Roboto"/>
              <a:sym typeface="Roboto"/>
            </a:endParaRPr>
          </a:p>
          <a:p>
            <a:pPr marL="0" marR="0" lvl="2" indent="0" algn="just" rtl="0">
              <a:lnSpc>
                <a:spcPct val="107000"/>
              </a:lnSpc>
              <a:spcBef>
                <a:spcPts val="0"/>
              </a:spcBef>
              <a:spcAft>
                <a:spcPts val="0"/>
              </a:spcAft>
              <a:buClr>
                <a:schemeClr val="dk1"/>
              </a:buClr>
              <a:buSzPts val="1800"/>
              <a:buFont typeface="Arial"/>
              <a:buNone/>
            </a:pPr>
            <a:r>
              <a:rPr lang="en" sz="1800" b="0" i="0" u="none" strike="noStrike" cap="none">
                <a:solidFill>
                  <a:schemeClr val="dk1"/>
                </a:solidFill>
                <a:latin typeface="Roboto"/>
                <a:ea typeface="Roboto"/>
                <a:cs typeface="Roboto"/>
                <a:sym typeface="Roboto"/>
              </a:rPr>
              <a:t>The Philippines commits to ensuring and increasing domestic funding for the family planning program. Throughout this partnership, at least </a:t>
            </a:r>
            <a:r>
              <a:rPr lang="en" sz="1800" b="1" i="0" u="none" strike="noStrike" cap="none">
                <a:solidFill>
                  <a:schemeClr val="dk1"/>
                </a:solidFill>
                <a:latin typeface="Roboto"/>
                <a:ea typeface="Roboto"/>
                <a:cs typeface="Roboto"/>
                <a:sym typeface="Roboto"/>
              </a:rPr>
              <a:t>US$ 20 Million</a:t>
            </a:r>
            <a:r>
              <a:rPr lang="en" sz="1800" b="0" i="0" u="none" strike="noStrike" cap="none">
                <a:solidFill>
                  <a:schemeClr val="dk1"/>
                </a:solidFill>
                <a:latin typeface="Roboto"/>
                <a:ea typeface="Roboto"/>
                <a:cs typeface="Roboto"/>
                <a:sym typeface="Roboto"/>
              </a:rPr>
              <a:t> will be allocated and spent annually by the national government for the family planning program for commodity security, systems strengthening, service provision, social and behavior change communication activities, financial protection especially among the poor and underserved populations, and building the capacity of the city- and province-wide healthcare systems. </a:t>
            </a:r>
            <a:endParaRPr sz="1800" b="0" i="0" u="none" strike="noStrike" cap="none">
              <a:solidFill>
                <a:schemeClr val="dk1"/>
              </a:solidFill>
              <a:latin typeface="Roboto"/>
              <a:ea typeface="Roboto"/>
              <a:cs typeface="Roboto"/>
              <a:sym typeface="Roboto"/>
            </a:endParaRPr>
          </a:p>
          <a:p>
            <a:pPr marL="685800" marR="0" lvl="1" indent="-241300" algn="l" rtl="0">
              <a:lnSpc>
                <a:spcPct val="107000"/>
              </a:lnSpc>
              <a:spcBef>
                <a:spcPts val="0"/>
              </a:spcBef>
              <a:spcAft>
                <a:spcPts val="0"/>
              </a:spcAft>
              <a:buClr>
                <a:schemeClr val="dk1"/>
              </a:buClr>
              <a:buSzPts val="1500"/>
              <a:buFont typeface="Arial"/>
              <a:buNone/>
            </a:pPr>
            <a:endParaRPr sz="1500" b="0" i="0" u="none" strike="noStrike" cap="none">
              <a:solidFill>
                <a:schemeClr val="dk1"/>
              </a:solidFill>
              <a:latin typeface="Roboto"/>
              <a:ea typeface="Roboto"/>
              <a:cs typeface="Roboto"/>
              <a:sym typeface="Roboto"/>
            </a:endParaRPr>
          </a:p>
          <a:p>
            <a:pPr marL="0" marR="0" lvl="2" indent="0" algn="just" rtl="0">
              <a:lnSpc>
                <a:spcPct val="107000"/>
              </a:lnSpc>
              <a:spcBef>
                <a:spcPts val="0"/>
              </a:spcBef>
              <a:spcAft>
                <a:spcPts val="0"/>
              </a:spcAft>
              <a:buClr>
                <a:schemeClr val="dk1"/>
              </a:buClr>
              <a:buSzPts val="1800"/>
              <a:buFont typeface="Arial"/>
              <a:buNone/>
            </a:pPr>
            <a:endParaRPr sz="1800" b="1" i="0" u="sng" strike="noStrike" cap="none">
              <a:solidFill>
                <a:schemeClr val="dk1"/>
              </a:solidFill>
              <a:latin typeface="Roboto"/>
              <a:ea typeface="Roboto"/>
              <a:cs typeface="Roboto"/>
              <a:sym typeface="Roboto"/>
            </a:endParaRPr>
          </a:p>
        </p:txBody>
      </p:sp>
      <p:pic>
        <p:nvPicPr>
          <p:cNvPr id="379" name="Google Shape;379;p59"/>
          <p:cNvPicPr preferRelativeResize="0"/>
          <p:nvPr/>
        </p:nvPicPr>
        <p:blipFill rotWithShape="1">
          <a:blip r:embed="rId3">
            <a:alphaModFix/>
          </a:blip>
          <a:srcRect/>
          <a:stretch/>
        </p:blipFill>
        <p:spPr>
          <a:xfrm>
            <a:off x="6818475" y="125475"/>
            <a:ext cx="1851275" cy="1833750"/>
          </a:xfrm>
          <a:prstGeom prst="rect">
            <a:avLst/>
          </a:prstGeom>
          <a:noFill/>
          <a:ln>
            <a:noFill/>
          </a:ln>
        </p:spPr>
      </p:pic>
      <p:sp>
        <p:nvSpPr>
          <p:cNvPr id="380" name="Google Shape;380;p59"/>
          <p:cNvSpPr txBox="1">
            <a:spLocks noGrp="1"/>
          </p:cNvSpPr>
          <p:nvPr>
            <p:ph type="title"/>
          </p:nvPr>
        </p:nvSpPr>
        <p:spPr>
          <a:xfrm>
            <a:off x="332988" y="258495"/>
            <a:ext cx="8478000" cy="7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420"/>
              <a:t>Philippines FP2030 Commitment</a:t>
            </a:r>
            <a:endParaRPr sz="3420"/>
          </a:p>
          <a:p>
            <a:pPr marL="0" lvl="0" indent="0" algn="l" rtl="0">
              <a:spcBef>
                <a:spcPts val="0"/>
              </a:spcBef>
              <a:spcAft>
                <a:spcPts val="0"/>
              </a:spcAft>
              <a:buSzPts val="990"/>
              <a:buNone/>
            </a:pPr>
            <a:endParaRPr sz="342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259776" y="1840644"/>
            <a:ext cx="2970000" cy="2562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700"/>
              <a:t>Commitment Progress: </a:t>
            </a:r>
            <a:r>
              <a:rPr lang="en" sz="3700">
                <a:solidFill>
                  <a:srgbClr val="5C8865"/>
                </a:solidFill>
              </a:rPr>
              <a:t>Financing</a:t>
            </a:r>
            <a:endParaRPr sz="3700">
              <a:solidFill>
                <a:srgbClr val="5C8865"/>
              </a:solidFill>
            </a:endParaRPr>
          </a:p>
          <a:p>
            <a:pPr marL="0" lvl="0" indent="0" algn="l" rtl="0">
              <a:spcBef>
                <a:spcPts val="0"/>
              </a:spcBef>
              <a:spcAft>
                <a:spcPts val="0"/>
              </a:spcAft>
              <a:buNone/>
            </a:pPr>
            <a:endParaRPr sz="3700"/>
          </a:p>
        </p:txBody>
      </p:sp>
      <p:sp>
        <p:nvSpPr>
          <p:cNvPr id="386" name="Google Shape;386;p60"/>
          <p:cNvSpPr txBox="1">
            <a:spLocks noGrp="1"/>
          </p:cNvSpPr>
          <p:nvPr>
            <p:ph type="body" idx="1"/>
          </p:nvPr>
        </p:nvSpPr>
        <p:spPr>
          <a:xfrm>
            <a:off x="3598325" y="161275"/>
            <a:ext cx="5409300" cy="43335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endParaRPr lang="en" sz="1600" dirty="0"/>
          </a:p>
          <a:p>
            <a:pPr marL="457200" lvl="0" indent="-330200" algn="l" rtl="0">
              <a:spcBef>
                <a:spcPts val="0"/>
              </a:spcBef>
              <a:spcAft>
                <a:spcPts val="0"/>
              </a:spcAft>
              <a:buSzPts val="1600"/>
              <a:buChar char="●"/>
            </a:pPr>
            <a:endParaRPr lang="en" sz="1600" dirty="0"/>
          </a:p>
          <a:p>
            <a:pPr marL="457200" lvl="0" indent="-330200" algn="l" rtl="0">
              <a:spcBef>
                <a:spcPts val="0"/>
              </a:spcBef>
              <a:spcAft>
                <a:spcPts val="0"/>
              </a:spcAft>
              <a:buSzPts val="1600"/>
              <a:buChar char="●"/>
            </a:pPr>
            <a:r>
              <a:rPr lang="en" sz="1800" dirty="0"/>
              <a:t>Financing Support to </a:t>
            </a:r>
            <a:r>
              <a:rPr lang="en" sz="1800" b="1" dirty="0"/>
              <a:t>Centers for Health and Development </a:t>
            </a:r>
            <a:endParaRPr sz="1800" b="1" dirty="0"/>
          </a:p>
          <a:p>
            <a:pPr marL="457200" lvl="0" indent="0" algn="l" rtl="0">
              <a:spcBef>
                <a:spcPts val="0"/>
              </a:spcBef>
              <a:spcAft>
                <a:spcPts val="0"/>
              </a:spcAft>
              <a:buNone/>
            </a:pPr>
            <a:endParaRPr sz="1800" b="1" dirty="0"/>
          </a:p>
          <a:p>
            <a:pPr marL="457200" lvl="0" indent="-330200" algn="l" rtl="0">
              <a:spcBef>
                <a:spcPts val="0"/>
              </a:spcBef>
              <a:spcAft>
                <a:spcPts val="0"/>
              </a:spcAft>
              <a:buSzPts val="1600"/>
              <a:buChar char="●"/>
            </a:pPr>
            <a:r>
              <a:rPr lang="en" sz="1800" dirty="0"/>
              <a:t>Exploring strategic </a:t>
            </a:r>
            <a:r>
              <a:rPr lang="en" sz="1800" b="1" dirty="0"/>
              <a:t>procurement reforms </a:t>
            </a:r>
            <a:endParaRPr sz="1800" b="1" dirty="0"/>
          </a:p>
          <a:p>
            <a:pPr marL="457200" lvl="0" indent="0" algn="l" rtl="0">
              <a:spcBef>
                <a:spcPts val="0"/>
              </a:spcBef>
              <a:spcAft>
                <a:spcPts val="0"/>
              </a:spcAft>
              <a:buNone/>
            </a:pPr>
            <a:endParaRPr sz="1800" b="1" dirty="0"/>
          </a:p>
          <a:p>
            <a:pPr marL="457200" lvl="0" indent="-330200" algn="l" rtl="0">
              <a:spcBef>
                <a:spcPts val="0"/>
              </a:spcBef>
              <a:spcAft>
                <a:spcPts val="0"/>
              </a:spcAft>
              <a:buSzPts val="1600"/>
              <a:buChar char="●"/>
            </a:pPr>
            <a:r>
              <a:rPr lang="en" sz="1800" b="1" dirty="0"/>
              <a:t>Expansion of benefit packages for FP</a:t>
            </a:r>
            <a:endParaRPr sz="1800" b="1" dirty="0"/>
          </a:p>
          <a:p>
            <a:pPr marL="457200" lvl="0" indent="0" algn="l" rtl="0">
              <a:spcBef>
                <a:spcPts val="0"/>
              </a:spcBef>
              <a:spcAft>
                <a:spcPts val="0"/>
              </a:spcAft>
              <a:buNone/>
            </a:pPr>
            <a:endParaRPr sz="1800" b="1" dirty="0"/>
          </a:p>
          <a:p>
            <a:pPr marL="457200" lvl="0" indent="-330200" algn="l" rtl="0">
              <a:spcBef>
                <a:spcPts val="0"/>
              </a:spcBef>
              <a:spcAft>
                <a:spcPts val="0"/>
              </a:spcAft>
              <a:buSzPts val="1600"/>
              <a:buChar char="●"/>
            </a:pPr>
            <a:r>
              <a:rPr lang="en" sz="1800" b="1" dirty="0"/>
              <a:t>FP commodities procured by the National Government </a:t>
            </a:r>
            <a:r>
              <a:rPr lang="en" sz="1800" dirty="0"/>
              <a:t>are given for free to clients and/or are </a:t>
            </a:r>
            <a:r>
              <a:rPr lang="en" sz="1800" b="1" dirty="0"/>
              <a:t>subsidized by PhilHealth.</a:t>
            </a:r>
            <a:endParaRPr sz="1800" b="1" dirty="0"/>
          </a:p>
        </p:txBody>
      </p:sp>
      <p:pic>
        <p:nvPicPr>
          <p:cNvPr id="387" name="Google Shape;387;p60"/>
          <p:cNvPicPr preferRelativeResize="0"/>
          <p:nvPr/>
        </p:nvPicPr>
        <p:blipFill rotWithShape="1">
          <a:blip r:embed="rId3">
            <a:alphaModFix/>
          </a:blip>
          <a:srcRect/>
          <a:stretch/>
        </p:blipFill>
        <p:spPr>
          <a:xfrm>
            <a:off x="819138" y="54925"/>
            <a:ext cx="1851275" cy="1833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1"/>
          <p:cNvSpPr txBox="1">
            <a:spLocks noGrp="1"/>
          </p:cNvSpPr>
          <p:nvPr>
            <p:ph type="body" idx="1"/>
          </p:nvPr>
        </p:nvSpPr>
        <p:spPr>
          <a:xfrm>
            <a:off x="3621250" y="313675"/>
            <a:ext cx="5368800" cy="4120800"/>
          </a:xfrm>
          <a:prstGeom prst="rect">
            <a:avLst/>
          </a:prstGeom>
        </p:spPr>
        <p:txBody>
          <a:bodyPr spcFirstLastPara="1" wrap="square" lIns="91425" tIns="91425" rIns="91425" bIns="91425" anchor="t" anchorCtr="0">
            <a:noAutofit/>
          </a:bodyPr>
          <a:lstStyle/>
          <a:p>
            <a:pPr marL="457200" lvl="0" indent="-330200" algn="just" rtl="0">
              <a:spcBef>
                <a:spcPts val="0"/>
              </a:spcBef>
              <a:spcAft>
                <a:spcPts val="0"/>
              </a:spcAft>
              <a:buClr>
                <a:schemeClr val="dk1"/>
              </a:buClr>
              <a:buSzPts val="1600"/>
              <a:buChar char="●"/>
            </a:pPr>
            <a:endParaRPr lang="en" sz="1600" dirty="0">
              <a:solidFill>
                <a:schemeClr val="dk1"/>
              </a:solidFill>
            </a:endParaRPr>
          </a:p>
          <a:p>
            <a:pPr marL="457200" lvl="0" indent="-330200" algn="just" rtl="0">
              <a:spcBef>
                <a:spcPts val="0"/>
              </a:spcBef>
              <a:spcAft>
                <a:spcPts val="0"/>
              </a:spcAft>
              <a:buClr>
                <a:schemeClr val="dk1"/>
              </a:buClr>
              <a:buSzPts val="1600"/>
              <a:buChar char="●"/>
            </a:pPr>
            <a:r>
              <a:rPr lang="en" sz="1600" dirty="0">
                <a:solidFill>
                  <a:schemeClr val="dk1"/>
                </a:solidFill>
              </a:rPr>
              <a:t>As of the </a:t>
            </a:r>
            <a:r>
              <a:rPr lang="en" sz="1600" b="1" dirty="0">
                <a:solidFill>
                  <a:schemeClr val="dk1"/>
                </a:solidFill>
              </a:rPr>
              <a:t>FY 2024</a:t>
            </a:r>
            <a:r>
              <a:rPr lang="en" sz="1600" dirty="0">
                <a:solidFill>
                  <a:schemeClr val="dk1"/>
                </a:solidFill>
              </a:rPr>
              <a:t>, there is a </a:t>
            </a:r>
            <a:r>
              <a:rPr lang="en" sz="1600" b="1" dirty="0">
                <a:solidFill>
                  <a:schemeClr val="dk1"/>
                </a:solidFill>
              </a:rPr>
              <a:t>P749,919,000</a:t>
            </a:r>
            <a:r>
              <a:rPr lang="en" sz="1600" dirty="0">
                <a:solidFill>
                  <a:schemeClr val="dk1"/>
                </a:solidFill>
              </a:rPr>
              <a:t> allotted for the line time of </a:t>
            </a:r>
            <a:r>
              <a:rPr lang="en" sz="1600" b="1" dirty="0">
                <a:solidFill>
                  <a:schemeClr val="dk1"/>
                </a:solidFill>
              </a:rPr>
              <a:t>Family Planning and Reproductive Health (FPRH) </a:t>
            </a:r>
            <a:r>
              <a:rPr lang="en" sz="1600" dirty="0">
                <a:solidFill>
                  <a:schemeClr val="dk1"/>
                </a:solidFill>
              </a:rPr>
              <a:t>dedicated for commodities from the </a:t>
            </a:r>
            <a:r>
              <a:rPr lang="en" sz="2000" b="1" dirty="0">
                <a:solidFill>
                  <a:schemeClr val="accent1">
                    <a:lumMod val="75000"/>
                  </a:schemeClr>
                </a:solidFill>
              </a:rPr>
              <a:t>Central Office</a:t>
            </a:r>
            <a:r>
              <a:rPr lang="en" sz="1600" dirty="0">
                <a:solidFill>
                  <a:schemeClr val="dk1"/>
                </a:solidFill>
              </a:rPr>
              <a:t> (</a:t>
            </a:r>
            <a:r>
              <a:rPr lang="en-PH" sz="1600" dirty="0">
                <a:solidFill>
                  <a:schemeClr val="dk1"/>
                </a:solidFill>
              </a:rPr>
              <a:t>CO)</a:t>
            </a:r>
            <a:r>
              <a:rPr lang="en" sz="1600" dirty="0">
                <a:solidFill>
                  <a:schemeClr val="dk1"/>
                </a:solidFill>
              </a:rPr>
              <a:t>. </a:t>
            </a:r>
            <a:endParaRPr sz="1600" dirty="0">
              <a:solidFill>
                <a:schemeClr val="dk1"/>
              </a:solidFill>
            </a:endParaRPr>
          </a:p>
          <a:p>
            <a:pPr marL="457200" lvl="0" indent="0" algn="just" rtl="0">
              <a:spcBef>
                <a:spcPts val="0"/>
              </a:spcBef>
              <a:spcAft>
                <a:spcPts val="0"/>
              </a:spcAft>
              <a:buNone/>
            </a:pPr>
            <a:endParaRPr sz="1600" dirty="0">
              <a:solidFill>
                <a:schemeClr val="dk1"/>
              </a:solidFill>
            </a:endParaRPr>
          </a:p>
          <a:p>
            <a:pPr marL="457200" lvl="0" indent="-330200" algn="just" rtl="0">
              <a:spcBef>
                <a:spcPts val="0"/>
              </a:spcBef>
              <a:spcAft>
                <a:spcPts val="0"/>
              </a:spcAft>
              <a:buClr>
                <a:schemeClr val="dk1"/>
              </a:buClr>
              <a:buSzPts val="1600"/>
              <a:buChar char="●"/>
            </a:pPr>
            <a:r>
              <a:rPr lang="en" sz="1600" dirty="0">
                <a:solidFill>
                  <a:schemeClr val="dk1"/>
                </a:solidFill>
              </a:rPr>
              <a:t>In addition to national budget allocation, the regions through the </a:t>
            </a:r>
            <a:r>
              <a:rPr lang="en" sz="2000" b="1" dirty="0">
                <a:solidFill>
                  <a:schemeClr val="accent1">
                    <a:lumMod val="75000"/>
                  </a:schemeClr>
                </a:solidFill>
              </a:rPr>
              <a:t>Centers for Health Development </a:t>
            </a:r>
            <a:r>
              <a:rPr lang="en" sz="1600" dirty="0">
                <a:solidFill>
                  <a:schemeClr val="dk1"/>
                </a:solidFill>
              </a:rPr>
              <a:t>have  </a:t>
            </a:r>
            <a:r>
              <a:rPr lang="en" sz="1600" b="1" dirty="0">
                <a:solidFill>
                  <a:schemeClr val="dk1"/>
                </a:solidFill>
              </a:rPr>
              <a:t>P7,588,296,000</a:t>
            </a:r>
            <a:r>
              <a:rPr lang="en" sz="1600" dirty="0">
                <a:solidFill>
                  <a:schemeClr val="dk1"/>
                </a:solidFill>
              </a:rPr>
              <a:t> </a:t>
            </a:r>
            <a:r>
              <a:rPr lang="en-PH" sz="1600" dirty="0">
                <a:solidFill>
                  <a:schemeClr val="dk1"/>
                </a:solidFill>
              </a:rPr>
              <a:t>for</a:t>
            </a:r>
            <a:r>
              <a:rPr lang="en" sz="1600" dirty="0">
                <a:solidFill>
                  <a:schemeClr val="dk1"/>
                </a:solidFill>
              </a:rPr>
              <a:t> </a:t>
            </a:r>
            <a:r>
              <a:rPr lang="en" sz="1600" b="1" dirty="0">
                <a:solidFill>
                  <a:schemeClr val="dk1"/>
                </a:solidFill>
              </a:rPr>
              <a:t>Family Health, Immunization, Nutrition and Responsible Parenting</a:t>
            </a:r>
            <a:r>
              <a:rPr lang="en" sz="1600" dirty="0">
                <a:solidFill>
                  <a:schemeClr val="dk1"/>
                </a:solidFill>
              </a:rPr>
              <a:t> </a:t>
            </a:r>
            <a:r>
              <a:rPr lang="en" sz="1600" b="1" dirty="0">
                <a:solidFill>
                  <a:schemeClr val="dk1"/>
                </a:solidFill>
              </a:rPr>
              <a:t>(FHINRP) </a:t>
            </a:r>
            <a:r>
              <a:rPr lang="en" sz="1600" dirty="0">
                <a:solidFill>
                  <a:schemeClr val="dk1"/>
                </a:solidFill>
              </a:rPr>
              <a:t>budget that can be allotted to </a:t>
            </a:r>
            <a:r>
              <a:rPr lang="en-PH" sz="1600" dirty="0">
                <a:solidFill>
                  <a:schemeClr val="dk1"/>
                </a:solidFill>
              </a:rPr>
              <a:t>FP</a:t>
            </a:r>
            <a:r>
              <a:rPr lang="en" sz="1600" dirty="0">
                <a:solidFill>
                  <a:schemeClr val="dk1"/>
                </a:solidFill>
              </a:rPr>
              <a:t> commodities if the</a:t>
            </a:r>
            <a:r>
              <a:rPr lang="en-PH" sz="1600" dirty="0">
                <a:solidFill>
                  <a:schemeClr val="dk1"/>
                </a:solidFill>
              </a:rPr>
              <a:t>re is a need for</a:t>
            </a:r>
            <a:r>
              <a:rPr lang="en" sz="1600" dirty="0">
                <a:solidFill>
                  <a:schemeClr val="dk1"/>
                </a:solidFill>
              </a:rPr>
              <a:t> augment</a:t>
            </a:r>
            <a:r>
              <a:rPr lang="en-PH" sz="1600" dirty="0" err="1">
                <a:solidFill>
                  <a:schemeClr val="dk1"/>
                </a:solidFill>
              </a:rPr>
              <a:t>ation</a:t>
            </a:r>
            <a:r>
              <a:rPr lang="en" sz="1600" dirty="0">
                <a:solidFill>
                  <a:schemeClr val="dk1"/>
                </a:solidFill>
              </a:rPr>
              <a:t>. </a:t>
            </a:r>
            <a:endParaRPr sz="1600" dirty="0">
              <a:solidFill>
                <a:schemeClr val="dk1"/>
              </a:solidFill>
            </a:endParaRPr>
          </a:p>
          <a:p>
            <a:pPr marL="457200" lvl="0" indent="0" algn="just" rtl="0">
              <a:spcBef>
                <a:spcPts val="0"/>
              </a:spcBef>
              <a:spcAft>
                <a:spcPts val="0"/>
              </a:spcAft>
              <a:buNone/>
            </a:pPr>
            <a:endParaRPr sz="1600" dirty="0">
              <a:solidFill>
                <a:schemeClr val="dk1"/>
              </a:solidFill>
            </a:endParaRPr>
          </a:p>
          <a:p>
            <a:pPr marL="457200" lvl="0" indent="-330200" algn="just" rtl="0">
              <a:spcBef>
                <a:spcPts val="0"/>
              </a:spcBef>
              <a:spcAft>
                <a:spcPts val="0"/>
              </a:spcAft>
              <a:buClr>
                <a:schemeClr val="dk1"/>
              </a:buClr>
              <a:buSzPts val="1600"/>
              <a:buChar char="●"/>
            </a:pPr>
            <a:r>
              <a:rPr lang="en" sz="1600" dirty="0">
                <a:solidFill>
                  <a:schemeClr val="dk1"/>
                </a:solidFill>
              </a:rPr>
              <a:t>Additionally, </a:t>
            </a:r>
            <a:r>
              <a:rPr lang="en" sz="1600" b="1" dirty="0">
                <a:solidFill>
                  <a:schemeClr val="dk1"/>
                </a:solidFill>
              </a:rPr>
              <a:t>P14,847,320 </a:t>
            </a:r>
            <a:r>
              <a:rPr lang="en" sz="1600" dirty="0">
                <a:solidFill>
                  <a:schemeClr val="dk1"/>
                </a:solidFill>
              </a:rPr>
              <a:t>suballotment to </a:t>
            </a:r>
            <a:r>
              <a:rPr lang="en-PH" sz="1600" dirty="0">
                <a:solidFill>
                  <a:schemeClr val="dk1"/>
                </a:solidFill>
              </a:rPr>
              <a:t>CHD</a:t>
            </a:r>
            <a:r>
              <a:rPr lang="en" sz="1600" dirty="0">
                <a:solidFill>
                  <a:schemeClr val="dk1"/>
                </a:solidFill>
              </a:rPr>
              <a:t> for </a:t>
            </a:r>
            <a:r>
              <a:rPr lang="en-PH" sz="1600" dirty="0">
                <a:solidFill>
                  <a:schemeClr val="dk1"/>
                </a:solidFill>
              </a:rPr>
              <a:t>CO</a:t>
            </a:r>
            <a:r>
              <a:rPr lang="en" sz="1600" dirty="0">
                <a:solidFill>
                  <a:schemeClr val="dk1"/>
                </a:solidFill>
              </a:rPr>
              <a:t> budget </a:t>
            </a:r>
            <a:r>
              <a:rPr lang="en" sz="1600" b="1" dirty="0">
                <a:solidFill>
                  <a:schemeClr val="dk1"/>
                </a:solidFill>
              </a:rPr>
              <a:t>augmentation for </a:t>
            </a:r>
            <a:r>
              <a:rPr lang="en-PH" sz="1600" b="1" dirty="0">
                <a:solidFill>
                  <a:schemeClr val="dk1"/>
                </a:solidFill>
              </a:rPr>
              <a:t>FP</a:t>
            </a:r>
            <a:r>
              <a:rPr lang="en" sz="1600" b="1" dirty="0">
                <a:solidFill>
                  <a:schemeClr val="dk1"/>
                </a:solidFill>
              </a:rPr>
              <a:t> trainings</a:t>
            </a:r>
            <a:endParaRPr sz="1600" b="1" dirty="0">
              <a:solidFill>
                <a:schemeClr val="dk1"/>
              </a:solidFill>
            </a:endParaRPr>
          </a:p>
          <a:p>
            <a:pPr marL="457200" lvl="0" indent="0" algn="just" rtl="0">
              <a:spcBef>
                <a:spcPts val="0"/>
              </a:spcBef>
              <a:spcAft>
                <a:spcPts val="0"/>
              </a:spcAft>
              <a:buNone/>
            </a:pPr>
            <a:endParaRPr sz="1400" b="1" dirty="0">
              <a:solidFill>
                <a:schemeClr val="dk1"/>
              </a:solidFill>
            </a:endParaRPr>
          </a:p>
          <a:p>
            <a:pPr marL="0" lvl="0" indent="0" algn="l" rtl="0">
              <a:spcBef>
                <a:spcPts val="0"/>
              </a:spcBef>
              <a:spcAft>
                <a:spcPts val="1200"/>
              </a:spcAft>
              <a:buNone/>
            </a:pPr>
            <a:endParaRPr dirty="0"/>
          </a:p>
        </p:txBody>
      </p:sp>
      <p:graphicFrame>
        <p:nvGraphicFramePr>
          <p:cNvPr id="393" name="Google Shape;393;p61"/>
          <p:cNvGraphicFramePr/>
          <p:nvPr>
            <p:extLst>
              <p:ext uri="{D42A27DB-BD31-4B8C-83A1-F6EECF244321}">
                <p14:modId xmlns:p14="http://schemas.microsoft.com/office/powerpoint/2010/main" val="3270069696"/>
              </p:ext>
            </p:extLst>
          </p:nvPr>
        </p:nvGraphicFramePr>
        <p:xfrm>
          <a:off x="169550" y="1349586"/>
          <a:ext cx="3198350" cy="1874400"/>
        </p:xfrm>
        <a:graphic>
          <a:graphicData uri="http://schemas.openxmlformats.org/drawingml/2006/table">
            <a:tbl>
              <a:tblPr>
                <a:noFill/>
                <a:tableStyleId>{CF5D0F4A-765F-4B83-95F4-CA096341DDDF}</a:tableStyleId>
              </a:tblPr>
              <a:tblGrid>
                <a:gridCol w="1474600">
                  <a:extLst>
                    <a:ext uri="{9D8B030D-6E8A-4147-A177-3AD203B41FA5}">
                      <a16:colId xmlns:a16="http://schemas.microsoft.com/office/drawing/2014/main" val="20000"/>
                    </a:ext>
                  </a:extLst>
                </a:gridCol>
                <a:gridCol w="17237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500" b="1" dirty="0">
                          <a:latin typeface="Barlow"/>
                          <a:ea typeface="Barlow"/>
                          <a:cs typeface="Barlow"/>
                          <a:sym typeface="Barlow"/>
                        </a:rPr>
                        <a:t>Budget Item</a:t>
                      </a:r>
                      <a:endParaRPr b="1" dirty="0">
                        <a:latin typeface="Barlow"/>
                        <a:ea typeface="Barlow"/>
                        <a:cs typeface="Barlow"/>
                        <a:sym typeface="Barlow"/>
                      </a:endParaRPr>
                    </a:p>
                  </a:txBody>
                  <a:tcPr marL="91425" marR="91425" marT="91425" marB="91425"/>
                </a:tc>
                <a:tc>
                  <a:txBody>
                    <a:bodyPr/>
                    <a:lstStyle/>
                    <a:p>
                      <a:pPr marL="0" lvl="0" indent="0" algn="l" rtl="0">
                        <a:spcBef>
                          <a:spcPts val="0"/>
                        </a:spcBef>
                        <a:spcAft>
                          <a:spcPts val="0"/>
                        </a:spcAft>
                        <a:buNone/>
                      </a:pPr>
                      <a:r>
                        <a:rPr lang="en" sz="1500" b="1">
                          <a:latin typeface="Barlow"/>
                          <a:ea typeface="Barlow"/>
                          <a:cs typeface="Barlow"/>
                          <a:sym typeface="Barlow"/>
                        </a:rPr>
                        <a:t>Reproductive Health</a:t>
                      </a:r>
                      <a:endParaRPr sz="1500" b="1">
                        <a:latin typeface="Barlow"/>
                        <a:ea typeface="Barlow"/>
                        <a:cs typeface="Barlow"/>
                        <a:sym typeface="Barlow"/>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just" rtl="0">
                        <a:spcBef>
                          <a:spcPts val="0"/>
                        </a:spcBef>
                        <a:spcAft>
                          <a:spcPts val="0"/>
                        </a:spcAft>
                        <a:buNone/>
                      </a:pPr>
                      <a:r>
                        <a:rPr lang="en" sz="1500" b="1" dirty="0">
                          <a:solidFill>
                            <a:schemeClr val="dk1"/>
                          </a:solidFill>
                          <a:latin typeface="Barlow"/>
                          <a:ea typeface="Barlow"/>
                          <a:cs typeface="Barlow"/>
                          <a:sym typeface="Barlow"/>
                        </a:rPr>
                        <a:t>FPRH</a:t>
                      </a:r>
                      <a:endParaRPr sz="1500" b="1" dirty="0">
                        <a:latin typeface="Barlow"/>
                        <a:ea typeface="Barlow"/>
                        <a:cs typeface="Barlow"/>
                        <a:sym typeface="Barlow"/>
                      </a:endParaRPr>
                    </a:p>
                  </a:txBody>
                  <a:tcPr marL="91425" marR="91425" marT="91425" marB="91425"/>
                </a:tc>
                <a:tc>
                  <a:txBody>
                    <a:bodyPr/>
                    <a:lstStyle/>
                    <a:p>
                      <a:pPr marL="0" lvl="0" indent="0" algn="just" rtl="0">
                        <a:spcBef>
                          <a:spcPts val="0"/>
                        </a:spcBef>
                        <a:spcAft>
                          <a:spcPts val="0"/>
                        </a:spcAft>
                        <a:buNone/>
                      </a:pPr>
                      <a:r>
                        <a:rPr lang="en" sz="1500" dirty="0">
                          <a:solidFill>
                            <a:schemeClr val="dk1"/>
                          </a:solidFill>
                          <a:latin typeface="Barlow"/>
                          <a:ea typeface="Barlow"/>
                          <a:cs typeface="Barlow"/>
                          <a:sym typeface="Barlow"/>
                        </a:rPr>
                        <a:t>749,919,000</a:t>
                      </a:r>
                      <a:endParaRPr sz="1500" dirty="0">
                        <a:latin typeface="Barlow"/>
                        <a:ea typeface="Barlow"/>
                        <a:cs typeface="Barlow"/>
                        <a:sym typeface="Barlow"/>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just" rtl="0">
                        <a:spcBef>
                          <a:spcPts val="0"/>
                        </a:spcBef>
                        <a:spcAft>
                          <a:spcPts val="0"/>
                        </a:spcAft>
                        <a:buNone/>
                      </a:pPr>
                      <a:r>
                        <a:rPr lang="en" sz="1500" b="1" dirty="0">
                          <a:solidFill>
                            <a:schemeClr val="dk1"/>
                          </a:solidFill>
                          <a:latin typeface="Barlow"/>
                          <a:ea typeface="Barlow"/>
                          <a:cs typeface="Barlow"/>
                          <a:sym typeface="Barlow"/>
                        </a:rPr>
                        <a:t>PHM</a:t>
                      </a:r>
                      <a:endParaRPr sz="1500" b="1" dirty="0">
                        <a:solidFill>
                          <a:schemeClr val="dk1"/>
                        </a:solidFill>
                        <a:latin typeface="Barlow"/>
                        <a:ea typeface="Barlow"/>
                        <a:cs typeface="Barlow"/>
                        <a:sym typeface="Barlow"/>
                      </a:endParaRPr>
                    </a:p>
                  </a:txBody>
                  <a:tcPr marL="91425" marR="91425" marT="91425" marB="91425"/>
                </a:tc>
                <a:tc>
                  <a:txBody>
                    <a:bodyPr/>
                    <a:lstStyle/>
                    <a:p>
                      <a:pPr marL="0" lvl="0" indent="0" algn="just" rtl="0">
                        <a:spcBef>
                          <a:spcPts val="0"/>
                        </a:spcBef>
                        <a:spcAft>
                          <a:spcPts val="0"/>
                        </a:spcAft>
                        <a:buNone/>
                      </a:pPr>
                      <a:r>
                        <a:rPr lang="en" sz="1500" dirty="0">
                          <a:solidFill>
                            <a:schemeClr val="dk1"/>
                          </a:solidFill>
                          <a:latin typeface="Barlow"/>
                          <a:ea typeface="Barlow"/>
                          <a:cs typeface="Barlow"/>
                          <a:sym typeface="Barlow"/>
                        </a:rPr>
                        <a:t>14,847,320</a:t>
                      </a:r>
                      <a:endParaRPr sz="1500" dirty="0">
                        <a:solidFill>
                          <a:schemeClr val="dk1"/>
                        </a:solidFill>
                        <a:latin typeface="Barlow"/>
                        <a:ea typeface="Barlow"/>
                        <a:cs typeface="Barlow"/>
                        <a:sym typeface="Barlow"/>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500" dirty="0">
                          <a:latin typeface="Barlow"/>
                          <a:ea typeface="Barlow"/>
                          <a:cs typeface="Barlow"/>
                          <a:sym typeface="Barlow"/>
                        </a:rPr>
                        <a:t>TOTAL in Peso:</a:t>
                      </a:r>
                      <a:endParaRPr sz="1500" dirty="0">
                        <a:latin typeface="Barlow"/>
                        <a:ea typeface="Barlow"/>
                        <a:cs typeface="Barlow"/>
                        <a:sym typeface="Barlow"/>
                      </a:endParaRPr>
                    </a:p>
                  </a:txBody>
                  <a:tcPr marL="91425" marR="91425" marT="91425" marB="91425"/>
                </a:tc>
                <a:tc>
                  <a:txBody>
                    <a:bodyPr/>
                    <a:lstStyle/>
                    <a:p>
                      <a:pPr marL="0" lvl="0" indent="0" algn="just" rtl="0">
                        <a:spcBef>
                          <a:spcPts val="0"/>
                        </a:spcBef>
                        <a:spcAft>
                          <a:spcPts val="0"/>
                        </a:spcAft>
                        <a:buNone/>
                      </a:pPr>
                      <a:r>
                        <a:rPr lang="en" sz="1500" dirty="0">
                          <a:solidFill>
                            <a:schemeClr val="dk1"/>
                          </a:solidFill>
                          <a:latin typeface="Barlow"/>
                          <a:ea typeface="Barlow"/>
                          <a:cs typeface="Barlow"/>
                          <a:sym typeface="Barlow"/>
                        </a:rPr>
                        <a:t>764,766,320</a:t>
                      </a:r>
                      <a:endParaRPr sz="1500" dirty="0">
                        <a:solidFill>
                          <a:schemeClr val="dk1"/>
                        </a:solidFill>
                        <a:latin typeface="Barlow"/>
                        <a:ea typeface="Barlow"/>
                        <a:cs typeface="Barlow"/>
                        <a:sym typeface="Barlow"/>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2"/>
          <p:cNvSpPr txBox="1"/>
          <p:nvPr/>
        </p:nvSpPr>
        <p:spPr>
          <a:xfrm>
            <a:off x="548374" y="1432450"/>
            <a:ext cx="6864900" cy="1593900"/>
          </a:xfrm>
          <a:prstGeom prst="rect">
            <a:avLst/>
          </a:prstGeom>
          <a:noFill/>
          <a:ln>
            <a:noFill/>
          </a:ln>
        </p:spPr>
        <p:txBody>
          <a:bodyPr spcFirstLastPara="1" wrap="square" lIns="68575" tIns="68575" rIns="68575" bIns="68575" anchor="t" anchorCtr="0">
            <a:noAutofit/>
          </a:bodyPr>
          <a:lstStyle/>
          <a:p>
            <a:pPr marL="0" marR="0" lvl="2" indent="0" algn="just" rtl="0">
              <a:lnSpc>
                <a:spcPct val="107000"/>
              </a:lnSpc>
              <a:spcBef>
                <a:spcPts val="0"/>
              </a:spcBef>
              <a:spcAft>
                <a:spcPts val="0"/>
              </a:spcAft>
              <a:buClr>
                <a:srgbClr val="000000"/>
              </a:buClr>
              <a:buSzPts val="2100"/>
              <a:buFont typeface="Arial"/>
              <a:buNone/>
            </a:pPr>
            <a:endParaRPr sz="1800" b="0" i="0" u="none" strike="noStrike" cap="none">
              <a:solidFill>
                <a:srgbClr val="000000"/>
              </a:solidFill>
              <a:latin typeface="Roboto"/>
              <a:ea typeface="Roboto"/>
              <a:cs typeface="Roboto"/>
              <a:sym typeface="Roboto"/>
            </a:endParaRPr>
          </a:p>
        </p:txBody>
      </p:sp>
      <p:sp>
        <p:nvSpPr>
          <p:cNvPr id="399" name="Google Shape;399;p62"/>
          <p:cNvSpPr txBox="1"/>
          <p:nvPr/>
        </p:nvSpPr>
        <p:spPr>
          <a:xfrm>
            <a:off x="6207925" y="392825"/>
            <a:ext cx="4815300" cy="371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800"/>
              <a:buFont typeface="Arial"/>
              <a:buNone/>
            </a:pPr>
            <a:r>
              <a:rPr lang="en" sz="2100" b="1" i="1">
                <a:solidFill>
                  <a:srgbClr val="2E5D4D"/>
                </a:solidFill>
                <a:highlight>
                  <a:srgbClr val="FEC832"/>
                </a:highlight>
                <a:latin typeface="Roboto"/>
                <a:ea typeface="Roboto"/>
                <a:cs typeface="Roboto"/>
                <a:sym typeface="Roboto"/>
              </a:rPr>
              <a:t>Action Plan</a:t>
            </a:r>
            <a:endParaRPr sz="2100" b="1" i="1" u="none" strike="noStrike" cap="none">
              <a:solidFill>
                <a:srgbClr val="2E5D4D"/>
              </a:solidFill>
              <a:highlight>
                <a:srgbClr val="FEC832"/>
              </a:highlight>
              <a:latin typeface="Roboto"/>
              <a:ea typeface="Roboto"/>
              <a:cs typeface="Roboto"/>
              <a:sym typeface="Roboto"/>
            </a:endParaRPr>
          </a:p>
        </p:txBody>
      </p:sp>
      <p:sp>
        <p:nvSpPr>
          <p:cNvPr id="400" name="Google Shape;400;p62"/>
          <p:cNvSpPr txBox="1">
            <a:spLocks noGrp="1"/>
          </p:cNvSpPr>
          <p:nvPr>
            <p:ph type="title"/>
          </p:nvPr>
        </p:nvSpPr>
        <p:spPr>
          <a:xfrm>
            <a:off x="1182452" y="164225"/>
            <a:ext cx="6714000" cy="708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Philippines FP2030</a:t>
            </a:r>
            <a:endParaRPr/>
          </a:p>
        </p:txBody>
      </p:sp>
      <p:graphicFrame>
        <p:nvGraphicFramePr>
          <p:cNvPr id="401" name="Google Shape;401;p62"/>
          <p:cNvGraphicFramePr/>
          <p:nvPr>
            <p:extLst>
              <p:ext uri="{D42A27DB-BD31-4B8C-83A1-F6EECF244321}">
                <p14:modId xmlns:p14="http://schemas.microsoft.com/office/powerpoint/2010/main" val="3741464197"/>
              </p:ext>
            </p:extLst>
          </p:nvPr>
        </p:nvGraphicFramePr>
        <p:xfrm>
          <a:off x="116675" y="966425"/>
          <a:ext cx="2738450" cy="3352740"/>
        </p:xfrm>
        <a:graphic>
          <a:graphicData uri="http://schemas.openxmlformats.org/drawingml/2006/table">
            <a:tbl>
              <a:tblPr>
                <a:noFill/>
                <a:tableStyleId>{06666614-2043-41D6-8A01-7E892D1C431A}</a:tableStyleId>
              </a:tblPr>
              <a:tblGrid>
                <a:gridCol w="2738450">
                  <a:extLst>
                    <a:ext uri="{9D8B030D-6E8A-4147-A177-3AD203B41FA5}">
                      <a16:colId xmlns:a16="http://schemas.microsoft.com/office/drawing/2014/main" val="20000"/>
                    </a:ext>
                  </a:extLst>
                </a:gridCol>
              </a:tblGrid>
              <a:tr h="30007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PRIORITY AREA: P</a:t>
                      </a:r>
                      <a:r>
                        <a:rPr lang="en" b="1"/>
                        <a:t>olicy </a:t>
                      </a:r>
                      <a:endParaRPr sz="1400" b="1" u="none" strike="noStrike" cap="none"/>
                    </a:p>
                  </a:txBody>
                  <a:tcPr marL="91425" marR="91425" marT="91425" marB="91425">
                    <a:lnL w="28575" cap="flat" cmpd="sng">
                      <a:solidFill>
                        <a:srgbClr val="741B47"/>
                      </a:solidFill>
                      <a:prstDash val="solid"/>
                      <a:round/>
                      <a:headEnd type="none" w="sm" len="sm"/>
                      <a:tailEnd type="none" w="sm" len="sm"/>
                    </a:lnL>
                    <a:lnR w="28575" cap="flat" cmpd="sng">
                      <a:solidFill>
                        <a:srgbClr val="741B47"/>
                      </a:solidFill>
                      <a:prstDash val="solid"/>
                      <a:round/>
                      <a:headEnd type="none" w="sm" len="sm"/>
                      <a:tailEnd type="none" w="sm" len="sm"/>
                    </a:lnR>
                    <a:lnT w="28575" cap="flat" cmpd="sng">
                      <a:solidFill>
                        <a:srgbClr val="741B47"/>
                      </a:solidFill>
                      <a:prstDash val="solid"/>
                      <a:round/>
                      <a:headEnd type="none" w="sm" len="sm"/>
                      <a:tailEnd type="none" w="sm" len="sm"/>
                    </a:lnT>
                    <a:lnB w="28575" cap="flat" cmpd="sng">
                      <a:solidFill>
                        <a:srgbClr val="741B47"/>
                      </a:solidFill>
                      <a:prstDash val="solid"/>
                      <a:round/>
                      <a:headEnd type="none" w="sm" len="sm"/>
                      <a:tailEnd type="none" w="sm" len="sm"/>
                    </a:lnB>
                    <a:solidFill>
                      <a:srgbClr val="C27BA0"/>
                    </a:solidFill>
                  </a:tcPr>
                </a:tc>
                <a:extLst>
                  <a:ext uri="{0D108BD9-81ED-4DB2-BD59-A6C34878D82A}">
                    <a16:rowId xmlns:a16="http://schemas.microsoft.com/office/drawing/2014/main" val="10000"/>
                  </a:ext>
                </a:extLst>
              </a:tr>
              <a:tr h="278752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dirty="0"/>
                        <a:t>ACTIONS</a:t>
                      </a:r>
                      <a:r>
                        <a:rPr lang="en" sz="1400" u="none" strike="noStrike" cap="none" dirty="0"/>
                        <a:t>:</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AutoNum type="arabicPeriod"/>
                      </a:pPr>
                      <a:r>
                        <a:rPr lang="en" dirty="0"/>
                        <a:t>Advocacy on Adolescent Pregnancy Prevention Bill</a:t>
                      </a:r>
                      <a:endParaRPr dirty="0"/>
                    </a:p>
                    <a:p>
                      <a:pPr marL="457200" marR="0" lvl="0" indent="-317500" algn="l" rtl="0">
                        <a:lnSpc>
                          <a:spcPct val="100000"/>
                        </a:lnSpc>
                        <a:spcBef>
                          <a:spcPts val="0"/>
                        </a:spcBef>
                        <a:spcAft>
                          <a:spcPts val="0"/>
                        </a:spcAft>
                        <a:buClr>
                          <a:srgbClr val="000000"/>
                        </a:buClr>
                        <a:buSzPts val="1400"/>
                        <a:buFont typeface="Arial"/>
                        <a:buAutoNum type="arabicPeriod"/>
                      </a:pPr>
                      <a:r>
                        <a:rPr lang="en" dirty="0"/>
                        <a:t>Rescission of Policy requiring FDA Analysis for procuring FP commodities</a:t>
                      </a:r>
                      <a:endParaRPr dirty="0"/>
                    </a:p>
                    <a:p>
                      <a:pPr marL="457200" marR="0" lvl="0" indent="-317500" algn="l" rtl="0">
                        <a:lnSpc>
                          <a:spcPct val="100000"/>
                        </a:lnSpc>
                        <a:spcBef>
                          <a:spcPts val="0"/>
                        </a:spcBef>
                        <a:spcAft>
                          <a:spcPts val="0"/>
                        </a:spcAft>
                        <a:buSzPts val="1400"/>
                        <a:buAutoNum type="arabicPeriod"/>
                      </a:pPr>
                      <a:r>
                        <a:rPr lang="en" dirty="0"/>
                        <a:t>Strengthen accountability - Quarterly meeting (FP2030 focals, DOH, CPD, UNFPA, USAID, WHO, Likhaan/PSRP) </a:t>
                      </a:r>
                      <a:endParaRPr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28575" cap="flat" cmpd="sng">
                      <a:solidFill>
                        <a:srgbClr val="741B47"/>
                      </a:solidFill>
                      <a:prstDash val="solid"/>
                      <a:round/>
                      <a:headEnd type="none" w="sm" len="sm"/>
                      <a:tailEnd type="none" w="sm" len="sm"/>
                    </a:lnL>
                    <a:lnR w="28575" cap="flat" cmpd="sng">
                      <a:solidFill>
                        <a:srgbClr val="741B47"/>
                      </a:solidFill>
                      <a:prstDash val="solid"/>
                      <a:round/>
                      <a:headEnd type="none" w="sm" len="sm"/>
                      <a:tailEnd type="none" w="sm" len="sm"/>
                    </a:lnR>
                    <a:lnT w="28575" cap="flat" cmpd="sng">
                      <a:solidFill>
                        <a:srgbClr val="741B47"/>
                      </a:solidFill>
                      <a:prstDash val="solid"/>
                      <a:round/>
                      <a:headEnd type="none" w="sm" len="sm"/>
                      <a:tailEnd type="none" w="sm" len="sm"/>
                    </a:lnT>
                    <a:lnB w="28575" cap="flat" cmpd="sng">
                      <a:solidFill>
                        <a:srgbClr val="741B47"/>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402" name="Google Shape;402;p62"/>
          <p:cNvGraphicFramePr/>
          <p:nvPr>
            <p:extLst>
              <p:ext uri="{D42A27DB-BD31-4B8C-83A1-F6EECF244321}">
                <p14:modId xmlns:p14="http://schemas.microsoft.com/office/powerpoint/2010/main" val="1372047701"/>
              </p:ext>
            </p:extLst>
          </p:nvPr>
        </p:nvGraphicFramePr>
        <p:xfrm>
          <a:off x="3240875" y="966425"/>
          <a:ext cx="2738450" cy="3352725"/>
        </p:xfrm>
        <a:graphic>
          <a:graphicData uri="http://schemas.openxmlformats.org/drawingml/2006/table">
            <a:tbl>
              <a:tblPr>
                <a:noFill/>
                <a:tableStyleId>{06666614-2043-41D6-8A01-7E892D1C431A}</a:tableStyleId>
              </a:tblPr>
              <a:tblGrid>
                <a:gridCol w="2738450">
                  <a:extLst>
                    <a:ext uri="{9D8B030D-6E8A-4147-A177-3AD203B41FA5}">
                      <a16:colId xmlns:a16="http://schemas.microsoft.com/office/drawing/2014/main" val="20000"/>
                    </a:ext>
                  </a:extLst>
                </a:gridCol>
              </a:tblGrid>
              <a:tr h="382750">
                <a:tc>
                  <a:txBody>
                    <a:bodyPr/>
                    <a:lstStyle/>
                    <a:p>
                      <a:pPr marL="0" marR="0" lvl="0" indent="0" algn="l" rtl="0">
                        <a:lnSpc>
                          <a:spcPct val="100000"/>
                        </a:lnSpc>
                        <a:spcBef>
                          <a:spcPts val="0"/>
                        </a:spcBef>
                        <a:spcAft>
                          <a:spcPts val="0"/>
                        </a:spcAft>
                        <a:buClr>
                          <a:srgbClr val="000000"/>
                        </a:buClr>
                        <a:buSzPts val="1400"/>
                        <a:buFont typeface="Arial"/>
                        <a:buNone/>
                      </a:pPr>
                      <a:r>
                        <a:rPr lang="en" sz="1300" b="1" u="none" strike="noStrike" cap="none"/>
                        <a:t>PRIORITY AREA: Programming</a:t>
                      </a:r>
                      <a:endParaRPr sz="1300" b="1" u="none" strike="noStrike" cap="none"/>
                    </a:p>
                  </a:txBody>
                  <a:tcPr marL="91425" marR="91425" marT="91425" marB="91425">
                    <a:lnL w="28575" cap="flat" cmpd="sng">
                      <a:solidFill>
                        <a:srgbClr val="741B47"/>
                      </a:solidFill>
                      <a:prstDash val="solid"/>
                      <a:round/>
                      <a:headEnd type="none" w="sm" len="sm"/>
                      <a:tailEnd type="none" w="sm" len="sm"/>
                    </a:lnL>
                    <a:lnR w="28575" cap="flat" cmpd="sng">
                      <a:solidFill>
                        <a:srgbClr val="741B47"/>
                      </a:solidFill>
                      <a:prstDash val="solid"/>
                      <a:round/>
                      <a:headEnd type="none" w="sm" len="sm"/>
                      <a:tailEnd type="none" w="sm" len="sm"/>
                    </a:lnR>
                    <a:lnT w="28575" cap="flat" cmpd="sng">
                      <a:solidFill>
                        <a:srgbClr val="741B47"/>
                      </a:solidFill>
                      <a:prstDash val="solid"/>
                      <a:round/>
                      <a:headEnd type="none" w="sm" len="sm"/>
                      <a:tailEnd type="none" w="sm" len="sm"/>
                    </a:lnT>
                    <a:lnB w="28575" cap="flat" cmpd="sng">
                      <a:solidFill>
                        <a:srgbClr val="741B47"/>
                      </a:solidFill>
                      <a:prstDash val="solid"/>
                      <a:round/>
                      <a:headEnd type="none" w="sm" len="sm"/>
                      <a:tailEnd type="none" w="sm" len="sm"/>
                    </a:lnB>
                    <a:solidFill>
                      <a:srgbClr val="C27BA0"/>
                    </a:solidFill>
                  </a:tcPr>
                </a:tc>
                <a:extLst>
                  <a:ext uri="{0D108BD9-81ED-4DB2-BD59-A6C34878D82A}">
                    <a16:rowId xmlns:a16="http://schemas.microsoft.com/office/drawing/2014/main" val="10000"/>
                  </a:ext>
                </a:extLst>
              </a:tr>
              <a:tr h="296997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dirty="0"/>
                        <a:t>ACTIONS</a:t>
                      </a:r>
                      <a:r>
                        <a:rPr lang="en" sz="1400" u="none" strike="noStrike" cap="none" dirty="0"/>
                        <a:t>:</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AutoNum type="arabicPeriod"/>
                      </a:pPr>
                      <a:r>
                        <a:rPr lang="en" dirty="0"/>
                        <a:t>Expand FP Choices</a:t>
                      </a:r>
                      <a:endParaRPr dirty="0"/>
                    </a:p>
                    <a:p>
                      <a:pPr marL="457200" marR="0" lvl="0" indent="-317500" algn="l" rtl="0">
                        <a:lnSpc>
                          <a:spcPct val="100000"/>
                        </a:lnSpc>
                        <a:spcBef>
                          <a:spcPts val="0"/>
                        </a:spcBef>
                        <a:spcAft>
                          <a:spcPts val="0"/>
                        </a:spcAft>
                        <a:buSzPts val="1400"/>
                        <a:buAutoNum type="arabicPeriod"/>
                      </a:pPr>
                      <a:r>
                        <a:rPr lang="en" dirty="0"/>
                        <a:t>Strengthen Immediate Postpartum FP, with </a:t>
                      </a:r>
                      <a:r>
                        <a:rPr lang="en" dirty="0">
                          <a:solidFill>
                            <a:schemeClr val="dk1"/>
                          </a:solidFill>
                        </a:rPr>
                        <a:t>emphasis of ICV (</a:t>
                      </a:r>
                      <a:r>
                        <a:rPr lang="en" dirty="0"/>
                        <a:t>include adolescent mothers)</a:t>
                      </a:r>
                      <a:endParaRPr dirty="0"/>
                    </a:p>
                    <a:p>
                      <a:pPr marL="457200" marR="0" lvl="0" indent="-317500" algn="l" rtl="0">
                        <a:lnSpc>
                          <a:spcPct val="100000"/>
                        </a:lnSpc>
                        <a:spcBef>
                          <a:spcPts val="0"/>
                        </a:spcBef>
                        <a:spcAft>
                          <a:spcPts val="0"/>
                        </a:spcAft>
                        <a:buSzPts val="1400"/>
                        <a:buAutoNum type="arabicPeriod"/>
                      </a:pPr>
                      <a:r>
                        <a:rPr lang="en" dirty="0"/>
                        <a:t>Expansion of training of community health workers </a:t>
                      </a:r>
                      <a:endParaRPr dirty="0"/>
                    </a:p>
                    <a:p>
                      <a:pPr marL="457200" marR="0" lvl="0" indent="-317500" algn="l" rtl="0">
                        <a:lnSpc>
                          <a:spcPct val="100000"/>
                        </a:lnSpc>
                        <a:spcBef>
                          <a:spcPts val="0"/>
                        </a:spcBef>
                        <a:spcAft>
                          <a:spcPts val="0"/>
                        </a:spcAft>
                        <a:buSzPts val="1400"/>
                        <a:buAutoNum type="arabicPeriod"/>
                      </a:pPr>
                      <a:r>
                        <a:rPr lang="en" dirty="0"/>
                        <a:t>Revival of National Implementation Team for Reproductive Health</a:t>
                      </a:r>
                      <a:endParaRPr dirty="0"/>
                    </a:p>
                    <a:p>
                      <a:pPr marL="457200" marR="0" lvl="0" indent="-317500" algn="l" rtl="0">
                        <a:lnSpc>
                          <a:spcPct val="100000"/>
                        </a:lnSpc>
                        <a:spcBef>
                          <a:spcPts val="0"/>
                        </a:spcBef>
                        <a:spcAft>
                          <a:spcPts val="0"/>
                        </a:spcAft>
                        <a:buSzPts val="1400"/>
                        <a:buAutoNum type="arabicPeriod"/>
                      </a:pPr>
                      <a:r>
                        <a:rPr lang="en" dirty="0"/>
                        <a:t>Data visibility</a:t>
                      </a:r>
                      <a:endParaRPr sz="1400" u="none" strike="noStrike" cap="none" dirty="0"/>
                    </a:p>
                  </a:txBody>
                  <a:tcPr marL="91425" marR="91425" marT="91425" marB="91425">
                    <a:lnL w="28575" cap="flat" cmpd="sng">
                      <a:solidFill>
                        <a:srgbClr val="741B47"/>
                      </a:solidFill>
                      <a:prstDash val="solid"/>
                      <a:round/>
                      <a:headEnd type="none" w="sm" len="sm"/>
                      <a:tailEnd type="none" w="sm" len="sm"/>
                    </a:lnL>
                    <a:lnR w="28575" cap="flat" cmpd="sng">
                      <a:solidFill>
                        <a:srgbClr val="741B47"/>
                      </a:solidFill>
                      <a:prstDash val="solid"/>
                      <a:round/>
                      <a:headEnd type="none" w="sm" len="sm"/>
                      <a:tailEnd type="none" w="sm" len="sm"/>
                    </a:lnR>
                    <a:lnT w="28575" cap="flat" cmpd="sng">
                      <a:solidFill>
                        <a:srgbClr val="741B47"/>
                      </a:solidFill>
                      <a:prstDash val="solid"/>
                      <a:round/>
                      <a:headEnd type="none" w="sm" len="sm"/>
                      <a:tailEnd type="none" w="sm" len="sm"/>
                    </a:lnT>
                    <a:lnB w="28575" cap="flat" cmpd="sng">
                      <a:solidFill>
                        <a:srgbClr val="741B47"/>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403" name="Google Shape;403;p62"/>
          <p:cNvGraphicFramePr/>
          <p:nvPr>
            <p:extLst>
              <p:ext uri="{D42A27DB-BD31-4B8C-83A1-F6EECF244321}">
                <p14:modId xmlns:p14="http://schemas.microsoft.com/office/powerpoint/2010/main" val="1050412558"/>
              </p:ext>
            </p:extLst>
          </p:nvPr>
        </p:nvGraphicFramePr>
        <p:xfrm>
          <a:off x="6288875" y="966425"/>
          <a:ext cx="2738450" cy="3360885"/>
        </p:xfrm>
        <a:graphic>
          <a:graphicData uri="http://schemas.openxmlformats.org/drawingml/2006/table">
            <a:tbl>
              <a:tblPr>
                <a:noFill/>
                <a:tableStyleId>{06666614-2043-41D6-8A01-7E892D1C431A}</a:tableStyleId>
              </a:tblPr>
              <a:tblGrid>
                <a:gridCol w="2738450">
                  <a:extLst>
                    <a:ext uri="{9D8B030D-6E8A-4147-A177-3AD203B41FA5}">
                      <a16:colId xmlns:a16="http://schemas.microsoft.com/office/drawing/2014/main" val="20000"/>
                    </a:ext>
                  </a:extLst>
                </a:gridCol>
              </a:tblGrid>
              <a:tr h="388050">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PRIORITY AREA: Financing</a:t>
                      </a:r>
                      <a:endParaRPr sz="1400" b="1" u="none" strike="noStrike" cap="none"/>
                    </a:p>
                  </a:txBody>
                  <a:tcPr marL="91425" marR="91425" marT="91425" marB="91425">
                    <a:lnL w="28575" cap="flat" cmpd="sng">
                      <a:solidFill>
                        <a:srgbClr val="741B47"/>
                      </a:solidFill>
                      <a:prstDash val="solid"/>
                      <a:round/>
                      <a:headEnd type="none" w="sm" len="sm"/>
                      <a:tailEnd type="none" w="sm" len="sm"/>
                    </a:lnL>
                    <a:lnR w="28575" cap="flat" cmpd="sng">
                      <a:solidFill>
                        <a:srgbClr val="741B47"/>
                      </a:solidFill>
                      <a:prstDash val="solid"/>
                      <a:round/>
                      <a:headEnd type="none" w="sm" len="sm"/>
                      <a:tailEnd type="none" w="sm" len="sm"/>
                    </a:lnR>
                    <a:lnT w="28575" cap="flat" cmpd="sng">
                      <a:solidFill>
                        <a:srgbClr val="741B47"/>
                      </a:solidFill>
                      <a:prstDash val="solid"/>
                      <a:round/>
                      <a:headEnd type="none" w="sm" len="sm"/>
                      <a:tailEnd type="none" w="sm" len="sm"/>
                    </a:lnT>
                    <a:lnB w="28575" cap="flat" cmpd="sng">
                      <a:solidFill>
                        <a:srgbClr val="741B47"/>
                      </a:solidFill>
                      <a:prstDash val="solid"/>
                      <a:round/>
                      <a:headEnd type="none" w="sm" len="sm"/>
                      <a:tailEnd type="none" w="sm" len="sm"/>
                    </a:lnB>
                    <a:solidFill>
                      <a:srgbClr val="C27BA0"/>
                    </a:solidFill>
                  </a:tcPr>
                </a:tc>
                <a:extLst>
                  <a:ext uri="{0D108BD9-81ED-4DB2-BD59-A6C34878D82A}">
                    <a16:rowId xmlns:a16="http://schemas.microsoft.com/office/drawing/2014/main" val="10000"/>
                  </a:ext>
                </a:extLst>
              </a:tr>
              <a:tr h="296467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dirty="0"/>
                        <a:t>ACTIONS</a:t>
                      </a:r>
                      <a:r>
                        <a:rPr lang="en" sz="1400" u="none" strike="noStrike" cap="none" dirty="0"/>
                        <a:t>:</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AutoNum type="arabicPeriod"/>
                      </a:pPr>
                      <a:r>
                        <a:rPr lang="en" dirty="0"/>
                        <a:t>Expansion of PhilHealth COPB (includes removal of PSI- single / double rods) </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AutoNum type="arabicPeriod"/>
                      </a:pPr>
                      <a:r>
                        <a:rPr lang="en" dirty="0"/>
                        <a:t>Closing the gap of Philhealth reimbursements</a:t>
                      </a:r>
                      <a:endParaRPr dirty="0"/>
                    </a:p>
                    <a:p>
                      <a:pPr marL="457200" lvl="0" indent="-317500" algn="l" rtl="0">
                        <a:spcBef>
                          <a:spcPts val="0"/>
                        </a:spcBef>
                        <a:spcAft>
                          <a:spcPts val="0"/>
                        </a:spcAft>
                        <a:buSzPts val="1400"/>
                        <a:buAutoNum type="arabicPeriod"/>
                      </a:pPr>
                      <a:r>
                        <a:rPr lang="en" dirty="0">
                          <a:solidFill>
                            <a:schemeClr val="dk1"/>
                          </a:solidFill>
                        </a:rPr>
                        <a:t>Incentivize the establishment and maintenance of AFHF </a:t>
                      </a:r>
                      <a:endParaRPr sz="1400" u="none" strike="noStrike" cap="none" dirty="0"/>
                    </a:p>
                  </a:txBody>
                  <a:tcPr marL="91425" marR="91425" marT="91425" marB="91425">
                    <a:lnL w="28575" cap="flat" cmpd="sng">
                      <a:solidFill>
                        <a:srgbClr val="741B47"/>
                      </a:solidFill>
                      <a:prstDash val="solid"/>
                      <a:round/>
                      <a:headEnd type="none" w="sm" len="sm"/>
                      <a:tailEnd type="none" w="sm" len="sm"/>
                    </a:lnL>
                    <a:lnR w="28575" cap="flat" cmpd="sng">
                      <a:solidFill>
                        <a:srgbClr val="741B47"/>
                      </a:solidFill>
                      <a:prstDash val="solid"/>
                      <a:round/>
                      <a:headEnd type="none" w="sm" len="sm"/>
                      <a:tailEnd type="none" w="sm" len="sm"/>
                    </a:lnR>
                    <a:lnT w="28575" cap="flat" cmpd="sng">
                      <a:solidFill>
                        <a:srgbClr val="741B47"/>
                      </a:solidFill>
                      <a:prstDash val="solid"/>
                      <a:round/>
                      <a:headEnd type="none" w="sm" len="sm"/>
                      <a:tailEnd type="none" w="sm" len="sm"/>
                    </a:lnT>
                    <a:lnB w="28575" cap="flat" cmpd="sng">
                      <a:solidFill>
                        <a:srgbClr val="741B47"/>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404" name="Google Shape;404;p62"/>
          <p:cNvPicPr preferRelativeResize="0"/>
          <p:nvPr/>
        </p:nvPicPr>
        <p:blipFill rotWithShape="1">
          <a:blip r:embed="rId3">
            <a:alphaModFix/>
          </a:blip>
          <a:srcRect/>
          <a:stretch/>
        </p:blipFill>
        <p:spPr>
          <a:xfrm>
            <a:off x="142705" y="207854"/>
            <a:ext cx="1032952" cy="60183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3"/>
          <p:cNvSpPr txBox="1"/>
          <p:nvPr/>
        </p:nvSpPr>
        <p:spPr>
          <a:xfrm>
            <a:off x="514350" y="2186925"/>
            <a:ext cx="8115300" cy="769500"/>
          </a:xfrm>
          <a:prstGeom prst="rect">
            <a:avLst/>
          </a:prstGeom>
          <a:noFill/>
          <a:ln>
            <a:noFill/>
          </a:ln>
          <a:effectLst>
            <a:outerShdw blurRad="57150" dist="19050" dir="5400000" algn="bl" rotWithShape="0">
              <a:srgbClr val="000000">
                <a:alpha val="50000"/>
              </a:srgbClr>
            </a:outerShdw>
          </a:effectLst>
        </p:spPr>
        <p:txBody>
          <a:bodyPr spcFirstLastPara="1" wrap="square" lIns="0" tIns="0" rIns="0" bIns="0" anchor="t" anchorCtr="0">
            <a:spAutoFit/>
          </a:bodyPr>
          <a:lstStyle/>
          <a:p>
            <a:pPr marL="0" marR="0" lvl="0" indent="0" algn="ctr" rtl="0">
              <a:lnSpc>
                <a:spcPct val="114001"/>
              </a:lnSpc>
              <a:spcBef>
                <a:spcPts val="0"/>
              </a:spcBef>
              <a:spcAft>
                <a:spcPts val="0"/>
              </a:spcAft>
              <a:buClr>
                <a:srgbClr val="000000"/>
              </a:buClr>
              <a:buSzPts val="5000"/>
              <a:buFont typeface="Arial"/>
              <a:buNone/>
            </a:pPr>
            <a:r>
              <a:rPr lang="en" sz="5000" b="1">
                <a:solidFill>
                  <a:srgbClr val="147669"/>
                </a:solidFill>
                <a:latin typeface="Caveat"/>
                <a:ea typeface="Caveat"/>
                <a:cs typeface="Caveat"/>
                <a:sym typeface="Caveat"/>
              </a:rPr>
              <a:t>Maraming Salamat</a:t>
            </a:r>
            <a:endParaRPr sz="5000" b="1" i="0" u="none" strike="noStrike" cap="none">
              <a:solidFill>
                <a:srgbClr val="147669"/>
              </a:solidFill>
              <a:latin typeface="Caveat"/>
              <a:ea typeface="Caveat"/>
              <a:cs typeface="Caveat"/>
              <a:sym typeface="Caveat"/>
            </a:endParaRPr>
          </a:p>
        </p:txBody>
      </p:sp>
      <p:pic>
        <p:nvPicPr>
          <p:cNvPr id="410" name="Google Shape;410;p63"/>
          <p:cNvPicPr preferRelativeResize="0"/>
          <p:nvPr/>
        </p:nvPicPr>
        <p:blipFill>
          <a:blip r:embed="rId3">
            <a:alphaModFix/>
          </a:blip>
          <a:stretch>
            <a:fillRect/>
          </a:stretch>
        </p:blipFill>
        <p:spPr>
          <a:xfrm>
            <a:off x="3594675" y="1120846"/>
            <a:ext cx="1013286" cy="960920"/>
          </a:xfrm>
          <a:prstGeom prst="rect">
            <a:avLst/>
          </a:prstGeom>
          <a:noFill/>
          <a:ln>
            <a:noFill/>
          </a:ln>
        </p:spPr>
      </p:pic>
      <p:pic>
        <p:nvPicPr>
          <p:cNvPr id="411" name="Google Shape;411;p63"/>
          <p:cNvPicPr preferRelativeResize="0"/>
          <p:nvPr/>
        </p:nvPicPr>
        <p:blipFill rotWithShape="1">
          <a:blip r:embed="rId4">
            <a:alphaModFix/>
          </a:blip>
          <a:srcRect l="5519" r="44392" b="9288"/>
          <a:stretch/>
        </p:blipFill>
        <p:spPr>
          <a:xfrm>
            <a:off x="4529042" y="907825"/>
            <a:ext cx="1432800" cy="1359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415"/>
        <p:cNvGrpSpPr/>
        <p:nvPr/>
      </p:nvGrpSpPr>
      <p:grpSpPr>
        <a:xfrm>
          <a:off x="0" y="0"/>
          <a:ext cx="0" cy="0"/>
          <a:chOff x="0" y="0"/>
          <a:chExt cx="0" cy="0"/>
        </a:xfrm>
      </p:grpSpPr>
      <p:sp>
        <p:nvSpPr>
          <p:cNvPr id="416" name="Google Shape;416;p6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latin typeface="Barlow"/>
                <a:ea typeface="Barlow"/>
                <a:cs typeface="Barlow"/>
                <a:sym typeface="Barlow"/>
              </a:rPr>
              <a:t>Optional Slides</a:t>
            </a:r>
            <a:endParaRPr>
              <a:latin typeface="Barlow"/>
              <a:ea typeface="Barlow"/>
              <a:cs typeface="Barlow"/>
              <a:sym typeface="Barlow"/>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9"/>
          <p:cNvPicPr preferRelativeResize="0"/>
          <p:nvPr/>
        </p:nvPicPr>
        <p:blipFill rotWithShape="1">
          <a:blip r:embed="rId3">
            <a:alphaModFix/>
          </a:blip>
          <a:srcRect/>
          <a:stretch/>
        </p:blipFill>
        <p:spPr>
          <a:xfrm>
            <a:off x="934500" y="806100"/>
            <a:ext cx="2251575" cy="3674830"/>
          </a:xfrm>
          <a:prstGeom prst="rect">
            <a:avLst/>
          </a:prstGeom>
          <a:noFill/>
          <a:ln>
            <a:noFill/>
          </a:ln>
        </p:spPr>
      </p:pic>
      <p:sp>
        <p:nvSpPr>
          <p:cNvPr id="266" name="Google Shape;266;p49"/>
          <p:cNvSpPr/>
          <p:nvPr/>
        </p:nvSpPr>
        <p:spPr>
          <a:xfrm>
            <a:off x="3643950" y="1496525"/>
            <a:ext cx="4596000" cy="2568000"/>
          </a:xfrm>
          <a:prstGeom prst="wedgeRoundRectCallout">
            <a:avLst>
              <a:gd name="adj1" fmla="val -60160"/>
              <a:gd name="adj2" fmla="val -36256"/>
              <a:gd name="adj3" fmla="val 16667"/>
            </a:avLst>
          </a:prstGeom>
          <a:noFill/>
          <a:ln w="76200" cap="flat" cmpd="sng">
            <a:solidFill>
              <a:srgbClr val="2E5F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67" name="Google Shape;267;p49"/>
          <p:cNvSpPr txBox="1"/>
          <p:nvPr/>
        </p:nvSpPr>
        <p:spPr>
          <a:xfrm>
            <a:off x="3966327" y="1678000"/>
            <a:ext cx="4059900" cy="1593900"/>
          </a:xfrm>
          <a:prstGeom prst="rect">
            <a:avLst/>
          </a:prstGeom>
          <a:noFill/>
          <a:ln>
            <a:noFill/>
          </a:ln>
        </p:spPr>
        <p:txBody>
          <a:bodyPr spcFirstLastPara="1" wrap="square" lIns="68575" tIns="68575" rIns="68575" bIns="68575" anchor="t" anchorCtr="0">
            <a:noAutofit/>
          </a:bodyPr>
          <a:lstStyle/>
          <a:p>
            <a:pPr marL="0" marR="0" lvl="2" indent="0" algn="just" rtl="0">
              <a:lnSpc>
                <a:spcPct val="107000"/>
              </a:lnSpc>
              <a:spcBef>
                <a:spcPts val="0"/>
              </a:spcBef>
              <a:spcAft>
                <a:spcPts val="0"/>
              </a:spcAft>
              <a:buClr>
                <a:srgbClr val="000000"/>
              </a:buClr>
              <a:buSzPts val="2100"/>
              <a:buFont typeface="Arial"/>
              <a:buNone/>
            </a:pPr>
            <a:r>
              <a:rPr lang="en" sz="2100" b="0" i="0" u="none" strike="noStrike" cap="none">
                <a:solidFill>
                  <a:srgbClr val="000000"/>
                </a:solidFill>
                <a:latin typeface="Roboto"/>
                <a:ea typeface="Roboto"/>
                <a:cs typeface="Roboto"/>
                <a:sym typeface="Roboto"/>
              </a:rPr>
              <a:t>By the end of 2030, all Filipinos enjoy a</a:t>
            </a:r>
            <a:r>
              <a:rPr lang="en" sz="2100" b="1" i="0" u="none" strike="noStrike" cap="none">
                <a:solidFill>
                  <a:srgbClr val="000000"/>
                </a:solidFill>
                <a:latin typeface="Roboto"/>
                <a:ea typeface="Roboto"/>
                <a:cs typeface="Roboto"/>
                <a:sym typeface="Roboto"/>
              </a:rPr>
              <a:t> healthy and productive life</a:t>
            </a:r>
            <a:r>
              <a:rPr lang="en" sz="2100" b="0" i="0" u="none" strike="noStrike" cap="none">
                <a:solidFill>
                  <a:srgbClr val="000000"/>
                </a:solidFill>
                <a:latin typeface="Roboto"/>
                <a:ea typeface="Roboto"/>
                <a:cs typeface="Roboto"/>
                <a:sym typeface="Roboto"/>
              </a:rPr>
              <a:t> and are</a:t>
            </a:r>
            <a:r>
              <a:rPr lang="en" sz="2100" b="1" i="0" u="none" strike="noStrike" cap="none">
                <a:solidFill>
                  <a:srgbClr val="000000"/>
                </a:solidFill>
                <a:latin typeface="Roboto"/>
                <a:ea typeface="Roboto"/>
                <a:cs typeface="Roboto"/>
                <a:sym typeface="Roboto"/>
              </a:rPr>
              <a:t> empowered to make informed decisions </a:t>
            </a:r>
            <a:r>
              <a:rPr lang="en" sz="2100" b="0" i="0" u="none" strike="noStrike" cap="none">
                <a:solidFill>
                  <a:srgbClr val="000000"/>
                </a:solidFill>
                <a:latin typeface="Roboto"/>
                <a:ea typeface="Roboto"/>
                <a:cs typeface="Roboto"/>
                <a:sym typeface="Roboto"/>
              </a:rPr>
              <a:t>in family planning and in their reproductive health and rights.</a:t>
            </a:r>
            <a:endParaRPr sz="1800" b="0" i="0" u="none" strike="noStrike" cap="none">
              <a:solidFill>
                <a:srgbClr val="000000"/>
              </a:solidFill>
              <a:latin typeface="Roboto"/>
              <a:ea typeface="Roboto"/>
              <a:cs typeface="Roboto"/>
              <a:sym typeface="Roboto"/>
            </a:endParaRPr>
          </a:p>
        </p:txBody>
      </p:sp>
      <p:sp>
        <p:nvSpPr>
          <p:cNvPr id="268" name="Google Shape;268;p49"/>
          <p:cNvSpPr txBox="1"/>
          <p:nvPr/>
        </p:nvSpPr>
        <p:spPr>
          <a:xfrm>
            <a:off x="2013000" y="849100"/>
            <a:ext cx="4815300" cy="371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800"/>
              <a:buFont typeface="Arial"/>
              <a:buNone/>
            </a:pPr>
            <a:r>
              <a:rPr lang="en" sz="2100" b="1" i="1" u="none" strike="noStrike" cap="none">
                <a:solidFill>
                  <a:srgbClr val="2E5D4D"/>
                </a:solidFill>
                <a:highlight>
                  <a:srgbClr val="FEC832"/>
                </a:highlight>
                <a:latin typeface="Roboto"/>
                <a:ea typeface="Roboto"/>
                <a:cs typeface="Roboto"/>
                <a:sym typeface="Roboto"/>
              </a:rPr>
              <a:t>Vision Statement:</a:t>
            </a:r>
            <a:endParaRPr sz="2100" b="1" i="1" u="none" strike="noStrike" cap="none">
              <a:solidFill>
                <a:srgbClr val="2E5D4D"/>
              </a:solidFill>
              <a:highlight>
                <a:srgbClr val="FEC832"/>
              </a:highlight>
              <a:latin typeface="Roboto"/>
              <a:ea typeface="Roboto"/>
              <a:cs typeface="Roboto"/>
              <a:sym typeface="Roboto"/>
            </a:endParaRPr>
          </a:p>
        </p:txBody>
      </p:sp>
      <p:sp>
        <p:nvSpPr>
          <p:cNvPr id="269" name="Google Shape;269;p49"/>
          <p:cNvSpPr txBox="1">
            <a:spLocks noGrp="1"/>
          </p:cNvSpPr>
          <p:nvPr>
            <p:ph type="title"/>
          </p:nvPr>
        </p:nvSpPr>
        <p:spPr>
          <a:xfrm>
            <a:off x="260388" y="89120"/>
            <a:ext cx="8478000" cy="708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Philippines FP2030</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420"/>
        <p:cNvGrpSpPr/>
        <p:nvPr/>
      </p:nvGrpSpPr>
      <p:grpSpPr>
        <a:xfrm>
          <a:off x="0" y="0"/>
          <a:ext cx="0" cy="0"/>
          <a:chOff x="0" y="0"/>
          <a:chExt cx="0" cy="0"/>
        </a:xfrm>
      </p:grpSpPr>
      <p:sp>
        <p:nvSpPr>
          <p:cNvPr id="421" name="Google Shape;421;p65"/>
          <p:cNvSpPr txBox="1">
            <a:spLocks noGrp="1"/>
          </p:cNvSpPr>
          <p:nvPr>
            <p:ph type="title" idx="4294967295"/>
          </p:nvPr>
        </p:nvSpPr>
        <p:spPr>
          <a:xfrm>
            <a:off x="84450" y="152550"/>
            <a:ext cx="8975100" cy="5727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49549"/>
              <a:buFont typeface="Arial"/>
              <a:buNone/>
            </a:pPr>
            <a:r>
              <a:rPr lang="en" sz="2220">
                <a:solidFill>
                  <a:srgbClr val="214134"/>
                </a:solidFill>
                <a:latin typeface="Nunito ExtraBold"/>
                <a:ea typeface="Nunito ExtraBold"/>
                <a:cs typeface="Nunito ExtraBold"/>
                <a:sym typeface="Nunito ExtraBold"/>
              </a:rPr>
              <a:t>BUCAS -</a:t>
            </a:r>
            <a:r>
              <a:rPr lang="en" sz="2108">
                <a:solidFill>
                  <a:srgbClr val="214134"/>
                </a:solidFill>
                <a:latin typeface="Nunito"/>
                <a:ea typeface="Nunito"/>
                <a:cs typeface="Nunito"/>
                <a:sym typeface="Nunito"/>
              </a:rPr>
              <a:t> </a:t>
            </a:r>
            <a:r>
              <a:rPr lang="en" sz="2108">
                <a:solidFill>
                  <a:srgbClr val="214134"/>
                </a:solidFill>
                <a:latin typeface="Nunito ExtraBold"/>
                <a:ea typeface="Nunito ExtraBold"/>
                <a:cs typeface="Nunito ExtraBold"/>
                <a:sym typeface="Nunito ExtraBold"/>
              </a:rPr>
              <a:t>BAGONG URGENT CARE </a:t>
            </a:r>
            <a:r>
              <a:rPr lang="en" sz="2108">
                <a:solidFill>
                  <a:srgbClr val="214134"/>
                </a:solidFill>
                <a:latin typeface="Nunito"/>
                <a:ea typeface="Nunito"/>
                <a:cs typeface="Nunito"/>
                <a:sym typeface="Nunito"/>
              </a:rPr>
              <a:t>AND </a:t>
            </a:r>
            <a:r>
              <a:rPr lang="en" sz="2108">
                <a:solidFill>
                  <a:srgbClr val="214134"/>
                </a:solidFill>
                <a:latin typeface="Nunito ExtraBold"/>
                <a:ea typeface="Nunito ExtraBold"/>
                <a:cs typeface="Nunito ExtraBold"/>
                <a:sym typeface="Nunito ExtraBold"/>
              </a:rPr>
              <a:t>AMBULATORY SERVICE </a:t>
            </a:r>
            <a:r>
              <a:rPr lang="en" sz="2108">
                <a:solidFill>
                  <a:srgbClr val="214134"/>
                </a:solidFill>
                <a:latin typeface="Nunito"/>
                <a:ea typeface="Nunito"/>
                <a:cs typeface="Nunito"/>
                <a:sym typeface="Nunito"/>
              </a:rPr>
              <a:t>CENTER</a:t>
            </a:r>
            <a:endParaRPr sz="2108">
              <a:solidFill>
                <a:srgbClr val="214134"/>
              </a:solidFill>
              <a:latin typeface="Nunito"/>
              <a:ea typeface="Nunito"/>
              <a:cs typeface="Nunito"/>
              <a:sym typeface="Nunito"/>
            </a:endParaRPr>
          </a:p>
        </p:txBody>
      </p:sp>
      <p:cxnSp>
        <p:nvCxnSpPr>
          <p:cNvPr id="422" name="Google Shape;422;p65"/>
          <p:cNvCxnSpPr/>
          <p:nvPr/>
        </p:nvCxnSpPr>
        <p:spPr>
          <a:xfrm>
            <a:off x="496200" y="679725"/>
            <a:ext cx="8151600" cy="0"/>
          </a:xfrm>
          <a:prstGeom prst="straightConnector1">
            <a:avLst/>
          </a:prstGeom>
          <a:noFill/>
          <a:ln w="9525" cap="flat" cmpd="sng">
            <a:solidFill>
              <a:srgbClr val="214134"/>
            </a:solidFill>
            <a:prstDash val="solid"/>
            <a:round/>
            <a:headEnd type="none" w="med" len="med"/>
            <a:tailEnd type="none" w="med" len="med"/>
          </a:ln>
        </p:spPr>
      </p:cxnSp>
      <p:sp>
        <p:nvSpPr>
          <p:cNvPr id="423" name="Google Shape;423;p65"/>
          <p:cNvSpPr/>
          <p:nvPr/>
        </p:nvSpPr>
        <p:spPr>
          <a:xfrm>
            <a:off x="4474075" y="777075"/>
            <a:ext cx="4365300" cy="3717600"/>
          </a:xfrm>
          <a:prstGeom prst="rect">
            <a:avLst/>
          </a:prstGeom>
          <a:solidFill>
            <a:srgbClr val="55A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5"/>
          <p:cNvSpPr txBox="1"/>
          <p:nvPr/>
        </p:nvSpPr>
        <p:spPr>
          <a:xfrm>
            <a:off x="5276325" y="4155875"/>
            <a:ext cx="2685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chemeClr val="lt1"/>
                </a:solidFill>
                <a:latin typeface="Nunito"/>
                <a:ea typeface="Nunito"/>
                <a:cs typeface="Nunito"/>
                <a:sym typeface="Nunito"/>
              </a:rPr>
              <a:t>XXXXX</a:t>
            </a:r>
            <a:endParaRPr sz="1000" b="1">
              <a:solidFill>
                <a:schemeClr val="lt1"/>
              </a:solidFill>
              <a:latin typeface="Nunito"/>
              <a:ea typeface="Nunito"/>
              <a:cs typeface="Nunito"/>
              <a:sym typeface="Nunito"/>
            </a:endParaRPr>
          </a:p>
        </p:txBody>
      </p:sp>
      <p:sp>
        <p:nvSpPr>
          <p:cNvPr id="425" name="Google Shape;425;p65"/>
          <p:cNvSpPr txBox="1"/>
          <p:nvPr/>
        </p:nvSpPr>
        <p:spPr>
          <a:xfrm>
            <a:off x="182075" y="777075"/>
            <a:ext cx="4234500" cy="28053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SzPts val="1500"/>
              <a:buFont typeface="Nunito"/>
              <a:buChar char="●"/>
            </a:pPr>
            <a:r>
              <a:rPr lang="en" sz="1500">
                <a:latin typeface="Nunito"/>
                <a:ea typeface="Nunito"/>
                <a:cs typeface="Nunito"/>
                <a:sym typeface="Nunito"/>
              </a:rPr>
              <a:t>The BUCAS centers are envisioned to provide ambulatory and urgent services</a:t>
            </a:r>
            <a:endParaRPr sz="1500">
              <a:latin typeface="Nunito"/>
              <a:ea typeface="Nunito"/>
              <a:cs typeface="Nunito"/>
              <a:sym typeface="Nunito"/>
            </a:endParaRPr>
          </a:p>
          <a:p>
            <a:pPr marL="457200" lvl="0" indent="-323850" algn="l" rtl="0">
              <a:lnSpc>
                <a:spcPct val="115000"/>
              </a:lnSpc>
              <a:spcBef>
                <a:spcPts val="0"/>
              </a:spcBef>
              <a:spcAft>
                <a:spcPts val="0"/>
              </a:spcAft>
              <a:buSzPts val="1500"/>
              <a:buFont typeface="Nunito"/>
              <a:buChar char="●"/>
            </a:pPr>
            <a:r>
              <a:rPr lang="en" sz="1500">
                <a:latin typeface="Nunito"/>
                <a:ea typeface="Nunito"/>
                <a:cs typeface="Nunito"/>
                <a:sym typeface="Nunito"/>
              </a:rPr>
              <a:t>The BUCAS center shall be integrated with the existing Healthcare Provider Network (HCPN).</a:t>
            </a:r>
            <a:endParaRPr sz="1500">
              <a:latin typeface="Nunito"/>
              <a:ea typeface="Nunito"/>
              <a:cs typeface="Nunito"/>
              <a:sym typeface="Nunito"/>
            </a:endParaRPr>
          </a:p>
          <a:p>
            <a:pPr marL="457200" lvl="0" indent="-323850" algn="l" rtl="0">
              <a:lnSpc>
                <a:spcPct val="115000"/>
              </a:lnSpc>
              <a:spcBef>
                <a:spcPts val="0"/>
              </a:spcBef>
              <a:spcAft>
                <a:spcPts val="0"/>
              </a:spcAft>
              <a:buSzPts val="1500"/>
              <a:buFont typeface="Nunito"/>
              <a:buChar char="●"/>
            </a:pPr>
            <a:r>
              <a:rPr lang="en" sz="1500">
                <a:latin typeface="Nunito"/>
                <a:ea typeface="Nunito"/>
                <a:cs typeface="Nunito"/>
                <a:sym typeface="Nunito"/>
              </a:rPr>
              <a:t>As of June 3, 2024, the Office of the Secretary has received 79 proposals for new BUCAS Centers, with 16 already operational and 5 more set to be inaugurated soon.</a:t>
            </a:r>
            <a:endParaRPr sz="1500">
              <a:latin typeface="Nunito"/>
              <a:ea typeface="Nunito"/>
              <a:cs typeface="Nunito"/>
              <a:sym typeface="Nunito"/>
            </a:endParaRPr>
          </a:p>
        </p:txBody>
      </p:sp>
      <p:pic>
        <p:nvPicPr>
          <p:cNvPr id="426" name="Google Shape;426;p65"/>
          <p:cNvPicPr preferRelativeResize="0"/>
          <p:nvPr/>
        </p:nvPicPr>
        <p:blipFill>
          <a:blip r:embed="rId4">
            <a:alphaModFix/>
          </a:blip>
          <a:stretch>
            <a:fillRect/>
          </a:stretch>
        </p:blipFill>
        <p:spPr>
          <a:xfrm>
            <a:off x="4601500" y="869575"/>
            <a:ext cx="4110426" cy="3532599"/>
          </a:xfrm>
          <a:prstGeom prst="rect">
            <a:avLst/>
          </a:prstGeom>
          <a:noFill/>
          <a:ln>
            <a:noFill/>
          </a:ln>
        </p:spPr>
      </p:pic>
      <p:pic>
        <p:nvPicPr>
          <p:cNvPr id="427" name="Google Shape;427;p65"/>
          <p:cNvPicPr preferRelativeResize="0"/>
          <p:nvPr/>
        </p:nvPicPr>
        <p:blipFill rotWithShape="1">
          <a:blip r:embed="rId5">
            <a:alphaModFix/>
          </a:blip>
          <a:srcRect l="55323" t="18321" r="15624" b="13923"/>
          <a:stretch/>
        </p:blipFill>
        <p:spPr>
          <a:xfrm>
            <a:off x="6770450" y="1441775"/>
            <a:ext cx="2068925" cy="27140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431"/>
        <p:cNvGrpSpPr/>
        <p:nvPr/>
      </p:nvGrpSpPr>
      <p:grpSpPr>
        <a:xfrm>
          <a:off x="0" y="0"/>
          <a:ext cx="0" cy="0"/>
          <a:chOff x="0" y="0"/>
          <a:chExt cx="0" cy="0"/>
        </a:xfrm>
      </p:grpSpPr>
      <p:sp>
        <p:nvSpPr>
          <p:cNvPr id="432" name="Google Shape;432;p66"/>
          <p:cNvSpPr txBox="1">
            <a:spLocks noGrp="1"/>
          </p:cNvSpPr>
          <p:nvPr>
            <p:ph type="title" idx="4294967295"/>
          </p:nvPr>
        </p:nvSpPr>
        <p:spPr>
          <a:xfrm>
            <a:off x="84450" y="152550"/>
            <a:ext cx="8975100" cy="5727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220">
                <a:solidFill>
                  <a:srgbClr val="214134"/>
                </a:solidFill>
                <a:latin typeface="Nunito ExtraBold"/>
                <a:ea typeface="Nunito ExtraBold"/>
                <a:cs typeface="Nunito ExtraBold"/>
                <a:sym typeface="Nunito ExtraBold"/>
              </a:rPr>
              <a:t>Training in Basic Family Planning Service Delivery Tasks for CHW</a:t>
            </a:r>
            <a:endParaRPr sz="2220">
              <a:solidFill>
                <a:srgbClr val="214134"/>
              </a:solidFill>
              <a:latin typeface="Nunito ExtraBold"/>
              <a:ea typeface="Nunito ExtraBold"/>
              <a:cs typeface="Nunito ExtraBold"/>
              <a:sym typeface="Nunito ExtraBold"/>
            </a:endParaRPr>
          </a:p>
        </p:txBody>
      </p:sp>
      <p:cxnSp>
        <p:nvCxnSpPr>
          <p:cNvPr id="433" name="Google Shape;433;p66"/>
          <p:cNvCxnSpPr/>
          <p:nvPr/>
        </p:nvCxnSpPr>
        <p:spPr>
          <a:xfrm>
            <a:off x="496200" y="679725"/>
            <a:ext cx="8151600" cy="0"/>
          </a:xfrm>
          <a:prstGeom prst="straightConnector1">
            <a:avLst/>
          </a:prstGeom>
          <a:noFill/>
          <a:ln w="9525" cap="flat" cmpd="sng">
            <a:solidFill>
              <a:srgbClr val="214134"/>
            </a:solidFill>
            <a:prstDash val="solid"/>
            <a:round/>
            <a:headEnd type="none" w="med" len="med"/>
            <a:tailEnd type="none" w="med" len="med"/>
          </a:ln>
        </p:spPr>
      </p:cxnSp>
      <p:sp>
        <p:nvSpPr>
          <p:cNvPr id="434" name="Google Shape;434;p66"/>
          <p:cNvSpPr/>
          <p:nvPr/>
        </p:nvSpPr>
        <p:spPr>
          <a:xfrm>
            <a:off x="5581130" y="839550"/>
            <a:ext cx="2685600" cy="3950700"/>
          </a:xfrm>
          <a:prstGeom prst="rect">
            <a:avLst/>
          </a:prstGeom>
          <a:solidFill>
            <a:srgbClr val="55A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5" name="Google Shape;435;p66"/>
          <p:cNvPicPr preferRelativeResize="0"/>
          <p:nvPr/>
        </p:nvPicPr>
        <p:blipFill>
          <a:blip r:embed="rId4">
            <a:alphaModFix/>
          </a:blip>
          <a:stretch>
            <a:fillRect/>
          </a:stretch>
        </p:blipFill>
        <p:spPr>
          <a:xfrm>
            <a:off x="5814875" y="1129150"/>
            <a:ext cx="2238000" cy="2974325"/>
          </a:xfrm>
          <a:prstGeom prst="rect">
            <a:avLst/>
          </a:prstGeom>
          <a:noFill/>
          <a:ln w="28575" cap="flat" cmpd="sng">
            <a:solidFill>
              <a:schemeClr val="lt1"/>
            </a:solidFill>
            <a:prstDash val="solid"/>
            <a:round/>
            <a:headEnd type="none" w="sm" len="sm"/>
            <a:tailEnd type="none" w="sm" len="sm"/>
          </a:ln>
        </p:spPr>
      </p:pic>
      <p:sp>
        <p:nvSpPr>
          <p:cNvPr id="436" name="Google Shape;436;p66"/>
          <p:cNvSpPr txBox="1"/>
          <p:nvPr/>
        </p:nvSpPr>
        <p:spPr>
          <a:xfrm>
            <a:off x="5581125" y="4155875"/>
            <a:ext cx="2685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chemeClr val="lt1"/>
                </a:solidFill>
                <a:latin typeface="Nunito"/>
                <a:ea typeface="Nunito"/>
                <a:cs typeface="Nunito"/>
                <a:sym typeface="Nunito"/>
              </a:rPr>
              <a:t>Training Manual  In Basic Family Planning</a:t>
            </a:r>
            <a:endParaRPr sz="1000" b="1">
              <a:solidFill>
                <a:schemeClr val="lt1"/>
              </a:solidFill>
              <a:latin typeface="Nunito"/>
              <a:ea typeface="Nunito"/>
              <a:cs typeface="Nunito"/>
              <a:sym typeface="Nunito"/>
            </a:endParaRPr>
          </a:p>
          <a:p>
            <a:pPr marL="0" lvl="0" indent="0" algn="ctr" rtl="0">
              <a:spcBef>
                <a:spcPts val="0"/>
              </a:spcBef>
              <a:spcAft>
                <a:spcPts val="0"/>
              </a:spcAft>
              <a:buNone/>
            </a:pPr>
            <a:r>
              <a:rPr lang="en" sz="1000" b="1">
                <a:solidFill>
                  <a:schemeClr val="lt1"/>
                </a:solidFill>
                <a:latin typeface="Nunito"/>
                <a:ea typeface="Nunito"/>
                <a:cs typeface="Nunito"/>
                <a:sym typeface="Nunito"/>
              </a:rPr>
              <a:t>Service Delivery Tasks For Community Health Workers</a:t>
            </a:r>
            <a:endParaRPr sz="1000" b="1">
              <a:solidFill>
                <a:schemeClr val="lt1"/>
              </a:solidFill>
              <a:latin typeface="Nunito"/>
              <a:ea typeface="Nunito"/>
              <a:cs typeface="Nunito"/>
              <a:sym typeface="Nunito"/>
            </a:endParaRPr>
          </a:p>
        </p:txBody>
      </p:sp>
      <p:sp>
        <p:nvSpPr>
          <p:cNvPr id="437" name="Google Shape;437;p66"/>
          <p:cNvSpPr txBox="1"/>
          <p:nvPr/>
        </p:nvSpPr>
        <p:spPr>
          <a:xfrm>
            <a:off x="182075" y="777075"/>
            <a:ext cx="5109600" cy="22974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Font typeface="Nunito"/>
              <a:buChar char="●"/>
            </a:pPr>
            <a:r>
              <a:rPr lang="en" sz="1500">
                <a:latin typeface="Nunito"/>
                <a:ea typeface="Nunito"/>
                <a:cs typeface="Nunito"/>
                <a:sym typeface="Nunito"/>
              </a:rPr>
              <a:t>Designed for </a:t>
            </a:r>
            <a:r>
              <a:rPr lang="en" sz="1500" b="1">
                <a:latin typeface="Nunito"/>
                <a:ea typeface="Nunito"/>
                <a:cs typeface="Nunito"/>
                <a:sym typeface="Nunito"/>
              </a:rPr>
              <a:t>continuous </a:t>
            </a:r>
            <a:r>
              <a:rPr lang="en" sz="1500">
                <a:latin typeface="Nunito"/>
                <a:ea typeface="Nunito"/>
                <a:cs typeface="Nunito"/>
                <a:sym typeface="Nunito"/>
              </a:rPr>
              <a:t>coaching of CHWs who perform or will perform FP tasks </a:t>
            </a:r>
            <a:r>
              <a:rPr lang="en" sz="1500" b="1">
                <a:latin typeface="Nunito"/>
                <a:ea typeface="Nunito"/>
                <a:cs typeface="Nunito"/>
                <a:sym typeface="Nunito"/>
              </a:rPr>
              <a:t>to provide correct messages </a:t>
            </a:r>
            <a:endParaRPr sz="1500" b="1">
              <a:latin typeface="Nunito"/>
              <a:ea typeface="Nunito"/>
              <a:cs typeface="Nunito"/>
              <a:sym typeface="Nunito"/>
            </a:endParaRPr>
          </a:p>
          <a:p>
            <a:pPr marL="457200" lvl="0" indent="-323850" algn="l" rtl="0">
              <a:spcBef>
                <a:spcPts val="0"/>
              </a:spcBef>
              <a:spcAft>
                <a:spcPts val="0"/>
              </a:spcAft>
              <a:buSzPts val="1500"/>
              <a:buFont typeface="Nunito"/>
              <a:buChar char="●"/>
            </a:pPr>
            <a:r>
              <a:rPr lang="en" sz="1500">
                <a:latin typeface="Nunito"/>
                <a:ea typeface="Nunito"/>
                <a:cs typeface="Nunito"/>
                <a:sym typeface="Nunito"/>
              </a:rPr>
              <a:t>Promotes proper shifting of tasks in FP service delivery and programming.</a:t>
            </a:r>
            <a:endParaRPr sz="1500">
              <a:latin typeface="Nunito"/>
              <a:ea typeface="Nunito"/>
              <a:cs typeface="Nunito"/>
              <a:sym typeface="Nunito"/>
            </a:endParaRPr>
          </a:p>
          <a:p>
            <a:pPr marL="457200" lvl="0" indent="-323850" algn="l" rtl="0">
              <a:spcBef>
                <a:spcPts val="0"/>
              </a:spcBef>
              <a:spcAft>
                <a:spcPts val="0"/>
              </a:spcAft>
              <a:buSzPts val="1500"/>
              <a:buFont typeface="Nunito"/>
              <a:buChar char="●"/>
            </a:pPr>
            <a:r>
              <a:rPr lang="en" sz="1500">
                <a:latin typeface="Nunito"/>
                <a:ea typeface="Nunito"/>
                <a:cs typeface="Nunito"/>
                <a:sym typeface="Nunito"/>
              </a:rPr>
              <a:t>Support needed: Transportation allowance and supplies</a:t>
            </a:r>
            <a:endParaRPr sz="1500">
              <a:latin typeface="Nunito"/>
              <a:ea typeface="Nunito"/>
              <a:cs typeface="Nunito"/>
              <a:sym typeface="Nunito"/>
            </a:endParaRPr>
          </a:p>
          <a:p>
            <a:pPr marL="457200" lvl="0" indent="-323850" algn="l" rtl="0">
              <a:lnSpc>
                <a:spcPct val="115000"/>
              </a:lnSpc>
              <a:spcBef>
                <a:spcPts val="0"/>
              </a:spcBef>
              <a:spcAft>
                <a:spcPts val="0"/>
              </a:spcAft>
              <a:buSzPts val="1500"/>
              <a:buFont typeface="Nunito"/>
              <a:buChar char="●"/>
            </a:pPr>
            <a:r>
              <a:rPr lang="en" sz="1500">
                <a:solidFill>
                  <a:schemeClr val="dk1"/>
                </a:solidFill>
                <a:latin typeface="Nunito"/>
                <a:ea typeface="Nunito"/>
                <a:cs typeface="Nunito"/>
                <a:sym typeface="Nunito"/>
              </a:rPr>
              <a:t>Trained 99 Health Service Providers as trainers and 504 CHWs as Basic FP Service Delivery Providers</a:t>
            </a:r>
            <a:endParaRPr sz="1500">
              <a:latin typeface="Nunito"/>
              <a:ea typeface="Nunito"/>
              <a:cs typeface="Nunito"/>
              <a:sym typeface="Nunito"/>
            </a:endParaRPr>
          </a:p>
        </p:txBody>
      </p:sp>
      <p:sp>
        <p:nvSpPr>
          <p:cNvPr id="438" name="Google Shape;438;p66"/>
          <p:cNvSpPr/>
          <p:nvPr/>
        </p:nvSpPr>
        <p:spPr>
          <a:xfrm>
            <a:off x="289775" y="3171831"/>
            <a:ext cx="4670100" cy="1882800"/>
          </a:xfrm>
          <a:prstGeom prst="roundRect">
            <a:avLst>
              <a:gd name="adj" fmla="val 16667"/>
            </a:avLst>
          </a:prstGeom>
          <a:solidFill>
            <a:srgbClr val="FFFFFF">
              <a:alpha val="33730"/>
            </a:srgbClr>
          </a:solidFill>
          <a:ln w="2857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457200" lvl="0" indent="-323850" algn="l" rtl="0">
              <a:spcBef>
                <a:spcPts val="0"/>
              </a:spcBef>
              <a:spcAft>
                <a:spcPts val="0"/>
              </a:spcAft>
              <a:buClr>
                <a:schemeClr val="dk1"/>
              </a:buClr>
              <a:buSzPts val="1500"/>
              <a:buFont typeface="Nunito"/>
              <a:buChar char="★"/>
            </a:pPr>
            <a:r>
              <a:rPr lang="en" sz="1500">
                <a:solidFill>
                  <a:schemeClr val="dk1"/>
                </a:solidFill>
                <a:latin typeface="Nunito"/>
                <a:ea typeface="Nunito"/>
                <a:cs typeface="Nunito"/>
                <a:sym typeface="Nunito"/>
              </a:rPr>
              <a:t>CHWs address geographic access barriers caused by health worker shortages</a:t>
            </a:r>
            <a:endParaRPr sz="1500">
              <a:solidFill>
                <a:schemeClr val="dk1"/>
              </a:solidFill>
              <a:latin typeface="Nunito"/>
              <a:ea typeface="Nunito"/>
              <a:cs typeface="Nunito"/>
              <a:sym typeface="Nunito"/>
            </a:endParaRPr>
          </a:p>
          <a:p>
            <a:pPr marL="457200" lvl="0" indent="-323850" algn="l" rtl="0">
              <a:spcBef>
                <a:spcPts val="0"/>
              </a:spcBef>
              <a:spcAft>
                <a:spcPts val="0"/>
              </a:spcAft>
              <a:buClr>
                <a:schemeClr val="dk1"/>
              </a:buClr>
              <a:buSzPts val="1500"/>
              <a:buFont typeface="Nunito"/>
              <a:buChar char="★"/>
            </a:pPr>
            <a:r>
              <a:rPr lang="en" sz="1500">
                <a:solidFill>
                  <a:schemeClr val="dk1"/>
                </a:solidFill>
                <a:latin typeface="Nunito"/>
                <a:ea typeface="Nunito"/>
                <a:cs typeface="Nunito"/>
                <a:sym typeface="Nunito"/>
              </a:rPr>
              <a:t>CHWs may reduce financial barriers for clients</a:t>
            </a:r>
            <a:endParaRPr sz="1500">
              <a:solidFill>
                <a:schemeClr val="dk1"/>
              </a:solidFill>
              <a:latin typeface="Nunito"/>
              <a:ea typeface="Nunito"/>
              <a:cs typeface="Nunito"/>
              <a:sym typeface="Nunito"/>
            </a:endParaRPr>
          </a:p>
          <a:p>
            <a:pPr marL="457200" lvl="0" indent="-323850" algn="l" rtl="0">
              <a:spcBef>
                <a:spcPts val="0"/>
              </a:spcBef>
              <a:spcAft>
                <a:spcPts val="0"/>
              </a:spcAft>
              <a:buClr>
                <a:schemeClr val="dk1"/>
              </a:buClr>
              <a:buSzPts val="1500"/>
              <a:buFont typeface="Nunito"/>
              <a:buChar char="★"/>
            </a:pPr>
            <a:r>
              <a:rPr lang="en" sz="1500">
                <a:solidFill>
                  <a:schemeClr val="dk1"/>
                </a:solidFill>
                <a:latin typeface="Nunito"/>
                <a:ea typeface="Nunito"/>
                <a:cs typeface="Nunito"/>
                <a:sym typeface="Nunito"/>
              </a:rPr>
              <a:t>CHWs can address the social barriers that inhibit family planning use</a:t>
            </a:r>
            <a:endParaRPr sz="1500">
              <a:solidFill>
                <a:schemeClr val="dk1"/>
              </a:solidFill>
              <a:latin typeface="Nunito"/>
              <a:ea typeface="Nunito"/>
              <a:cs typeface="Nunito"/>
              <a:sym typeface="Nunito"/>
            </a:endParaRPr>
          </a:p>
          <a:p>
            <a:pPr marL="457200" lvl="0" indent="-323850" algn="l" rtl="0">
              <a:spcBef>
                <a:spcPts val="0"/>
              </a:spcBef>
              <a:spcAft>
                <a:spcPts val="0"/>
              </a:spcAft>
              <a:buClr>
                <a:schemeClr val="dk1"/>
              </a:buClr>
              <a:buSzPts val="1500"/>
              <a:buFont typeface="Nunito"/>
              <a:buChar char="★"/>
            </a:pPr>
            <a:r>
              <a:rPr lang="en" sz="1500">
                <a:solidFill>
                  <a:schemeClr val="dk1"/>
                </a:solidFill>
                <a:latin typeface="Nunito"/>
                <a:ea typeface="Nunito"/>
                <a:cs typeface="Nunito"/>
                <a:sym typeface="Nunito"/>
              </a:rPr>
              <a:t>CHWs reach women whose mobility is constrained by social norms</a:t>
            </a:r>
            <a:endParaRPr sz="1500">
              <a:solidFill>
                <a:schemeClr val="dk1"/>
              </a:solidFill>
              <a:latin typeface="Nunito"/>
              <a:ea typeface="Nunito"/>
              <a:cs typeface="Nunito"/>
              <a:sym typeface="Nunito"/>
            </a:endParaRPr>
          </a:p>
        </p:txBody>
      </p:sp>
      <p:sp>
        <p:nvSpPr>
          <p:cNvPr id="439" name="Google Shape;439;p66"/>
          <p:cNvSpPr/>
          <p:nvPr/>
        </p:nvSpPr>
        <p:spPr>
          <a:xfrm flipH="1">
            <a:off x="8266725" y="4259700"/>
            <a:ext cx="872400" cy="883800"/>
          </a:xfrm>
          <a:prstGeom prst="rtTriangle">
            <a:avLst/>
          </a:prstGeom>
          <a:solidFill>
            <a:srgbClr val="E1565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HIP</a:t>
            </a:r>
            <a:endParaRPr sz="100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443"/>
        <p:cNvGrpSpPr/>
        <p:nvPr/>
      </p:nvGrpSpPr>
      <p:grpSpPr>
        <a:xfrm>
          <a:off x="0" y="0"/>
          <a:ext cx="0" cy="0"/>
          <a:chOff x="0" y="0"/>
          <a:chExt cx="0" cy="0"/>
        </a:xfrm>
      </p:grpSpPr>
      <p:pic>
        <p:nvPicPr>
          <p:cNvPr id="444" name="Google Shape;444;p67"/>
          <p:cNvPicPr preferRelativeResize="0"/>
          <p:nvPr/>
        </p:nvPicPr>
        <p:blipFill rotWithShape="1">
          <a:blip r:embed="rId4">
            <a:alphaModFix/>
          </a:blip>
          <a:srcRect/>
          <a:stretch/>
        </p:blipFill>
        <p:spPr>
          <a:xfrm>
            <a:off x="4861325" y="758150"/>
            <a:ext cx="1510200" cy="1857200"/>
          </a:xfrm>
          <a:prstGeom prst="rect">
            <a:avLst/>
          </a:prstGeom>
          <a:noFill/>
          <a:ln w="19050" cap="flat" cmpd="sng">
            <a:solidFill>
              <a:schemeClr val="dk1"/>
            </a:solidFill>
            <a:prstDash val="solid"/>
            <a:round/>
            <a:headEnd type="none" w="sm" len="sm"/>
            <a:tailEnd type="none" w="sm" len="sm"/>
          </a:ln>
        </p:spPr>
      </p:pic>
      <p:pic>
        <p:nvPicPr>
          <p:cNvPr id="445" name="Google Shape;445;p67"/>
          <p:cNvPicPr preferRelativeResize="0"/>
          <p:nvPr/>
        </p:nvPicPr>
        <p:blipFill>
          <a:blip r:embed="rId5">
            <a:alphaModFix/>
          </a:blip>
          <a:stretch>
            <a:fillRect/>
          </a:stretch>
        </p:blipFill>
        <p:spPr>
          <a:xfrm>
            <a:off x="7121486" y="779800"/>
            <a:ext cx="1469976" cy="1911755"/>
          </a:xfrm>
          <a:prstGeom prst="rect">
            <a:avLst/>
          </a:prstGeom>
          <a:noFill/>
          <a:ln w="19050" cap="flat" cmpd="sng">
            <a:solidFill>
              <a:schemeClr val="dk1"/>
            </a:solidFill>
            <a:prstDash val="solid"/>
            <a:round/>
            <a:headEnd type="none" w="sm" len="sm"/>
            <a:tailEnd type="none" w="sm" len="sm"/>
          </a:ln>
        </p:spPr>
      </p:pic>
      <p:pic>
        <p:nvPicPr>
          <p:cNvPr id="446" name="Google Shape;446;p67"/>
          <p:cNvPicPr preferRelativeResize="0"/>
          <p:nvPr/>
        </p:nvPicPr>
        <p:blipFill rotWithShape="1">
          <a:blip r:embed="rId6">
            <a:alphaModFix/>
          </a:blip>
          <a:srcRect t="12673" b="12866"/>
          <a:stretch/>
        </p:blipFill>
        <p:spPr>
          <a:xfrm>
            <a:off x="204674" y="1125383"/>
            <a:ext cx="4306176" cy="2257467"/>
          </a:xfrm>
          <a:prstGeom prst="rect">
            <a:avLst/>
          </a:prstGeom>
          <a:noFill/>
          <a:ln>
            <a:noFill/>
          </a:ln>
        </p:spPr>
      </p:pic>
      <p:sp>
        <p:nvSpPr>
          <p:cNvPr id="447" name="Google Shape;447;p67"/>
          <p:cNvSpPr txBox="1">
            <a:spLocks noGrp="1"/>
          </p:cNvSpPr>
          <p:nvPr>
            <p:ph type="title" idx="4294967295"/>
          </p:nvPr>
        </p:nvSpPr>
        <p:spPr>
          <a:xfrm>
            <a:off x="84450" y="152550"/>
            <a:ext cx="8975100" cy="572700"/>
          </a:xfrm>
          <a:prstGeom prst="rect">
            <a:avLst/>
          </a:prstGeom>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 sz="2220">
                <a:solidFill>
                  <a:srgbClr val="214134"/>
                </a:solidFill>
                <a:latin typeface="Nunito ExtraBold"/>
                <a:ea typeface="Nunito ExtraBold"/>
                <a:cs typeface="Nunito ExtraBold"/>
                <a:sym typeface="Nunito ExtraBold"/>
              </a:rPr>
              <a:t>E-Learning for Family Planning Competency Based Training</a:t>
            </a:r>
            <a:endParaRPr sz="2220">
              <a:solidFill>
                <a:srgbClr val="214134"/>
              </a:solidFill>
              <a:latin typeface="Nunito ExtraBold"/>
              <a:ea typeface="Nunito ExtraBold"/>
              <a:cs typeface="Nunito ExtraBold"/>
              <a:sym typeface="Nunito ExtraBold"/>
            </a:endParaRPr>
          </a:p>
        </p:txBody>
      </p:sp>
      <p:cxnSp>
        <p:nvCxnSpPr>
          <p:cNvPr id="448" name="Google Shape;448;p67"/>
          <p:cNvCxnSpPr/>
          <p:nvPr/>
        </p:nvCxnSpPr>
        <p:spPr>
          <a:xfrm>
            <a:off x="496200" y="679725"/>
            <a:ext cx="8151600" cy="0"/>
          </a:xfrm>
          <a:prstGeom prst="straightConnector1">
            <a:avLst/>
          </a:prstGeom>
          <a:noFill/>
          <a:ln w="9525" cap="flat" cmpd="sng">
            <a:solidFill>
              <a:srgbClr val="214134"/>
            </a:solidFill>
            <a:prstDash val="solid"/>
            <a:round/>
            <a:headEnd type="none" w="med" len="med"/>
            <a:tailEnd type="none" w="med" len="med"/>
          </a:ln>
        </p:spPr>
      </p:cxnSp>
      <p:sp>
        <p:nvSpPr>
          <p:cNvPr id="449" name="Google Shape;449;p67"/>
          <p:cNvSpPr/>
          <p:nvPr/>
        </p:nvSpPr>
        <p:spPr>
          <a:xfrm>
            <a:off x="6875925" y="2576100"/>
            <a:ext cx="1968300" cy="572700"/>
          </a:xfrm>
          <a:prstGeom prst="rect">
            <a:avLst/>
          </a:prstGeom>
          <a:solidFill>
            <a:srgbClr val="4D9D7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Nunito"/>
                <a:ea typeface="Nunito"/>
                <a:cs typeface="Nunito"/>
                <a:sym typeface="Nunito"/>
              </a:rPr>
              <a:t>Blended Learning Program  Manual</a:t>
            </a:r>
            <a:endParaRPr/>
          </a:p>
        </p:txBody>
      </p:sp>
      <p:sp>
        <p:nvSpPr>
          <p:cNvPr id="450" name="Google Shape;450;p67"/>
          <p:cNvSpPr/>
          <p:nvPr/>
        </p:nvSpPr>
        <p:spPr>
          <a:xfrm>
            <a:off x="865726" y="679725"/>
            <a:ext cx="2984100" cy="457200"/>
          </a:xfrm>
          <a:prstGeom prst="roundRect">
            <a:avLst>
              <a:gd name="adj" fmla="val 16667"/>
            </a:avLst>
          </a:prstGeom>
          <a:solidFill>
            <a:srgbClr val="2B63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Nunito"/>
                <a:ea typeface="Nunito"/>
                <a:cs typeface="Nunito"/>
                <a:sym typeface="Nunito"/>
              </a:rPr>
              <a:t>Basic Course in Family Planning</a:t>
            </a:r>
            <a:endParaRPr b="1">
              <a:solidFill>
                <a:schemeClr val="lt1"/>
              </a:solidFill>
              <a:latin typeface="Nunito"/>
              <a:ea typeface="Nunito"/>
              <a:cs typeface="Nunito"/>
              <a:sym typeface="Nunito"/>
            </a:endParaRPr>
          </a:p>
        </p:txBody>
      </p:sp>
      <p:sp>
        <p:nvSpPr>
          <p:cNvPr id="451" name="Google Shape;451;p67"/>
          <p:cNvSpPr txBox="1"/>
          <p:nvPr/>
        </p:nvSpPr>
        <p:spPr>
          <a:xfrm>
            <a:off x="1981853" y="4802364"/>
            <a:ext cx="3152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674EA7"/>
                </a:solidFill>
                <a:latin typeface="Barlow"/>
                <a:ea typeface="Barlow"/>
                <a:cs typeface="Barlow"/>
                <a:sym typeface="Barlow"/>
              </a:rPr>
              <a:t>https://learn.doh.gov.ph/</a:t>
            </a:r>
            <a:endParaRPr sz="1600">
              <a:solidFill>
                <a:srgbClr val="674EA7"/>
              </a:solidFill>
              <a:latin typeface="Barlow"/>
              <a:ea typeface="Barlow"/>
              <a:cs typeface="Barlow"/>
              <a:sym typeface="Barlow"/>
            </a:endParaRPr>
          </a:p>
        </p:txBody>
      </p:sp>
      <p:sp>
        <p:nvSpPr>
          <p:cNvPr id="452" name="Google Shape;452;p67"/>
          <p:cNvSpPr txBox="1"/>
          <p:nvPr/>
        </p:nvSpPr>
        <p:spPr>
          <a:xfrm>
            <a:off x="4369699" y="3269851"/>
            <a:ext cx="4973100" cy="2124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Char char="★"/>
            </a:pPr>
            <a:r>
              <a:rPr lang="en">
                <a:solidFill>
                  <a:schemeClr val="dk1"/>
                </a:solidFill>
              </a:rPr>
              <a:t>Expand Access to Methods by strengthening FP training</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Mix of online, in-person, and post-training evaluation activities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Designed for health professionals – doctors, nurses, and midwives.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The online course can be taken by both FP providers and non service providers</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453" name="Google Shape;453;p67"/>
          <p:cNvSpPr/>
          <p:nvPr/>
        </p:nvSpPr>
        <p:spPr>
          <a:xfrm>
            <a:off x="4606475" y="2576100"/>
            <a:ext cx="2019900" cy="572700"/>
          </a:xfrm>
          <a:prstGeom prst="rect">
            <a:avLst/>
          </a:prstGeom>
          <a:solidFill>
            <a:srgbClr val="55AA7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Nunito"/>
                <a:ea typeface="Nunito"/>
                <a:cs typeface="Nunito"/>
                <a:sym typeface="Nunito"/>
              </a:rPr>
              <a:t>Department Memorandum Guideline</a:t>
            </a:r>
            <a:endParaRPr sz="1000" b="1">
              <a:solidFill>
                <a:schemeClr val="lt1"/>
              </a:solidFill>
              <a:latin typeface="Nunito"/>
              <a:ea typeface="Nunito"/>
              <a:cs typeface="Nunito"/>
              <a:sym typeface="Nunito"/>
            </a:endParaRPr>
          </a:p>
        </p:txBody>
      </p:sp>
      <p:sp>
        <p:nvSpPr>
          <p:cNvPr id="454" name="Google Shape;454;p67"/>
          <p:cNvSpPr txBox="1"/>
          <p:nvPr/>
        </p:nvSpPr>
        <p:spPr>
          <a:xfrm>
            <a:off x="6596100" y="2576100"/>
            <a:ext cx="1968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000">
              <a:solidFill>
                <a:schemeClr val="lt1"/>
              </a:solidFill>
              <a:latin typeface="Nunito"/>
              <a:ea typeface="Nunito"/>
              <a:cs typeface="Nunito"/>
              <a:sym typeface="Nunito"/>
            </a:endParaRPr>
          </a:p>
        </p:txBody>
      </p:sp>
      <p:pic>
        <p:nvPicPr>
          <p:cNvPr id="455" name="Google Shape;455;p67"/>
          <p:cNvPicPr preferRelativeResize="0"/>
          <p:nvPr/>
        </p:nvPicPr>
        <p:blipFill rotWithShape="1">
          <a:blip r:embed="rId7">
            <a:alphaModFix/>
          </a:blip>
          <a:srcRect l="13420" t="11455" r="18072" b="16900"/>
          <a:stretch/>
        </p:blipFill>
        <p:spPr>
          <a:xfrm>
            <a:off x="168000" y="2287775"/>
            <a:ext cx="3400276" cy="28557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459"/>
        <p:cNvGrpSpPr/>
        <p:nvPr/>
      </p:nvGrpSpPr>
      <p:grpSpPr>
        <a:xfrm>
          <a:off x="0" y="0"/>
          <a:ext cx="0" cy="0"/>
          <a:chOff x="0" y="0"/>
          <a:chExt cx="0" cy="0"/>
        </a:xfrm>
      </p:grpSpPr>
      <p:sp>
        <p:nvSpPr>
          <p:cNvPr id="460" name="Google Shape;460;p68"/>
          <p:cNvSpPr txBox="1">
            <a:spLocks noGrp="1"/>
          </p:cNvSpPr>
          <p:nvPr>
            <p:ph type="title" idx="4294967295"/>
          </p:nvPr>
        </p:nvSpPr>
        <p:spPr>
          <a:xfrm>
            <a:off x="496200" y="152550"/>
            <a:ext cx="8563500" cy="5727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220">
                <a:solidFill>
                  <a:srgbClr val="214134"/>
                </a:solidFill>
                <a:latin typeface="Nunito ExtraBold"/>
                <a:ea typeface="Nunito ExtraBold"/>
                <a:cs typeface="Nunito ExtraBold"/>
                <a:sym typeface="Nunito ExtraBold"/>
              </a:rPr>
              <a:t>Improving Insurance Payments for Family Planning Services</a:t>
            </a:r>
            <a:endParaRPr sz="2220">
              <a:solidFill>
                <a:srgbClr val="214134"/>
              </a:solidFill>
              <a:latin typeface="Nunito ExtraBold"/>
              <a:ea typeface="Nunito ExtraBold"/>
              <a:cs typeface="Nunito ExtraBold"/>
              <a:sym typeface="Nunito ExtraBold"/>
            </a:endParaRPr>
          </a:p>
        </p:txBody>
      </p:sp>
      <p:cxnSp>
        <p:nvCxnSpPr>
          <p:cNvPr id="461" name="Google Shape;461;p68"/>
          <p:cNvCxnSpPr/>
          <p:nvPr/>
        </p:nvCxnSpPr>
        <p:spPr>
          <a:xfrm>
            <a:off x="496200" y="679725"/>
            <a:ext cx="8151600" cy="0"/>
          </a:xfrm>
          <a:prstGeom prst="straightConnector1">
            <a:avLst/>
          </a:prstGeom>
          <a:noFill/>
          <a:ln w="9525" cap="flat" cmpd="sng">
            <a:solidFill>
              <a:srgbClr val="214134"/>
            </a:solidFill>
            <a:prstDash val="solid"/>
            <a:round/>
            <a:headEnd type="none" w="med" len="med"/>
            <a:tailEnd type="none" w="med" len="med"/>
          </a:ln>
        </p:spPr>
      </p:cxnSp>
      <p:sp>
        <p:nvSpPr>
          <p:cNvPr id="462" name="Google Shape;462;p68"/>
          <p:cNvSpPr txBox="1"/>
          <p:nvPr/>
        </p:nvSpPr>
        <p:spPr>
          <a:xfrm>
            <a:off x="182075" y="695275"/>
            <a:ext cx="4885500" cy="646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500">
              <a:latin typeface="Nunito"/>
              <a:ea typeface="Nunito"/>
              <a:cs typeface="Nunito"/>
              <a:sym typeface="Nunito"/>
            </a:endParaRPr>
          </a:p>
          <a:p>
            <a:pPr marL="457200" lvl="0" indent="0" algn="l" rtl="0">
              <a:spcBef>
                <a:spcPts val="0"/>
              </a:spcBef>
              <a:spcAft>
                <a:spcPts val="0"/>
              </a:spcAft>
              <a:buNone/>
            </a:pPr>
            <a:endParaRPr sz="1500">
              <a:latin typeface="Nunito"/>
              <a:ea typeface="Nunito"/>
              <a:cs typeface="Nunito"/>
              <a:sym typeface="Nunito"/>
            </a:endParaRPr>
          </a:p>
        </p:txBody>
      </p:sp>
      <p:sp>
        <p:nvSpPr>
          <p:cNvPr id="463" name="Google Shape;463;p68"/>
          <p:cNvSpPr txBox="1"/>
          <p:nvPr/>
        </p:nvSpPr>
        <p:spPr>
          <a:xfrm>
            <a:off x="4513775" y="4790250"/>
            <a:ext cx="7060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p>
        </p:txBody>
      </p:sp>
      <p:pic>
        <p:nvPicPr>
          <p:cNvPr id="464" name="Google Shape;464;p68"/>
          <p:cNvPicPr preferRelativeResize="0"/>
          <p:nvPr/>
        </p:nvPicPr>
        <p:blipFill>
          <a:blip r:embed="rId4">
            <a:alphaModFix/>
          </a:blip>
          <a:stretch>
            <a:fillRect/>
          </a:stretch>
        </p:blipFill>
        <p:spPr>
          <a:xfrm>
            <a:off x="182075" y="832027"/>
            <a:ext cx="3694523" cy="1783325"/>
          </a:xfrm>
          <a:prstGeom prst="rect">
            <a:avLst/>
          </a:prstGeom>
          <a:noFill/>
          <a:ln>
            <a:noFill/>
          </a:ln>
        </p:spPr>
      </p:pic>
      <p:pic>
        <p:nvPicPr>
          <p:cNvPr id="465" name="Google Shape;465;p68"/>
          <p:cNvPicPr preferRelativeResize="0"/>
          <p:nvPr/>
        </p:nvPicPr>
        <p:blipFill>
          <a:blip r:embed="rId5">
            <a:alphaModFix/>
          </a:blip>
          <a:stretch>
            <a:fillRect/>
          </a:stretch>
        </p:blipFill>
        <p:spPr>
          <a:xfrm>
            <a:off x="3876600" y="2263800"/>
            <a:ext cx="2327200" cy="1635958"/>
          </a:xfrm>
          <a:prstGeom prst="rect">
            <a:avLst/>
          </a:prstGeom>
          <a:noFill/>
          <a:ln>
            <a:noFill/>
          </a:ln>
        </p:spPr>
      </p:pic>
      <p:sp>
        <p:nvSpPr>
          <p:cNvPr id="466" name="Google Shape;466;p68"/>
          <p:cNvSpPr txBox="1">
            <a:spLocks noGrp="1"/>
          </p:cNvSpPr>
          <p:nvPr>
            <p:ph type="title" idx="4294967295"/>
          </p:nvPr>
        </p:nvSpPr>
        <p:spPr>
          <a:xfrm>
            <a:off x="3876600" y="831150"/>
            <a:ext cx="4885500" cy="1312200"/>
          </a:xfrm>
          <a:prstGeom prst="rect">
            <a:avLst/>
          </a:prstGeom>
          <a:solidFill>
            <a:schemeClr val="dk2"/>
          </a:solidFill>
          <a:ln>
            <a:noFill/>
          </a:ln>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ct val="63543"/>
              <a:buFont typeface="Arial"/>
              <a:buNone/>
            </a:pPr>
            <a:r>
              <a:rPr lang="en" sz="1731">
                <a:solidFill>
                  <a:schemeClr val="lt1"/>
                </a:solidFill>
                <a:latin typeface="Nunito"/>
                <a:ea typeface="Nunito"/>
                <a:cs typeface="Nunito"/>
                <a:sym typeface="Nunito"/>
              </a:rPr>
              <a:t>Social Health Insurance Policy support provided to the Philippines is expected to </a:t>
            </a:r>
            <a:r>
              <a:rPr lang="en" sz="1731">
                <a:solidFill>
                  <a:schemeClr val="lt1"/>
                </a:solidFill>
                <a:latin typeface="Nunito ExtraBold"/>
                <a:ea typeface="Nunito ExtraBold"/>
                <a:cs typeface="Nunito ExtraBold"/>
                <a:sym typeface="Nunito ExtraBold"/>
              </a:rPr>
              <a:t>drive up payments for family planning services by</a:t>
            </a:r>
            <a:r>
              <a:rPr lang="en" sz="1731">
                <a:solidFill>
                  <a:schemeClr val="lt1"/>
                </a:solidFill>
                <a:latin typeface="Nunito"/>
                <a:ea typeface="Nunito"/>
                <a:cs typeface="Nunito"/>
                <a:sym typeface="Nunito"/>
              </a:rPr>
              <a:t> </a:t>
            </a:r>
            <a:r>
              <a:rPr lang="en" sz="1731">
                <a:solidFill>
                  <a:schemeClr val="lt1"/>
                </a:solidFill>
                <a:latin typeface="Nunito ExtraBold"/>
                <a:ea typeface="Nunito ExtraBold"/>
                <a:cs typeface="Nunito ExtraBold"/>
                <a:sym typeface="Nunito ExtraBold"/>
              </a:rPr>
              <a:t>USD 8.9M </a:t>
            </a:r>
            <a:r>
              <a:rPr lang="en" sz="1731">
                <a:solidFill>
                  <a:schemeClr val="lt1"/>
                </a:solidFill>
                <a:latin typeface="Nunito"/>
                <a:ea typeface="Nunito"/>
                <a:cs typeface="Nunito"/>
                <a:sym typeface="Nunito"/>
              </a:rPr>
              <a:t>and total SHI payment by up to USD 776.3M in 2024</a:t>
            </a:r>
            <a:r>
              <a:rPr lang="en" sz="1420">
                <a:solidFill>
                  <a:schemeClr val="lt1"/>
                </a:solidFill>
                <a:latin typeface="Nunito"/>
                <a:ea typeface="Nunito"/>
                <a:cs typeface="Nunito"/>
                <a:sym typeface="Nunito"/>
              </a:rPr>
              <a:t>. </a:t>
            </a:r>
            <a:endParaRPr sz="1420">
              <a:solidFill>
                <a:schemeClr val="lt1"/>
              </a:solidFill>
              <a:latin typeface="Nunito"/>
              <a:ea typeface="Nunito"/>
              <a:cs typeface="Nunito"/>
              <a:sym typeface="Nunito"/>
            </a:endParaRPr>
          </a:p>
        </p:txBody>
      </p:sp>
      <p:pic>
        <p:nvPicPr>
          <p:cNvPr id="467" name="Google Shape;467;p68"/>
          <p:cNvPicPr preferRelativeResize="0"/>
          <p:nvPr/>
        </p:nvPicPr>
        <p:blipFill>
          <a:blip r:embed="rId6">
            <a:alphaModFix/>
          </a:blip>
          <a:stretch>
            <a:fillRect/>
          </a:stretch>
        </p:blipFill>
        <p:spPr>
          <a:xfrm>
            <a:off x="6290775" y="2263800"/>
            <a:ext cx="2424055" cy="1635950"/>
          </a:xfrm>
          <a:prstGeom prst="rect">
            <a:avLst/>
          </a:prstGeom>
          <a:noFill/>
          <a:ln>
            <a:noFill/>
          </a:ln>
        </p:spPr>
      </p:pic>
      <p:pic>
        <p:nvPicPr>
          <p:cNvPr id="468" name="Google Shape;468;p68"/>
          <p:cNvPicPr preferRelativeResize="0"/>
          <p:nvPr/>
        </p:nvPicPr>
        <p:blipFill>
          <a:blip r:embed="rId7">
            <a:alphaModFix/>
          </a:blip>
          <a:stretch>
            <a:fillRect/>
          </a:stretch>
        </p:blipFill>
        <p:spPr>
          <a:xfrm>
            <a:off x="409225" y="2569725"/>
            <a:ext cx="3380399" cy="1386300"/>
          </a:xfrm>
          <a:prstGeom prst="rect">
            <a:avLst/>
          </a:prstGeom>
          <a:noFill/>
          <a:ln>
            <a:noFill/>
          </a:ln>
        </p:spPr>
      </p:pic>
      <p:sp>
        <p:nvSpPr>
          <p:cNvPr id="469" name="Google Shape;469;p68"/>
          <p:cNvSpPr txBox="1">
            <a:spLocks noGrp="1"/>
          </p:cNvSpPr>
          <p:nvPr>
            <p:ph type="title" idx="4294967295"/>
          </p:nvPr>
        </p:nvSpPr>
        <p:spPr>
          <a:xfrm>
            <a:off x="408475" y="4028250"/>
            <a:ext cx="3254400" cy="990600"/>
          </a:xfrm>
          <a:prstGeom prst="rect">
            <a:avLst/>
          </a:prstGeom>
          <a:solidFill>
            <a:srgbClr val="000000">
              <a:alpha val="0"/>
            </a:srgb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800" i="1">
                <a:latin typeface="Nunito ExtraBold"/>
                <a:ea typeface="Nunito ExtraBold"/>
                <a:cs typeface="Nunito ExtraBold"/>
                <a:sym typeface="Nunito ExtraBold"/>
              </a:rPr>
              <a:t>PhilHealth Policy</a:t>
            </a:r>
            <a:endParaRPr sz="800" b="1" i="1">
              <a:latin typeface="Nunito"/>
              <a:ea typeface="Nunito"/>
              <a:cs typeface="Nunito"/>
              <a:sym typeface="Nunito"/>
            </a:endParaRPr>
          </a:p>
          <a:p>
            <a:pPr marL="0" lvl="0" indent="0" algn="l" rtl="0">
              <a:spcBef>
                <a:spcPts val="0"/>
              </a:spcBef>
              <a:spcAft>
                <a:spcPts val="0"/>
              </a:spcAft>
              <a:buClr>
                <a:schemeClr val="dk1"/>
              </a:buClr>
              <a:buSzPts val="990"/>
              <a:buFont typeface="Arial"/>
              <a:buNone/>
            </a:pPr>
            <a:r>
              <a:rPr lang="en" sz="800" i="1" u="sng">
                <a:solidFill>
                  <a:schemeClr val="hlink"/>
                </a:solidFill>
                <a:latin typeface="Nunito ExtraBold"/>
                <a:ea typeface="Nunito ExtraBold"/>
                <a:cs typeface="Nunito ExtraBold"/>
                <a:sym typeface="Nunito ExtraBold"/>
                <a:hlinkClick r:id="rId8"/>
              </a:rPr>
              <a:t>https://www.philhealth.gov.ph/circulars/2024/PC2024-0001.pdf</a:t>
            </a:r>
            <a:endParaRPr sz="800" i="1">
              <a:latin typeface="Nunito ExtraBold"/>
              <a:ea typeface="Nunito ExtraBold"/>
              <a:cs typeface="Nunito ExtraBold"/>
              <a:sym typeface="Nunito ExtraBold"/>
            </a:endParaRPr>
          </a:p>
          <a:p>
            <a:pPr marL="0" lvl="0" indent="0" algn="l" rtl="0">
              <a:spcBef>
                <a:spcPts val="0"/>
              </a:spcBef>
              <a:spcAft>
                <a:spcPts val="0"/>
              </a:spcAft>
              <a:buClr>
                <a:schemeClr val="dk1"/>
              </a:buClr>
              <a:buSzPts val="990"/>
              <a:buFont typeface="Arial"/>
              <a:buNone/>
            </a:pPr>
            <a:r>
              <a:rPr lang="en" sz="800" i="1">
                <a:latin typeface="Nunito ExtraBold"/>
                <a:ea typeface="Nunito ExtraBold"/>
                <a:cs typeface="Nunito ExtraBold"/>
                <a:sym typeface="Nunito ExtraBold"/>
              </a:rPr>
              <a:t>Commentary Article (Health Affairs Scholar)</a:t>
            </a:r>
            <a:endParaRPr sz="800" i="1">
              <a:latin typeface="Nunito ExtraBold"/>
              <a:ea typeface="Nunito ExtraBold"/>
              <a:cs typeface="Nunito ExtraBold"/>
              <a:sym typeface="Nunito ExtraBold"/>
            </a:endParaRPr>
          </a:p>
          <a:p>
            <a:pPr marL="0" lvl="0" indent="0" algn="l" rtl="0">
              <a:spcBef>
                <a:spcPts val="0"/>
              </a:spcBef>
              <a:spcAft>
                <a:spcPts val="0"/>
              </a:spcAft>
              <a:buClr>
                <a:schemeClr val="dk1"/>
              </a:buClr>
              <a:buSzPts val="990"/>
              <a:buFont typeface="Arial"/>
              <a:buNone/>
            </a:pPr>
            <a:r>
              <a:rPr lang="en" sz="800" i="1" u="sng">
                <a:solidFill>
                  <a:schemeClr val="hlink"/>
                </a:solidFill>
                <a:latin typeface="Nunito ExtraBold"/>
                <a:ea typeface="Nunito ExtraBold"/>
                <a:cs typeface="Nunito ExtraBold"/>
                <a:sym typeface="Nunito ExtraBold"/>
                <a:hlinkClick r:id="rId9"/>
              </a:rPr>
              <a:t>https://academic.oup.com/healthaffairsscholar/article/2/2/qxae004/7585307</a:t>
            </a:r>
            <a:endParaRPr sz="800" i="1">
              <a:latin typeface="Nunito ExtraBold"/>
              <a:ea typeface="Nunito ExtraBold"/>
              <a:cs typeface="Nunito ExtraBold"/>
              <a:sym typeface="Nunito ExtraBold"/>
            </a:endParaRPr>
          </a:p>
          <a:p>
            <a:pPr marL="0" lvl="0" indent="0" algn="l" rtl="0">
              <a:spcBef>
                <a:spcPts val="0"/>
              </a:spcBef>
              <a:spcAft>
                <a:spcPts val="0"/>
              </a:spcAft>
              <a:buClr>
                <a:schemeClr val="dk1"/>
              </a:buClr>
              <a:buSzPts val="990"/>
              <a:buFont typeface="Arial"/>
              <a:buNone/>
            </a:pPr>
            <a:endParaRPr sz="800" i="1">
              <a:latin typeface="Nunito ExtraBold"/>
              <a:ea typeface="Nunito ExtraBold"/>
              <a:cs typeface="Nunito ExtraBold"/>
              <a:sym typeface="Nunito ExtraBold"/>
            </a:endParaRPr>
          </a:p>
        </p:txBody>
      </p:sp>
      <p:sp>
        <p:nvSpPr>
          <p:cNvPr id="470" name="Google Shape;470;p68"/>
          <p:cNvSpPr/>
          <p:nvPr/>
        </p:nvSpPr>
        <p:spPr>
          <a:xfrm>
            <a:off x="423325" y="2641975"/>
            <a:ext cx="3239700" cy="1386300"/>
          </a:xfrm>
          <a:prstGeom prst="rect">
            <a:avLst/>
          </a:prstGeom>
          <a:solidFill>
            <a:srgbClr val="000000">
              <a:alpha val="0"/>
            </a:srgbClr>
          </a:solidFill>
          <a:ln w="28575" cap="flat" cmpd="sng">
            <a:solidFill>
              <a:srgbClr val="0B944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71" name="Google Shape;471;p68"/>
          <p:cNvPicPr preferRelativeResize="0"/>
          <p:nvPr/>
        </p:nvPicPr>
        <p:blipFill>
          <a:blip r:embed="rId10">
            <a:alphaModFix/>
          </a:blip>
          <a:stretch>
            <a:fillRect/>
          </a:stretch>
        </p:blipFill>
        <p:spPr>
          <a:xfrm>
            <a:off x="3876600" y="4098275"/>
            <a:ext cx="4771200" cy="850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475"/>
        <p:cNvGrpSpPr/>
        <p:nvPr/>
      </p:nvGrpSpPr>
      <p:grpSpPr>
        <a:xfrm>
          <a:off x="0" y="0"/>
          <a:ext cx="0" cy="0"/>
          <a:chOff x="0" y="0"/>
          <a:chExt cx="0" cy="0"/>
        </a:xfrm>
      </p:grpSpPr>
      <p:sp>
        <p:nvSpPr>
          <p:cNvPr id="476" name="Google Shape;476;p69"/>
          <p:cNvSpPr txBox="1">
            <a:spLocks noGrp="1"/>
          </p:cNvSpPr>
          <p:nvPr>
            <p:ph type="title" idx="4294967295"/>
          </p:nvPr>
        </p:nvSpPr>
        <p:spPr>
          <a:xfrm>
            <a:off x="408350" y="152550"/>
            <a:ext cx="8651100" cy="5727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220">
                <a:solidFill>
                  <a:srgbClr val="214134"/>
                </a:solidFill>
                <a:latin typeface="Nunito ExtraBold"/>
                <a:ea typeface="Nunito ExtraBold"/>
                <a:cs typeface="Nunito ExtraBold"/>
                <a:sym typeface="Nunito ExtraBold"/>
              </a:rPr>
              <a:t>Inclusion of Postpartum PSI coverage</a:t>
            </a:r>
            <a:endParaRPr sz="2220">
              <a:solidFill>
                <a:srgbClr val="214134"/>
              </a:solidFill>
              <a:latin typeface="Nunito ExtraBold"/>
              <a:ea typeface="Nunito ExtraBold"/>
              <a:cs typeface="Nunito ExtraBold"/>
              <a:sym typeface="Nunito ExtraBold"/>
            </a:endParaRPr>
          </a:p>
        </p:txBody>
      </p:sp>
      <p:cxnSp>
        <p:nvCxnSpPr>
          <p:cNvPr id="477" name="Google Shape;477;p69"/>
          <p:cNvCxnSpPr/>
          <p:nvPr/>
        </p:nvCxnSpPr>
        <p:spPr>
          <a:xfrm>
            <a:off x="496200" y="679725"/>
            <a:ext cx="8151600" cy="0"/>
          </a:xfrm>
          <a:prstGeom prst="straightConnector1">
            <a:avLst/>
          </a:prstGeom>
          <a:noFill/>
          <a:ln w="9525" cap="flat" cmpd="sng">
            <a:solidFill>
              <a:srgbClr val="214134"/>
            </a:solidFill>
            <a:prstDash val="solid"/>
            <a:round/>
            <a:headEnd type="none" w="med" len="med"/>
            <a:tailEnd type="none" w="med" len="med"/>
          </a:ln>
        </p:spPr>
      </p:cxnSp>
      <p:sp>
        <p:nvSpPr>
          <p:cNvPr id="478" name="Google Shape;478;p69"/>
          <p:cNvSpPr txBox="1"/>
          <p:nvPr/>
        </p:nvSpPr>
        <p:spPr>
          <a:xfrm>
            <a:off x="182075" y="695275"/>
            <a:ext cx="4885500" cy="646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1500">
              <a:latin typeface="Nunito"/>
              <a:ea typeface="Nunito"/>
              <a:cs typeface="Nunito"/>
              <a:sym typeface="Nunito"/>
            </a:endParaRPr>
          </a:p>
          <a:p>
            <a:pPr marL="457200" lvl="0" indent="0" algn="l" rtl="0">
              <a:spcBef>
                <a:spcPts val="0"/>
              </a:spcBef>
              <a:spcAft>
                <a:spcPts val="0"/>
              </a:spcAft>
              <a:buNone/>
            </a:pPr>
            <a:endParaRPr sz="1500">
              <a:latin typeface="Nunito"/>
              <a:ea typeface="Nunito"/>
              <a:cs typeface="Nunito"/>
              <a:sym typeface="Nunito"/>
            </a:endParaRPr>
          </a:p>
        </p:txBody>
      </p:sp>
      <p:sp>
        <p:nvSpPr>
          <p:cNvPr id="479" name="Google Shape;479;p69"/>
          <p:cNvSpPr txBox="1"/>
          <p:nvPr/>
        </p:nvSpPr>
        <p:spPr>
          <a:xfrm>
            <a:off x="4513775" y="4790250"/>
            <a:ext cx="7060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p>
        </p:txBody>
      </p:sp>
      <p:pic>
        <p:nvPicPr>
          <p:cNvPr id="480" name="Google Shape;480;p69"/>
          <p:cNvPicPr preferRelativeResize="0"/>
          <p:nvPr/>
        </p:nvPicPr>
        <p:blipFill rotWithShape="1">
          <a:blip r:embed="rId4">
            <a:alphaModFix/>
          </a:blip>
          <a:srcRect t="9346"/>
          <a:stretch/>
        </p:blipFill>
        <p:spPr>
          <a:xfrm>
            <a:off x="125175" y="686300"/>
            <a:ext cx="4301951" cy="2361076"/>
          </a:xfrm>
          <a:prstGeom prst="rect">
            <a:avLst/>
          </a:prstGeom>
          <a:noFill/>
          <a:ln>
            <a:noFill/>
          </a:ln>
        </p:spPr>
      </p:pic>
      <p:sp>
        <p:nvSpPr>
          <p:cNvPr id="481" name="Google Shape;481;p69"/>
          <p:cNvSpPr txBox="1">
            <a:spLocks noGrp="1"/>
          </p:cNvSpPr>
          <p:nvPr>
            <p:ph type="title" idx="4294967295"/>
          </p:nvPr>
        </p:nvSpPr>
        <p:spPr>
          <a:xfrm>
            <a:off x="4323000" y="831150"/>
            <a:ext cx="4515300" cy="1585800"/>
          </a:xfrm>
          <a:prstGeom prst="rect">
            <a:avLst/>
          </a:prstGeom>
          <a:solidFill>
            <a:schemeClr val="dk2"/>
          </a:solidFill>
          <a:ln>
            <a:noFill/>
          </a:ln>
        </p:spPr>
        <p:txBody>
          <a:bodyPr spcFirstLastPara="1" wrap="square" lIns="91425" tIns="91425" rIns="91425" bIns="91425" anchor="ctr" anchorCtr="0">
            <a:normAutofit/>
          </a:bodyPr>
          <a:lstStyle/>
          <a:p>
            <a:pPr marL="0" lvl="0" indent="0" algn="ctr" rtl="0">
              <a:spcBef>
                <a:spcPts val="0"/>
              </a:spcBef>
              <a:spcAft>
                <a:spcPts val="0"/>
              </a:spcAft>
              <a:buClr>
                <a:schemeClr val="dk1"/>
              </a:buClr>
              <a:buSzPts val="1100"/>
              <a:buFont typeface="Arial"/>
              <a:buNone/>
            </a:pPr>
            <a:r>
              <a:rPr lang="en" sz="1731">
                <a:solidFill>
                  <a:schemeClr val="lt1"/>
                </a:solidFill>
                <a:latin typeface="Nunito ExtraBold"/>
                <a:ea typeface="Nunito ExtraBold"/>
                <a:cs typeface="Nunito ExtraBold"/>
                <a:sym typeface="Nunito ExtraBold"/>
              </a:rPr>
              <a:t>Postpartum Progestin Subdermal Implant (PSI) was included in social health insurance coverage.</a:t>
            </a:r>
            <a:r>
              <a:rPr lang="en" sz="1731">
                <a:solidFill>
                  <a:schemeClr val="lt1"/>
                </a:solidFill>
                <a:latin typeface="Nunito"/>
                <a:ea typeface="Nunito"/>
                <a:cs typeface="Nunito"/>
                <a:sym typeface="Nunito"/>
              </a:rPr>
              <a:t> Prior 2024, Postpartum PSI  was not covered under the National Health Insurance Scheme. </a:t>
            </a:r>
            <a:endParaRPr sz="1420">
              <a:solidFill>
                <a:schemeClr val="lt1"/>
              </a:solidFill>
              <a:latin typeface="Nunito"/>
              <a:ea typeface="Nunito"/>
              <a:cs typeface="Nunito"/>
              <a:sym typeface="Nunito"/>
            </a:endParaRPr>
          </a:p>
        </p:txBody>
      </p:sp>
      <p:pic>
        <p:nvPicPr>
          <p:cNvPr id="482" name="Google Shape;482;p69"/>
          <p:cNvPicPr preferRelativeResize="0"/>
          <p:nvPr/>
        </p:nvPicPr>
        <p:blipFill>
          <a:blip r:embed="rId5">
            <a:alphaModFix/>
          </a:blip>
          <a:stretch>
            <a:fillRect/>
          </a:stretch>
        </p:blipFill>
        <p:spPr>
          <a:xfrm>
            <a:off x="524852" y="2949800"/>
            <a:ext cx="3654995" cy="1764251"/>
          </a:xfrm>
          <a:prstGeom prst="rect">
            <a:avLst/>
          </a:prstGeom>
          <a:noFill/>
          <a:ln>
            <a:noFill/>
          </a:ln>
        </p:spPr>
      </p:pic>
      <p:sp>
        <p:nvSpPr>
          <p:cNvPr id="483" name="Google Shape;483;p69"/>
          <p:cNvSpPr txBox="1">
            <a:spLocks noGrp="1"/>
          </p:cNvSpPr>
          <p:nvPr>
            <p:ph type="title" idx="4294967295"/>
          </p:nvPr>
        </p:nvSpPr>
        <p:spPr>
          <a:xfrm>
            <a:off x="483500" y="4736850"/>
            <a:ext cx="7060500" cy="460800"/>
          </a:xfrm>
          <a:prstGeom prst="rect">
            <a:avLst/>
          </a:prstGeom>
          <a:solidFill>
            <a:srgbClr val="000000">
              <a:alpha val="0"/>
            </a:srgb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800" i="1">
                <a:latin typeface="Nunito ExtraBold"/>
                <a:ea typeface="Nunito ExtraBold"/>
                <a:cs typeface="Nunito ExtraBold"/>
                <a:sym typeface="Nunito ExtraBold"/>
              </a:rPr>
              <a:t>PhilHealth Policy</a:t>
            </a:r>
            <a:r>
              <a:rPr lang="en" sz="800" b="1" i="1">
                <a:latin typeface="Nunito"/>
                <a:ea typeface="Nunito"/>
                <a:cs typeface="Nunito"/>
                <a:sym typeface="Nunito"/>
              </a:rPr>
              <a:t> </a:t>
            </a:r>
            <a:r>
              <a:rPr lang="en" sz="800" i="1" u="sng">
                <a:solidFill>
                  <a:schemeClr val="hlink"/>
                </a:solidFill>
                <a:latin typeface="Nunito ExtraBold"/>
                <a:ea typeface="Nunito ExtraBold"/>
                <a:cs typeface="Nunito ExtraBold"/>
                <a:sym typeface="Nunito ExtraBold"/>
                <a:hlinkClick r:id="rId6"/>
              </a:rPr>
              <a:t>Rules of Adjusting Case Rates</a:t>
            </a:r>
            <a:endParaRPr sz="800" i="1">
              <a:latin typeface="Nunito ExtraBold"/>
              <a:ea typeface="Nunito ExtraBold"/>
              <a:cs typeface="Nunito ExtraBold"/>
              <a:sym typeface="Nunito ExtraBold"/>
            </a:endParaRPr>
          </a:p>
          <a:p>
            <a:pPr marL="0" lvl="0" indent="0" algn="l" rtl="0">
              <a:spcBef>
                <a:spcPts val="0"/>
              </a:spcBef>
              <a:spcAft>
                <a:spcPts val="0"/>
              </a:spcAft>
              <a:buClr>
                <a:schemeClr val="dk1"/>
              </a:buClr>
              <a:buSzPts val="990"/>
              <a:buFont typeface="Arial"/>
              <a:buNone/>
            </a:pPr>
            <a:endParaRPr sz="800" i="1">
              <a:latin typeface="Nunito ExtraBold"/>
              <a:ea typeface="Nunito ExtraBold"/>
              <a:cs typeface="Nunito ExtraBold"/>
              <a:sym typeface="Nunito ExtraBold"/>
            </a:endParaRPr>
          </a:p>
        </p:txBody>
      </p:sp>
      <p:pic>
        <p:nvPicPr>
          <p:cNvPr id="484" name="Google Shape;484;p69"/>
          <p:cNvPicPr preferRelativeResize="0"/>
          <p:nvPr/>
        </p:nvPicPr>
        <p:blipFill rotWithShape="1">
          <a:blip r:embed="rId7">
            <a:alphaModFix/>
          </a:blip>
          <a:srcRect t="14634" b="19740"/>
          <a:stretch/>
        </p:blipFill>
        <p:spPr>
          <a:xfrm>
            <a:off x="4323000" y="2526450"/>
            <a:ext cx="4515300" cy="1958999"/>
          </a:xfrm>
          <a:prstGeom prst="rect">
            <a:avLst/>
          </a:prstGeom>
          <a:noFill/>
          <a:ln>
            <a:noFill/>
          </a:ln>
        </p:spPr>
      </p:pic>
      <p:sp>
        <p:nvSpPr>
          <p:cNvPr id="485" name="Google Shape;485;p69"/>
          <p:cNvSpPr txBox="1">
            <a:spLocks noGrp="1"/>
          </p:cNvSpPr>
          <p:nvPr>
            <p:ph type="title" idx="4294967295"/>
          </p:nvPr>
        </p:nvSpPr>
        <p:spPr>
          <a:xfrm>
            <a:off x="4170600" y="4409250"/>
            <a:ext cx="5138100" cy="460800"/>
          </a:xfrm>
          <a:prstGeom prst="rect">
            <a:avLst/>
          </a:prstGeom>
          <a:solidFill>
            <a:srgbClr val="000000">
              <a:alpha val="0"/>
            </a:srgb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800">
                <a:latin typeface="Nunito"/>
                <a:ea typeface="Nunito"/>
                <a:cs typeface="Nunito"/>
                <a:sym typeface="Nunito"/>
              </a:rPr>
              <a:t>PhilHealth Stakeholders Awarding for USAID for technical assistance provided from 2019-2024 </a:t>
            </a:r>
            <a:endParaRPr sz="800">
              <a:latin typeface="Nunito"/>
              <a:ea typeface="Nunito"/>
              <a:cs typeface="Nunito"/>
              <a:sym typeface="Nunito"/>
            </a:endParaRPr>
          </a:p>
          <a:p>
            <a:pPr marL="0" lvl="0" indent="0" algn="l" rtl="0">
              <a:spcBef>
                <a:spcPts val="0"/>
              </a:spcBef>
              <a:spcAft>
                <a:spcPts val="0"/>
              </a:spcAft>
              <a:buClr>
                <a:schemeClr val="dk1"/>
              </a:buClr>
              <a:buSzPts val="990"/>
              <a:buFont typeface="Arial"/>
              <a:buNone/>
            </a:pPr>
            <a:r>
              <a:rPr lang="en" sz="800">
                <a:latin typeface="Nunito"/>
                <a:ea typeface="Nunito"/>
                <a:cs typeface="Nunito"/>
                <a:sym typeface="Nunito"/>
              </a:rPr>
              <a:t>in developing social insurance policies on Primary Care, SDG benefits (FP), and COVID-19.</a:t>
            </a:r>
            <a:endParaRPr sz="800">
              <a:latin typeface="Nunito"/>
              <a:ea typeface="Nunito"/>
              <a:cs typeface="Nunito"/>
              <a:sym typeface="Nuni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489"/>
        <p:cNvGrpSpPr/>
        <p:nvPr/>
      </p:nvGrpSpPr>
      <p:grpSpPr>
        <a:xfrm>
          <a:off x="0" y="0"/>
          <a:ext cx="0" cy="0"/>
          <a:chOff x="0" y="0"/>
          <a:chExt cx="0" cy="0"/>
        </a:xfrm>
      </p:grpSpPr>
      <p:sp>
        <p:nvSpPr>
          <p:cNvPr id="490" name="Google Shape;490;p70"/>
          <p:cNvSpPr txBox="1">
            <a:spLocks noGrp="1"/>
          </p:cNvSpPr>
          <p:nvPr>
            <p:ph type="title" idx="4294967295"/>
          </p:nvPr>
        </p:nvSpPr>
        <p:spPr>
          <a:xfrm>
            <a:off x="144150" y="152550"/>
            <a:ext cx="89997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1898">
                <a:solidFill>
                  <a:srgbClr val="214134"/>
                </a:solidFill>
                <a:latin typeface="Nunito ExtraBold"/>
                <a:ea typeface="Nunito ExtraBold"/>
                <a:cs typeface="Nunito ExtraBold"/>
                <a:sym typeface="Nunito ExtraBold"/>
              </a:rPr>
              <a:t>Strengthening Primary Care Financing &amp; FP &amp; ARH in Primary Care Settings</a:t>
            </a:r>
            <a:endParaRPr sz="1898">
              <a:solidFill>
                <a:srgbClr val="214134"/>
              </a:solidFill>
              <a:latin typeface="Nunito ExtraBold"/>
              <a:ea typeface="Nunito ExtraBold"/>
              <a:cs typeface="Nunito ExtraBold"/>
              <a:sym typeface="Nunito ExtraBold"/>
            </a:endParaRPr>
          </a:p>
        </p:txBody>
      </p:sp>
      <p:cxnSp>
        <p:nvCxnSpPr>
          <p:cNvPr id="491" name="Google Shape;491;p70"/>
          <p:cNvCxnSpPr/>
          <p:nvPr/>
        </p:nvCxnSpPr>
        <p:spPr>
          <a:xfrm>
            <a:off x="496200" y="679725"/>
            <a:ext cx="8151600" cy="0"/>
          </a:xfrm>
          <a:prstGeom prst="straightConnector1">
            <a:avLst/>
          </a:prstGeom>
          <a:noFill/>
          <a:ln w="9525" cap="flat" cmpd="sng">
            <a:solidFill>
              <a:srgbClr val="214134"/>
            </a:solidFill>
            <a:prstDash val="solid"/>
            <a:round/>
            <a:headEnd type="none" w="med" len="med"/>
            <a:tailEnd type="none" w="med" len="med"/>
          </a:ln>
        </p:spPr>
      </p:cxnSp>
      <p:pic>
        <p:nvPicPr>
          <p:cNvPr id="492" name="Google Shape;492;p70"/>
          <p:cNvPicPr preferRelativeResize="0"/>
          <p:nvPr/>
        </p:nvPicPr>
        <p:blipFill>
          <a:blip r:embed="rId4">
            <a:alphaModFix/>
          </a:blip>
          <a:stretch>
            <a:fillRect/>
          </a:stretch>
        </p:blipFill>
        <p:spPr>
          <a:xfrm>
            <a:off x="-46525" y="2344550"/>
            <a:ext cx="4071674" cy="2900371"/>
          </a:xfrm>
          <a:prstGeom prst="rect">
            <a:avLst/>
          </a:prstGeom>
          <a:noFill/>
          <a:ln>
            <a:noFill/>
          </a:ln>
        </p:spPr>
      </p:pic>
      <p:sp>
        <p:nvSpPr>
          <p:cNvPr id="493" name="Google Shape;493;p70"/>
          <p:cNvSpPr txBox="1">
            <a:spLocks noGrp="1"/>
          </p:cNvSpPr>
          <p:nvPr>
            <p:ph type="title" idx="4294967295"/>
          </p:nvPr>
        </p:nvSpPr>
        <p:spPr>
          <a:xfrm>
            <a:off x="1137625" y="1108000"/>
            <a:ext cx="2684700" cy="930000"/>
          </a:xfrm>
          <a:prstGeom prst="rect">
            <a:avLst/>
          </a:prstGeom>
          <a:solidFill>
            <a:srgbClr val="000000">
              <a:alpha val="0"/>
            </a:srgbClr>
          </a:solidFill>
          <a:ln>
            <a:noFill/>
          </a:ln>
        </p:spPr>
        <p:txBody>
          <a:bodyPr spcFirstLastPara="1" wrap="square" lIns="91425" tIns="91425" rIns="91425" bIns="91425" anchor="ctr" anchorCtr="0">
            <a:normAutofit fontScale="90000"/>
          </a:bodyPr>
          <a:lstStyle/>
          <a:p>
            <a:pPr marL="0" lvl="0" indent="0" algn="l" rtl="0">
              <a:spcBef>
                <a:spcPts val="0"/>
              </a:spcBef>
              <a:spcAft>
                <a:spcPts val="0"/>
              </a:spcAft>
              <a:buClr>
                <a:schemeClr val="dk1"/>
              </a:buClr>
              <a:buSzPct val="56314"/>
              <a:buFont typeface="Arial"/>
              <a:buNone/>
            </a:pPr>
            <a:r>
              <a:rPr lang="en" sz="1953" i="1">
                <a:latin typeface="Nunito ExtraBold"/>
                <a:ea typeface="Nunito ExtraBold"/>
                <a:cs typeface="Nunito ExtraBold"/>
                <a:sym typeface="Nunito ExtraBold"/>
              </a:rPr>
              <a:t>Approx. 300% increase</a:t>
            </a:r>
            <a:r>
              <a:rPr lang="en" sz="1731" i="1">
                <a:latin typeface="Nunito ExtraBold"/>
                <a:ea typeface="Nunito ExtraBold"/>
                <a:cs typeface="Nunito ExtraBold"/>
                <a:sym typeface="Nunito ExtraBold"/>
              </a:rPr>
              <a:t> </a:t>
            </a:r>
            <a:r>
              <a:rPr lang="en" sz="1731" i="1">
                <a:latin typeface="Nunito"/>
                <a:ea typeface="Nunito"/>
                <a:cs typeface="Nunito"/>
                <a:sym typeface="Nunito"/>
              </a:rPr>
              <a:t>(from Php 500 &amp; Php 750 per capita)</a:t>
            </a:r>
            <a:endParaRPr sz="1420" i="1">
              <a:latin typeface="Nunito"/>
              <a:ea typeface="Nunito"/>
              <a:cs typeface="Nunito"/>
              <a:sym typeface="Nunito"/>
            </a:endParaRPr>
          </a:p>
        </p:txBody>
      </p:sp>
      <p:sp>
        <p:nvSpPr>
          <p:cNvPr id="494" name="Google Shape;494;p70"/>
          <p:cNvSpPr/>
          <p:nvPr/>
        </p:nvSpPr>
        <p:spPr>
          <a:xfrm rot="-5398854">
            <a:off x="401271" y="1263900"/>
            <a:ext cx="899700" cy="5727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5" name="Google Shape;495;p70"/>
          <p:cNvSpPr txBox="1">
            <a:spLocks noGrp="1"/>
          </p:cNvSpPr>
          <p:nvPr>
            <p:ph type="title" idx="4294967295"/>
          </p:nvPr>
        </p:nvSpPr>
        <p:spPr>
          <a:xfrm>
            <a:off x="4434425" y="831150"/>
            <a:ext cx="4445100" cy="1965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891"/>
              <a:buFont typeface="Arial"/>
              <a:buNone/>
            </a:pPr>
            <a:r>
              <a:rPr lang="en" sz="1322">
                <a:solidFill>
                  <a:schemeClr val="lt1"/>
                </a:solidFill>
                <a:latin typeface="Nunito ExtraBold"/>
                <a:ea typeface="Nunito ExtraBold"/>
                <a:cs typeface="Nunito ExtraBold"/>
                <a:sym typeface="Nunito ExtraBold"/>
              </a:rPr>
              <a:t>Capitation for primary care services was increased. </a:t>
            </a:r>
            <a:r>
              <a:rPr lang="en" sz="1322">
                <a:solidFill>
                  <a:schemeClr val="lt1"/>
                </a:solidFill>
                <a:latin typeface="Nunito"/>
                <a:ea typeface="Nunito"/>
                <a:cs typeface="Nunito"/>
                <a:sym typeface="Nunito"/>
              </a:rPr>
              <a:t>Primary care (Konsulta) serves as an important gatekeeper and navigator in accessing Family Planning services. </a:t>
            </a:r>
            <a:endParaRPr sz="1322">
              <a:solidFill>
                <a:schemeClr val="lt1"/>
              </a:solidFill>
              <a:latin typeface="Nunito"/>
              <a:ea typeface="Nunito"/>
              <a:cs typeface="Nunito"/>
              <a:sym typeface="Nunito"/>
            </a:endParaRPr>
          </a:p>
          <a:p>
            <a:pPr marL="0" lvl="0" indent="0" algn="l" rtl="0">
              <a:spcBef>
                <a:spcPts val="0"/>
              </a:spcBef>
              <a:spcAft>
                <a:spcPts val="0"/>
              </a:spcAft>
              <a:buClr>
                <a:schemeClr val="dk1"/>
              </a:buClr>
              <a:buSzPts val="891"/>
              <a:buFont typeface="Arial"/>
              <a:buNone/>
            </a:pPr>
            <a:endParaRPr sz="1322">
              <a:solidFill>
                <a:schemeClr val="lt1"/>
              </a:solidFill>
              <a:latin typeface="Nunito"/>
              <a:ea typeface="Nunito"/>
              <a:cs typeface="Nunito"/>
              <a:sym typeface="Nunito"/>
            </a:endParaRPr>
          </a:p>
          <a:p>
            <a:pPr marL="0" lvl="0" indent="0" algn="l" rtl="0">
              <a:spcBef>
                <a:spcPts val="0"/>
              </a:spcBef>
              <a:spcAft>
                <a:spcPts val="0"/>
              </a:spcAft>
              <a:buClr>
                <a:schemeClr val="dk1"/>
              </a:buClr>
              <a:buSzPts val="891"/>
              <a:buFont typeface="Arial"/>
              <a:buNone/>
            </a:pPr>
            <a:r>
              <a:rPr lang="en" sz="1322">
                <a:solidFill>
                  <a:schemeClr val="lt1"/>
                </a:solidFill>
                <a:latin typeface="Nunito"/>
                <a:ea typeface="Nunito"/>
                <a:cs typeface="Nunito"/>
                <a:sym typeface="Nunito"/>
              </a:rPr>
              <a:t>Primary care seeks to cover primary care consultations </a:t>
            </a:r>
            <a:r>
              <a:rPr lang="en" sz="1322">
                <a:solidFill>
                  <a:schemeClr val="lt1"/>
                </a:solidFill>
                <a:latin typeface="Nunito ExtraBold"/>
                <a:ea typeface="Nunito ExtraBold"/>
                <a:cs typeface="Nunito ExtraBold"/>
                <a:sym typeface="Nunito ExtraBold"/>
              </a:rPr>
              <a:t>including FP counselling &amp; adolescent reproductive health (ARH) consultations, </a:t>
            </a:r>
            <a:r>
              <a:rPr lang="en" sz="1322">
                <a:solidFill>
                  <a:schemeClr val="lt1"/>
                </a:solidFill>
                <a:latin typeface="Nunito"/>
                <a:ea typeface="Nunito"/>
                <a:cs typeface="Nunito"/>
                <a:sym typeface="Nunito"/>
              </a:rPr>
              <a:t>select primary care medicines &amp; diagnostics. </a:t>
            </a:r>
            <a:r>
              <a:rPr lang="en" sz="1322">
                <a:solidFill>
                  <a:schemeClr val="lt1"/>
                </a:solidFill>
                <a:latin typeface="Nunito ExtraBold"/>
                <a:ea typeface="Nunito ExtraBold"/>
                <a:cs typeface="Nunito ExtraBold"/>
                <a:sym typeface="Nunito ExtraBold"/>
              </a:rPr>
              <a:t> </a:t>
            </a:r>
            <a:endParaRPr sz="1322">
              <a:solidFill>
                <a:schemeClr val="lt1"/>
              </a:solidFill>
              <a:latin typeface="Nunito ExtraBold"/>
              <a:ea typeface="Nunito ExtraBold"/>
              <a:cs typeface="Nunito ExtraBold"/>
              <a:sym typeface="Nunito ExtraBold"/>
            </a:endParaRPr>
          </a:p>
        </p:txBody>
      </p:sp>
      <p:pic>
        <p:nvPicPr>
          <p:cNvPr id="496" name="Google Shape;496;p70"/>
          <p:cNvPicPr preferRelativeResize="0"/>
          <p:nvPr/>
        </p:nvPicPr>
        <p:blipFill>
          <a:blip r:embed="rId5">
            <a:alphaModFix/>
          </a:blip>
          <a:stretch>
            <a:fillRect/>
          </a:stretch>
        </p:blipFill>
        <p:spPr>
          <a:xfrm>
            <a:off x="3872750" y="2902650"/>
            <a:ext cx="2684700" cy="1977358"/>
          </a:xfrm>
          <a:prstGeom prst="rect">
            <a:avLst/>
          </a:prstGeom>
          <a:noFill/>
          <a:ln>
            <a:noFill/>
          </a:ln>
        </p:spPr>
      </p:pic>
      <p:pic>
        <p:nvPicPr>
          <p:cNvPr id="497" name="Google Shape;497;p70"/>
          <p:cNvPicPr preferRelativeResize="0"/>
          <p:nvPr/>
        </p:nvPicPr>
        <p:blipFill>
          <a:blip r:embed="rId6">
            <a:alphaModFix/>
          </a:blip>
          <a:stretch>
            <a:fillRect/>
          </a:stretch>
        </p:blipFill>
        <p:spPr>
          <a:xfrm>
            <a:off x="6518300" y="3012775"/>
            <a:ext cx="2397100" cy="1796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501"/>
        <p:cNvGrpSpPr/>
        <p:nvPr/>
      </p:nvGrpSpPr>
      <p:grpSpPr>
        <a:xfrm>
          <a:off x="0" y="0"/>
          <a:ext cx="0" cy="0"/>
          <a:chOff x="0" y="0"/>
          <a:chExt cx="0" cy="0"/>
        </a:xfrm>
      </p:grpSpPr>
      <p:sp>
        <p:nvSpPr>
          <p:cNvPr id="502" name="Google Shape;502;p71"/>
          <p:cNvSpPr txBox="1">
            <a:spLocks noGrp="1"/>
          </p:cNvSpPr>
          <p:nvPr>
            <p:ph type="title" idx="4294967295"/>
          </p:nvPr>
        </p:nvSpPr>
        <p:spPr>
          <a:xfrm>
            <a:off x="408350" y="152550"/>
            <a:ext cx="8651100" cy="5727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220">
                <a:solidFill>
                  <a:srgbClr val="214134"/>
                </a:solidFill>
                <a:latin typeface="Nunito ExtraBold"/>
                <a:ea typeface="Nunito ExtraBold"/>
                <a:cs typeface="Nunito ExtraBold"/>
                <a:sym typeface="Nunito ExtraBold"/>
              </a:rPr>
              <a:t>Supporting the formation of Primary Care Networks</a:t>
            </a:r>
            <a:endParaRPr sz="2220">
              <a:solidFill>
                <a:srgbClr val="214134"/>
              </a:solidFill>
              <a:latin typeface="Nunito ExtraBold"/>
              <a:ea typeface="Nunito ExtraBold"/>
              <a:cs typeface="Nunito ExtraBold"/>
              <a:sym typeface="Nunito ExtraBold"/>
            </a:endParaRPr>
          </a:p>
        </p:txBody>
      </p:sp>
      <p:cxnSp>
        <p:nvCxnSpPr>
          <p:cNvPr id="503" name="Google Shape;503;p71"/>
          <p:cNvCxnSpPr/>
          <p:nvPr/>
        </p:nvCxnSpPr>
        <p:spPr>
          <a:xfrm>
            <a:off x="496200" y="679725"/>
            <a:ext cx="8151600" cy="0"/>
          </a:xfrm>
          <a:prstGeom prst="straightConnector1">
            <a:avLst/>
          </a:prstGeom>
          <a:noFill/>
          <a:ln w="9525" cap="flat" cmpd="sng">
            <a:solidFill>
              <a:srgbClr val="214134"/>
            </a:solidFill>
            <a:prstDash val="solid"/>
            <a:round/>
            <a:headEnd type="none" w="med" len="med"/>
            <a:tailEnd type="none" w="med" len="med"/>
          </a:ln>
        </p:spPr>
      </p:cxnSp>
      <p:pic>
        <p:nvPicPr>
          <p:cNvPr id="504" name="Google Shape;504;p71"/>
          <p:cNvPicPr preferRelativeResize="0"/>
          <p:nvPr/>
        </p:nvPicPr>
        <p:blipFill>
          <a:blip r:embed="rId4">
            <a:alphaModFix/>
          </a:blip>
          <a:stretch>
            <a:fillRect/>
          </a:stretch>
        </p:blipFill>
        <p:spPr>
          <a:xfrm>
            <a:off x="496200" y="877650"/>
            <a:ext cx="4419600" cy="1988825"/>
          </a:xfrm>
          <a:prstGeom prst="rect">
            <a:avLst/>
          </a:prstGeom>
          <a:noFill/>
          <a:ln>
            <a:noFill/>
          </a:ln>
        </p:spPr>
      </p:pic>
      <p:sp>
        <p:nvSpPr>
          <p:cNvPr id="505" name="Google Shape;505;p71"/>
          <p:cNvSpPr txBox="1">
            <a:spLocks noGrp="1"/>
          </p:cNvSpPr>
          <p:nvPr>
            <p:ph type="title" idx="4294967295"/>
          </p:nvPr>
        </p:nvSpPr>
        <p:spPr>
          <a:xfrm>
            <a:off x="448350" y="2790275"/>
            <a:ext cx="4515300" cy="460800"/>
          </a:xfrm>
          <a:prstGeom prst="rect">
            <a:avLst/>
          </a:prstGeom>
          <a:solidFill>
            <a:srgbClr val="000000">
              <a:alpha val="0"/>
            </a:srgb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800">
                <a:latin typeface="Nunito"/>
                <a:ea typeface="Nunito"/>
                <a:cs typeface="Nunito"/>
                <a:sym typeface="Nunito"/>
              </a:rPr>
              <a:t>Ceremonial awarding of the first tranche payments to South Cotabato Primary Care Provider Network during the First PCPN Steering committee.</a:t>
            </a:r>
            <a:endParaRPr sz="800">
              <a:latin typeface="Nunito"/>
              <a:ea typeface="Nunito"/>
              <a:cs typeface="Nunito"/>
              <a:sym typeface="Nunito"/>
            </a:endParaRPr>
          </a:p>
        </p:txBody>
      </p:sp>
      <p:pic>
        <p:nvPicPr>
          <p:cNvPr id="506" name="Google Shape;506;p71"/>
          <p:cNvPicPr preferRelativeResize="0"/>
          <p:nvPr/>
        </p:nvPicPr>
        <p:blipFill rotWithShape="1">
          <a:blip r:embed="rId5">
            <a:alphaModFix/>
          </a:blip>
          <a:srcRect l="7462" t="27604" r="24390" b="36098"/>
          <a:stretch/>
        </p:blipFill>
        <p:spPr>
          <a:xfrm>
            <a:off x="6967575" y="877650"/>
            <a:ext cx="1680232" cy="1988825"/>
          </a:xfrm>
          <a:prstGeom prst="rect">
            <a:avLst/>
          </a:prstGeom>
          <a:noFill/>
          <a:ln>
            <a:noFill/>
          </a:ln>
        </p:spPr>
      </p:pic>
      <p:sp>
        <p:nvSpPr>
          <p:cNvPr id="507" name="Google Shape;507;p71"/>
          <p:cNvSpPr txBox="1">
            <a:spLocks noGrp="1"/>
          </p:cNvSpPr>
          <p:nvPr>
            <p:ph type="title" idx="4294967295"/>
          </p:nvPr>
        </p:nvSpPr>
        <p:spPr>
          <a:xfrm>
            <a:off x="6967575" y="2790275"/>
            <a:ext cx="1680300" cy="460800"/>
          </a:xfrm>
          <a:prstGeom prst="rect">
            <a:avLst/>
          </a:prstGeom>
          <a:solidFill>
            <a:srgbClr val="000000">
              <a:alpha val="0"/>
            </a:srgb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800">
                <a:latin typeface="Nunito"/>
                <a:ea typeface="Nunito"/>
                <a:cs typeface="Nunito"/>
                <a:sym typeface="Nunito"/>
              </a:rPr>
              <a:t>First PCPN Steering committee conducted on September 2023.</a:t>
            </a:r>
            <a:endParaRPr sz="800">
              <a:latin typeface="Nunito"/>
              <a:ea typeface="Nunito"/>
              <a:cs typeface="Nunito"/>
              <a:sym typeface="Nunito"/>
            </a:endParaRPr>
          </a:p>
        </p:txBody>
      </p:sp>
      <p:sp>
        <p:nvSpPr>
          <p:cNvPr id="508" name="Google Shape;508;p71"/>
          <p:cNvSpPr txBox="1">
            <a:spLocks noGrp="1"/>
          </p:cNvSpPr>
          <p:nvPr>
            <p:ph type="title" idx="4294967295"/>
          </p:nvPr>
        </p:nvSpPr>
        <p:spPr>
          <a:xfrm>
            <a:off x="4963650" y="889275"/>
            <a:ext cx="1934100" cy="2220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891"/>
              <a:buFont typeface="Arial"/>
              <a:buNone/>
            </a:pPr>
            <a:r>
              <a:rPr lang="en" sz="1200">
                <a:solidFill>
                  <a:schemeClr val="lt1"/>
                </a:solidFill>
                <a:latin typeface="Nunito"/>
                <a:ea typeface="Nunito"/>
                <a:cs typeface="Nunito"/>
                <a:sym typeface="Nunito"/>
              </a:rPr>
              <a:t>Primary Care capitation was frontloaded  to select provinces including South Cotabato under a sandbox implementation as part of an effort to align </a:t>
            </a:r>
            <a:r>
              <a:rPr lang="en" sz="1200">
                <a:solidFill>
                  <a:schemeClr val="lt1"/>
                </a:solidFill>
                <a:latin typeface="Nunito ExtraBold"/>
                <a:ea typeface="Nunito ExtraBold"/>
                <a:cs typeface="Nunito ExtraBold"/>
                <a:sym typeface="Nunito ExtraBold"/>
              </a:rPr>
              <a:t>Health Financing (HF) </a:t>
            </a:r>
            <a:r>
              <a:rPr lang="en" sz="1200">
                <a:solidFill>
                  <a:schemeClr val="lt1"/>
                </a:solidFill>
                <a:latin typeface="Nunito"/>
                <a:ea typeface="Nunito"/>
                <a:cs typeface="Nunito"/>
                <a:sym typeface="Nunito"/>
              </a:rPr>
              <a:t>with </a:t>
            </a:r>
            <a:r>
              <a:rPr lang="en" sz="1200">
                <a:solidFill>
                  <a:schemeClr val="lt1"/>
                </a:solidFill>
                <a:latin typeface="Nunito ExtraBold"/>
                <a:ea typeface="Nunito ExtraBold"/>
                <a:cs typeface="Nunito ExtraBold"/>
                <a:sym typeface="Nunito ExtraBold"/>
              </a:rPr>
              <a:t>Public Financial Management (PFM)</a:t>
            </a:r>
            <a:r>
              <a:rPr lang="en" sz="1200">
                <a:solidFill>
                  <a:schemeClr val="lt1"/>
                </a:solidFill>
                <a:latin typeface="Nunito"/>
                <a:ea typeface="Nunito"/>
                <a:cs typeface="Nunito"/>
                <a:sym typeface="Nunito"/>
              </a:rPr>
              <a:t> in the Philippines.</a:t>
            </a:r>
            <a:endParaRPr sz="1200">
              <a:solidFill>
                <a:schemeClr val="lt1"/>
              </a:solidFill>
              <a:latin typeface="Nunito"/>
              <a:ea typeface="Nunito"/>
              <a:cs typeface="Nunito"/>
              <a:sym typeface="Nunito"/>
            </a:endParaRPr>
          </a:p>
        </p:txBody>
      </p:sp>
      <p:pic>
        <p:nvPicPr>
          <p:cNvPr id="509" name="Google Shape;509;p71"/>
          <p:cNvPicPr preferRelativeResize="0"/>
          <p:nvPr/>
        </p:nvPicPr>
        <p:blipFill>
          <a:blip r:embed="rId6">
            <a:alphaModFix/>
          </a:blip>
          <a:stretch>
            <a:fillRect/>
          </a:stretch>
        </p:blipFill>
        <p:spPr>
          <a:xfrm>
            <a:off x="5102384" y="3251075"/>
            <a:ext cx="3545492" cy="1755324"/>
          </a:xfrm>
          <a:prstGeom prst="rect">
            <a:avLst/>
          </a:prstGeom>
          <a:noFill/>
          <a:ln>
            <a:noFill/>
          </a:ln>
        </p:spPr>
      </p:pic>
      <p:sp>
        <p:nvSpPr>
          <p:cNvPr id="510" name="Google Shape;510;p71"/>
          <p:cNvSpPr txBox="1">
            <a:spLocks noGrp="1"/>
          </p:cNvSpPr>
          <p:nvPr>
            <p:ph type="title" idx="4294967295"/>
          </p:nvPr>
        </p:nvSpPr>
        <p:spPr>
          <a:xfrm>
            <a:off x="496200" y="3251075"/>
            <a:ext cx="2196600" cy="821400"/>
          </a:xfrm>
          <a:prstGeom prst="rect">
            <a:avLst/>
          </a:prstGeom>
          <a:solidFill>
            <a:srgbClr val="55AA79"/>
          </a:solidFill>
          <a:ln>
            <a:noFill/>
          </a:ln>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ct val="34468"/>
              <a:buFont typeface="Arial"/>
              <a:buNone/>
            </a:pPr>
            <a:r>
              <a:rPr lang="en" sz="2872">
                <a:solidFill>
                  <a:schemeClr val="lt1"/>
                </a:solidFill>
                <a:latin typeface="Nunito ExtraBold"/>
                <a:ea typeface="Nunito ExtraBold"/>
                <a:cs typeface="Nunito ExtraBold"/>
                <a:sym typeface="Nunito ExtraBold"/>
              </a:rPr>
              <a:t>Php 55M </a:t>
            </a:r>
            <a:endParaRPr sz="2872">
              <a:solidFill>
                <a:schemeClr val="lt1"/>
              </a:solidFill>
              <a:latin typeface="Nunito ExtraBold"/>
              <a:ea typeface="Nunito ExtraBold"/>
              <a:cs typeface="Nunito ExtraBold"/>
              <a:sym typeface="Nunito ExtraBold"/>
            </a:endParaRPr>
          </a:p>
          <a:p>
            <a:pPr marL="0" lvl="0" indent="0" algn="ctr" rtl="0">
              <a:spcBef>
                <a:spcPts val="0"/>
              </a:spcBef>
              <a:spcAft>
                <a:spcPts val="0"/>
              </a:spcAft>
              <a:buClr>
                <a:schemeClr val="dk1"/>
              </a:buClr>
              <a:buSzPct val="140937"/>
              <a:buFont typeface="Arial"/>
              <a:buNone/>
            </a:pPr>
            <a:r>
              <a:rPr lang="en" sz="702">
                <a:solidFill>
                  <a:schemeClr val="lt1"/>
                </a:solidFill>
                <a:latin typeface="Nunito"/>
                <a:ea typeface="Nunito"/>
                <a:cs typeface="Nunito"/>
                <a:sym typeface="Nunito"/>
              </a:rPr>
              <a:t>was frontloaded to South Cotabato in 2023 that they can immediately use to expand health supply (including FP).</a:t>
            </a:r>
            <a:endParaRPr sz="422">
              <a:solidFill>
                <a:schemeClr val="lt1"/>
              </a:solidFill>
              <a:latin typeface="Nunito"/>
              <a:ea typeface="Nunito"/>
              <a:cs typeface="Nunito"/>
              <a:sym typeface="Nunito"/>
            </a:endParaRPr>
          </a:p>
        </p:txBody>
      </p:sp>
      <p:sp>
        <p:nvSpPr>
          <p:cNvPr id="511" name="Google Shape;511;p71"/>
          <p:cNvSpPr txBox="1">
            <a:spLocks noGrp="1"/>
          </p:cNvSpPr>
          <p:nvPr>
            <p:ph type="title" idx="4294967295"/>
          </p:nvPr>
        </p:nvSpPr>
        <p:spPr>
          <a:xfrm>
            <a:off x="2769000" y="3251075"/>
            <a:ext cx="2196600" cy="821400"/>
          </a:xfrm>
          <a:prstGeom prst="rect">
            <a:avLst/>
          </a:prstGeom>
          <a:solidFill>
            <a:srgbClr val="000000">
              <a:alpha val="0"/>
            </a:srgbClr>
          </a:solidFill>
          <a:ln>
            <a:noFill/>
          </a:ln>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ct val="38823"/>
              <a:buFont typeface="Arial"/>
              <a:buNone/>
            </a:pPr>
            <a:r>
              <a:rPr lang="en" sz="2550">
                <a:latin typeface="Nunito ExtraBold"/>
                <a:ea typeface="Nunito ExtraBold"/>
                <a:cs typeface="Nunito ExtraBold"/>
                <a:sym typeface="Nunito ExtraBold"/>
              </a:rPr>
              <a:t>323%</a:t>
            </a:r>
            <a:endParaRPr sz="2550">
              <a:latin typeface="Nunito ExtraBold"/>
              <a:ea typeface="Nunito ExtraBold"/>
              <a:cs typeface="Nunito ExtraBold"/>
              <a:sym typeface="Nunito ExtraBold"/>
            </a:endParaRPr>
          </a:p>
          <a:p>
            <a:pPr marL="0" lvl="0" indent="0" algn="ctr" rtl="0">
              <a:spcBef>
                <a:spcPts val="0"/>
              </a:spcBef>
              <a:spcAft>
                <a:spcPts val="0"/>
              </a:spcAft>
              <a:buClr>
                <a:schemeClr val="dk1"/>
              </a:buClr>
              <a:buSzPct val="140937"/>
              <a:buFont typeface="Arial"/>
              <a:buNone/>
            </a:pPr>
            <a:r>
              <a:rPr lang="en" sz="702">
                <a:latin typeface="Nunito"/>
                <a:ea typeface="Nunito"/>
                <a:cs typeface="Nunito"/>
                <a:sym typeface="Nunito"/>
              </a:rPr>
              <a:t>Increase in primary care consultations since frontloading (including FP consults) from 2022-2023.</a:t>
            </a:r>
            <a:endParaRPr sz="422">
              <a:latin typeface="Nunito"/>
              <a:ea typeface="Nunito"/>
              <a:cs typeface="Nunito"/>
              <a:sym typeface="Nunito"/>
            </a:endParaRPr>
          </a:p>
        </p:txBody>
      </p:sp>
      <p:sp>
        <p:nvSpPr>
          <p:cNvPr id="512" name="Google Shape;512;p71"/>
          <p:cNvSpPr txBox="1">
            <a:spLocks noGrp="1"/>
          </p:cNvSpPr>
          <p:nvPr>
            <p:ph type="title" idx="4294967295"/>
          </p:nvPr>
        </p:nvSpPr>
        <p:spPr>
          <a:xfrm>
            <a:off x="496200" y="4185000"/>
            <a:ext cx="2196600" cy="821400"/>
          </a:xfrm>
          <a:prstGeom prst="rect">
            <a:avLst/>
          </a:prstGeom>
          <a:solidFill>
            <a:srgbClr val="000000">
              <a:alpha val="0"/>
            </a:srgbClr>
          </a:solidFill>
          <a:ln>
            <a:noFill/>
          </a:ln>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ct val="35357"/>
              <a:buFont typeface="Arial"/>
              <a:buNone/>
            </a:pPr>
            <a:r>
              <a:rPr lang="en">
                <a:latin typeface="Nunito ExtraBold"/>
                <a:ea typeface="Nunito ExtraBold"/>
                <a:cs typeface="Nunito ExtraBold"/>
                <a:sym typeface="Nunito ExtraBold"/>
              </a:rPr>
              <a:t>Php 28.9M</a:t>
            </a:r>
            <a:endParaRPr>
              <a:latin typeface="Nunito ExtraBold"/>
              <a:ea typeface="Nunito ExtraBold"/>
              <a:cs typeface="Nunito ExtraBold"/>
              <a:sym typeface="Nunito ExtraBold"/>
            </a:endParaRPr>
          </a:p>
          <a:p>
            <a:pPr marL="0" lvl="0" indent="0" algn="ctr" rtl="0">
              <a:spcBef>
                <a:spcPts val="0"/>
              </a:spcBef>
              <a:spcAft>
                <a:spcPts val="0"/>
              </a:spcAft>
              <a:buClr>
                <a:schemeClr val="dk1"/>
              </a:buClr>
              <a:buSzPct val="140937"/>
              <a:buFont typeface="Arial"/>
              <a:buNone/>
            </a:pPr>
            <a:r>
              <a:rPr lang="en" sz="702">
                <a:latin typeface="Nunito"/>
                <a:ea typeface="Nunito"/>
                <a:cs typeface="Nunito"/>
                <a:sym typeface="Nunito"/>
              </a:rPr>
              <a:t>money value of service delivered in South Cotabato within the first 4 months of implementation.</a:t>
            </a:r>
            <a:endParaRPr sz="422">
              <a:latin typeface="Nunito"/>
              <a:ea typeface="Nunito"/>
              <a:cs typeface="Nunito"/>
              <a:sym typeface="Nunito"/>
            </a:endParaRPr>
          </a:p>
        </p:txBody>
      </p:sp>
      <p:sp>
        <p:nvSpPr>
          <p:cNvPr id="513" name="Google Shape;513;p71"/>
          <p:cNvSpPr txBox="1">
            <a:spLocks noGrp="1"/>
          </p:cNvSpPr>
          <p:nvPr>
            <p:ph type="title" idx="4294967295"/>
          </p:nvPr>
        </p:nvSpPr>
        <p:spPr>
          <a:xfrm>
            <a:off x="2723088" y="4185000"/>
            <a:ext cx="2196600" cy="821400"/>
          </a:xfrm>
          <a:prstGeom prst="rect">
            <a:avLst/>
          </a:prstGeom>
          <a:solidFill>
            <a:schemeClr val="accent1"/>
          </a:solidFill>
          <a:ln>
            <a:noFill/>
          </a:ln>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ct val="35357"/>
              <a:buFont typeface="Arial"/>
              <a:buNone/>
            </a:pPr>
            <a:r>
              <a:rPr lang="en">
                <a:solidFill>
                  <a:schemeClr val="lt1"/>
                </a:solidFill>
                <a:latin typeface="Nunito ExtraBold"/>
                <a:ea typeface="Nunito ExtraBold"/>
                <a:cs typeface="Nunito ExtraBold"/>
                <a:sym typeface="Nunito ExtraBold"/>
              </a:rPr>
              <a:t>100% </a:t>
            </a:r>
            <a:endParaRPr>
              <a:solidFill>
                <a:schemeClr val="lt1"/>
              </a:solidFill>
              <a:latin typeface="Nunito ExtraBold"/>
              <a:ea typeface="Nunito ExtraBold"/>
              <a:cs typeface="Nunito ExtraBold"/>
              <a:sym typeface="Nunito ExtraBold"/>
            </a:endParaRPr>
          </a:p>
          <a:p>
            <a:pPr marL="0" lvl="0" indent="0" algn="ctr" rtl="0">
              <a:spcBef>
                <a:spcPts val="0"/>
              </a:spcBef>
              <a:spcAft>
                <a:spcPts val="0"/>
              </a:spcAft>
              <a:buClr>
                <a:schemeClr val="dk1"/>
              </a:buClr>
              <a:buSzPct val="140937"/>
              <a:buFont typeface="Arial"/>
              <a:buNone/>
            </a:pPr>
            <a:r>
              <a:rPr lang="en" sz="702">
                <a:solidFill>
                  <a:schemeClr val="lt1"/>
                </a:solidFill>
                <a:latin typeface="Nunito"/>
                <a:ea typeface="Nunito"/>
                <a:cs typeface="Nunito"/>
                <a:sym typeface="Nunito"/>
              </a:rPr>
              <a:t>Provision of essential primary care medicines for NCD &amp; infectious disease management in South Cotabato.</a:t>
            </a:r>
            <a:endParaRPr sz="422">
              <a:solidFill>
                <a:schemeClr val="lt1"/>
              </a:solidFill>
              <a:latin typeface="Nunito"/>
              <a:ea typeface="Nunito"/>
              <a:cs typeface="Nunito"/>
              <a:sym typeface="Nuni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517"/>
        <p:cNvGrpSpPr/>
        <p:nvPr/>
      </p:nvGrpSpPr>
      <p:grpSpPr>
        <a:xfrm>
          <a:off x="0" y="0"/>
          <a:ext cx="0" cy="0"/>
          <a:chOff x="0" y="0"/>
          <a:chExt cx="0" cy="0"/>
        </a:xfrm>
      </p:grpSpPr>
      <p:sp>
        <p:nvSpPr>
          <p:cNvPr id="518" name="Google Shape;518;p72"/>
          <p:cNvSpPr txBox="1">
            <a:spLocks noGrp="1"/>
          </p:cNvSpPr>
          <p:nvPr>
            <p:ph type="title" idx="4294967295"/>
          </p:nvPr>
        </p:nvSpPr>
        <p:spPr>
          <a:xfrm>
            <a:off x="311700" y="169104"/>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220">
                <a:solidFill>
                  <a:srgbClr val="214134"/>
                </a:solidFill>
                <a:latin typeface="Nunito ExtraBold"/>
                <a:ea typeface="Nunito ExtraBold"/>
                <a:cs typeface="Nunito ExtraBold"/>
                <a:sym typeface="Nunito ExtraBold"/>
              </a:rPr>
              <a:t>CSE-ARH CONVERGENCE</a:t>
            </a:r>
            <a:endParaRPr sz="2220">
              <a:solidFill>
                <a:srgbClr val="214134"/>
              </a:solidFill>
              <a:latin typeface="Nunito ExtraBold"/>
              <a:ea typeface="Nunito ExtraBold"/>
              <a:cs typeface="Nunito ExtraBold"/>
              <a:sym typeface="Nunito ExtraBold"/>
            </a:endParaRPr>
          </a:p>
        </p:txBody>
      </p:sp>
      <p:cxnSp>
        <p:nvCxnSpPr>
          <p:cNvPr id="519" name="Google Shape;519;p72"/>
          <p:cNvCxnSpPr/>
          <p:nvPr/>
        </p:nvCxnSpPr>
        <p:spPr>
          <a:xfrm>
            <a:off x="496200" y="679725"/>
            <a:ext cx="8151600" cy="0"/>
          </a:xfrm>
          <a:prstGeom prst="straightConnector1">
            <a:avLst/>
          </a:prstGeom>
          <a:noFill/>
          <a:ln w="9525" cap="flat" cmpd="sng">
            <a:solidFill>
              <a:srgbClr val="214134"/>
            </a:solidFill>
            <a:prstDash val="solid"/>
            <a:round/>
            <a:headEnd type="none" w="sm" len="sm"/>
            <a:tailEnd type="none" w="sm" len="sm"/>
          </a:ln>
        </p:spPr>
      </p:cxnSp>
      <p:sp>
        <p:nvSpPr>
          <p:cNvPr id="520" name="Google Shape;520;p72"/>
          <p:cNvSpPr txBox="1"/>
          <p:nvPr/>
        </p:nvSpPr>
        <p:spPr>
          <a:xfrm>
            <a:off x="0" y="803881"/>
            <a:ext cx="4238700" cy="3909600"/>
          </a:xfrm>
          <a:prstGeom prst="rect">
            <a:avLst/>
          </a:prstGeom>
          <a:noFill/>
          <a:ln>
            <a:noFill/>
          </a:ln>
        </p:spPr>
        <p:txBody>
          <a:bodyPr spcFirstLastPara="1" wrap="square" lIns="91425" tIns="91425" rIns="91425" bIns="91425" anchor="t" anchorCtr="0">
            <a:spAutoFit/>
          </a:bodyPr>
          <a:lstStyle/>
          <a:p>
            <a:pPr marL="457200" marR="0" lvl="0" indent="-311150" algn="l" rtl="0">
              <a:lnSpc>
                <a:spcPct val="100000"/>
              </a:lnSpc>
              <a:spcBef>
                <a:spcPts val="0"/>
              </a:spcBef>
              <a:spcAft>
                <a:spcPts val="0"/>
              </a:spcAft>
              <a:buClr>
                <a:srgbClr val="000000"/>
              </a:buClr>
              <a:buSzPts val="1300"/>
              <a:buFont typeface="Nunito"/>
              <a:buChar char="★"/>
            </a:pPr>
            <a:r>
              <a:rPr lang="en" sz="1600" b="0" i="0" u="none" strike="noStrike" cap="none">
                <a:solidFill>
                  <a:srgbClr val="2C2C2C"/>
                </a:solidFill>
                <a:latin typeface="Nunito"/>
                <a:ea typeface="Nunito"/>
                <a:cs typeface="Nunito"/>
                <a:sym typeface="Nunito"/>
              </a:rPr>
              <a:t>Implementation of the Comprehensive Sexuality Education and Adolescent Reproductive Health (CSE-ARH) convergence in 9 regions and 16 </a:t>
            </a:r>
            <a:r>
              <a:rPr lang="en" sz="1600">
                <a:solidFill>
                  <a:srgbClr val="2C2C2C"/>
                </a:solidFill>
                <a:latin typeface="Nunito"/>
                <a:ea typeface="Nunito"/>
                <a:cs typeface="Nunito"/>
                <a:sym typeface="Nunito"/>
              </a:rPr>
              <a:t>LGUs</a:t>
            </a:r>
            <a:r>
              <a:rPr lang="en" sz="1600" b="0" i="0" u="none" strike="noStrike" cap="none">
                <a:solidFill>
                  <a:srgbClr val="2C2C2C"/>
                </a:solidFill>
                <a:latin typeface="Nunito"/>
                <a:ea typeface="Nunito"/>
                <a:cs typeface="Nunito"/>
                <a:sym typeface="Nunito"/>
              </a:rPr>
              <a:t>, including 109 schools (68 pilot, 41 expansion schools) and 124 partner health facilities. </a:t>
            </a:r>
            <a:endParaRPr sz="1200" b="0" i="0" u="none" strike="noStrike" cap="none">
              <a:solidFill>
                <a:srgbClr val="000000"/>
              </a:solidFill>
              <a:latin typeface="Nunito"/>
              <a:ea typeface="Nunito"/>
              <a:cs typeface="Nunito"/>
              <a:sym typeface="Nunito"/>
            </a:endParaRPr>
          </a:p>
          <a:p>
            <a:pPr marL="457200" marR="0" lvl="0" indent="-311150" algn="l" rtl="0">
              <a:lnSpc>
                <a:spcPct val="100000"/>
              </a:lnSpc>
              <a:spcBef>
                <a:spcPts val="0"/>
              </a:spcBef>
              <a:spcAft>
                <a:spcPts val="0"/>
              </a:spcAft>
              <a:buClr>
                <a:srgbClr val="000000"/>
              </a:buClr>
              <a:buSzPts val="1300"/>
              <a:buFont typeface="Nunito"/>
              <a:buChar char="★"/>
            </a:pPr>
            <a:r>
              <a:rPr lang="en" sz="1600" b="0" i="0" u="none" strike="noStrike" cap="none">
                <a:solidFill>
                  <a:srgbClr val="2C2C2C"/>
                </a:solidFill>
                <a:latin typeface="Nunito"/>
                <a:ea typeface="Nunito"/>
                <a:cs typeface="Nunito"/>
                <a:sym typeface="Nunito"/>
              </a:rPr>
              <a:t>Conduct of psychosocial screening (Rapid and Comprehensive HEEADSSS in schools and health facilities)</a:t>
            </a:r>
            <a:endParaRPr sz="1200" b="0" i="0" u="none" strike="noStrike" cap="none">
              <a:solidFill>
                <a:srgbClr val="000000"/>
              </a:solidFill>
              <a:latin typeface="Nunito"/>
              <a:ea typeface="Nunito"/>
              <a:cs typeface="Nunito"/>
              <a:sym typeface="Nunito"/>
            </a:endParaRPr>
          </a:p>
          <a:p>
            <a:pPr marL="457200" marR="0" lvl="0" indent="-311150" algn="l" rtl="0">
              <a:lnSpc>
                <a:spcPct val="100000"/>
              </a:lnSpc>
              <a:spcBef>
                <a:spcPts val="0"/>
              </a:spcBef>
              <a:spcAft>
                <a:spcPts val="0"/>
              </a:spcAft>
              <a:buClr>
                <a:srgbClr val="000000"/>
              </a:buClr>
              <a:buSzPts val="1300"/>
              <a:buFont typeface="Nunito"/>
              <a:buChar char="★"/>
            </a:pPr>
            <a:r>
              <a:rPr lang="en" sz="1600" b="0" i="0" u="none" strike="noStrike" cap="none">
                <a:solidFill>
                  <a:srgbClr val="2C2C2C"/>
                </a:solidFill>
                <a:latin typeface="Nunito"/>
                <a:ea typeface="Nunito"/>
                <a:cs typeface="Nunito"/>
                <a:sym typeface="Nunito"/>
              </a:rPr>
              <a:t>Peer Health Navigators installed as agents to normalize accessing health and non-health services among adolescents </a:t>
            </a:r>
            <a:endParaRPr sz="1200" b="0" i="0" u="none" strike="noStrike" cap="none">
              <a:solidFill>
                <a:srgbClr val="000000"/>
              </a:solidFill>
              <a:latin typeface="Nunito"/>
              <a:ea typeface="Nunito"/>
              <a:cs typeface="Nunito"/>
              <a:sym typeface="Nunito"/>
            </a:endParaRPr>
          </a:p>
          <a:p>
            <a:pPr marL="457200" marR="0" lvl="0" indent="-228600" algn="l" rtl="0">
              <a:lnSpc>
                <a:spcPct val="100000"/>
              </a:lnSpc>
              <a:spcBef>
                <a:spcPts val="0"/>
              </a:spcBef>
              <a:spcAft>
                <a:spcPts val="0"/>
              </a:spcAft>
              <a:buClr>
                <a:srgbClr val="000000"/>
              </a:buClr>
              <a:buSzPts val="1500"/>
              <a:buFont typeface="Nunito"/>
              <a:buNone/>
            </a:pPr>
            <a:endParaRPr sz="1800" b="0" i="0" u="none" strike="noStrike" cap="none">
              <a:solidFill>
                <a:srgbClr val="434343"/>
              </a:solidFill>
              <a:latin typeface="Gill Sans"/>
              <a:ea typeface="Gill Sans"/>
              <a:cs typeface="Gill Sans"/>
              <a:sym typeface="Gill Sans"/>
            </a:endParaRPr>
          </a:p>
        </p:txBody>
      </p:sp>
      <p:pic>
        <p:nvPicPr>
          <p:cNvPr id="521" name="Google Shape;521;p72"/>
          <p:cNvPicPr preferRelativeResize="0"/>
          <p:nvPr/>
        </p:nvPicPr>
        <p:blipFill rotWithShape="1">
          <a:blip r:embed="rId3">
            <a:alphaModFix/>
          </a:blip>
          <a:srcRect l="31512" t="22409" r="14470" b="25107"/>
          <a:stretch/>
        </p:blipFill>
        <p:spPr>
          <a:xfrm>
            <a:off x="4420699" y="1572408"/>
            <a:ext cx="4497341" cy="2457926"/>
          </a:xfrm>
          <a:prstGeom prst="rect">
            <a:avLst/>
          </a:prstGeom>
          <a:noFill/>
          <a:ln>
            <a:noFill/>
          </a:ln>
        </p:spPr>
      </p:pic>
      <p:sp>
        <p:nvSpPr>
          <p:cNvPr id="522" name="Google Shape;522;p72"/>
          <p:cNvSpPr txBox="1"/>
          <p:nvPr/>
        </p:nvSpPr>
        <p:spPr>
          <a:xfrm>
            <a:off x="4977873" y="1191875"/>
            <a:ext cx="35748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1">
                <a:solidFill>
                  <a:schemeClr val="dk1"/>
                </a:solidFill>
                <a:latin typeface="Nunito"/>
                <a:ea typeface="Nunito"/>
                <a:cs typeface="Nunito"/>
                <a:sym typeface="Nunito"/>
              </a:rPr>
              <a:t>USAID ReachHealth: CSE-ARH Convergence Framework</a:t>
            </a:r>
            <a:endParaRPr sz="1000" b="1" i="0" u="none" strike="noStrike" cap="none">
              <a:solidFill>
                <a:schemeClr val="dk1"/>
              </a:solidFill>
              <a:latin typeface="Nunito"/>
              <a:ea typeface="Nunito"/>
              <a:cs typeface="Nunito"/>
              <a:sym typeface="Nuni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526"/>
        <p:cNvGrpSpPr/>
        <p:nvPr/>
      </p:nvGrpSpPr>
      <p:grpSpPr>
        <a:xfrm>
          <a:off x="0" y="0"/>
          <a:ext cx="0" cy="0"/>
          <a:chOff x="0" y="0"/>
          <a:chExt cx="0" cy="0"/>
        </a:xfrm>
      </p:grpSpPr>
      <p:sp>
        <p:nvSpPr>
          <p:cNvPr id="527" name="Google Shape;527;p73"/>
          <p:cNvSpPr txBox="1">
            <a:spLocks noGrp="1"/>
          </p:cNvSpPr>
          <p:nvPr>
            <p:ph type="title" idx="4294967295"/>
          </p:nvPr>
        </p:nvSpPr>
        <p:spPr>
          <a:xfrm>
            <a:off x="311700" y="211183"/>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220">
                <a:solidFill>
                  <a:srgbClr val="214134"/>
                </a:solidFill>
                <a:latin typeface="Nunito ExtraBold"/>
                <a:ea typeface="Nunito ExtraBold"/>
                <a:cs typeface="Nunito ExtraBold"/>
                <a:sym typeface="Nunito ExtraBold"/>
              </a:rPr>
              <a:t>FUNCTIONAL ADOLESCENT FRIENDLY HEALTH FACILITIES </a:t>
            </a:r>
            <a:endParaRPr sz="2220">
              <a:solidFill>
                <a:srgbClr val="214134"/>
              </a:solidFill>
              <a:latin typeface="Nunito ExtraBold"/>
              <a:ea typeface="Nunito ExtraBold"/>
              <a:cs typeface="Nunito ExtraBold"/>
              <a:sym typeface="Nunito ExtraBold"/>
            </a:endParaRPr>
          </a:p>
        </p:txBody>
      </p:sp>
      <p:cxnSp>
        <p:nvCxnSpPr>
          <p:cNvPr id="528" name="Google Shape;528;p73"/>
          <p:cNvCxnSpPr/>
          <p:nvPr/>
        </p:nvCxnSpPr>
        <p:spPr>
          <a:xfrm>
            <a:off x="496200" y="679725"/>
            <a:ext cx="8151600" cy="0"/>
          </a:xfrm>
          <a:prstGeom prst="straightConnector1">
            <a:avLst/>
          </a:prstGeom>
          <a:noFill/>
          <a:ln w="9525" cap="flat" cmpd="sng">
            <a:solidFill>
              <a:srgbClr val="214134"/>
            </a:solidFill>
            <a:prstDash val="solid"/>
            <a:round/>
            <a:headEnd type="none" w="sm" len="sm"/>
            <a:tailEnd type="none" w="sm" len="sm"/>
          </a:ln>
        </p:spPr>
      </p:cxnSp>
      <p:pic>
        <p:nvPicPr>
          <p:cNvPr id="529" name="Google Shape;529;p73"/>
          <p:cNvPicPr preferRelativeResize="0"/>
          <p:nvPr/>
        </p:nvPicPr>
        <p:blipFill rotWithShape="1">
          <a:blip r:embed="rId3">
            <a:alphaModFix/>
          </a:blip>
          <a:srcRect l="4609" t="5945" r="4290" b="5582"/>
          <a:stretch/>
        </p:blipFill>
        <p:spPr>
          <a:xfrm>
            <a:off x="469000" y="935738"/>
            <a:ext cx="3048003" cy="1667375"/>
          </a:xfrm>
          <a:prstGeom prst="rect">
            <a:avLst/>
          </a:prstGeom>
          <a:noFill/>
          <a:ln>
            <a:noFill/>
          </a:ln>
        </p:spPr>
      </p:pic>
      <p:sp>
        <p:nvSpPr>
          <p:cNvPr id="530" name="Google Shape;530;p73"/>
          <p:cNvSpPr txBox="1"/>
          <p:nvPr/>
        </p:nvSpPr>
        <p:spPr>
          <a:xfrm>
            <a:off x="3840725" y="783850"/>
            <a:ext cx="4955100" cy="4321500"/>
          </a:xfrm>
          <a:prstGeom prst="rect">
            <a:avLst/>
          </a:prstGeom>
          <a:noFill/>
          <a:ln>
            <a:noFill/>
          </a:ln>
        </p:spPr>
        <p:txBody>
          <a:bodyPr spcFirstLastPara="1" wrap="square" lIns="91425" tIns="45700" rIns="91425" bIns="45700" anchor="t" anchorCtr="0">
            <a:noAutofit/>
          </a:bodyPr>
          <a:lstStyle/>
          <a:p>
            <a:pPr marL="133350" marR="0" lvl="0" indent="0" algn="ctr" rtl="0">
              <a:lnSpc>
                <a:spcPct val="100000"/>
              </a:lnSpc>
              <a:spcBef>
                <a:spcPts val="0"/>
              </a:spcBef>
              <a:spcAft>
                <a:spcPts val="0"/>
              </a:spcAft>
              <a:buClr>
                <a:srgbClr val="000000"/>
              </a:buClr>
              <a:buSzPts val="1500"/>
              <a:buFont typeface="Arial"/>
              <a:buNone/>
            </a:pPr>
            <a:r>
              <a:rPr lang="en" b="1">
                <a:latin typeface="Nunito"/>
                <a:ea typeface="Nunito"/>
                <a:cs typeface="Nunito"/>
                <a:sym typeface="Nunito"/>
              </a:rPr>
              <a:t>553</a:t>
            </a:r>
            <a:r>
              <a:rPr lang="en" b="1" i="0" u="none" strike="noStrike" cap="none">
                <a:solidFill>
                  <a:srgbClr val="000000"/>
                </a:solidFill>
                <a:latin typeface="Nunito"/>
                <a:ea typeface="Nunito"/>
                <a:cs typeface="Nunito"/>
                <a:sym typeface="Nunito"/>
              </a:rPr>
              <a:t> health facilities </a:t>
            </a:r>
            <a:r>
              <a:rPr lang="en" b="1">
                <a:latin typeface="Nunito"/>
                <a:ea typeface="Nunito"/>
                <a:cs typeface="Nunito"/>
                <a:sym typeface="Nunito"/>
              </a:rPr>
              <a:t>supported by USAID ReachHealth, WHO Philippines (Subnational Initiative Phase 2) and UN Joint Programme on Adolescent Pregnancy </a:t>
            </a:r>
            <a:r>
              <a:rPr lang="en" b="1" i="0" u="none" strike="noStrike" cap="none">
                <a:solidFill>
                  <a:srgbClr val="000000"/>
                </a:solidFill>
                <a:latin typeface="Nunito"/>
                <a:ea typeface="Nunito"/>
                <a:cs typeface="Nunito"/>
                <a:sym typeface="Nunito"/>
              </a:rPr>
              <a:t>as functional AFHF, each having  8 functional elements:</a:t>
            </a:r>
            <a:endParaRPr sz="1300" b="0" i="0" u="none" strike="noStrike" cap="none">
              <a:solidFill>
                <a:srgbClr val="000000"/>
              </a:solidFill>
              <a:latin typeface="Arial"/>
              <a:ea typeface="Arial"/>
              <a:cs typeface="Arial"/>
              <a:sym typeface="Arial"/>
            </a:endParaRPr>
          </a:p>
          <a:p>
            <a:pPr marL="812800" marR="0" lvl="1"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Nunito"/>
                <a:ea typeface="Nunito"/>
                <a:cs typeface="Nunito"/>
                <a:sym typeface="Nunito"/>
              </a:rPr>
              <a:t>Facility is known to the community through signages</a:t>
            </a:r>
            <a:endParaRPr sz="1200" b="0" i="0" u="none" strike="noStrike" cap="none">
              <a:solidFill>
                <a:srgbClr val="000000"/>
              </a:solidFill>
              <a:latin typeface="Arial"/>
              <a:ea typeface="Arial"/>
              <a:cs typeface="Arial"/>
              <a:sym typeface="Arial"/>
            </a:endParaRPr>
          </a:p>
          <a:p>
            <a:pPr marL="812800" marR="0" lvl="1"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Nunito"/>
                <a:ea typeface="Nunito"/>
                <a:cs typeface="Nunito"/>
                <a:sym typeface="Nunito"/>
              </a:rPr>
              <a:t>Utilizes up-to-date and age-appropriate SBC materials </a:t>
            </a:r>
            <a:endParaRPr sz="1200" b="0" i="0" u="none" strike="noStrike" cap="none">
              <a:solidFill>
                <a:srgbClr val="000000"/>
              </a:solidFill>
              <a:latin typeface="Arial"/>
              <a:ea typeface="Arial"/>
              <a:cs typeface="Arial"/>
              <a:sym typeface="Arial"/>
            </a:endParaRPr>
          </a:p>
          <a:p>
            <a:pPr marL="812800" marR="0" lvl="1"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Nunito"/>
                <a:ea typeface="Nunito"/>
                <a:cs typeface="Nunito"/>
                <a:sym typeface="Nunito"/>
              </a:rPr>
              <a:t>Holds demand generation activities through different modalities </a:t>
            </a:r>
            <a:endParaRPr sz="1200" b="0" i="0" u="none" strike="noStrike" cap="none">
              <a:solidFill>
                <a:srgbClr val="000000"/>
              </a:solidFill>
              <a:latin typeface="Arial"/>
              <a:ea typeface="Arial"/>
              <a:cs typeface="Arial"/>
              <a:sym typeface="Arial"/>
            </a:endParaRPr>
          </a:p>
          <a:p>
            <a:pPr marL="812800" marR="0" lvl="1"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Nunito"/>
                <a:ea typeface="Nunito"/>
                <a:cs typeface="Nunito"/>
                <a:sym typeface="Nunito"/>
              </a:rPr>
              <a:t>Staff trained on appropriate approach to adolescents through Foundation</a:t>
            </a:r>
            <a:r>
              <a:rPr lang="en" sz="1300">
                <a:latin typeface="Nunito"/>
                <a:ea typeface="Nunito"/>
                <a:cs typeface="Nunito"/>
                <a:sym typeface="Nunito"/>
              </a:rPr>
              <a:t>al Course on Adolescent Health, </a:t>
            </a:r>
            <a:r>
              <a:rPr lang="en" sz="1300" b="0" i="0" u="none" strike="noStrike" cap="none">
                <a:solidFill>
                  <a:srgbClr val="000000"/>
                </a:solidFill>
                <a:latin typeface="Nunito"/>
                <a:ea typeface="Nunito"/>
                <a:cs typeface="Nunito"/>
                <a:sym typeface="Nunito"/>
              </a:rPr>
              <a:t>AJA, ADEPT, conduct of Rapid HEEADSSS</a:t>
            </a:r>
            <a:endParaRPr sz="1200" b="0" i="0" u="none" strike="noStrike" cap="none">
              <a:solidFill>
                <a:srgbClr val="000000"/>
              </a:solidFill>
              <a:latin typeface="Arial"/>
              <a:ea typeface="Arial"/>
              <a:cs typeface="Arial"/>
              <a:sym typeface="Arial"/>
            </a:endParaRPr>
          </a:p>
          <a:p>
            <a:pPr marL="812800" marR="0" lvl="1"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Nunito"/>
                <a:ea typeface="Nunito"/>
                <a:cs typeface="Nunito"/>
                <a:sym typeface="Nunito"/>
              </a:rPr>
              <a:t>Offers audio-visual privacy and practice of confidentiality of information </a:t>
            </a:r>
            <a:endParaRPr sz="1200" b="0" i="0" u="none" strike="noStrike" cap="none">
              <a:solidFill>
                <a:srgbClr val="000000"/>
              </a:solidFill>
              <a:latin typeface="Arial"/>
              <a:ea typeface="Arial"/>
              <a:cs typeface="Arial"/>
              <a:sym typeface="Arial"/>
            </a:endParaRPr>
          </a:p>
          <a:p>
            <a:pPr marL="812800" marR="0" lvl="1"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Nunito"/>
                <a:ea typeface="Nunito"/>
                <a:cs typeface="Nunito"/>
                <a:sym typeface="Nunito"/>
              </a:rPr>
              <a:t>Provides age-appropriate information and services, ensuring confidentiality  </a:t>
            </a:r>
            <a:endParaRPr sz="1200" b="0" i="0" u="none" strike="noStrike" cap="none">
              <a:solidFill>
                <a:srgbClr val="000000"/>
              </a:solidFill>
              <a:latin typeface="Arial"/>
              <a:ea typeface="Arial"/>
              <a:cs typeface="Arial"/>
              <a:sym typeface="Arial"/>
            </a:endParaRPr>
          </a:p>
          <a:p>
            <a:pPr marL="812800" marR="0" lvl="1"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Nunito"/>
                <a:ea typeface="Nunito"/>
                <a:cs typeface="Nunito"/>
                <a:sym typeface="Nunito"/>
              </a:rPr>
              <a:t>Clear and easy to access referral linkages and follow-up  </a:t>
            </a:r>
            <a:endParaRPr sz="1200" b="0" i="0" u="none" strike="noStrike" cap="none">
              <a:solidFill>
                <a:srgbClr val="000000"/>
              </a:solidFill>
              <a:latin typeface="Arial"/>
              <a:ea typeface="Arial"/>
              <a:cs typeface="Arial"/>
              <a:sym typeface="Arial"/>
            </a:endParaRPr>
          </a:p>
          <a:p>
            <a:pPr marL="812800" marR="0" lvl="1" indent="-311150" algn="l" rtl="0">
              <a:lnSpc>
                <a:spcPct val="100000"/>
              </a:lnSpc>
              <a:spcBef>
                <a:spcPts val="0"/>
              </a:spcBef>
              <a:spcAft>
                <a:spcPts val="0"/>
              </a:spcAft>
              <a:buClr>
                <a:srgbClr val="000000"/>
              </a:buClr>
              <a:buSzPts val="1300"/>
              <a:buFont typeface="Arial"/>
              <a:buChar char="•"/>
            </a:pPr>
            <a:r>
              <a:rPr lang="en" sz="1300" b="0" i="0" u="none" strike="noStrike" cap="none">
                <a:solidFill>
                  <a:srgbClr val="000000"/>
                </a:solidFill>
                <a:latin typeface="Nunito"/>
                <a:ea typeface="Nunito"/>
                <a:cs typeface="Nunito"/>
                <a:sym typeface="Nunito"/>
              </a:rPr>
              <a:t>System of recording and reporting   </a:t>
            </a:r>
            <a:endParaRPr sz="1300">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pic>
        <p:nvPicPr>
          <p:cNvPr id="531" name="Google Shape;531;p73"/>
          <p:cNvPicPr preferRelativeResize="0"/>
          <p:nvPr/>
        </p:nvPicPr>
        <p:blipFill>
          <a:blip r:embed="rId4">
            <a:alphaModFix/>
          </a:blip>
          <a:stretch>
            <a:fillRect/>
          </a:stretch>
        </p:blipFill>
        <p:spPr>
          <a:xfrm>
            <a:off x="482788" y="2755000"/>
            <a:ext cx="3020426" cy="20131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535"/>
        <p:cNvGrpSpPr/>
        <p:nvPr/>
      </p:nvGrpSpPr>
      <p:grpSpPr>
        <a:xfrm>
          <a:off x="0" y="0"/>
          <a:ext cx="0" cy="0"/>
          <a:chOff x="0" y="0"/>
          <a:chExt cx="0" cy="0"/>
        </a:xfrm>
      </p:grpSpPr>
      <p:sp>
        <p:nvSpPr>
          <p:cNvPr id="536" name="Google Shape;536;p74"/>
          <p:cNvSpPr txBox="1">
            <a:spLocks noGrp="1"/>
          </p:cNvSpPr>
          <p:nvPr>
            <p:ph type="title" idx="4294967295"/>
          </p:nvPr>
        </p:nvSpPr>
        <p:spPr>
          <a:xfrm>
            <a:off x="84450" y="152550"/>
            <a:ext cx="8975100" cy="572700"/>
          </a:xfrm>
          <a:prstGeom prst="rect">
            <a:avLst/>
          </a:prstGeom>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ct val="49549"/>
              <a:buFont typeface="Arial"/>
              <a:buNone/>
            </a:pPr>
            <a:r>
              <a:rPr lang="en" sz="2220">
                <a:solidFill>
                  <a:srgbClr val="214134"/>
                </a:solidFill>
                <a:latin typeface="Nunito ExtraBold"/>
                <a:ea typeface="Nunito ExtraBold"/>
                <a:cs typeface="Nunito ExtraBold"/>
                <a:sym typeface="Nunito ExtraBold"/>
              </a:rPr>
              <a:t>Launching of Basic Course in Family Planning/ Didactics of FPCBT-1</a:t>
            </a:r>
            <a:endParaRPr sz="2220">
              <a:solidFill>
                <a:srgbClr val="214134"/>
              </a:solidFill>
              <a:latin typeface="Nunito ExtraBold"/>
              <a:ea typeface="Nunito ExtraBold"/>
              <a:cs typeface="Nunito ExtraBold"/>
              <a:sym typeface="Nunito ExtraBold"/>
            </a:endParaRPr>
          </a:p>
        </p:txBody>
      </p:sp>
      <p:cxnSp>
        <p:nvCxnSpPr>
          <p:cNvPr id="537" name="Google Shape;537;p74"/>
          <p:cNvCxnSpPr/>
          <p:nvPr/>
        </p:nvCxnSpPr>
        <p:spPr>
          <a:xfrm>
            <a:off x="496200" y="679725"/>
            <a:ext cx="8151600" cy="0"/>
          </a:xfrm>
          <a:prstGeom prst="straightConnector1">
            <a:avLst/>
          </a:prstGeom>
          <a:noFill/>
          <a:ln w="9525" cap="flat" cmpd="sng">
            <a:solidFill>
              <a:srgbClr val="214134"/>
            </a:solidFill>
            <a:prstDash val="solid"/>
            <a:round/>
            <a:headEnd type="none" w="med" len="med"/>
            <a:tailEnd type="none" w="med" len="med"/>
          </a:ln>
        </p:spPr>
      </p:cxnSp>
      <p:sp>
        <p:nvSpPr>
          <p:cNvPr id="538" name="Google Shape;538;p74"/>
          <p:cNvSpPr txBox="1"/>
          <p:nvPr/>
        </p:nvSpPr>
        <p:spPr>
          <a:xfrm>
            <a:off x="4561475" y="2999400"/>
            <a:ext cx="4386600" cy="232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dk1"/>
                </a:solidFill>
                <a:latin typeface="Nunito"/>
                <a:ea typeface="Nunito"/>
                <a:cs typeface="Nunito"/>
                <a:sym typeface="Nunito"/>
              </a:rPr>
              <a:t>T</a:t>
            </a:r>
            <a:r>
              <a:rPr lang="en" sz="1000">
                <a:solidFill>
                  <a:schemeClr val="dk1"/>
                </a:solidFill>
                <a:latin typeface="Nunito"/>
                <a:ea typeface="Nunito"/>
                <a:cs typeface="Nunito"/>
                <a:sym typeface="Nunito"/>
              </a:rPr>
              <a:t>he DPCB  together with USAID’s ReachHealth launched the Blended Learning Program (BLP) for the Family Planning Competency-Based Training  level 1 (FPCBT-1) as well as the Training Course in Basic Family Planning Service Delivery for Community Health Workers on August 31, 2023. The event was attended by FP program regional coordinators and by representatives of selected LGUs, CSOs, FP training providers, and DOH-retained hospitals. </a:t>
            </a:r>
            <a:endParaRPr sz="1000">
              <a:solidFill>
                <a:schemeClr val="dk1"/>
              </a:solidFill>
              <a:latin typeface="Nunito"/>
              <a:ea typeface="Nunito"/>
              <a:cs typeface="Nunito"/>
              <a:sym typeface="Nunito"/>
            </a:endParaRPr>
          </a:p>
          <a:p>
            <a:pPr marL="0" lvl="0" indent="0" algn="l" rtl="0">
              <a:spcBef>
                <a:spcPts val="0"/>
              </a:spcBef>
              <a:spcAft>
                <a:spcPts val="0"/>
              </a:spcAft>
              <a:buNone/>
            </a:pPr>
            <a:endParaRPr sz="1000">
              <a:solidFill>
                <a:schemeClr val="dk1"/>
              </a:solidFill>
              <a:latin typeface="Nunito"/>
              <a:ea typeface="Nunito"/>
              <a:cs typeface="Nunito"/>
              <a:sym typeface="Nunito"/>
            </a:endParaRPr>
          </a:p>
          <a:p>
            <a:pPr marL="0" lvl="0" indent="0" algn="l" rtl="0">
              <a:spcBef>
                <a:spcPts val="0"/>
              </a:spcBef>
              <a:spcAft>
                <a:spcPts val="0"/>
              </a:spcAft>
              <a:buNone/>
            </a:pPr>
            <a:r>
              <a:rPr lang="en" sz="1000">
                <a:solidFill>
                  <a:schemeClr val="dk1"/>
                </a:solidFill>
                <a:latin typeface="Nunito"/>
                <a:ea typeface="Nunito"/>
                <a:cs typeface="Nunito"/>
                <a:sym typeface="Nunito"/>
              </a:rPr>
              <a:t>The event continued with a planning workshop with CHD representatives until September 1, 2023, where discussion was made for the operationalization of the FPCBT training and strengthening community-based FP service delivery and lastly consultations was done for the national and regional targets for FP and Adolescent Health.</a:t>
            </a:r>
            <a:endParaRPr sz="1000">
              <a:solidFill>
                <a:schemeClr val="dk1"/>
              </a:solidFill>
              <a:latin typeface="Nunito"/>
              <a:ea typeface="Nunito"/>
              <a:cs typeface="Nunito"/>
              <a:sym typeface="Nunito"/>
            </a:endParaRPr>
          </a:p>
          <a:p>
            <a:pPr marL="0" lvl="0" indent="0" algn="l" rtl="0">
              <a:spcBef>
                <a:spcPts val="0"/>
              </a:spcBef>
              <a:spcAft>
                <a:spcPts val="0"/>
              </a:spcAft>
              <a:buNone/>
            </a:pPr>
            <a:endParaRPr sz="900">
              <a:solidFill>
                <a:schemeClr val="dk1"/>
              </a:solidFill>
              <a:latin typeface="Nunito"/>
              <a:ea typeface="Nunito"/>
              <a:cs typeface="Nunito"/>
              <a:sym typeface="Nunito"/>
            </a:endParaRPr>
          </a:p>
        </p:txBody>
      </p:sp>
      <p:pic>
        <p:nvPicPr>
          <p:cNvPr id="539" name="Google Shape;539;p74"/>
          <p:cNvPicPr preferRelativeResize="0"/>
          <p:nvPr/>
        </p:nvPicPr>
        <p:blipFill rotWithShape="1">
          <a:blip r:embed="rId4">
            <a:alphaModFix/>
          </a:blip>
          <a:srcRect b="5490"/>
          <a:stretch/>
        </p:blipFill>
        <p:spPr>
          <a:xfrm>
            <a:off x="660802" y="770375"/>
            <a:ext cx="3561252" cy="2432939"/>
          </a:xfrm>
          <a:prstGeom prst="rect">
            <a:avLst/>
          </a:prstGeom>
          <a:noFill/>
          <a:ln>
            <a:noFill/>
          </a:ln>
        </p:spPr>
      </p:pic>
      <p:pic>
        <p:nvPicPr>
          <p:cNvPr id="540" name="Google Shape;540;p74"/>
          <p:cNvPicPr preferRelativeResize="0"/>
          <p:nvPr/>
        </p:nvPicPr>
        <p:blipFill rotWithShape="1">
          <a:blip r:embed="rId5">
            <a:alphaModFix/>
          </a:blip>
          <a:srcRect l="12882" t="3809" r="16024"/>
          <a:stretch/>
        </p:blipFill>
        <p:spPr>
          <a:xfrm>
            <a:off x="5016425" y="838427"/>
            <a:ext cx="3270088" cy="2124000"/>
          </a:xfrm>
          <a:prstGeom prst="rect">
            <a:avLst/>
          </a:prstGeom>
          <a:noFill/>
          <a:ln>
            <a:noFill/>
          </a:ln>
        </p:spPr>
      </p:pic>
      <p:graphicFrame>
        <p:nvGraphicFramePr>
          <p:cNvPr id="541" name="Google Shape;541;p74"/>
          <p:cNvGraphicFramePr/>
          <p:nvPr/>
        </p:nvGraphicFramePr>
        <p:xfrm>
          <a:off x="447113" y="3381713"/>
          <a:ext cx="3961950" cy="1513075"/>
        </p:xfrm>
        <a:graphic>
          <a:graphicData uri="http://schemas.openxmlformats.org/drawingml/2006/table">
            <a:tbl>
              <a:tblPr>
                <a:noFill/>
                <a:tableStyleId>{CF5D0F4A-765F-4B83-95F4-CA096341DDDF}</a:tableStyleId>
              </a:tblPr>
              <a:tblGrid>
                <a:gridCol w="1242225">
                  <a:extLst>
                    <a:ext uri="{9D8B030D-6E8A-4147-A177-3AD203B41FA5}">
                      <a16:colId xmlns:a16="http://schemas.microsoft.com/office/drawing/2014/main" val="20000"/>
                    </a:ext>
                  </a:extLst>
                </a:gridCol>
                <a:gridCol w="2719725">
                  <a:extLst>
                    <a:ext uri="{9D8B030D-6E8A-4147-A177-3AD203B41FA5}">
                      <a16:colId xmlns:a16="http://schemas.microsoft.com/office/drawing/2014/main" val="20001"/>
                    </a:ext>
                  </a:extLst>
                </a:gridCol>
              </a:tblGrid>
              <a:tr h="445025">
                <a:tc>
                  <a:txBody>
                    <a:bodyPr/>
                    <a:lstStyle/>
                    <a:p>
                      <a:pPr marL="0" lvl="0" indent="0" algn="ctr" rtl="0">
                        <a:spcBef>
                          <a:spcPts val="0"/>
                        </a:spcBef>
                        <a:spcAft>
                          <a:spcPts val="0"/>
                        </a:spcAft>
                        <a:buNone/>
                      </a:pPr>
                      <a:r>
                        <a:rPr lang="en" sz="1100" b="1">
                          <a:latin typeface="Barlow"/>
                          <a:ea typeface="Barlow"/>
                          <a:cs typeface="Barlow"/>
                          <a:sym typeface="Barlow"/>
                        </a:rPr>
                        <a:t>No. Completers </a:t>
                      </a:r>
                      <a:endParaRPr sz="1100" b="1">
                        <a:latin typeface="Barlow"/>
                        <a:ea typeface="Barlow"/>
                        <a:cs typeface="Barlow"/>
                        <a:sym typeface="Barlow"/>
                      </a:endParaRPr>
                    </a:p>
                    <a:p>
                      <a:pPr marL="0" lvl="0" indent="0" algn="ctr" rtl="0">
                        <a:spcBef>
                          <a:spcPts val="0"/>
                        </a:spcBef>
                        <a:spcAft>
                          <a:spcPts val="0"/>
                        </a:spcAft>
                        <a:buNone/>
                      </a:pPr>
                      <a:r>
                        <a:rPr lang="en" sz="1100" b="1">
                          <a:latin typeface="Barlow"/>
                          <a:ea typeface="Barlow"/>
                          <a:cs typeface="Barlow"/>
                          <a:sym typeface="Barlow"/>
                        </a:rPr>
                        <a:t>(as of 2023)</a:t>
                      </a:r>
                      <a:endParaRPr sz="1100" b="1">
                        <a:latin typeface="Barlow"/>
                        <a:ea typeface="Barlow"/>
                        <a:cs typeface="Barlow"/>
                        <a:sym typeface="Barlow"/>
                      </a:endParaRPr>
                    </a:p>
                  </a:txBody>
                  <a:tcPr marL="45700" marR="45700" marT="45700" marB="4570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6AC6B3"/>
                    </a:solidFill>
                  </a:tcPr>
                </a:tc>
                <a:tc>
                  <a:txBody>
                    <a:bodyPr/>
                    <a:lstStyle/>
                    <a:p>
                      <a:pPr marL="0" lvl="0" indent="0" algn="ctr" rtl="0">
                        <a:spcBef>
                          <a:spcPts val="0"/>
                        </a:spcBef>
                        <a:spcAft>
                          <a:spcPts val="0"/>
                        </a:spcAft>
                        <a:buNone/>
                      </a:pPr>
                      <a:r>
                        <a:rPr lang="en" sz="1300" b="1">
                          <a:latin typeface="Barlow"/>
                          <a:ea typeface="Barlow"/>
                          <a:cs typeface="Barlow"/>
                          <a:sym typeface="Barlow"/>
                        </a:rPr>
                        <a:t>Type of Training</a:t>
                      </a:r>
                      <a:endParaRPr sz="1300" b="1">
                        <a:latin typeface="Barlow"/>
                        <a:ea typeface="Barlow"/>
                        <a:cs typeface="Barlow"/>
                        <a:sym typeface="Barlow"/>
                      </a:endParaRPr>
                    </a:p>
                  </a:txBody>
                  <a:tcPr marL="45700" marR="45700" marT="45700" marB="4570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6AC6B3"/>
                    </a:solidFill>
                  </a:tcPr>
                </a:tc>
                <a:extLst>
                  <a:ext uri="{0D108BD9-81ED-4DB2-BD59-A6C34878D82A}">
                    <a16:rowId xmlns:a16="http://schemas.microsoft.com/office/drawing/2014/main" val="10000"/>
                  </a:ext>
                </a:extLst>
              </a:tr>
              <a:tr h="534025">
                <a:tc>
                  <a:txBody>
                    <a:bodyPr/>
                    <a:lstStyle/>
                    <a:p>
                      <a:pPr marL="0" lvl="0" indent="0" algn="ctr" rtl="0">
                        <a:spcBef>
                          <a:spcPts val="0"/>
                        </a:spcBef>
                        <a:spcAft>
                          <a:spcPts val="0"/>
                        </a:spcAft>
                        <a:buNone/>
                      </a:pPr>
                      <a:r>
                        <a:rPr lang="en">
                          <a:latin typeface="Barlow Medium"/>
                          <a:ea typeface="Barlow Medium"/>
                          <a:cs typeface="Barlow Medium"/>
                          <a:sym typeface="Barlow Medium"/>
                        </a:rPr>
                        <a:t>403</a:t>
                      </a:r>
                      <a:endParaRPr>
                        <a:latin typeface="Barlow Medium"/>
                        <a:ea typeface="Barlow Medium"/>
                        <a:cs typeface="Barlow Medium"/>
                        <a:sym typeface="Barlow Medium"/>
                      </a:endParaRPr>
                    </a:p>
                  </a:txBody>
                  <a:tcPr marL="45700" marR="45700"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b="1">
                          <a:solidFill>
                            <a:srgbClr val="1F1F1F"/>
                          </a:solidFill>
                          <a:latin typeface="Barlow"/>
                          <a:ea typeface="Barlow"/>
                          <a:cs typeface="Barlow"/>
                          <a:sym typeface="Barlow"/>
                        </a:rPr>
                        <a:t>Basic Course in Family Planning (DOH Academy Platform)</a:t>
                      </a:r>
                      <a:endParaRPr sz="1300" b="1">
                        <a:latin typeface="Barlow"/>
                        <a:ea typeface="Barlow"/>
                        <a:cs typeface="Barlow"/>
                        <a:sym typeface="Barlow"/>
                      </a:endParaRPr>
                    </a:p>
                  </a:txBody>
                  <a:tcPr marL="45700" marR="45700"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534025">
                <a:tc>
                  <a:txBody>
                    <a:bodyPr/>
                    <a:lstStyle/>
                    <a:p>
                      <a:pPr marL="0" lvl="0" indent="0" algn="ctr" rtl="0">
                        <a:spcBef>
                          <a:spcPts val="0"/>
                        </a:spcBef>
                        <a:spcAft>
                          <a:spcPts val="0"/>
                        </a:spcAft>
                        <a:buNone/>
                      </a:pPr>
                      <a:r>
                        <a:rPr lang="en">
                          <a:latin typeface="Barlow Medium"/>
                          <a:ea typeface="Barlow Medium"/>
                          <a:cs typeface="Barlow Medium"/>
                          <a:sym typeface="Barlow Medium"/>
                        </a:rPr>
                        <a:t>129</a:t>
                      </a:r>
                      <a:endParaRPr>
                        <a:latin typeface="Barlow Medium"/>
                        <a:ea typeface="Barlow Medium"/>
                        <a:cs typeface="Barlow Medium"/>
                        <a:sym typeface="Barlow Medium"/>
                      </a:endParaRPr>
                    </a:p>
                  </a:txBody>
                  <a:tcPr marL="45700" marR="45700"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b="1">
                          <a:latin typeface="Barlow"/>
                          <a:ea typeface="Barlow"/>
                          <a:cs typeface="Barlow"/>
                          <a:sym typeface="Barlow"/>
                        </a:rPr>
                        <a:t>FPCBT-1 Blended Training Program (including in-person training)</a:t>
                      </a:r>
                      <a:endParaRPr sz="1300" b="1">
                        <a:latin typeface="Barlow"/>
                        <a:ea typeface="Barlow"/>
                        <a:cs typeface="Barlow"/>
                        <a:sym typeface="Barlow"/>
                      </a:endParaRPr>
                    </a:p>
                  </a:txBody>
                  <a:tcPr marL="45700" marR="45700" marT="45700" marB="457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50"/>
          <p:cNvPicPr preferRelativeResize="0"/>
          <p:nvPr/>
        </p:nvPicPr>
        <p:blipFill>
          <a:blip r:embed="rId3">
            <a:alphaModFix/>
          </a:blip>
          <a:stretch>
            <a:fillRect/>
          </a:stretch>
        </p:blipFill>
        <p:spPr>
          <a:xfrm>
            <a:off x="5085052" y="2914814"/>
            <a:ext cx="3484122" cy="1930074"/>
          </a:xfrm>
          <a:prstGeom prst="rect">
            <a:avLst/>
          </a:prstGeom>
          <a:noFill/>
          <a:ln w="12700" cap="flat" cmpd="sng">
            <a:solidFill>
              <a:srgbClr val="000000"/>
            </a:solidFill>
            <a:prstDash val="solid"/>
            <a:miter lim="8000"/>
            <a:headEnd type="none" w="sm" len="sm"/>
            <a:tailEnd type="none" w="sm" len="sm"/>
          </a:ln>
        </p:spPr>
      </p:pic>
      <p:graphicFrame>
        <p:nvGraphicFramePr>
          <p:cNvPr id="276" name="Google Shape;276;p50"/>
          <p:cNvGraphicFramePr/>
          <p:nvPr/>
        </p:nvGraphicFramePr>
        <p:xfrm>
          <a:off x="-4747174" y="399790"/>
          <a:ext cx="4657950" cy="3176250"/>
        </p:xfrm>
        <a:graphic>
          <a:graphicData uri="http://schemas.openxmlformats.org/drawingml/2006/table">
            <a:tbl>
              <a:tblPr firstRow="1" bandRow="1">
                <a:noFill/>
                <a:tableStyleId>{746DF213-F099-4677-9D94-A3ECE2898BE5}</a:tableStyleId>
              </a:tblPr>
              <a:tblGrid>
                <a:gridCol w="3006775">
                  <a:extLst>
                    <a:ext uri="{9D8B030D-6E8A-4147-A177-3AD203B41FA5}">
                      <a16:colId xmlns:a16="http://schemas.microsoft.com/office/drawing/2014/main" val="20000"/>
                    </a:ext>
                  </a:extLst>
                </a:gridCol>
                <a:gridCol w="1651175">
                  <a:extLst>
                    <a:ext uri="{9D8B030D-6E8A-4147-A177-3AD203B41FA5}">
                      <a16:colId xmlns:a16="http://schemas.microsoft.com/office/drawing/2014/main" val="20001"/>
                    </a:ext>
                  </a:extLst>
                </a:gridCol>
              </a:tblGrid>
              <a:tr h="329400">
                <a:tc rowSpan="2" gridSpan="2">
                  <a:txBody>
                    <a:bodyPr/>
                    <a:lstStyle/>
                    <a:p>
                      <a:pPr marL="0" lvl="0" indent="0" algn="ctr" rtl="0">
                        <a:spcBef>
                          <a:spcPts val="0"/>
                        </a:spcBef>
                        <a:spcAft>
                          <a:spcPts val="0"/>
                        </a:spcAft>
                        <a:buNone/>
                      </a:pPr>
                      <a:r>
                        <a:rPr lang="en" sz="2100" b="1" dirty="0">
                          <a:solidFill>
                            <a:schemeClr val="lt1"/>
                          </a:solidFill>
                          <a:latin typeface="Poppins"/>
                          <a:ea typeface="Poppins"/>
                          <a:cs typeface="Poppins"/>
                          <a:sym typeface="Poppins"/>
                        </a:rPr>
                        <a:t>2023 Family Planning Snapshot</a:t>
                      </a:r>
                      <a:endParaRPr sz="2100" b="1" dirty="0">
                        <a:solidFill>
                          <a:schemeClr val="lt1"/>
                        </a:solidFill>
                        <a:latin typeface="Poppins"/>
                        <a:ea typeface="Poppins"/>
                        <a:cs typeface="Poppins"/>
                        <a:sym typeface="Poppins"/>
                      </a:endParaRPr>
                    </a:p>
                  </a:txBody>
                  <a:tcPr marL="68600" marR="68600" marT="34300" marB="34300" anchor="ctr">
                    <a:lnL w="19050" cap="flat" cmpd="sng">
                      <a:solidFill>
                        <a:srgbClr val="6AB280"/>
                      </a:solidFill>
                      <a:prstDash val="dash"/>
                      <a:round/>
                      <a:headEnd type="none" w="sm" len="sm"/>
                      <a:tailEnd type="none" w="sm" len="sm"/>
                    </a:lnL>
                    <a:lnR w="19050" cap="flat" cmpd="sng">
                      <a:solidFill>
                        <a:srgbClr val="6AB280"/>
                      </a:solidFill>
                      <a:prstDash val="dash"/>
                      <a:round/>
                      <a:headEnd type="none" w="sm" len="sm"/>
                      <a:tailEnd type="none" w="sm" len="sm"/>
                    </a:lnR>
                    <a:lnT w="19050" cap="flat" cmpd="sng">
                      <a:solidFill>
                        <a:srgbClr val="6AB280"/>
                      </a:solidFill>
                      <a:prstDash val="dash"/>
                      <a:round/>
                      <a:headEnd type="none" w="sm" len="sm"/>
                      <a:tailEnd type="none" w="sm" len="sm"/>
                    </a:lnT>
                    <a:lnB w="19050" cap="flat" cmpd="sng">
                      <a:solidFill>
                        <a:srgbClr val="6AB280"/>
                      </a:solidFill>
                      <a:prstDash val="dash"/>
                      <a:round/>
                      <a:headEnd type="none" w="sm" len="sm"/>
                      <a:tailEnd type="none" w="sm" len="sm"/>
                    </a:lnB>
                    <a:solidFill>
                      <a:srgbClr val="2F5597"/>
                    </a:solidFill>
                  </a:tcPr>
                </a:tc>
                <a:tc rowSpan="2" hMerge="1">
                  <a:txBody>
                    <a:bodyPr/>
                    <a:lstStyle/>
                    <a:p>
                      <a:endParaRPr lang="en-US"/>
                    </a:p>
                  </a:txBody>
                  <a:tcPr/>
                </a:tc>
                <a:extLst>
                  <a:ext uri="{0D108BD9-81ED-4DB2-BD59-A6C34878D82A}">
                    <a16:rowId xmlns:a16="http://schemas.microsoft.com/office/drawing/2014/main" val="10000"/>
                  </a:ext>
                </a:extLst>
              </a:tr>
              <a:tr h="329175">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1"/>
                  </a:ext>
                </a:extLst>
              </a:tr>
              <a:tr h="839225">
                <a:tc>
                  <a:txBody>
                    <a:bodyPr/>
                    <a:lstStyle/>
                    <a:p>
                      <a:pPr marL="0" marR="0" lvl="0" indent="0" algn="ctr" rtl="0">
                        <a:lnSpc>
                          <a:spcPct val="100000"/>
                        </a:lnSpc>
                        <a:spcBef>
                          <a:spcPts val="0"/>
                        </a:spcBef>
                        <a:spcAft>
                          <a:spcPts val="0"/>
                        </a:spcAft>
                        <a:buNone/>
                      </a:pPr>
                      <a:r>
                        <a:rPr lang="en" sz="1600" b="1">
                          <a:solidFill>
                            <a:schemeClr val="dk1"/>
                          </a:solidFill>
                          <a:latin typeface="Comfortaa"/>
                          <a:ea typeface="Comfortaa"/>
                          <a:cs typeface="Comfortaa"/>
                          <a:sym typeface="Comfortaa"/>
                        </a:rPr>
                        <a:t>Total Demand for FP</a:t>
                      </a:r>
                      <a:endParaRPr sz="1600" b="1">
                        <a:solidFill>
                          <a:schemeClr val="dk1"/>
                        </a:solidFill>
                        <a:latin typeface="Comfortaa"/>
                        <a:ea typeface="Comfortaa"/>
                        <a:cs typeface="Comfortaa"/>
                        <a:sym typeface="Comfortaa"/>
                      </a:endParaRPr>
                    </a:p>
                  </a:txBody>
                  <a:tcPr marL="68600" marR="68600" marT="34300" marB="34300" anchor="ctr">
                    <a:lnL w="19050" cap="flat" cmpd="sng">
                      <a:solidFill>
                        <a:srgbClr val="6AB280"/>
                      </a:solidFill>
                      <a:prstDash val="dash"/>
                      <a:round/>
                      <a:headEnd type="none" w="sm" len="sm"/>
                      <a:tailEnd type="none" w="sm" len="sm"/>
                    </a:lnL>
                    <a:lnR w="19050" cap="flat" cmpd="sng">
                      <a:solidFill>
                        <a:srgbClr val="6AB280"/>
                      </a:solidFill>
                      <a:prstDash val="dash"/>
                      <a:round/>
                      <a:headEnd type="none" w="sm" len="sm"/>
                      <a:tailEnd type="none" w="sm" len="sm"/>
                    </a:lnR>
                    <a:lnT w="19050" cap="flat" cmpd="sng">
                      <a:solidFill>
                        <a:srgbClr val="6AB280"/>
                      </a:solidFill>
                      <a:prstDash val="dash"/>
                      <a:round/>
                      <a:headEnd type="none" w="sm" len="sm"/>
                      <a:tailEnd type="none" w="sm" len="sm"/>
                    </a:lnT>
                    <a:lnB w="19050" cap="flat" cmpd="sng">
                      <a:solidFill>
                        <a:srgbClr val="5C8865"/>
                      </a:solidFill>
                      <a:prstDash val="dash"/>
                      <a:round/>
                      <a:headEnd type="none" w="sm" len="sm"/>
                      <a:tailEnd type="none" w="sm" len="sm"/>
                    </a:lnB>
                  </a:tcPr>
                </a:tc>
                <a:tc>
                  <a:txBody>
                    <a:bodyPr/>
                    <a:lstStyle/>
                    <a:p>
                      <a:pPr marL="0" marR="0" lvl="0" indent="0" algn="ctr" rtl="0">
                        <a:lnSpc>
                          <a:spcPct val="100000"/>
                        </a:lnSpc>
                        <a:spcBef>
                          <a:spcPts val="0"/>
                        </a:spcBef>
                        <a:spcAft>
                          <a:spcPts val="0"/>
                        </a:spcAft>
                        <a:buNone/>
                      </a:pPr>
                      <a:r>
                        <a:rPr lang="en" sz="1500" b="1">
                          <a:latin typeface="Comfortaa"/>
                          <a:ea typeface="Comfortaa"/>
                          <a:cs typeface="Comfortaa"/>
                          <a:sym typeface="Comfortaa"/>
                        </a:rPr>
                        <a:t>12.9 Million</a:t>
                      </a:r>
                      <a:endParaRPr sz="1500" b="1">
                        <a:latin typeface="Comfortaa"/>
                        <a:ea typeface="Comfortaa"/>
                        <a:cs typeface="Comfortaa"/>
                        <a:sym typeface="Comfortaa"/>
                      </a:endParaRPr>
                    </a:p>
                  </a:txBody>
                  <a:tcPr marL="68600" marR="68600" marT="34300" marB="34300" anchor="ctr">
                    <a:lnL w="19050" cap="flat" cmpd="sng">
                      <a:solidFill>
                        <a:srgbClr val="6AB280"/>
                      </a:solidFill>
                      <a:prstDash val="dash"/>
                      <a:round/>
                      <a:headEnd type="none" w="sm" len="sm"/>
                      <a:tailEnd type="none" w="sm" len="sm"/>
                    </a:lnL>
                    <a:lnR w="19050" cap="flat" cmpd="sng">
                      <a:solidFill>
                        <a:srgbClr val="6AB280"/>
                      </a:solidFill>
                      <a:prstDash val="dash"/>
                      <a:round/>
                      <a:headEnd type="none" w="sm" len="sm"/>
                      <a:tailEnd type="none" w="sm" len="sm"/>
                    </a:lnR>
                    <a:lnT w="19050" cap="flat" cmpd="sng">
                      <a:solidFill>
                        <a:srgbClr val="6AB280"/>
                      </a:solidFill>
                      <a:prstDash val="dash"/>
                      <a:round/>
                      <a:headEnd type="none" w="sm" len="sm"/>
                      <a:tailEnd type="none" w="sm" len="sm"/>
                    </a:lnT>
                    <a:lnB w="19050" cap="flat" cmpd="sng">
                      <a:solidFill>
                        <a:srgbClr val="6AB280"/>
                      </a:solidFill>
                      <a:prstDash val="dash"/>
                      <a:round/>
                      <a:headEnd type="none" w="sm" len="sm"/>
                      <a:tailEnd type="none" w="sm" len="sm"/>
                    </a:lnB>
                  </a:tcPr>
                </a:tc>
                <a:extLst>
                  <a:ext uri="{0D108BD9-81ED-4DB2-BD59-A6C34878D82A}">
                    <a16:rowId xmlns:a16="http://schemas.microsoft.com/office/drawing/2014/main" val="10002"/>
                  </a:ext>
                </a:extLst>
              </a:tr>
              <a:tr h="839225">
                <a:tc>
                  <a:txBody>
                    <a:bodyPr/>
                    <a:lstStyle/>
                    <a:p>
                      <a:pPr marL="0" marR="0" lvl="0" indent="0" algn="ctr" rtl="0">
                        <a:lnSpc>
                          <a:spcPct val="100000"/>
                        </a:lnSpc>
                        <a:spcBef>
                          <a:spcPts val="0"/>
                        </a:spcBef>
                        <a:spcAft>
                          <a:spcPts val="0"/>
                        </a:spcAft>
                        <a:buNone/>
                      </a:pPr>
                      <a:r>
                        <a:rPr lang="en" sz="1600" b="1">
                          <a:solidFill>
                            <a:schemeClr val="dk1"/>
                          </a:solidFill>
                          <a:latin typeface="Comfortaa"/>
                          <a:ea typeface="Comfortaa"/>
                          <a:cs typeface="Comfortaa"/>
                          <a:sym typeface="Comfortaa"/>
                        </a:rPr>
                        <a:t>Modern FP Users</a:t>
                      </a:r>
                      <a:endParaRPr sz="1600" b="1">
                        <a:solidFill>
                          <a:schemeClr val="dk1"/>
                        </a:solidFill>
                        <a:latin typeface="Comfortaa"/>
                        <a:ea typeface="Comfortaa"/>
                        <a:cs typeface="Comfortaa"/>
                        <a:sym typeface="Comfortaa"/>
                      </a:endParaRPr>
                    </a:p>
                    <a:p>
                      <a:pPr marL="0" marR="0" lvl="0" indent="0" algn="ctr" rtl="0">
                        <a:lnSpc>
                          <a:spcPct val="100000"/>
                        </a:lnSpc>
                        <a:spcBef>
                          <a:spcPts val="0"/>
                        </a:spcBef>
                        <a:spcAft>
                          <a:spcPts val="0"/>
                        </a:spcAft>
                        <a:buNone/>
                      </a:pPr>
                      <a:r>
                        <a:rPr lang="en" sz="1600" b="1">
                          <a:solidFill>
                            <a:schemeClr val="dk1"/>
                          </a:solidFill>
                          <a:latin typeface="Comfortaa"/>
                          <a:ea typeface="Comfortaa"/>
                          <a:cs typeface="Comfortaa"/>
                          <a:sym typeface="Comfortaa"/>
                        </a:rPr>
                        <a:t>(% Demand Satisfied)</a:t>
                      </a:r>
                      <a:endParaRPr sz="1600" b="1">
                        <a:solidFill>
                          <a:schemeClr val="dk1"/>
                        </a:solidFill>
                        <a:latin typeface="Comfortaa"/>
                        <a:ea typeface="Comfortaa"/>
                        <a:cs typeface="Comfortaa"/>
                        <a:sym typeface="Comfortaa"/>
                      </a:endParaRPr>
                    </a:p>
                  </a:txBody>
                  <a:tcPr marL="68600" marR="68600" marT="34300" marB="34300" anchor="ctr">
                    <a:lnL w="19050" cap="flat" cmpd="sng">
                      <a:solidFill>
                        <a:srgbClr val="5C8865"/>
                      </a:solidFill>
                      <a:prstDash val="dash"/>
                      <a:round/>
                      <a:headEnd type="none" w="sm" len="sm"/>
                      <a:tailEnd type="none" w="sm" len="sm"/>
                    </a:lnL>
                    <a:lnR w="19050" cap="flat" cmpd="sng">
                      <a:solidFill>
                        <a:srgbClr val="5C8865"/>
                      </a:solidFill>
                      <a:prstDash val="dash"/>
                      <a:round/>
                      <a:headEnd type="none" w="sm" len="sm"/>
                      <a:tailEnd type="none" w="sm" len="sm"/>
                    </a:lnR>
                    <a:lnT w="19050" cap="flat" cmpd="sng">
                      <a:solidFill>
                        <a:srgbClr val="5C8865"/>
                      </a:solidFill>
                      <a:prstDash val="dash"/>
                      <a:round/>
                      <a:headEnd type="none" w="sm" len="sm"/>
                      <a:tailEnd type="none" w="sm" len="sm"/>
                    </a:lnT>
                    <a:lnB w="19050" cap="flat" cmpd="sng">
                      <a:solidFill>
                        <a:srgbClr val="5C8865"/>
                      </a:solidFill>
                      <a:prstDash val="dash"/>
                      <a:round/>
                      <a:headEnd type="none" w="sm" len="sm"/>
                      <a:tailEnd type="none" w="sm" len="sm"/>
                    </a:lnB>
                  </a:tcPr>
                </a:tc>
                <a:tc>
                  <a:txBody>
                    <a:bodyPr/>
                    <a:lstStyle/>
                    <a:p>
                      <a:pPr marL="0" marR="0" lvl="0" indent="0" algn="ctr" rtl="0">
                        <a:lnSpc>
                          <a:spcPct val="100000"/>
                        </a:lnSpc>
                        <a:spcBef>
                          <a:spcPts val="0"/>
                        </a:spcBef>
                        <a:spcAft>
                          <a:spcPts val="0"/>
                        </a:spcAft>
                        <a:buNone/>
                      </a:pPr>
                      <a:r>
                        <a:rPr lang="en" sz="1500" b="1">
                          <a:latin typeface="Comfortaa"/>
                          <a:ea typeface="Comfortaa"/>
                          <a:cs typeface="Comfortaa"/>
                          <a:sym typeface="Comfortaa"/>
                        </a:rPr>
                        <a:t>8.7 Million</a:t>
                      </a:r>
                      <a:endParaRPr sz="1500" b="1">
                        <a:latin typeface="Comfortaa"/>
                        <a:ea typeface="Comfortaa"/>
                        <a:cs typeface="Comfortaa"/>
                        <a:sym typeface="Comfortaa"/>
                      </a:endParaRPr>
                    </a:p>
                    <a:p>
                      <a:pPr marL="0" marR="0" lvl="0" indent="0" algn="ctr" rtl="0">
                        <a:lnSpc>
                          <a:spcPct val="100000"/>
                        </a:lnSpc>
                        <a:spcBef>
                          <a:spcPts val="0"/>
                        </a:spcBef>
                        <a:spcAft>
                          <a:spcPts val="0"/>
                        </a:spcAft>
                        <a:buNone/>
                      </a:pPr>
                      <a:r>
                        <a:rPr lang="en" sz="1500" b="1">
                          <a:latin typeface="Comfortaa"/>
                          <a:ea typeface="Comfortaa"/>
                          <a:cs typeface="Comfortaa"/>
                          <a:sym typeface="Comfortaa"/>
                        </a:rPr>
                        <a:t>(67%)</a:t>
                      </a:r>
                      <a:endParaRPr sz="1500" b="1">
                        <a:latin typeface="Comfortaa"/>
                        <a:ea typeface="Comfortaa"/>
                        <a:cs typeface="Comfortaa"/>
                        <a:sym typeface="Comfortaa"/>
                      </a:endParaRPr>
                    </a:p>
                  </a:txBody>
                  <a:tcPr marL="68600" marR="68600" marT="34300" marB="34300" anchor="ctr">
                    <a:lnL w="19050" cap="flat" cmpd="sng">
                      <a:solidFill>
                        <a:srgbClr val="5C8865"/>
                      </a:solidFill>
                      <a:prstDash val="dash"/>
                      <a:round/>
                      <a:headEnd type="none" w="sm" len="sm"/>
                      <a:tailEnd type="none" w="sm" len="sm"/>
                    </a:lnL>
                    <a:lnR w="19050" cap="flat" cmpd="sng">
                      <a:solidFill>
                        <a:srgbClr val="6AB280"/>
                      </a:solidFill>
                      <a:prstDash val="dash"/>
                      <a:round/>
                      <a:headEnd type="none" w="sm" len="sm"/>
                      <a:tailEnd type="none" w="sm" len="sm"/>
                    </a:lnR>
                    <a:lnT w="19050" cap="flat" cmpd="sng">
                      <a:solidFill>
                        <a:srgbClr val="6AB280"/>
                      </a:solidFill>
                      <a:prstDash val="dash"/>
                      <a:round/>
                      <a:headEnd type="none" w="sm" len="sm"/>
                      <a:tailEnd type="none" w="sm" len="sm"/>
                    </a:lnT>
                    <a:lnB w="19050" cap="flat" cmpd="sng">
                      <a:solidFill>
                        <a:srgbClr val="6AB280"/>
                      </a:solidFill>
                      <a:prstDash val="dash"/>
                      <a:round/>
                      <a:headEnd type="none" w="sm" len="sm"/>
                      <a:tailEnd type="none" w="sm" len="sm"/>
                    </a:lnB>
                  </a:tcPr>
                </a:tc>
                <a:extLst>
                  <a:ext uri="{0D108BD9-81ED-4DB2-BD59-A6C34878D82A}">
                    <a16:rowId xmlns:a16="http://schemas.microsoft.com/office/drawing/2014/main" val="10003"/>
                  </a:ext>
                </a:extLst>
              </a:tr>
              <a:tr h="839225">
                <a:tc>
                  <a:txBody>
                    <a:bodyPr/>
                    <a:lstStyle/>
                    <a:p>
                      <a:pPr marL="0" marR="0" lvl="0" indent="0" algn="ctr" rtl="0">
                        <a:lnSpc>
                          <a:spcPct val="100000"/>
                        </a:lnSpc>
                        <a:spcBef>
                          <a:spcPts val="0"/>
                        </a:spcBef>
                        <a:spcAft>
                          <a:spcPts val="0"/>
                        </a:spcAft>
                        <a:buNone/>
                      </a:pPr>
                      <a:r>
                        <a:rPr lang="en" sz="1600" b="1">
                          <a:solidFill>
                            <a:schemeClr val="dk1"/>
                          </a:solidFill>
                          <a:latin typeface="Comfortaa"/>
                          <a:ea typeface="Comfortaa"/>
                          <a:cs typeface="Comfortaa"/>
                          <a:sym typeface="Comfortaa"/>
                        </a:rPr>
                        <a:t>New Acceptors</a:t>
                      </a:r>
                      <a:endParaRPr sz="1600" b="1">
                        <a:solidFill>
                          <a:schemeClr val="dk1"/>
                        </a:solidFill>
                        <a:latin typeface="Comfortaa"/>
                        <a:ea typeface="Comfortaa"/>
                        <a:cs typeface="Comfortaa"/>
                        <a:sym typeface="Comfortaa"/>
                      </a:endParaRPr>
                    </a:p>
                  </a:txBody>
                  <a:tcPr marL="68600" marR="68600" marT="34300" marB="34300" anchor="ctr">
                    <a:lnL w="19050" cap="flat" cmpd="sng">
                      <a:solidFill>
                        <a:srgbClr val="6AB280"/>
                      </a:solidFill>
                      <a:prstDash val="dash"/>
                      <a:round/>
                      <a:headEnd type="none" w="sm" len="sm"/>
                      <a:tailEnd type="none" w="sm" len="sm"/>
                    </a:lnL>
                    <a:lnR w="19050" cap="flat" cmpd="sng">
                      <a:solidFill>
                        <a:srgbClr val="6AB280"/>
                      </a:solidFill>
                      <a:prstDash val="dash"/>
                      <a:round/>
                      <a:headEnd type="none" w="sm" len="sm"/>
                      <a:tailEnd type="none" w="sm" len="sm"/>
                    </a:lnR>
                    <a:lnT w="19050" cap="flat" cmpd="sng">
                      <a:solidFill>
                        <a:srgbClr val="5C8865"/>
                      </a:solidFill>
                      <a:prstDash val="dash"/>
                      <a:round/>
                      <a:headEnd type="none" w="sm" len="sm"/>
                      <a:tailEnd type="none" w="sm" len="sm"/>
                    </a:lnT>
                    <a:lnB w="19050" cap="flat" cmpd="sng">
                      <a:solidFill>
                        <a:srgbClr val="6AB280"/>
                      </a:solidFill>
                      <a:prstDash val="dash"/>
                      <a:round/>
                      <a:headEnd type="none" w="sm" len="sm"/>
                      <a:tailEnd type="none" w="sm" len="sm"/>
                    </a:lnB>
                  </a:tcPr>
                </a:tc>
                <a:tc>
                  <a:txBody>
                    <a:bodyPr/>
                    <a:lstStyle/>
                    <a:p>
                      <a:pPr marL="0" marR="0" lvl="0" indent="0" algn="ctr" rtl="0">
                        <a:lnSpc>
                          <a:spcPct val="100000"/>
                        </a:lnSpc>
                        <a:spcBef>
                          <a:spcPts val="0"/>
                        </a:spcBef>
                        <a:spcAft>
                          <a:spcPts val="0"/>
                        </a:spcAft>
                        <a:buNone/>
                      </a:pPr>
                      <a:r>
                        <a:rPr lang="en" sz="1500" b="1" dirty="0">
                          <a:latin typeface="Comfortaa"/>
                          <a:ea typeface="Comfortaa"/>
                          <a:cs typeface="Comfortaa"/>
                          <a:sym typeface="Comfortaa"/>
                        </a:rPr>
                        <a:t>1 Million</a:t>
                      </a:r>
                      <a:endParaRPr sz="1500" b="1" dirty="0">
                        <a:latin typeface="Comfortaa"/>
                        <a:ea typeface="Comfortaa"/>
                        <a:cs typeface="Comfortaa"/>
                        <a:sym typeface="Comfortaa"/>
                      </a:endParaRPr>
                    </a:p>
                  </a:txBody>
                  <a:tcPr marL="68600" marR="68600" marT="34300" marB="34300" anchor="ctr">
                    <a:lnL w="19050" cap="flat" cmpd="sng">
                      <a:solidFill>
                        <a:srgbClr val="6AB280"/>
                      </a:solidFill>
                      <a:prstDash val="dash"/>
                      <a:round/>
                      <a:headEnd type="none" w="sm" len="sm"/>
                      <a:tailEnd type="none" w="sm" len="sm"/>
                    </a:lnL>
                    <a:lnR w="19050" cap="flat" cmpd="sng">
                      <a:solidFill>
                        <a:srgbClr val="6AB280"/>
                      </a:solidFill>
                      <a:prstDash val="dash"/>
                      <a:round/>
                      <a:headEnd type="none" w="sm" len="sm"/>
                      <a:tailEnd type="none" w="sm" len="sm"/>
                    </a:lnR>
                    <a:lnT w="19050" cap="flat" cmpd="sng">
                      <a:solidFill>
                        <a:srgbClr val="6AB280"/>
                      </a:solidFill>
                      <a:prstDash val="dash"/>
                      <a:round/>
                      <a:headEnd type="none" w="sm" len="sm"/>
                      <a:tailEnd type="none" w="sm" len="sm"/>
                    </a:lnT>
                    <a:lnB w="19050" cap="flat" cmpd="sng">
                      <a:solidFill>
                        <a:srgbClr val="6AB280"/>
                      </a:solidFill>
                      <a:prstDash val="dash"/>
                      <a:round/>
                      <a:headEnd type="none" w="sm" len="sm"/>
                      <a:tailEnd type="none" w="sm" len="sm"/>
                    </a:lnB>
                  </a:tcPr>
                </a:tc>
                <a:extLst>
                  <a:ext uri="{0D108BD9-81ED-4DB2-BD59-A6C34878D82A}">
                    <a16:rowId xmlns:a16="http://schemas.microsoft.com/office/drawing/2014/main" val="10004"/>
                  </a:ext>
                </a:extLst>
              </a:tr>
            </a:tbl>
          </a:graphicData>
        </a:graphic>
      </p:graphicFrame>
      <p:sp>
        <p:nvSpPr>
          <p:cNvPr id="277" name="Google Shape;277;p50"/>
          <p:cNvSpPr txBox="1"/>
          <p:nvPr/>
        </p:nvSpPr>
        <p:spPr>
          <a:xfrm>
            <a:off x="-7138" y="4844888"/>
            <a:ext cx="5771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Barlow"/>
                <a:ea typeface="Barlow"/>
                <a:cs typeface="Barlow"/>
                <a:sym typeface="Barlow"/>
              </a:rPr>
              <a:t>Source/s: Department of Health Epidemiology Bureau - Field Health Services Information System (FHSIS)</a:t>
            </a:r>
            <a:endParaRPr sz="900">
              <a:latin typeface="Barlow"/>
              <a:ea typeface="Barlow"/>
              <a:cs typeface="Barlow"/>
              <a:sym typeface="Barlow"/>
            </a:endParaRPr>
          </a:p>
        </p:txBody>
      </p:sp>
      <p:sp>
        <p:nvSpPr>
          <p:cNvPr id="278" name="Google Shape;278;p50"/>
          <p:cNvSpPr txBox="1"/>
          <p:nvPr/>
        </p:nvSpPr>
        <p:spPr>
          <a:xfrm>
            <a:off x="127260" y="5103804"/>
            <a:ext cx="4698300" cy="304200"/>
          </a:xfrm>
          <a:prstGeom prst="rect">
            <a:avLst/>
          </a:prstGeom>
          <a:noFill/>
          <a:ln>
            <a:noFill/>
          </a:ln>
        </p:spPr>
        <p:txBody>
          <a:bodyPr spcFirstLastPara="1" wrap="square" lIns="43875" tIns="43875" rIns="43875" bIns="43875" anchor="t" anchorCtr="0">
            <a:spAutoFit/>
          </a:bodyPr>
          <a:lstStyle/>
          <a:p>
            <a:pPr marL="0" lvl="0" indent="0" algn="l" rtl="0">
              <a:spcBef>
                <a:spcPts val="0"/>
              </a:spcBef>
              <a:spcAft>
                <a:spcPts val="0"/>
              </a:spcAft>
              <a:buNone/>
            </a:pPr>
            <a:r>
              <a:rPr lang="en" sz="700" u="sng">
                <a:solidFill>
                  <a:schemeClr val="hlink"/>
                </a:solidFill>
                <a:hlinkClick r:id="rId4"/>
              </a:rPr>
              <a:t>https://track20.org/download/pdf/Track20%20Technical%20Briefs/english/Technical%20Brief_Impacts%20Averted.pdf</a:t>
            </a:r>
            <a:r>
              <a:rPr lang="en" sz="700"/>
              <a:t> </a:t>
            </a:r>
            <a:endParaRPr sz="700"/>
          </a:p>
        </p:txBody>
      </p:sp>
      <p:pic>
        <p:nvPicPr>
          <p:cNvPr id="279" name="Google Shape;279;p50"/>
          <p:cNvPicPr preferRelativeResize="0"/>
          <p:nvPr/>
        </p:nvPicPr>
        <p:blipFill>
          <a:blip r:embed="rId5">
            <a:alphaModFix/>
          </a:blip>
          <a:stretch>
            <a:fillRect/>
          </a:stretch>
        </p:blipFill>
        <p:spPr>
          <a:xfrm>
            <a:off x="5114175" y="780799"/>
            <a:ext cx="3454999" cy="1954425"/>
          </a:xfrm>
          <a:prstGeom prst="rect">
            <a:avLst/>
          </a:prstGeom>
          <a:noFill/>
          <a:ln w="12700" cap="flat" cmpd="sng">
            <a:solidFill>
              <a:srgbClr val="000000"/>
            </a:solidFill>
            <a:prstDash val="solid"/>
            <a:miter lim="8000"/>
            <a:headEnd type="none" w="sm" len="sm"/>
            <a:tailEnd type="none" w="sm" len="sm"/>
          </a:ln>
        </p:spPr>
      </p:pic>
      <p:sp>
        <p:nvSpPr>
          <p:cNvPr id="280" name="Google Shape;280;p50"/>
          <p:cNvSpPr txBox="1"/>
          <p:nvPr/>
        </p:nvSpPr>
        <p:spPr>
          <a:xfrm>
            <a:off x="5619675" y="4383188"/>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dk1"/>
                </a:solidFill>
              </a:rPr>
              <a:t>Figure 1.1 Current Users of Modern Family Planning, Philippines, 2019 to 2023</a:t>
            </a:r>
            <a:endParaRPr/>
          </a:p>
        </p:txBody>
      </p:sp>
      <p:sp>
        <p:nvSpPr>
          <p:cNvPr id="281" name="Google Shape;281;p50"/>
          <p:cNvSpPr txBox="1"/>
          <p:nvPr/>
        </p:nvSpPr>
        <p:spPr>
          <a:xfrm>
            <a:off x="5721575" y="2088725"/>
            <a:ext cx="3000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dk1"/>
                </a:solidFill>
              </a:rPr>
              <a:t>Figure 1.2: New Acceptors of Modern Family Planning, Philippines, 2019 to 2023</a:t>
            </a:r>
            <a:endParaRPr sz="1300">
              <a:solidFill>
                <a:schemeClr val="dk1"/>
              </a:solidFill>
            </a:endParaRPr>
          </a:p>
          <a:p>
            <a:pPr marL="0" lvl="0" indent="457200" algn="just" rtl="0">
              <a:lnSpc>
                <a:spcPct val="107916"/>
              </a:lnSpc>
              <a:spcBef>
                <a:spcPts val="0"/>
              </a:spcBef>
              <a:spcAft>
                <a:spcPts val="0"/>
              </a:spcAft>
              <a:buNone/>
            </a:pPr>
            <a:endParaRPr sz="1200">
              <a:solidFill>
                <a:schemeClr val="dk1"/>
              </a:solidFill>
            </a:endParaRPr>
          </a:p>
        </p:txBody>
      </p:sp>
      <p:pic>
        <p:nvPicPr>
          <p:cNvPr id="282" name="Google Shape;282;p50"/>
          <p:cNvPicPr preferRelativeResize="0"/>
          <p:nvPr/>
        </p:nvPicPr>
        <p:blipFill rotWithShape="1">
          <a:blip r:embed="rId6">
            <a:alphaModFix/>
          </a:blip>
          <a:srcRect l="3160" t="27199" r="44769" b="60590"/>
          <a:stretch/>
        </p:blipFill>
        <p:spPr>
          <a:xfrm>
            <a:off x="300552" y="1059316"/>
            <a:ext cx="4394724" cy="1465309"/>
          </a:xfrm>
          <a:prstGeom prst="rect">
            <a:avLst/>
          </a:prstGeom>
          <a:noFill/>
          <a:ln w="38100" cap="flat" cmpd="sng">
            <a:solidFill>
              <a:schemeClr val="dk1"/>
            </a:solidFill>
            <a:prstDash val="dash"/>
            <a:round/>
            <a:headEnd type="none" w="sm" len="sm"/>
            <a:tailEnd type="none" w="sm" len="sm"/>
          </a:ln>
        </p:spPr>
      </p:pic>
      <p:pic>
        <p:nvPicPr>
          <p:cNvPr id="283" name="Google Shape;283;p50"/>
          <p:cNvPicPr preferRelativeResize="0"/>
          <p:nvPr/>
        </p:nvPicPr>
        <p:blipFill rotWithShape="1">
          <a:blip r:embed="rId6">
            <a:alphaModFix/>
          </a:blip>
          <a:srcRect l="53942" t="27396" r="1928" b="60861"/>
          <a:stretch/>
        </p:blipFill>
        <p:spPr>
          <a:xfrm>
            <a:off x="300552" y="3117825"/>
            <a:ext cx="4394724" cy="1560788"/>
          </a:xfrm>
          <a:prstGeom prst="rect">
            <a:avLst/>
          </a:prstGeom>
          <a:noFill/>
          <a:ln w="38100" cap="flat" cmpd="sng">
            <a:solidFill>
              <a:schemeClr val="dk1"/>
            </a:solidFill>
            <a:prstDash val="dash"/>
            <a:round/>
            <a:headEnd type="none" w="sm" len="sm"/>
            <a:tailEnd type="none" w="sm" len="sm"/>
          </a:ln>
        </p:spPr>
      </p:pic>
      <p:sp>
        <p:nvSpPr>
          <p:cNvPr id="284" name="Google Shape;284;p50"/>
          <p:cNvSpPr txBox="1"/>
          <p:nvPr/>
        </p:nvSpPr>
        <p:spPr>
          <a:xfrm>
            <a:off x="0" y="0"/>
            <a:ext cx="9144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a:solidFill>
                  <a:srgbClr val="314D77"/>
                </a:solidFill>
                <a:latin typeface="Poppins"/>
                <a:ea typeface="Poppins"/>
                <a:cs typeface="Poppins"/>
                <a:sym typeface="Poppins"/>
              </a:rPr>
              <a:t>2023 Key Findings</a:t>
            </a:r>
            <a:endParaRPr sz="9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545"/>
        <p:cNvGrpSpPr/>
        <p:nvPr/>
      </p:nvGrpSpPr>
      <p:grpSpPr>
        <a:xfrm>
          <a:off x="0" y="0"/>
          <a:ext cx="0" cy="0"/>
          <a:chOff x="0" y="0"/>
          <a:chExt cx="0" cy="0"/>
        </a:xfrm>
      </p:grpSpPr>
      <p:sp>
        <p:nvSpPr>
          <p:cNvPr id="546" name="Google Shape;546;p75"/>
          <p:cNvSpPr txBox="1">
            <a:spLocks noGrp="1"/>
          </p:cNvSpPr>
          <p:nvPr>
            <p:ph type="title" idx="4294967295"/>
          </p:nvPr>
        </p:nvSpPr>
        <p:spPr>
          <a:xfrm>
            <a:off x="84450" y="152550"/>
            <a:ext cx="89751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220">
                <a:solidFill>
                  <a:srgbClr val="214134"/>
                </a:solidFill>
                <a:latin typeface="Nunito ExtraBold"/>
                <a:ea typeface="Nunito ExtraBold"/>
                <a:cs typeface="Nunito ExtraBold"/>
                <a:sym typeface="Nunito ExtraBold"/>
              </a:rPr>
              <a:t>Increasing Access to Broad Range of FP Services </a:t>
            </a:r>
            <a:endParaRPr sz="2220">
              <a:solidFill>
                <a:srgbClr val="214134"/>
              </a:solidFill>
              <a:latin typeface="Nunito ExtraBold"/>
              <a:ea typeface="Nunito ExtraBold"/>
              <a:cs typeface="Nunito ExtraBold"/>
              <a:sym typeface="Nunito ExtraBold"/>
            </a:endParaRPr>
          </a:p>
        </p:txBody>
      </p:sp>
      <p:cxnSp>
        <p:nvCxnSpPr>
          <p:cNvPr id="547" name="Google Shape;547;p75"/>
          <p:cNvCxnSpPr/>
          <p:nvPr/>
        </p:nvCxnSpPr>
        <p:spPr>
          <a:xfrm>
            <a:off x="496200" y="679725"/>
            <a:ext cx="8151600" cy="0"/>
          </a:xfrm>
          <a:prstGeom prst="straightConnector1">
            <a:avLst/>
          </a:prstGeom>
          <a:noFill/>
          <a:ln w="9525" cap="flat" cmpd="sng">
            <a:solidFill>
              <a:srgbClr val="214134"/>
            </a:solidFill>
            <a:prstDash val="solid"/>
            <a:round/>
            <a:headEnd type="none" w="sm" len="sm"/>
            <a:tailEnd type="none" w="sm" len="sm"/>
          </a:ln>
        </p:spPr>
      </p:cxnSp>
      <p:sp>
        <p:nvSpPr>
          <p:cNvPr id="548" name="Google Shape;548;p75"/>
          <p:cNvSpPr/>
          <p:nvPr/>
        </p:nvSpPr>
        <p:spPr>
          <a:xfrm>
            <a:off x="5581130" y="839550"/>
            <a:ext cx="2685600" cy="3950700"/>
          </a:xfrm>
          <a:prstGeom prst="rect">
            <a:avLst/>
          </a:prstGeom>
          <a:solidFill>
            <a:srgbClr val="55AA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75"/>
          <p:cNvSpPr txBox="1"/>
          <p:nvPr/>
        </p:nvSpPr>
        <p:spPr>
          <a:xfrm>
            <a:off x="5529438" y="3743742"/>
            <a:ext cx="26856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1">
                <a:solidFill>
                  <a:schemeClr val="lt1"/>
                </a:solidFill>
                <a:latin typeface="Nunito"/>
                <a:ea typeface="Nunito"/>
                <a:cs typeface="Nunito"/>
                <a:sym typeface="Nunito"/>
              </a:rPr>
              <a:t>USAID ReachHealth - Installation of NSV Services Tondo Foreshore Super Health Center and Lying- In Clinic in collaboration with CMEN</a:t>
            </a:r>
            <a:endParaRPr sz="1000" b="1" i="0" u="none" strike="noStrike" cap="none">
              <a:solidFill>
                <a:schemeClr val="lt1"/>
              </a:solidFill>
              <a:latin typeface="Nunito"/>
              <a:ea typeface="Nunito"/>
              <a:cs typeface="Nunito"/>
              <a:sym typeface="Nunito"/>
            </a:endParaRPr>
          </a:p>
        </p:txBody>
      </p:sp>
      <p:sp>
        <p:nvSpPr>
          <p:cNvPr id="550" name="Google Shape;550;p75"/>
          <p:cNvSpPr/>
          <p:nvPr/>
        </p:nvSpPr>
        <p:spPr>
          <a:xfrm flipH="1">
            <a:off x="7480800" y="3906450"/>
            <a:ext cx="872400" cy="883800"/>
          </a:xfrm>
          <a:prstGeom prst="rtTriangle">
            <a:avLst/>
          </a:prstGeom>
          <a:solidFill>
            <a:srgbClr val="E1565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Arial"/>
              <a:ea typeface="Arial"/>
              <a:cs typeface="Arial"/>
              <a:sym typeface="Arial"/>
            </a:endParaRPr>
          </a:p>
        </p:txBody>
      </p:sp>
      <p:sp>
        <p:nvSpPr>
          <p:cNvPr id="551" name="Google Shape;551;p75"/>
          <p:cNvSpPr txBox="1"/>
          <p:nvPr/>
        </p:nvSpPr>
        <p:spPr>
          <a:xfrm>
            <a:off x="182074" y="821501"/>
            <a:ext cx="5312700" cy="6465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Nunito"/>
              <a:ea typeface="Nunito"/>
              <a:cs typeface="Nunito"/>
              <a:sym typeface="Nunito"/>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Nunito"/>
              <a:ea typeface="Nunito"/>
              <a:cs typeface="Nunito"/>
              <a:sym typeface="Nunito"/>
            </a:endParaRPr>
          </a:p>
        </p:txBody>
      </p:sp>
      <p:sp>
        <p:nvSpPr>
          <p:cNvPr id="552" name="Google Shape;552;p75"/>
          <p:cNvSpPr txBox="1"/>
          <p:nvPr/>
        </p:nvSpPr>
        <p:spPr>
          <a:xfrm>
            <a:off x="173500" y="686725"/>
            <a:ext cx="5407500" cy="4540800"/>
          </a:xfrm>
          <a:prstGeom prst="rect">
            <a:avLst/>
          </a:prstGeom>
          <a:noFill/>
          <a:ln>
            <a:noFill/>
          </a:ln>
        </p:spPr>
        <p:txBody>
          <a:bodyPr spcFirstLastPara="1" wrap="square" lIns="91425" tIns="91425" rIns="91425" bIns="91425" anchor="t" anchorCtr="0">
            <a:spAutoFit/>
          </a:bodyPr>
          <a:lstStyle/>
          <a:p>
            <a:pPr marL="457200" marR="0" lvl="0" indent="-323850" algn="l" rtl="0">
              <a:lnSpc>
                <a:spcPct val="100000"/>
              </a:lnSpc>
              <a:spcBef>
                <a:spcPts val="0"/>
              </a:spcBef>
              <a:spcAft>
                <a:spcPts val="0"/>
              </a:spcAft>
              <a:buClr>
                <a:schemeClr val="dk1"/>
              </a:buClr>
              <a:buSzPts val="1500"/>
              <a:buFont typeface="Nunito"/>
              <a:buChar char="★"/>
            </a:pPr>
            <a:r>
              <a:rPr lang="en" sz="1400" b="0" i="0" u="none" strike="noStrike" cap="none">
                <a:solidFill>
                  <a:schemeClr val="dk1"/>
                </a:solidFill>
                <a:latin typeface="Nunito"/>
                <a:ea typeface="Nunito"/>
                <a:cs typeface="Nunito"/>
                <a:sym typeface="Nunito"/>
              </a:rPr>
              <a:t>Supported the </a:t>
            </a:r>
            <a:r>
              <a:rPr lang="en">
                <a:solidFill>
                  <a:schemeClr val="dk1"/>
                </a:solidFill>
                <a:latin typeface="Nunito"/>
                <a:ea typeface="Nunito"/>
                <a:cs typeface="Nunito"/>
                <a:sym typeface="Nunito"/>
              </a:rPr>
              <a:t>mobilisation and/or capacity strengthening for </a:t>
            </a:r>
            <a:r>
              <a:rPr lang="en" sz="1400" b="0" i="0" u="none" strike="noStrike" cap="none">
                <a:solidFill>
                  <a:schemeClr val="dk1"/>
                </a:solidFill>
                <a:latin typeface="Nunito"/>
                <a:ea typeface="Nunito"/>
                <a:cs typeface="Nunito"/>
                <a:sym typeface="Nunito"/>
              </a:rPr>
              <a:t>30 FP itinerant teams, in collaboration with CSOs, to increase access to FP services in hard-to-reach areas.</a:t>
            </a:r>
            <a:endParaRPr sz="1400" b="0" i="0" u="none" strike="noStrike" cap="none">
              <a:solidFill>
                <a:schemeClr val="dk1"/>
              </a:solidFill>
              <a:latin typeface="Nunito"/>
              <a:ea typeface="Nunito"/>
              <a:cs typeface="Nunito"/>
              <a:sym typeface="Nunito"/>
            </a:endParaRPr>
          </a:p>
          <a:p>
            <a:pPr marL="457200" marR="0" lvl="0" indent="-323850" algn="l" rtl="0">
              <a:lnSpc>
                <a:spcPct val="100000"/>
              </a:lnSpc>
              <a:spcBef>
                <a:spcPts val="0"/>
              </a:spcBef>
              <a:spcAft>
                <a:spcPts val="0"/>
              </a:spcAft>
              <a:buClr>
                <a:schemeClr val="dk1"/>
              </a:buClr>
              <a:buSzPts val="1500"/>
              <a:buFont typeface="Nunito"/>
              <a:buChar char="★"/>
            </a:pPr>
            <a:r>
              <a:rPr lang="en">
                <a:solidFill>
                  <a:schemeClr val="dk1"/>
                </a:solidFill>
                <a:latin typeface="Nunito"/>
                <a:ea typeface="Nunito"/>
                <a:cs typeface="Nunito"/>
                <a:sym typeface="Nunito"/>
              </a:rPr>
              <a:t>In collaboration with DOH, CHDs, CPD, IMAP, PSRP, and other stakeholders, t</a:t>
            </a:r>
            <a:r>
              <a:rPr lang="en" sz="1400" b="0" i="0" u="none" strike="noStrike" cap="none">
                <a:solidFill>
                  <a:schemeClr val="dk1"/>
                </a:solidFill>
                <a:latin typeface="Nunito"/>
                <a:ea typeface="Nunito"/>
                <a:cs typeface="Nunito"/>
                <a:sym typeface="Nunito"/>
              </a:rPr>
              <a:t>rained </a:t>
            </a:r>
            <a:r>
              <a:rPr lang="en">
                <a:solidFill>
                  <a:schemeClr val="dk1"/>
                </a:solidFill>
                <a:latin typeface="Nunito"/>
                <a:ea typeface="Nunito"/>
                <a:cs typeface="Nunito"/>
                <a:sym typeface="Nunito"/>
              </a:rPr>
              <a:t>428</a:t>
            </a:r>
            <a:r>
              <a:rPr lang="en" sz="1400" b="0" i="0" u="none" strike="noStrike" cap="none">
                <a:solidFill>
                  <a:schemeClr val="dk1"/>
                </a:solidFill>
                <a:latin typeface="Nunito"/>
                <a:ea typeface="Nunito"/>
                <a:cs typeface="Nunito"/>
                <a:sym typeface="Nunito"/>
              </a:rPr>
              <a:t> HSPs in various FP services: 1</a:t>
            </a:r>
            <a:r>
              <a:rPr lang="en">
                <a:solidFill>
                  <a:schemeClr val="dk1"/>
                </a:solidFill>
                <a:latin typeface="Nunito"/>
                <a:ea typeface="Nunito"/>
                <a:cs typeface="Nunito"/>
                <a:sym typeface="Nunito"/>
              </a:rPr>
              <a:t>72</a:t>
            </a:r>
            <a:r>
              <a:rPr lang="en" sz="1400" b="0" i="0" u="none" strike="noStrike" cap="none">
                <a:solidFill>
                  <a:schemeClr val="dk1"/>
                </a:solidFill>
                <a:latin typeface="Nunito"/>
                <a:ea typeface="Nunito"/>
                <a:cs typeface="Nunito"/>
                <a:sym typeface="Nunito"/>
              </a:rPr>
              <a:t> in FP counselling through FPCBT 1; </a:t>
            </a:r>
            <a:r>
              <a:rPr lang="en">
                <a:solidFill>
                  <a:schemeClr val="dk1"/>
                </a:solidFill>
                <a:latin typeface="Nunito"/>
                <a:ea typeface="Nunito"/>
                <a:cs typeface="Nunito"/>
                <a:sym typeface="Nunito"/>
              </a:rPr>
              <a:t>206</a:t>
            </a:r>
            <a:r>
              <a:rPr lang="en" sz="1400" b="0" i="0" u="none" strike="noStrike" cap="none">
                <a:solidFill>
                  <a:schemeClr val="dk1"/>
                </a:solidFill>
                <a:latin typeface="Nunito"/>
                <a:ea typeface="Nunito"/>
                <a:cs typeface="Nunito"/>
                <a:sym typeface="Nunito"/>
              </a:rPr>
              <a:t> in progestin-subdermal implant (PSI); </a:t>
            </a:r>
            <a:r>
              <a:rPr lang="en">
                <a:solidFill>
                  <a:schemeClr val="dk1"/>
                </a:solidFill>
                <a:latin typeface="Nunito"/>
                <a:ea typeface="Nunito"/>
                <a:cs typeface="Nunito"/>
                <a:sym typeface="Nunito"/>
              </a:rPr>
              <a:t>40</a:t>
            </a:r>
            <a:r>
              <a:rPr lang="en" sz="1400" b="0" i="0" u="none" strike="noStrike" cap="none">
                <a:solidFill>
                  <a:schemeClr val="dk1"/>
                </a:solidFill>
                <a:latin typeface="Nunito"/>
                <a:ea typeface="Nunito"/>
                <a:cs typeface="Nunito"/>
                <a:sym typeface="Nunito"/>
              </a:rPr>
              <a:t> in interval intra-uterine device (IUD); </a:t>
            </a:r>
            <a:r>
              <a:rPr lang="en">
                <a:solidFill>
                  <a:schemeClr val="dk1"/>
                </a:solidFill>
                <a:latin typeface="Nunito"/>
                <a:ea typeface="Nunito"/>
                <a:cs typeface="Nunito"/>
                <a:sym typeface="Nunito"/>
              </a:rPr>
              <a:t>6 </a:t>
            </a:r>
            <a:r>
              <a:rPr lang="en" sz="1400" b="0" i="0" u="none" strike="noStrike" cap="none">
                <a:solidFill>
                  <a:schemeClr val="dk1"/>
                </a:solidFill>
                <a:latin typeface="Nunito"/>
                <a:ea typeface="Nunito"/>
                <a:cs typeface="Nunito"/>
                <a:sym typeface="Nunito"/>
              </a:rPr>
              <a:t>in postpartum IUD, and </a:t>
            </a:r>
            <a:r>
              <a:rPr lang="en">
                <a:solidFill>
                  <a:schemeClr val="dk1"/>
                </a:solidFill>
                <a:latin typeface="Nunito"/>
                <a:ea typeface="Nunito"/>
                <a:cs typeface="Nunito"/>
                <a:sym typeface="Nunito"/>
              </a:rPr>
              <a:t>4</a:t>
            </a:r>
            <a:r>
              <a:rPr lang="en" sz="1400" b="0" i="0" u="none" strike="noStrike" cap="none">
                <a:solidFill>
                  <a:schemeClr val="dk1"/>
                </a:solidFill>
                <a:latin typeface="Nunito"/>
                <a:ea typeface="Nunito"/>
                <a:cs typeface="Nunito"/>
                <a:sym typeface="Nunito"/>
              </a:rPr>
              <a:t> in non-scalpel vasectomy (NSV). In addition, the project has supported </a:t>
            </a:r>
            <a:r>
              <a:rPr lang="en">
                <a:solidFill>
                  <a:schemeClr val="dk1"/>
                </a:solidFill>
                <a:latin typeface="Nunito"/>
                <a:ea typeface="Nunito"/>
                <a:cs typeface="Nunito"/>
                <a:sym typeface="Nunito"/>
              </a:rPr>
              <a:t>27</a:t>
            </a:r>
            <a:r>
              <a:rPr lang="en" sz="1400" b="0" i="0" u="none" strike="noStrike" cap="none">
                <a:solidFill>
                  <a:schemeClr val="dk1"/>
                </a:solidFill>
                <a:latin typeface="Nunito"/>
                <a:ea typeface="Nunito"/>
                <a:cs typeface="Nunito"/>
                <a:sym typeface="Nunito"/>
              </a:rPr>
              <a:t> FP trainers: </a:t>
            </a:r>
            <a:r>
              <a:rPr lang="en">
                <a:solidFill>
                  <a:schemeClr val="dk1"/>
                </a:solidFill>
                <a:latin typeface="Nunito"/>
                <a:ea typeface="Nunito"/>
                <a:cs typeface="Nunito"/>
                <a:sym typeface="Nunito"/>
              </a:rPr>
              <a:t>9</a:t>
            </a:r>
            <a:r>
              <a:rPr lang="en" sz="1400" b="0" i="0" u="none" strike="noStrike" cap="none">
                <a:solidFill>
                  <a:schemeClr val="dk1"/>
                </a:solidFill>
                <a:latin typeface="Nunito"/>
                <a:ea typeface="Nunito"/>
                <a:cs typeface="Nunito"/>
                <a:sym typeface="Nunito"/>
              </a:rPr>
              <a:t> in FPCBT level 1</a:t>
            </a:r>
            <a:r>
              <a:rPr lang="en">
                <a:solidFill>
                  <a:schemeClr val="dk1"/>
                </a:solidFill>
                <a:latin typeface="Nunito"/>
                <a:ea typeface="Nunito"/>
                <a:cs typeface="Nunito"/>
                <a:sym typeface="Nunito"/>
              </a:rPr>
              <a:t> and</a:t>
            </a:r>
            <a:r>
              <a:rPr lang="en" sz="1400" b="0" i="0" u="none" strike="noStrike" cap="none">
                <a:solidFill>
                  <a:schemeClr val="dk1"/>
                </a:solidFill>
                <a:latin typeface="Nunito"/>
                <a:ea typeface="Nunito"/>
                <a:cs typeface="Nunito"/>
                <a:sym typeface="Nunito"/>
              </a:rPr>
              <a:t> </a:t>
            </a:r>
            <a:r>
              <a:rPr lang="en">
                <a:solidFill>
                  <a:schemeClr val="dk1"/>
                </a:solidFill>
                <a:latin typeface="Nunito"/>
                <a:ea typeface="Nunito"/>
                <a:cs typeface="Nunito"/>
                <a:sym typeface="Nunito"/>
              </a:rPr>
              <a:t>18</a:t>
            </a:r>
            <a:r>
              <a:rPr lang="en" sz="1400" b="0" i="0" u="none" strike="noStrike" cap="none">
                <a:solidFill>
                  <a:schemeClr val="dk1"/>
                </a:solidFill>
                <a:latin typeface="Nunito"/>
                <a:ea typeface="Nunito"/>
                <a:cs typeface="Nunito"/>
                <a:sym typeface="Nunito"/>
              </a:rPr>
              <a:t> in PSI</a:t>
            </a:r>
            <a:r>
              <a:rPr lang="en">
                <a:solidFill>
                  <a:schemeClr val="dk1"/>
                </a:solidFill>
                <a:latin typeface="Nunito"/>
                <a:ea typeface="Nunito"/>
                <a:cs typeface="Nunito"/>
                <a:sym typeface="Nunito"/>
              </a:rPr>
              <a:t>.</a:t>
            </a:r>
            <a:endParaRPr sz="1400" b="0" i="0" u="none" strike="noStrike" cap="none">
              <a:solidFill>
                <a:schemeClr val="dk1"/>
              </a:solidFill>
              <a:latin typeface="Nunito"/>
              <a:ea typeface="Nunito"/>
              <a:cs typeface="Nunito"/>
              <a:sym typeface="Nunito"/>
            </a:endParaRPr>
          </a:p>
          <a:p>
            <a:pPr marL="457200" marR="0" lvl="0" indent="-323850" algn="l" rtl="0">
              <a:lnSpc>
                <a:spcPct val="100000"/>
              </a:lnSpc>
              <a:spcBef>
                <a:spcPts val="0"/>
              </a:spcBef>
              <a:spcAft>
                <a:spcPts val="0"/>
              </a:spcAft>
              <a:buClr>
                <a:schemeClr val="dk1"/>
              </a:buClr>
              <a:buSzPts val="1500"/>
              <a:buFont typeface="Nunito"/>
              <a:buChar char="★"/>
            </a:pPr>
            <a:r>
              <a:rPr lang="en" sz="1400" b="0" i="0" u="none" strike="noStrike" cap="none">
                <a:solidFill>
                  <a:schemeClr val="dk1"/>
                </a:solidFill>
                <a:latin typeface="Nunito"/>
                <a:ea typeface="Nunito"/>
                <a:cs typeface="Nunito"/>
                <a:sym typeface="Nunito"/>
              </a:rPr>
              <a:t>Installed NSV services in 16 health facilities in Pampanga, Manila, Iloilo, and Negros Occidental, Agusan Del Norte, General Santos and Zamboanga Del Sur in collaboration with the Cooperative Movement for Encouraging NSV (CMEN) serving as training provider for Luzon and Visayas, and the City Health Office of Davao in Mindanao.</a:t>
            </a:r>
            <a:endParaRPr sz="1400" b="0" i="0" u="none" strike="noStrike" cap="none">
              <a:solidFill>
                <a:schemeClr val="dk1"/>
              </a:solidFill>
              <a:latin typeface="Nunito"/>
              <a:ea typeface="Nunito"/>
              <a:cs typeface="Nunito"/>
              <a:sym typeface="Nunito"/>
            </a:endParaRPr>
          </a:p>
          <a:p>
            <a:pPr marL="457200" lvl="0" indent="-317500" algn="l" rtl="0">
              <a:spcBef>
                <a:spcPts val="0"/>
              </a:spcBef>
              <a:spcAft>
                <a:spcPts val="0"/>
              </a:spcAft>
              <a:buClr>
                <a:schemeClr val="dk1"/>
              </a:buClr>
              <a:buSzPts val="1400"/>
              <a:buFont typeface="Nunito"/>
              <a:buChar char="★"/>
            </a:pPr>
            <a:r>
              <a:rPr lang="en">
                <a:solidFill>
                  <a:srgbClr val="0B1320"/>
                </a:solidFill>
                <a:latin typeface="Nunito"/>
                <a:ea typeface="Nunito"/>
                <a:cs typeface="Nunito"/>
                <a:sym typeface="Nunito"/>
              </a:rPr>
              <a:t>Capacitated and collaborated with the Philippine Obstetrical and Gynecological Society – Cebu to build the capacity of HSPs in FP/ARH services and support the establishment of adolescent-friendly health facilities.</a:t>
            </a:r>
            <a:endParaRPr sz="1500" b="0" i="0" u="none" strike="noStrike" cap="none">
              <a:solidFill>
                <a:srgbClr val="000000"/>
              </a:solidFill>
              <a:latin typeface="Nunito"/>
              <a:ea typeface="Nunito"/>
              <a:cs typeface="Nunito"/>
              <a:sym typeface="Nunito"/>
            </a:endParaRPr>
          </a:p>
        </p:txBody>
      </p:sp>
      <p:pic>
        <p:nvPicPr>
          <p:cNvPr id="553" name="Google Shape;553;p75"/>
          <p:cNvPicPr preferRelativeResize="0"/>
          <p:nvPr/>
        </p:nvPicPr>
        <p:blipFill>
          <a:blip r:embed="rId4">
            <a:alphaModFix/>
          </a:blip>
          <a:stretch>
            <a:fillRect/>
          </a:stretch>
        </p:blipFill>
        <p:spPr>
          <a:xfrm>
            <a:off x="6011049" y="1108587"/>
            <a:ext cx="1836534" cy="244871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557"/>
        <p:cNvGrpSpPr/>
        <p:nvPr/>
      </p:nvGrpSpPr>
      <p:grpSpPr>
        <a:xfrm>
          <a:off x="0" y="0"/>
          <a:ext cx="0" cy="0"/>
          <a:chOff x="0" y="0"/>
          <a:chExt cx="0" cy="0"/>
        </a:xfrm>
      </p:grpSpPr>
      <p:sp>
        <p:nvSpPr>
          <p:cNvPr id="558" name="Google Shape;558;p76"/>
          <p:cNvSpPr txBox="1">
            <a:spLocks noGrp="1"/>
          </p:cNvSpPr>
          <p:nvPr>
            <p:ph type="title" idx="4294967295"/>
          </p:nvPr>
        </p:nvSpPr>
        <p:spPr>
          <a:xfrm>
            <a:off x="84450" y="152550"/>
            <a:ext cx="89751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220">
                <a:solidFill>
                  <a:srgbClr val="214134"/>
                </a:solidFill>
                <a:latin typeface="Nunito ExtraBold"/>
                <a:ea typeface="Nunito ExtraBold"/>
                <a:cs typeface="Nunito ExtraBold"/>
                <a:sym typeface="Nunito ExtraBold"/>
              </a:rPr>
              <a:t>Continuous Quality Improvement of FP Services</a:t>
            </a:r>
            <a:endParaRPr sz="2220">
              <a:solidFill>
                <a:srgbClr val="214134"/>
              </a:solidFill>
              <a:latin typeface="Nunito ExtraBold"/>
              <a:ea typeface="Nunito ExtraBold"/>
              <a:cs typeface="Nunito ExtraBold"/>
              <a:sym typeface="Nunito ExtraBold"/>
            </a:endParaRPr>
          </a:p>
        </p:txBody>
      </p:sp>
      <p:cxnSp>
        <p:nvCxnSpPr>
          <p:cNvPr id="559" name="Google Shape;559;p76"/>
          <p:cNvCxnSpPr/>
          <p:nvPr/>
        </p:nvCxnSpPr>
        <p:spPr>
          <a:xfrm>
            <a:off x="496200" y="679725"/>
            <a:ext cx="8151600" cy="0"/>
          </a:xfrm>
          <a:prstGeom prst="straightConnector1">
            <a:avLst/>
          </a:prstGeom>
          <a:noFill/>
          <a:ln w="9525" cap="flat" cmpd="sng">
            <a:solidFill>
              <a:srgbClr val="214134"/>
            </a:solidFill>
            <a:prstDash val="solid"/>
            <a:round/>
            <a:headEnd type="none" w="sm" len="sm"/>
            <a:tailEnd type="none" w="sm" len="sm"/>
          </a:ln>
        </p:spPr>
      </p:cxnSp>
      <p:sp>
        <p:nvSpPr>
          <p:cNvPr id="560" name="Google Shape;560;p76"/>
          <p:cNvSpPr/>
          <p:nvPr/>
        </p:nvSpPr>
        <p:spPr>
          <a:xfrm>
            <a:off x="5581130" y="839550"/>
            <a:ext cx="2685600" cy="3950700"/>
          </a:xfrm>
          <a:prstGeom prst="rect">
            <a:avLst/>
          </a:prstGeom>
          <a:solidFill>
            <a:srgbClr val="55AA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76"/>
          <p:cNvSpPr txBox="1"/>
          <p:nvPr/>
        </p:nvSpPr>
        <p:spPr>
          <a:xfrm>
            <a:off x="5581130" y="3274645"/>
            <a:ext cx="26856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1">
                <a:solidFill>
                  <a:schemeClr val="lt1"/>
                </a:solidFill>
                <a:latin typeface="Nunito"/>
                <a:ea typeface="Nunito"/>
                <a:cs typeface="Nunito"/>
                <a:sym typeface="Nunito"/>
              </a:rPr>
              <a:t>USAID ReachHealth - </a:t>
            </a:r>
            <a:r>
              <a:rPr lang="en" sz="1000" b="1" i="0" u="none" strike="noStrike" cap="none">
                <a:solidFill>
                  <a:schemeClr val="lt1"/>
                </a:solidFill>
                <a:latin typeface="Nunito"/>
                <a:ea typeface="Nunito"/>
                <a:cs typeface="Nunito"/>
                <a:sym typeface="Nunito"/>
              </a:rPr>
              <a:t>CQI Coaches Workshop in Bohol- September 2023</a:t>
            </a:r>
            <a:endParaRPr sz="1000" b="1" i="0" u="none" strike="noStrike" cap="none">
              <a:solidFill>
                <a:schemeClr val="lt1"/>
              </a:solidFill>
              <a:latin typeface="Nunito"/>
              <a:ea typeface="Nunito"/>
              <a:cs typeface="Nunito"/>
              <a:sym typeface="Nunito"/>
            </a:endParaRPr>
          </a:p>
        </p:txBody>
      </p:sp>
      <p:sp>
        <p:nvSpPr>
          <p:cNvPr id="562" name="Google Shape;562;p76"/>
          <p:cNvSpPr/>
          <p:nvPr/>
        </p:nvSpPr>
        <p:spPr>
          <a:xfrm flipH="1">
            <a:off x="7480800" y="3906450"/>
            <a:ext cx="872400" cy="883800"/>
          </a:xfrm>
          <a:prstGeom prst="rtTriangle">
            <a:avLst/>
          </a:prstGeom>
          <a:solidFill>
            <a:srgbClr val="E1565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Arial"/>
              <a:ea typeface="Arial"/>
              <a:cs typeface="Arial"/>
              <a:sym typeface="Arial"/>
            </a:endParaRPr>
          </a:p>
        </p:txBody>
      </p:sp>
      <p:sp>
        <p:nvSpPr>
          <p:cNvPr id="563" name="Google Shape;563;p76"/>
          <p:cNvSpPr txBox="1"/>
          <p:nvPr/>
        </p:nvSpPr>
        <p:spPr>
          <a:xfrm>
            <a:off x="182074" y="821501"/>
            <a:ext cx="5312700" cy="6465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Nunito"/>
              <a:ea typeface="Nunito"/>
              <a:cs typeface="Nunito"/>
              <a:sym typeface="Nunito"/>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Nunito"/>
              <a:ea typeface="Nunito"/>
              <a:cs typeface="Nunito"/>
              <a:sym typeface="Nunito"/>
            </a:endParaRPr>
          </a:p>
        </p:txBody>
      </p:sp>
      <p:sp>
        <p:nvSpPr>
          <p:cNvPr id="564" name="Google Shape;564;p76"/>
          <p:cNvSpPr txBox="1"/>
          <p:nvPr/>
        </p:nvSpPr>
        <p:spPr>
          <a:xfrm>
            <a:off x="182074" y="821501"/>
            <a:ext cx="5312700" cy="4020600"/>
          </a:xfrm>
          <a:prstGeom prst="rect">
            <a:avLst/>
          </a:prstGeom>
          <a:noFill/>
          <a:ln>
            <a:noFill/>
          </a:ln>
        </p:spPr>
        <p:txBody>
          <a:bodyPr spcFirstLastPara="1" wrap="square" lIns="91425" tIns="91425" rIns="91425" bIns="91425" anchor="t" anchorCtr="0">
            <a:spAutoFit/>
          </a:bodyPr>
          <a:lstStyle/>
          <a:p>
            <a:pPr marL="457200" lvl="0" indent="-298450" algn="l" rtl="0">
              <a:lnSpc>
                <a:spcPct val="105000"/>
              </a:lnSpc>
              <a:spcBef>
                <a:spcPts val="0"/>
              </a:spcBef>
              <a:spcAft>
                <a:spcPts val="0"/>
              </a:spcAft>
              <a:buClr>
                <a:schemeClr val="dk1"/>
              </a:buClr>
              <a:buSzPts val="1100"/>
              <a:buFont typeface="Nunito"/>
              <a:buChar char="★"/>
            </a:pPr>
            <a:r>
              <a:rPr lang="en">
                <a:solidFill>
                  <a:srgbClr val="0B1320"/>
                </a:solidFill>
                <a:latin typeface="Nunito"/>
                <a:ea typeface="Nunito"/>
                <a:cs typeface="Nunito"/>
                <a:sym typeface="Nunito"/>
              </a:rPr>
              <a:t>Supported DOH in developing an online introductory course on CQI that is now available on DOH Academy</a:t>
            </a:r>
            <a:endParaRPr>
              <a:solidFill>
                <a:srgbClr val="0B1320"/>
              </a:solidFill>
              <a:latin typeface="Nunito"/>
              <a:ea typeface="Nunito"/>
              <a:cs typeface="Nunito"/>
              <a:sym typeface="Nunito"/>
            </a:endParaRPr>
          </a:p>
          <a:p>
            <a:pPr marL="457200" marR="0" lvl="0" indent="-298450" algn="l" rtl="0">
              <a:lnSpc>
                <a:spcPct val="105000"/>
              </a:lnSpc>
              <a:spcBef>
                <a:spcPts val="0"/>
              </a:spcBef>
              <a:spcAft>
                <a:spcPts val="0"/>
              </a:spcAft>
              <a:buClr>
                <a:schemeClr val="dk1"/>
              </a:buClr>
              <a:buSzPts val="1100"/>
              <a:buFont typeface="Nunito"/>
              <a:buChar char="★"/>
            </a:pPr>
            <a:r>
              <a:rPr lang="en">
                <a:solidFill>
                  <a:srgbClr val="0B1320"/>
                </a:solidFill>
                <a:latin typeface="Nunito"/>
                <a:ea typeface="Nunito"/>
                <a:cs typeface="Nunito"/>
                <a:sym typeface="Nunito"/>
              </a:rPr>
              <a:t>Technical assistance provided to </a:t>
            </a:r>
            <a:r>
              <a:rPr lang="en" sz="1400" b="0" i="0" u="none" strike="noStrike" cap="none">
                <a:solidFill>
                  <a:srgbClr val="0B1320"/>
                </a:solidFill>
                <a:latin typeface="Nunito"/>
                <a:ea typeface="Nunito"/>
                <a:cs typeface="Nunito"/>
                <a:sym typeface="Nunito"/>
              </a:rPr>
              <a:t>almost 300 health facilities in implementing continuous quality improvement (CQI) and client satisfaction survey (CSS) mechanisms, with 6 health facilities supplied with touchscreen CSS kiosk.</a:t>
            </a:r>
            <a:endParaRPr sz="1400" b="0" i="0" u="none" strike="noStrike" cap="none">
              <a:solidFill>
                <a:srgbClr val="0B1320"/>
              </a:solidFill>
              <a:latin typeface="Nunito"/>
              <a:ea typeface="Nunito"/>
              <a:cs typeface="Nunito"/>
              <a:sym typeface="Nunito"/>
            </a:endParaRPr>
          </a:p>
          <a:p>
            <a:pPr marL="457200" lvl="0" indent="-317500" algn="l" rtl="0">
              <a:lnSpc>
                <a:spcPct val="105000"/>
              </a:lnSpc>
              <a:spcBef>
                <a:spcPts val="0"/>
              </a:spcBef>
              <a:spcAft>
                <a:spcPts val="0"/>
              </a:spcAft>
              <a:buClr>
                <a:srgbClr val="0B1320"/>
              </a:buClr>
              <a:buSzPts val="1400"/>
              <a:buFont typeface="Nunito"/>
              <a:buChar char="★"/>
            </a:pPr>
            <a:r>
              <a:rPr lang="en">
                <a:solidFill>
                  <a:srgbClr val="0B1320"/>
                </a:solidFill>
                <a:latin typeface="Nunito"/>
                <a:ea typeface="Nunito"/>
                <a:cs typeface="Nunito"/>
                <a:sym typeface="Nunito"/>
              </a:rPr>
              <a:t>Capacitated 3 LGUs (Mandaue City, San Remegio, and Cebu City) in standardizing service delivery process for family planning.</a:t>
            </a:r>
            <a:endParaRPr>
              <a:solidFill>
                <a:srgbClr val="0B1320"/>
              </a:solidFill>
              <a:latin typeface="Nunito"/>
              <a:ea typeface="Nunito"/>
              <a:cs typeface="Nunito"/>
              <a:sym typeface="Nunito"/>
            </a:endParaRPr>
          </a:p>
          <a:p>
            <a:pPr marL="457200" marR="0" lvl="0" indent="-298450" algn="l" rtl="0">
              <a:lnSpc>
                <a:spcPct val="105000"/>
              </a:lnSpc>
              <a:spcBef>
                <a:spcPts val="0"/>
              </a:spcBef>
              <a:spcAft>
                <a:spcPts val="0"/>
              </a:spcAft>
              <a:buClr>
                <a:schemeClr val="dk1"/>
              </a:buClr>
              <a:buSzPts val="1100"/>
              <a:buFont typeface="Nunito"/>
              <a:buChar char="★"/>
            </a:pPr>
            <a:r>
              <a:rPr lang="en" sz="1400" b="0" i="0" u="none" strike="noStrike" cap="none">
                <a:solidFill>
                  <a:srgbClr val="0B1320"/>
                </a:solidFill>
                <a:latin typeface="Nunito"/>
                <a:ea typeface="Nunito"/>
                <a:cs typeface="Nunito"/>
                <a:sym typeface="Nunito"/>
              </a:rPr>
              <a:t>Capacitated 7 health care provider networks (Batangas, Manila, Bohol, Zamboanga Del Sur, Zamboanga Del Norte, General Santos City, and South Cotabato) in implementing quality management practices through policy development, formation, and capacitation of CQI teams, and strengthening of quality improvement learning sessions.</a:t>
            </a:r>
            <a:endParaRPr sz="1500" b="0" i="0" u="none" strike="noStrike" cap="none">
              <a:solidFill>
                <a:srgbClr val="000000"/>
              </a:solidFill>
              <a:latin typeface="Nunito"/>
              <a:ea typeface="Nunito"/>
              <a:cs typeface="Nunito"/>
              <a:sym typeface="Nunito"/>
            </a:endParaRPr>
          </a:p>
        </p:txBody>
      </p:sp>
      <p:pic>
        <p:nvPicPr>
          <p:cNvPr id="565" name="Google Shape;565;p76"/>
          <p:cNvPicPr preferRelativeResize="0"/>
          <p:nvPr/>
        </p:nvPicPr>
        <p:blipFill rotWithShape="1">
          <a:blip r:embed="rId4">
            <a:alphaModFix/>
          </a:blip>
          <a:srcRect/>
          <a:stretch/>
        </p:blipFill>
        <p:spPr>
          <a:xfrm>
            <a:off x="5680485" y="1347489"/>
            <a:ext cx="2486880" cy="185960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569"/>
        <p:cNvGrpSpPr/>
        <p:nvPr/>
      </p:nvGrpSpPr>
      <p:grpSpPr>
        <a:xfrm>
          <a:off x="0" y="0"/>
          <a:ext cx="0" cy="0"/>
          <a:chOff x="0" y="0"/>
          <a:chExt cx="0" cy="0"/>
        </a:xfrm>
      </p:grpSpPr>
      <p:sp>
        <p:nvSpPr>
          <p:cNvPr id="570" name="Google Shape;570;p77"/>
          <p:cNvSpPr txBox="1">
            <a:spLocks noGrp="1"/>
          </p:cNvSpPr>
          <p:nvPr>
            <p:ph type="title" idx="4294967295"/>
          </p:nvPr>
        </p:nvSpPr>
        <p:spPr>
          <a:xfrm>
            <a:off x="-69300" y="214874"/>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220">
                <a:solidFill>
                  <a:srgbClr val="214134"/>
                </a:solidFill>
                <a:latin typeface="Nunito ExtraBold"/>
                <a:ea typeface="Nunito ExtraBold"/>
                <a:cs typeface="Nunito ExtraBold"/>
                <a:sym typeface="Nunito ExtraBold"/>
              </a:rPr>
              <a:t>AJA 2.0 SKILLS ENHANCEMENT TRAINING (ASET)</a:t>
            </a:r>
            <a:endParaRPr sz="2220">
              <a:solidFill>
                <a:srgbClr val="214134"/>
              </a:solidFill>
              <a:latin typeface="Nunito ExtraBold"/>
              <a:ea typeface="Nunito ExtraBold"/>
              <a:cs typeface="Nunito ExtraBold"/>
              <a:sym typeface="Nunito ExtraBold"/>
            </a:endParaRPr>
          </a:p>
        </p:txBody>
      </p:sp>
      <p:cxnSp>
        <p:nvCxnSpPr>
          <p:cNvPr id="571" name="Google Shape;571;p77"/>
          <p:cNvCxnSpPr/>
          <p:nvPr/>
        </p:nvCxnSpPr>
        <p:spPr>
          <a:xfrm>
            <a:off x="496200" y="679725"/>
            <a:ext cx="8151600" cy="0"/>
          </a:xfrm>
          <a:prstGeom prst="straightConnector1">
            <a:avLst/>
          </a:prstGeom>
          <a:noFill/>
          <a:ln w="9525" cap="flat" cmpd="sng">
            <a:solidFill>
              <a:srgbClr val="214134"/>
            </a:solidFill>
            <a:prstDash val="solid"/>
            <a:round/>
            <a:headEnd type="none" w="sm" len="sm"/>
            <a:tailEnd type="none" w="sm" len="sm"/>
          </a:ln>
        </p:spPr>
      </p:cxnSp>
      <p:sp>
        <p:nvSpPr>
          <p:cNvPr id="572" name="Google Shape;572;p77"/>
          <p:cNvSpPr txBox="1"/>
          <p:nvPr/>
        </p:nvSpPr>
        <p:spPr>
          <a:xfrm>
            <a:off x="4077400" y="2342600"/>
            <a:ext cx="4761000" cy="26475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None/>
            </a:pPr>
            <a:endParaRPr sz="1600">
              <a:latin typeface="Nunito"/>
              <a:ea typeface="Nunito"/>
              <a:cs typeface="Nunito"/>
              <a:sym typeface="Nunito"/>
            </a:endParaRPr>
          </a:p>
          <a:p>
            <a:pPr marL="457200" marR="0" lvl="0" indent="-330200" algn="l" rtl="0">
              <a:lnSpc>
                <a:spcPct val="100000"/>
              </a:lnSpc>
              <a:spcBef>
                <a:spcPts val="0"/>
              </a:spcBef>
              <a:spcAft>
                <a:spcPts val="0"/>
              </a:spcAft>
              <a:buClr>
                <a:srgbClr val="000000"/>
              </a:buClr>
              <a:buSzPts val="1600"/>
              <a:buFont typeface="Nunito"/>
              <a:buChar char="★"/>
            </a:pPr>
            <a:r>
              <a:rPr lang="en" sz="1600" i="0" u="none" strike="noStrike" cap="none">
                <a:solidFill>
                  <a:srgbClr val="2C2C2C"/>
                </a:solidFill>
                <a:latin typeface="Nunito"/>
                <a:ea typeface="Nunito"/>
                <a:cs typeface="Nunito"/>
                <a:sym typeface="Nunito"/>
              </a:rPr>
              <a:t>ASET Pilot run for 79 facilitators and planning for roll-out in Luzon, Visayas and Mindanao for adolescent health service providers and champions representing DOH, DepEd, and CPD from Luzon, Visayas, and Mindanao  </a:t>
            </a:r>
            <a:endParaRPr sz="1600" i="0" u="none" strike="noStrike" cap="none">
              <a:solidFill>
                <a:srgbClr val="2C2C2C"/>
              </a:solidFill>
              <a:latin typeface="Nunito"/>
              <a:ea typeface="Nunito"/>
              <a:cs typeface="Nunito"/>
              <a:sym typeface="Nunito"/>
            </a:endParaRPr>
          </a:p>
          <a:p>
            <a:pPr marL="457200" marR="0" lvl="0" indent="-330200" algn="l" rtl="0">
              <a:lnSpc>
                <a:spcPct val="100000"/>
              </a:lnSpc>
              <a:spcBef>
                <a:spcPts val="0"/>
              </a:spcBef>
              <a:spcAft>
                <a:spcPts val="0"/>
              </a:spcAft>
              <a:buClr>
                <a:srgbClr val="000000"/>
              </a:buClr>
              <a:buSzPts val="1600"/>
              <a:buFont typeface="Nunito"/>
              <a:buChar char="★"/>
            </a:pPr>
            <a:r>
              <a:rPr lang="en" sz="1600">
                <a:solidFill>
                  <a:srgbClr val="2C2C2C"/>
                </a:solidFill>
                <a:latin typeface="Nunito"/>
                <a:ea typeface="Nunito"/>
                <a:cs typeface="Nunito"/>
                <a:sym typeface="Nunito"/>
              </a:rPr>
              <a:t>First roll-out with supportive supervision held through CHD IVA for 19 adolescent health champions</a:t>
            </a:r>
            <a:r>
              <a:rPr lang="en" sz="1600" i="0" u="none" strike="noStrike" cap="none">
                <a:solidFill>
                  <a:srgbClr val="2C2C2C"/>
                </a:solidFill>
                <a:latin typeface="Nunito"/>
                <a:ea typeface="Nunito"/>
                <a:cs typeface="Nunito"/>
                <a:sym typeface="Nunito"/>
              </a:rPr>
              <a:t> </a:t>
            </a:r>
            <a:endParaRPr sz="1600">
              <a:latin typeface="Nunito"/>
              <a:ea typeface="Nunito"/>
              <a:cs typeface="Nunito"/>
              <a:sym typeface="Nunito"/>
            </a:endParaRPr>
          </a:p>
        </p:txBody>
      </p:sp>
      <p:pic>
        <p:nvPicPr>
          <p:cNvPr id="573" name="Google Shape;573;p77"/>
          <p:cNvPicPr preferRelativeResize="0"/>
          <p:nvPr/>
        </p:nvPicPr>
        <p:blipFill rotWithShape="1">
          <a:blip r:embed="rId3">
            <a:alphaModFix/>
          </a:blip>
          <a:srcRect t="17651" b="6430"/>
          <a:stretch/>
        </p:blipFill>
        <p:spPr>
          <a:xfrm>
            <a:off x="237425" y="2460350"/>
            <a:ext cx="3763773" cy="2501901"/>
          </a:xfrm>
          <a:prstGeom prst="rect">
            <a:avLst/>
          </a:prstGeom>
          <a:noFill/>
          <a:ln>
            <a:noFill/>
          </a:ln>
        </p:spPr>
      </p:pic>
      <p:pic>
        <p:nvPicPr>
          <p:cNvPr id="574" name="Google Shape;574;p77"/>
          <p:cNvPicPr preferRelativeResize="0"/>
          <p:nvPr/>
        </p:nvPicPr>
        <p:blipFill rotWithShape="1">
          <a:blip r:embed="rId4">
            <a:alphaModFix/>
          </a:blip>
          <a:srcRect l="3331" t="234" r="48588" b="-1994"/>
          <a:stretch/>
        </p:blipFill>
        <p:spPr>
          <a:xfrm rot="395560">
            <a:off x="6764274" y="236168"/>
            <a:ext cx="2183525" cy="2367265"/>
          </a:xfrm>
          <a:prstGeom prst="rect">
            <a:avLst/>
          </a:prstGeom>
          <a:noFill/>
          <a:ln>
            <a:noFill/>
          </a:ln>
        </p:spPr>
      </p:pic>
      <p:sp>
        <p:nvSpPr>
          <p:cNvPr id="575" name="Google Shape;575;p77"/>
          <p:cNvSpPr txBox="1"/>
          <p:nvPr/>
        </p:nvSpPr>
        <p:spPr>
          <a:xfrm>
            <a:off x="0" y="1003963"/>
            <a:ext cx="6745500" cy="10620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Nunito"/>
              <a:buChar char="★"/>
            </a:pPr>
            <a:r>
              <a:rPr lang="en" sz="1900" i="0" u="none" strike="noStrike" cap="none">
                <a:solidFill>
                  <a:srgbClr val="2C2C2C"/>
                </a:solidFill>
                <a:latin typeface="Nunito"/>
                <a:ea typeface="Nunito"/>
                <a:cs typeface="Nunito"/>
                <a:sym typeface="Nunito"/>
              </a:rPr>
              <a:t>Co-development of the updated Adolescent Job Aid 2.0 (AJA 2.0) Manual through the Society of Adolescent Medicine of the Philippines (SAMPI) Grant </a:t>
            </a:r>
            <a:endParaRPr sz="1300">
              <a:latin typeface="Nunito"/>
              <a:ea typeface="Nunito"/>
              <a:cs typeface="Nunito"/>
              <a:sym typeface="Nuni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579"/>
        <p:cNvGrpSpPr/>
        <p:nvPr/>
      </p:nvGrpSpPr>
      <p:grpSpPr>
        <a:xfrm>
          <a:off x="0" y="0"/>
          <a:ext cx="0" cy="0"/>
          <a:chOff x="0" y="0"/>
          <a:chExt cx="0" cy="0"/>
        </a:xfrm>
      </p:grpSpPr>
      <p:sp>
        <p:nvSpPr>
          <p:cNvPr id="580" name="Google Shape;580;p78"/>
          <p:cNvSpPr txBox="1">
            <a:spLocks noGrp="1"/>
          </p:cNvSpPr>
          <p:nvPr>
            <p:ph type="title" idx="4294967295"/>
          </p:nvPr>
        </p:nvSpPr>
        <p:spPr>
          <a:xfrm>
            <a:off x="84450" y="152550"/>
            <a:ext cx="8975100" cy="5727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220">
                <a:solidFill>
                  <a:srgbClr val="214134"/>
                </a:solidFill>
                <a:latin typeface="Nunito ExtraBold"/>
                <a:ea typeface="Nunito ExtraBold"/>
                <a:cs typeface="Nunito ExtraBold"/>
                <a:sym typeface="Nunito ExtraBold"/>
              </a:rPr>
              <a:t>Biyaheng Kalusugan for Family Planning </a:t>
            </a:r>
            <a:endParaRPr sz="2220">
              <a:solidFill>
                <a:srgbClr val="214134"/>
              </a:solidFill>
              <a:latin typeface="Nunito ExtraBold"/>
              <a:ea typeface="Nunito ExtraBold"/>
              <a:cs typeface="Nunito ExtraBold"/>
              <a:sym typeface="Nunito ExtraBold"/>
            </a:endParaRPr>
          </a:p>
        </p:txBody>
      </p:sp>
      <p:cxnSp>
        <p:nvCxnSpPr>
          <p:cNvPr id="581" name="Google Shape;581;p78"/>
          <p:cNvCxnSpPr/>
          <p:nvPr/>
        </p:nvCxnSpPr>
        <p:spPr>
          <a:xfrm>
            <a:off x="496200" y="679725"/>
            <a:ext cx="8151600" cy="0"/>
          </a:xfrm>
          <a:prstGeom prst="straightConnector1">
            <a:avLst/>
          </a:prstGeom>
          <a:noFill/>
          <a:ln w="9525" cap="flat" cmpd="sng">
            <a:solidFill>
              <a:srgbClr val="214134"/>
            </a:solidFill>
            <a:prstDash val="solid"/>
            <a:round/>
            <a:headEnd type="none" w="med" len="med"/>
            <a:tailEnd type="none" w="med" len="med"/>
          </a:ln>
        </p:spPr>
      </p:cxnSp>
      <p:sp>
        <p:nvSpPr>
          <p:cNvPr id="582" name="Google Shape;582;p78"/>
          <p:cNvSpPr/>
          <p:nvPr/>
        </p:nvSpPr>
        <p:spPr>
          <a:xfrm>
            <a:off x="5581130" y="839550"/>
            <a:ext cx="2685600" cy="3950700"/>
          </a:xfrm>
          <a:prstGeom prst="rect">
            <a:avLst/>
          </a:prstGeom>
          <a:solidFill>
            <a:srgbClr val="D3F3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8"/>
          <p:cNvSpPr txBox="1"/>
          <p:nvPr/>
        </p:nvSpPr>
        <p:spPr>
          <a:xfrm>
            <a:off x="188425" y="873075"/>
            <a:ext cx="4885500" cy="36480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Font typeface="Nunito"/>
              <a:buChar char="★"/>
            </a:pPr>
            <a:r>
              <a:rPr lang="en" sz="1500">
                <a:latin typeface="Nunito"/>
                <a:ea typeface="Nunito"/>
                <a:cs typeface="Nunito"/>
                <a:sym typeface="Nunito"/>
              </a:rPr>
              <a:t>Health is Life is a health literacy campaign dedicated to enabling Filipinos to adopt a healthier lifestyle that will empower them to live life to the fullest. Based on the seven priority areas identified in the Department of Health’s Health Promotion Framework Strategy, the campaign promotes the “7 Healthy Habits para sa Healthy Pilipinas”, in this context is on </a:t>
            </a:r>
            <a:r>
              <a:rPr lang="en" sz="1500" b="1" u="sng">
                <a:latin typeface="Nunito"/>
                <a:ea typeface="Nunito"/>
                <a:cs typeface="Nunito"/>
                <a:sym typeface="Nunito"/>
              </a:rPr>
              <a:t>Family Planning</a:t>
            </a:r>
            <a:r>
              <a:rPr lang="en" sz="1500">
                <a:latin typeface="Nunito"/>
                <a:ea typeface="Nunito"/>
                <a:cs typeface="Nunito"/>
                <a:sym typeface="Nunito"/>
              </a:rPr>
              <a:t>, through a mix of mass media and community-based interventions primarily focusing on improving the knowledge of individuals on how to practice the habits, raising awareness on services available to them, and advocating for health-supporting policies and infrastructure.</a:t>
            </a:r>
            <a:endParaRPr sz="1500">
              <a:latin typeface="Nunito"/>
              <a:ea typeface="Nunito"/>
              <a:cs typeface="Nunito"/>
              <a:sym typeface="Nunito"/>
            </a:endParaRPr>
          </a:p>
        </p:txBody>
      </p:sp>
      <p:pic>
        <p:nvPicPr>
          <p:cNvPr id="584" name="Google Shape;584;p78"/>
          <p:cNvPicPr preferRelativeResize="0"/>
          <p:nvPr/>
        </p:nvPicPr>
        <p:blipFill rotWithShape="1">
          <a:blip r:embed="rId4">
            <a:alphaModFix/>
          </a:blip>
          <a:srcRect l="3942" r="3942"/>
          <a:stretch/>
        </p:blipFill>
        <p:spPr>
          <a:xfrm>
            <a:off x="5477363" y="1071575"/>
            <a:ext cx="2913674" cy="1581524"/>
          </a:xfrm>
          <a:prstGeom prst="rect">
            <a:avLst/>
          </a:prstGeom>
          <a:noFill/>
          <a:ln>
            <a:noFill/>
          </a:ln>
        </p:spPr>
      </p:pic>
      <p:pic>
        <p:nvPicPr>
          <p:cNvPr id="585" name="Google Shape;585;p78"/>
          <p:cNvPicPr preferRelativeResize="0"/>
          <p:nvPr/>
        </p:nvPicPr>
        <p:blipFill>
          <a:blip r:embed="rId5">
            <a:alphaModFix/>
          </a:blip>
          <a:stretch>
            <a:fillRect/>
          </a:stretch>
        </p:blipFill>
        <p:spPr>
          <a:xfrm>
            <a:off x="5641675" y="3012682"/>
            <a:ext cx="350162" cy="369292"/>
          </a:xfrm>
          <a:prstGeom prst="rect">
            <a:avLst/>
          </a:prstGeom>
          <a:noFill/>
          <a:ln>
            <a:noFill/>
          </a:ln>
        </p:spPr>
      </p:pic>
      <p:pic>
        <p:nvPicPr>
          <p:cNvPr id="586" name="Google Shape;586;p78"/>
          <p:cNvPicPr preferRelativeResize="0"/>
          <p:nvPr/>
        </p:nvPicPr>
        <p:blipFill>
          <a:blip r:embed="rId6">
            <a:alphaModFix/>
          </a:blip>
          <a:stretch>
            <a:fillRect/>
          </a:stretch>
        </p:blipFill>
        <p:spPr>
          <a:xfrm>
            <a:off x="6085779" y="3012682"/>
            <a:ext cx="350162" cy="369292"/>
          </a:xfrm>
          <a:prstGeom prst="rect">
            <a:avLst/>
          </a:prstGeom>
          <a:noFill/>
          <a:ln>
            <a:noFill/>
          </a:ln>
        </p:spPr>
      </p:pic>
      <p:pic>
        <p:nvPicPr>
          <p:cNvPr id="587" name="Google Shape;587;p78"/>
          <p:cNvPicPr preferRelativeResize="0"/>
          <p:nvPr/>
        </p:nvPicPr>
        <p:blipFill>
          <a:blip r:embed="rId7">
            <a:alphaModFix/>
          </a:blip>
          <a:stretch>
            <a:fillRect/>
          </a:stretch>
        </p:blipFill>
        <p:spPr>
          <a:xfrm>
            <a:off x="6529884" y="3012677"/>
            <a:ext cx="350162" cy="369292"/>
          </a:xfrm>
          <a:prstGeom prst="rect">
            <a:avLst/>
          </a:prstGeom>
          <a:noFill/>
          <a:ln>
            <a:noFill/>
          </a:ln>
        </p:spPr>
      </p:pic>
      <p:pic>
        <p:nvPicPr>
          <p:cNvPr id="588" name="Google Shape;588;p78"/>
          <p:cNvPicPr preferRelativeResize="0"/>
          <p:nvPr/>
        </p:nvPicPr>
        <p:blipFill rotWithShape="1">
          <a:blip r:embed="rId8">
            <a:alphaModFix/>
          </a:blip>
          <a:srcRect/>
          <a:stretch/>
        </p:blipFill>
        <p:spPr>
          <a:xfrm>
            <a:off x="6974001" y="3012676"/>
            <a:ext cx="350162" cy="369292"/>
          </a:xfrm>
          <a:prstGeom prst="rect">
            <a:avLst/>
          </a:prstGeom>
          <a:noFill/>
          <a:ln>
            <a:noFill/>
          </a:ln>
        </p:spPr>
      </p:pic>
      <p:pic>
        <p:nvPicPr>
          <p:cNvPr id="589" name="Google Shape;589;p78"/>
          <p:cNvPicPr preferRelativeResize="0"/>
          <p:nvPr/>
        </p:nvPicPr>
        <p:blipFill rotWithShape="1">
          <a:blip r:embed="rId9">
            <a:alphaModFix/>
          </a:blip>
          <a:srcRect/>
          <a:stretch/>
        </p:blipFill>
        <p:spPr>
          <a:xfrm>
            <a:off x="7418105" y="3012675"/>
            <a:ext cx="350162" cy="369292"/>
          </a:xfrm>
          <a:prstGeom prst="rect">
            <a:avLst/>
          </a:prstGeom>
          <a:noFill/>
          <a:ln>
            <a:noFill/>
          </a:ln>
        </p:spPr>
      </p:pic>
      <p:pic>
        <p:nvPicPr>
          <p:cNvPr id="590" name="Google Shape;590;p78"/>
          <p:cNvPicPr preferRelativeResize="0"/>
          <p:nvPr/>
        </p:nvPicPr>
        <p:blipFill rotWithShape="1">
          <a:blip r:embed="rId10">
            <a:alphaModFix/>
          </a:blip>
          <a:srcRect/>
          <a:stretch/>
        </p:blipFill>
        <p:spPr>
          <a:xfrm>
            <a:off x="7862213" y="3012678"/>
            <a:ext cx="350162" cy="369292"/>
          </a:xfrm>
          <a:prstGeom prst="rect">
            <a:avLst/>
          </a:prstGeom>
          <a:noFill/>
          <a:ln>
            <a:noFill/>
          </a:ln>
        </p:spPr>
      </p:pic>
      <p:sp>
        <p:nvSpPr>
          <p:cNvPr id="591" name="Google Shape;591;p78"/>
          <p:cNvSpPr txBox="1"/>
          <p:nvPr/>
        </p:nvSpPr>
        <p:spPr>
          <a:xfrm>
            <a:off x="4734625" y="2549875"/>
            <a:ext cx="4399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0B9444"/>
                </a:solidFill>
                <a:latin typeface="Nunito SemiBold"/>
                <a:ea typeface="Nunito SemiBold"/>
                <a:cs typeface="Nunito SemiBold"/>
                <a:sym typeface="Nunito SemiBold"/>
              </a:rPr>
              <a:t>Priority Area Behavioral Outcomes</a:t>
            </a:r>
            <a:endParaRPr sz="1200">
              <a:solidFill>
                <a:srgbClr val="0B9444"/>
              </a:solidFill>
              <a:latin typeface="Nunito SemiBold"/>
              <a:ea typeface="Nunito SemiBold"/>
              <a:cs typeface="Nunito SemiBold"/>
              <a:sym typeface="Nunito SemiBold"/>
            </a:endParaRPr>
          </a:p>
        </p:txBody>
      </p:sp>
      <p:pic>
        <p:nvPicPr>
          <p:cNvPr id="592" name="Google Shape;592;p78"/>
          <p:cNvPicPr preferRelativeResize="0"/>
          <p:nvPr/>
        </p:nvPicPr>
        <p:blipFill rotWithShape="1">
          <a:blip r:embed="rId11">
            <a:alphaModFix/>
          </a:blip>
          <a:srcRect/>
          <a:stretch/>
        </p:blipFill>
        <p:spPr>
          <a:xfrm>
            <a:off x="6522989" y="3581650"/>
            <a:ext cx="822451" cy="82831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596"/>
        <p:cNvGrpSpPr/>
        <p:nvPr/>
      </p:nvGrpSpPr>
      <p:grpSpPr>
        <a:xfrm>
          <a:off x="0" y="0"/>
          <a:ext cx="0" cy="0"/>
          <a:chOff x="0" y="0"/>
          <a:chExt cx="0" cy="0"/>
        </a:xfrm>
      </p:grpSpPr>
      <p:sp>
        <p:nvSpPr>
          <p:cNvPr id="597" name="Google Shape;597;p79"/>
          <p:cNvSpPr txBox="1">
            <a:spLocks noGrp="1"/>
          </p:cNvSpPr>
          <p:nvPr>
            <p:ph type="title" idx="4294967295"/>
          </p:nvPr>
        </p:nvSpPr>
        <p:spPr>
          <a:xfrm>
            <a:off x="84450" y="152550"/>
            <a:ext cx="8975100" cy="5727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49549"/>
              <a:buFont typeface="Arial"/>
              <a:buNone/>
            </a:pPr>
            <a:r>
              <a:rPr lang="en" sz="2220">
                <a:solidFill>
                  <a:srgbClr val="214134"/>
                </a:solidFill>
                <a:latin typeface="Nunito ExtraBold"/>
                <a:ea typeface="Nunito ExtraBold"/>
                <a:cs typeface="Nunito ExtraBold"/>
                <a:sym typeface="Nunito ExtraBold"/>
              </a:rPr>
              <a:t>Biyaheng Kalusugan for Family Planning </a:t>
            </a:r>
            <a:endParaRPr sz="2220">
              <a:solidFill>
                <a:srgbClr val="214134"/>
              </a:solidFill>
              <a:latin typeface="Nunito ExtraBold"/>
              <a:ea typeface="Nunito ExtraBold"/>
              <a:cs typeface="Nunito ExtraBold"/>
              <a:sym typeface="Nunito ExtraBold"/>
            </a:endParaRPr>
          </a:p>
          <a:p>
            <a:pPr marL="0" lvl="0" indent="0" algn="l" rtl="0">
              <a:spcBef>
                <a:spcPts val="0"/>
              </a:spcBef>
              <a:spcAft>
                <a:spcPts val="0"/>
              </a:spcAft>
              <a:buClr>
                <a:schemeClr val="dk1"/>
              </a:buClr>
              <a:buSzPct val="49549"/>
              <a:buFont typeface="Arial"/>
              <a:buNone/>
            </a:pPr>
            <a:endParaRPr sz="2220">
              <a:solidFill>
                <a:srgbClr val="214134"/>
              </a:solidFill>
              <a:latin typeface="Nunito ExtraBold"/>
              <a:ea typeface="Nunito ExtraBold"/>
              <a:cs typeface="Nunito ExtraBold"/>
              <a:sym typeface="Nunito ExtraBold"/>
            </a:endParaRPr>
          </a:p>
          <a:p>
            <a:pPr marL="0" lvl="0" indent="0" algn="l" rtl="0">
              <a:spcBef>
                <a:spcPts val="0"/>
              </a:spcBef>
              <a:spcAft>
                <a:spcPts val="0"/>
              </a:spcAft>
              <a:buClr>
                <a:schemeClr val="dk1"/>
              </a:buClr>
              <a:buSzPct val="49549"/>
              <a:buFont typeface="Arial"/>
              <a:buNone/>
            </a:pPr>
            <a:endParaRPr sz="2220">
              <a:solidFill>
                <a:srgbClr val="214134"/>
              </a:solidFill>
              <a:latin typeface="Nunito ExtraBold"/>
              <a:ea typeface="Nunito ExtraBold"/>
              <a:cs typeface="Nunito ExtraBold"/>
              <a:sym typeface="Nunito ExtraBold"/>
            </a:endParaRPr>
          </a:p>
        </p:txBody>
      </p:sp>
      <p:cxnSp>
        <p:nvCxnSpPr>
          <p:cNvPr id="598" name="Google Shape;598;p79"/>
          <p:cNvCxnSpPr/>
          <p:nvPr/>
        </p:nvCxnSpPr>
        <p:spPr>
          <a:xfrm>
            <a:off x="496200" y="679725"/>
            <a:ext cx="8151600" cy="0"/>
          </a:xfrm>
          <a:prstGeom prst="straightConnector1">
            <a:avLst/>
          </a:prstGeom>
          <a:noFill/>
          <a:ln w="9525" cap="flat" cmpd="sng">
            <a:solidFill>
              <a:srgbClr val="214134"/>
            </a:solidFill>
            <a:prstDash val="solid"/>
            <a:round/>
            <a:headEnd type="none" w="med" len="med"/>
            <a:tailEnd type="none" w="med" len="med"/>
          </a:ln>
        </p:spPr>
      </p:cxnSp>
      <p:sp>
        <p:nvSpPr>
          <p:cNvPr id="599" name="Google Shape;599;p79"/>
          <p:cNvSpPr/>
          <p:nvPr/>
        </p:nvSpPr>
        <p:spPr>
          <a:xfrm>
            <a:off x="5581130" y="839550"/>
            <a:ext cx="2685600" cy="3950700"/>
          </a:xfrm>
          <a:prstGeom prst="rect">
            <a:avLst/>
          </a:prstGeom>
          <a:solidFill>
            <a:srgbClr val="55A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9"/>
          <p:cNvSpPr txBox="1"/>
          <p:nvPr/>
        </p:nvSpPr>
        <p:spPr>
          <a:xfrm>
            <a:off x="175725" y="839550"/>
            <a:ext cx="4885500" cy="38790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Font typeface="Nunito"/>
              <a:buChar char="★"/>
            </a:pPr>
            <a:r>
              <a:rPr lang="en" sz="1500">
                <a:latin typeface="Nunito"/>
                <a:ea typeface="Nunito"/>
                <a:cs typeface="Nunito"/>
                <a:sym typeface="Nunito"/>
              </a:rPr>
              <a:t>Last year’s Biyaheng Kalusugan events, with the theme “Usap Tayo sa Family Planning para protektado ang Pamilyang Pilipino!”, aimed to engage communities in generating well-informed discourse about the different family planning methods and the vital role of communication between couples and families. The event was held in BARMM with activities that highlighted:</a:t>
            </a:r>
            <a:endParaRPr sz="1500">
              <a:latin typeface="Nunito"/>
              <a:ea typeface="Nunito"/>
              <a:cs typeface="Nunito"/>
              <a:sym typeface="Nunito"/>
            </a:endParaRPr>
          </a:p>
          <a:p>
            <a:pPr marL="914400" lvl="1" indent="-323850" algn="l" rtl="0">
              <a:spcBef>
                <a:spcPts val="0"/>
              </a:spcBef>
              <a:spcAft>
                <a:spcPts val="0"/>
              </a:spcAft>
              <a:buSzPts val="1500"/>
              <a:buFont typeface="Nunito"/>
              <a:buChar char="○"/>
            </a:pPr>
            <a:r>
              <a:rPr lang="en" sz="1500">
                <a:latin typeface="Nunito"/>
                <a:ea typeface="Nunito"/>
                <a:cs typeface="Nunito"/>
                <a:sym typeface="Nunito"/>
              </a:rPr>
              <a:t>importance of discussion as a couple on their plans and the economics of planning for their own families with the help of prompt cards</a:t>
            </a:r>
            <a:endParaRPr sz="1500">
              <a:latin typeface="Nunito"/>
              <a:ea typeface="Nunito"/>
              <a:cs typeface="Nunito"/>
              <a:sym typeface="Nunito"/>
            </a:endParaRPr>
          </a:p>
          <a:p>
            <a:pPr marL="914400" lvl="1" indent="-323850" algn="l" rtl="0">
              <a:spcBef>
                <a:spcPts val="0"/>
              </a:spcBef>
              <a:spcAft>
                <a:spcPts val="0"/>
              </a:spcAft>
              <a:buSzPts val="1500"/>
              <a:buFont typeface="Nunito"/>
              <a:buChar char="○"/>
            </a:pPr>
            <a:r>
              <a:rPr lang="en" sz="1500">
                <a:latin typeface="Nunito"/>
                <a:ea typeface="Nunito"/>
                <a:cs typeface="Nunito"/>
                <a:sym typeface="Nunito"/>
              </a:rPr>
              <a:t>awareness on the possible family planning methods that singles and couples could avail of through interactive materials and live demonstrations</a:t>
            </a:r>
            <a:endParaRPr sz="1500">
              <a:latin typeface="Nunito"/>
              <a:ea typeface="Nunito"/>
              <a:cs typeface="Nunito"/>
              <a:sym typeface="Nunito"/>
            </a:endParaRPr>
          </a:p>
        </p:txBody>
      </p:sp>
      <p:pic>
        <p:nvPicPr>
          <p:cNvPr id="601" name="Google Shape;601;p79"/>
          <p:cNvPicPr preferRelativeResize="0"/>
          <p:nvPr/>
        </p:nvPicPr>
        <p:blipFill>
          <a:blip r:embed="rId4">
            <a:alphaModFix/>
          </a:blip>
          <a:stretch>
            <a:fillRect/>
          </a:stretch>
        </p:blipFill>
        <p:spPr>
          <a:xfrm>
            <a:off x="5259550" y="737875"/>
            <a:ext cx="3431198" cy="1930049"/>
          </a:xfrm>
          <a:prstGeom prst="rect">
            <a:avLst/>
          </a:prstGeom>
          <a:noFill/>
          <a:ln>
            <a:noFill/>
          </a:ln>
        </p:spPr>
      </p:pic>
      <p:pic>
        <p:nvPicPr>
          <p:cNvPr id="602" name="Google Shape;602;p79"/>
          <p:cNvPicPr preferRelativeResize="0"/>
          <p:nvPr/>
        </p:nvPicPr>
        <p:blipFill rotWithShape="1">
          <a:blip r:embed="rId5">
            <a:alphaModFix/>
          </a:blip>
          <a:srcRect b="21309"/>
          <a:stretch/>
        </p:blipFill>
        <p:spPr>
          <a:xfrm>
            <a:off x="5259550" y="2896525"/>
            <a:ext cx="3431199" cy="19300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606"/>
        <p:cNvGrpSpPr/>
        <p:nvPr/>
      </p:nvGrpSpPr>
      <p:grpSpPr>
        <a:xfrm>
          <a:off x="0" y="0"/>
          <a:ext cx="0" cy="0"/>
          <a:chOff x="0" y="0"/>
          <a:chExt cx="0" cy="0"/>
        </a:xfrm>
      </p:grpSpPr>
      <p:sp>
        <p:nvSpPr>
          <p:cNvPr id="607" name="Google Shape;607;p80"/>
          <p:cNvSpPr txBox="1">
            <a:spLocks noGrp="1"/>
          </p:cNvSpPr>
          <p:nvPr>
            <p:ph type="title" idx="4294967295"/>
          </p:nvPr>
        </p:nvSpPr>
        <p:spPr>
          <a:xfrm>
            <a:off x="84450" y="152550"/>
            <a:ext cx="8975100" cy="5727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220">
                <a:solidFill>
                  <a:srgbClr val="214134"/>
                </a:solidFill>
                <a:latin typeface="Nunito ExtraBold"/>
                <a:ea typeface="Nunito ExtraBold"/>
                <a:cs typeface="Nunito ExtraBold"/>
                <a:sym typeface="Nunito ExtraBold"/>
              </a:rPr>
              <a:t>Development and Implementation of the Adult FP Campaigns</a:t>
            </a:r>
            <a:endParaRPr sz="2220">
              <a:solidFill>
                <a:srgbClr val="214134"/>
              </a:solidFill>
              <a:latin typeface="Nunito ExtraBold"/>
              <a:ea typeface="Nunito ExtraBold"/>
              <a:cs typeface="Nunito ExtraBold"/>
              <a:sym typeface="Nunito ExtraBold"/>
            </a:endParaRPr>
          </a:p>
        </p:txBody>
      </p:sp>
      <p:cxnSp>
        <p:nvCxnSpPr>
          <p:cNvPr id="608" name="Google Shape;608;p80"/>
          <p:cNvCxnSpPr/>
          <p:nvPr/>
        </p:nvCxnSpPr>
        <p:spPr>
          <a:xfrm>
            <a:off x="496200" y="679725"/>
            <a:ext cx="8151600" cy="0"/>
          </a:xfrm>
          <a:prstGeom prst="straightConnector1">
            <a:avLst/>
          </a:prstGeom>
          <a:noFill/>
          <a:ln w="9525" cap="flat" cmpd="sng">
            <a:solidFill>
              <a:srgbClr val="214134"/>
            </a:solidFill>
            <a:prstDash val="solid"/>
            <a:round/>
            <a:headEnd type="none" w="med" len="med"/>
            <a:tailEnd type="none" w="med" len="med"/>
          </a:ln>
        </p:spPr>
      </p:cxnSp>
      <p:sp>
        <p:nvSpPr>
          <p:cNvPr id="609" name="Google Shape;609;p80"/>
          <p:cNvSpPr txBox="1"/>
          <p:nvPr/>
        </p:nvSpPr>
        <p:spPr>
          <a:xfrm>
            <a:off x="182075" y="695275"/>
            <a:ext cx="4885500" cy="38790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Font typeface="Nunito"/>
              <a:buChar char="★"/>
            </a:pPr>
            <a:r>
              <a:rPr lang="en" sz="1500">
                <a:latin typeface="Nunito"/>
                <a:ea typeface="Nunito"/>
                <a:cs typeface="Nunito"/>
                <a:sym typeface="Nunito"/>
              </a:rPr>
              <a:t>Family Planning campaigns It’s OK to Delay and Usap Tayo sa FP were developed in partnership with USAID ReachHealth.</a:t>
            </a:r>
            <a:endParaRPr sz="1500">
              <a:latin typeface="Nunito"/>
              <a:ea typeface="Nunito"/>
              <a:cs typeface="Nunito"/>
              <a:sym typeface="Nunito"/>
            </a:endParaRPr>
          </a:p>
          <a:p>
            <a:pPr marL="914400" lvl="1" indent="-323850" algn="l" rtl="0">
              <a:spcBef>
                <a:spcPts val="0"/>
              </a:spcBef>
              <a:spcAft>
                <a:spcPts val="0"/>
              </a:spcAft>
              <a:buSzPts val="1500"/>
              <a:buFont typeface="Nunito"/>
              <a:buChar char="○"/>
            </a:pPr>
            <a:r>
              <a:rPr lang="en" sz="1500">
                <a:latin typeface="Nunito"/>
                <a:ea typeface="Nunito"/>
                <a:cs typeface="Nunito"/>
                <a:sym typeface="Nunito"/>
              </a:rPr>
              <a:t> It’s OK to Delay encourages young adults to use FP to use FP to delay starting a family until they are ready.</a:t>
            </a:r>
            <a:endParaRPr sz="1500">
              <a:latin typeface="Nunito"/>
              <a:ea typeface="Nunito"/>
              <a:cs typeface="Nunito"/>
              <a:sym typeface="Nunito"/>
            </a:endParaRPr>
          </a:p>
          <a:p>
            <a:pPr marL="914400" lvl="1" indent="-323850" algn="l" rtl="0">
              <a:spcBef>
                <a:spcPts val="0"/>
              </a:spcBef>
              <a:spcAft>
                <a:spcPts val="0"/>
              </a:spcAft>
              <a:buSzPts val="1500"/>
              <a:buFont typeface="Nunito"/>
              <a:buChar char="○"/>
            </a:pPr>
            <a:r>
              <a:rPr lang="en" sz="1500">
                <a:latin typeface="Nunito"/>
                <a:ea typeface="Nunito"/>
                <a:cs typeface="Nunito"/>
                <a:sym typeface="Nunito"/>
              </a:rPr>
              <a:t> Usap Tayo sa FP provides FP options to couples with at least 1 child, whether they are spacers or limiters. </a:t>
            </a:r>
            <a:endParaRPr sz="1500">
              <a:latin typeface="Nunito"/>
              <a:ea typeface="Nunito"/>
              <a:cs typeface="Nunito"/>
              <a:sym typeface="Nunito"/>
            </a:endParaRPr>
          </a:p>
          <a:p>
            <a:pPr marL="457200" lvl="0" indent="-323850" algn="l" rtl="0">
              <a:spcBef>
                <a:spcPts val="0"/>
              </a:spcBef>
              <a:spcAft>
                <a:spcPts val="0"/>
              </a:spcAft>
              <a:buSzPts val="1500"/>
              <a:buFont typeface="Nunito"/>
              <a:buChar char="★"/>
            </a:pPr>
            <a:r>
              <a:rPr lang="en" sz="1500">
                <a:latin typeface="Nunito"/>
                <a:ea typeface="Nunito"/>
                <a:cs typeface="Nunito"/>
                <a:sym typeface="Nunito"/>
              </a:rPr>
              <a:t>The campaigns are currently being implemented both online and offline, with the website and social media pages complemented by print materials for HCWs and clients.</a:t>
            </a:r>
            <a:endParaRPr sz="1500">
              <a:latin typeface="Nunito"/>
              <a:ea typeface="Nunito"/>
              <a:cs typeface="Nunito"/>
              <a:sym typeface="Nunito"/>
            </a:endParaRPr>
          </a:p>
          <a:p>
            <a:pPr marL="457200" lvl="0" indent="-323850" algn="l" rtl="0">
              <a:spcBef>
                <a:spcPts val="0"/>
              </a:spcBef>
              <a:spcAft>
                <a:spcPts val="0"/>
              </a:spcAft>
              <a:buSzPts val="1500"/>
              <a:buFont typeface="Nunito"/>
              <a:buChar char="★"/>
            </a:pPr>
            <a:r>
              <a:rPr lang="en" sz="1500">
                <a:latin typeface="Nunito"/>
                <a:ea typeface="Nunito"/>
                <a:cs typeface="Nunito"/>
                <a:sym typeface="Nunito"/>
              </a:rPr>
              <a:t>Usap Tayo sa FP has reached over 24 million and It’s OK to Delay has reached over 21 million through their online platforms. </a:t>
            </a:r>
            <a:endParaRPr sz="1500">
              <a:latin typeface="Nunito"/>
              <a:ea typeface="Nunito"/>
              <a:cs typeface="Nunito"/>
              <a:sym typeface="Nunito"/>
            </a:endParaRPr>
          </a:p>
        </p:txBody>
      </p:sp>
      <p:pic>
        <p:nvPicPr>
          <p:cNvPr id="610" name="Google Shape;610;p80"/>
          <p:cNvPicPr preferRelativeResize="0"/>
          <p:nvPr/>
        </p:nvPicPr>
        <p:blipFill>
          <a:blip r:embed="rId4">
            <a:alphaModFix/>
          </a:blip>
          <a:stretch>
            <a:fillRect/>
          </a:stretch>
        </p:blipFill>
        <p:spPr>
          <a:xfrm>
            <a:off x="5193700" y="906325"/>
            <a:ext cx="3718650" cy="1491376"/>
          </a:xfrm>
          <a:prstGeom prst="rect">
            <a:avLst/>
          </a:prstGeom>
          <a:noFill/>
          <a:ln>
            <a:noFill/>
          </a:ln>
        </p:spPr>
      </p:pic>
      <p:pic>
        <p:nvPicPr>
          <p:cNvPr id="611" name="Google Shape;611;p80"/>
          <p:cNvPicPr preferRelativeResize="0"/>
          <p:nvPr/>
        </p:nvPicPr>
        <p:blipFill>
          <a:blip r:embed="rId5">
            <a:alphaModFix/>
          </a:blip>
          <a:stretch>
            <a:fillRect/>
          </a:stretch>
        </p:blipFill>
        <p:spPr>
          <a:xfrm>
            <a:off x="5161950" y="2820081"/>
            <a:ext cx="3718651" cy="139449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615"/>
        <p:cNvGrpSpPr/>
        <p:nvPr/>
      </p:nvGrpSpPr>
      <p:grpSpPr>
        <a:xfrm>
          <a:off x="0" y="0"/>
          <a:ext cx="0" cy="0"/>
          <a:chOff x="0" y="0"/>
          <a:chExt cx="0" cy="0"/>
        </a:xfrm>
      </p:grpSpPr>
      <p:sp>
        <p:nvSpPr>
          <p:cNvPr id="616" name="Google Shape;616;p81"/>
          <p:cNvSpPr txBox="1">
            <a:spLocks noGrp="1"/>
          </p:cNvSpPr>
          <p:nvPr>
            <p:ph type="title" idx="4294967295"/>
          </p:nvPr>
        </p:nvSpPr>
        <p:spPr>
          <a:xfrm>
            <a:off x="84450" y="152550"/>
            <a:ext cx="8975100" cy="5727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220">
                <a:solidFill>
                  <a:srgbClr val="214134"/>
                </a:solidFill>
                <a:latin typeface="Nunito ExtraBold"/>
                <a:ea typeface="Nunito ExtraBold"/>
                <a:cs typeface="Nunito ExtraBold"/>
                <a:sym typeface="Nunito ExtraBold"/>
              </a:rPr>
              <a:t>Implementation of online ARH campaigns </a:t>
            </a:r>
            <a:endParaRPr sz="2220">
              <a:solidFill>
                <a:srgbClr val="214134"/>
              </a:solidFill>
              <a:latin typeface="Nunito ExtraBold"/>
              <a:ea typeface="Nunito ExtraBold"/>
              <a:cs typeface="Nunito ExtraBold"/>
              <a:sym typeface="Nunito ExtraBold"/>
            </a:endParaRPr>
          </a:p>
        </p:txBody>
      </p:sp>
      <p:cxnSp>
        <p:nvCxnSpPr>
          <p:cNvPr id="617" name="Google Shape;617;p81"/>
          <p:cNvCxnSpPr/>
          <p:nvPr/>
        </p:nvCxnSpPr>
        <p:spPr>
          <a:xfrm>
            <a:off x="496200" y="679725"/>
            <a:ext cx="8151600" cy="0"/>
          </a:xfrm>
          <a:prstGeom prst="straightConnector1">
            <a:avLst/>
          </a:prstGeom>
          <a:noFill/>
          <a:ln w="9525" cap="flat" cmpd="sng">
            <a:solidFill>
              <a:srgbClr val="214134"/>
            </a:solidFill>
            <a:prstDash val="solid"/>
            <a:round/>
            <a:headEnd type="none" w="med" len="med"/>
            <a:tailEnd type="none" w="med" len="med"/>
          </a:ln>
        </p:spPr>
      </p:cxnSp>
      <p:sp>
        <p:nvSpPr>
          <p:cNvPr id="618" name="Google Shape;618;p81"/>
          <p:cNvSpPr txBox="1"/>
          <p:nvPr/>
        </p:nvSpPr>
        <p:spPr>
          <a:xfrm>
            <a:off x="182075" y="695275"/>
            <a:ext cx="4885500" cy="38790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Font typeface="Nunito"/>
              <a:buChar char="★"/>
            </a:pPr>
            <a:r>
              <a:rPr lang="en" sz="1500">
                <a:latin typeface="Nunito"/>
                <a:ea typeface="Nunito"/>
                <a:cs typeface="Nunito"/>
                <a:sym typeface="Nunito"/>
              </a:rPr>
              <a:t>Campaigns for teens and parents of teens were developed in partnership with USAID ReachHealth. </a:t>
            </a:r>
            <a:endParaRPr sz="1500">
              <a:latin typeface="Nunito"/>
              <a:ea typeface="Nunito"/>
              <a:cs typeface="Nunito"/>
              <a:sym typeface="Nunito"/>
            </a:endParaRPr>
          </a:p>
          <a:p>
            <a:pPr marL="914400" lvl="1" indent="-323850" algn="l" rtl="0">
              <a:spcBef>
                <a:spcPts val="0"/>
              </a:spcBef>
              <a:spcAft>
                <a:spcPts val="0"/>
              </a:spcAft>
              <a:buSzPts val="1500"/>
              <a:buFont typeface="Nunito"/>
              <a:buChar char="○"/>
            </a:pPr>
            <a:r>
              <a:rPr lang="en" sz="1500">
                <a:latin typeface="Nunito"/>
                <a:ea typeface="Nunito"/>
                <a:cs typeface="Nunito"/>
                <a:sym typeface="Nunito"/>
              </a:rPr>
              <a:t>The I CHOOSE #MalayaAkongMaging campaign provides useful and relevant information to teens on topics such as puberty, mental health, sexual health, and more</a:t>
            </a:r>
            <a:endParaRPr sz="1500">
              <a:latin typeface="Nunito"/>
              <a:ea typeface="Nunito"/>
              <a:cs typeface="Nunito"/>
              <a:sym typeface="Nunito"/>
            </a:endParaRPr>
          </a:p>
          <a:p>
            <a:pPr marL="914400" lvl="1" indent="-323850" algn="l" rtl="0">
              <a:spcBef>
                <a:spcPts val="0"/>
              </a:spcBef>
              <a:spcAft>
                <a:spcPts val="0"/>
              </a:spcAft>
              <a:buSzPts val="1500"/>
              <a:buFont typeface="Nunito"/>
              <a:buChar char="○"/>
            </a:pPr>
            <a:r>
              <a:rPr lang="en" sz="1500">
                <a:latin typeface="Nunito"/>
                <a:ea typeface="Nunito"/>
                <a:cs typeface="Nunito"/>
                <a:sym typeface="Nunito"/>
              </a:rPr>
              <a:t>The Konektado Tayo campaign encourages parents and guardians to talk to their teens about topics related to their teenage lives, providing resources and tips on how to understand and connect with them better. </a:t>
            </a:r>
            <a:endParaRPr sz="1500">
              <a:latin typeface="Nunito"/>
              <a:ea typeface="Nunito"/>
              <a:cs typeface="Nunito"/>
              <a:sym typeface="Nunito"/>
            </a:endParaRPr>
          </a:p>
          <a:p>
            <a:pPr marL="457200" lvl="0" indent="-323850" algn="l" rtl="0">
              <a:spcBef>
                <a:spcPts val="0"/>
              </a:spcBef>
              <a:spcAft>
                <a:spcPts val="0"/>
              </a:spcAft>
              <a:buSzPts val="1500"/>
              <a:buFont typeface="Nunito"/>
              <a:buChar char="★"/>
            </a:pPr>
            <a:r>
              <a:rPr lang="en" sz="1500">
                <a:latin typeface="Nunito"/>
                <a:ea typeface="Nunito"/>
                <a:cs typeface="Nunito"/>
                <a:sym typeface="Nunito"/>
              </a:rPr>
              <a:t>I CHOOSE #MalayaAkongMaging has reached over 74 million and Konektado Tayo has reached over 35 million through its online platforms.</a:t>
            </a:r>
            <a:endParaRPr sz="1500">
              <a:latin typeface="Nunito"/>
              <a:ea typeface="Nunito"/>
              <a:cs typeface="Nunito"/>
              <a:sym typeface="Nunito"/>
            </a:endParaRPr>
          </a:p>
        </p:txBody>
      </p:sp>
      <p:pic>
        <p:nvPicPr>
          <p:cNvPr id="619" name="Google Shape;619;p81"/>
          <p:cNvPicPr preferRelativeResize="0"/>
          <p:nvPr/>
        </p:nvPicPr>
        <p:blipFill>
          <a:blip r:embed="rId4">
            <a:alphaModFix/>
          </a:blip>
          <a:stretch>
            <a:fillRect/>
          </a:stretch>
        </p:blipFill>
        <p:spPr>
          <a:xfrm>
            <a:off x="5229175" y="2571750"/>
            <a:ext cx="3418625" cy="1500862"/>
          </a:xfrm>
          <a:prstGeom prst="rect">
            <a:avLst/>
          </a:prstGeom>
          <a:noFill/>
          <a:ln>
            <a:noFill/>
          </a:ln>
        </p:spPr>
      </p:pic>
      <p:pic>
        <p:nvPicPr>
          <p:cNvPr id="620" name="Google Shape;620;p81"/>
          <p:cNvPicPr preferRelativeResize="0"/>
          <p:nvPr/>
        </p:nvPicPr>
        <p:blipFill>
          <a:blip r:embed="rId5">
            <a:alphaModFix/>
          </a:blip>
          <a:stretch>
            <a:fillRect/>
          </a:stretch>
        </p:blipFill>
        <p:spPr>
          <a:xfrm>
            <a:off x="5235278" y="905950"/>
            <a:ext cx="3412524" cy="15008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624"/>
        <p:cNvGrpSpPr/>
        <p:nvPr/>
      </p:nvGrpSpPr>
      <p:grpSpPr>
        <a:xfrm>
          <a:off x="0" y="0"/>
          <a:ext cx="0" cy="0"/>
          <a:chOff x="0" y="0"/>
          <a:chExt cx="0" cy="0"/>
        </a:xfrm>
      </p:grpSpPr>
      <p:grpSp>
        <p:nvGrpSpPr>
          <p:cNvPr id="625" name="Google Shape;625;p82"/>
          <p:cNvGrpSpPr/>
          <p:nvPr/>
        </p:nvGrpSpPr>
        <p:grpSpPr>
          <a:xfrm>
            <a:off x="4014527" y="1322840"/>
            <a:ext cx="4703728" cy="2193011"/>
            <a:chOff x="2228275" y="1032363"/>
            <a:chExt cx="6511251" cy="3078775"/>
          </a:xfrm>
        </p:grpSpPr>
        <p:pic>
          <p:nvPicPr>
            <p:cNvPr id="626" name="Google Shape;626;p82"/>
            <p:cNvPicPr preferRelativeResize="0"/>
            <p:nvPr/>
          </p:nvPicPr>
          <p:blipFill>
            <a:blip r:embed="rId3">
              <a:alphaModFix/>
            </a:blip>
            <a:stretch>
              <a:fillRect/>
            </a:stretch>
          </p:blipFill>
          <p:spPr>
            <a:xfrm>
              <a:off x="6640784" y="1032363"/>
              <a:ext cx="2098742" cy="3078775"/>
            </a:xfrm>
            <a:prstGeom prst="rect">
              <a:avLst/>
            </a:prstGeom>
            <a:noFill/>
            <a:ln>
              <a:noFill/>
            </a:ln>
          </p:spPr>
        </p:pic>
        <p:pic>
          <p:nvPicPr>
            <p:cNvPr id="627" name="Google Shape;627;p82"/>
            <p:cNvPicPr preferRelativeResize="0"/>
            <p:nvPr/>
          </p:nvPicPr>
          <p:blipFill>
            <a:blip r:embed="rId4">
              <a:alphaModFix/>
            </a:blip>
            <a:stretch>
              <a:fillRect/>
            </a:stretch>
          </p:blipFill>
          <p:spPr>
            <a:xfrm>
              <a:off x="2228275" y="1153571"/>
              <a:ext cx="2833690" cy="2933390"/>
            </a:xfrm>
            <a:prstGeom prst="rect">
              <a:avLst/>
            </a:prstGeom>
            <a:noFill/>
            <a:ln>
              <a:noFill/>
            </a:ln>
          </p:spPr>
        </p:pic>
        <p:pic>
          <p:nvPicPr>
            <p:cNvPr id="628" name="Google Shape;628;p82"/>
            <p:cNvPicPr preferRelativeResize="0"/>
            <p:nvPr/>
          </p:nvPicPr>
          <p:blipFill>
            <a:blip r:embed="rId5">
              <a:alphaModFix/>
            </a:blip>
            <a:stretch>
              <a:fillRect/>
            </a:stretch>
          </p:blipFill>
          <p:spPr>
            <a:xfrm>
              <a:off x="4646274" y="1168132"/>
              <a:ext cx="2098740" cy="2924953"/>
            </a:xfrm>
            <a:prstGeom prst="rect">
              <a:avLst/>
            </a:prstGeom>
            <a:noFill/>
            <a:ln>
              <a:noFill/>
            </a:ln>
          </p:spPr>
        </p:pic>
      </p:grpSp>
      <p:pic>
        <p:nvPicPr>
          <p:cNvPr id="629" name="Google Shape;629;p82"/>
          <p:cNvPicPr preferRelativeResize="0"/>
          <p:nvPr/>
        </p:nvPicPr>
        <p:blipFill rotWithShape="1">
          <a:blip r:embed="rId6">
            <a:alphaModFix/>
          </a:blip>
          <a:srcRect l="27134" r="19503"/>
          <a:stretch/>
        </p:blipFill>
        <p:spPr>
          <a:xfrm>
            <a:off x="237297" y="100956"/>
            <a:ext cx="4193874" cy="5242343"/>
          </a:xfrm>
          <a:prstGeom prst="rect">
            <a:avLst/>
          </a:prstGeom>
          <a:noFill/>
          <a:ln>
            <a:noFill/>
          </a:ln>
        </p:spPr>
      </p:pic>
      <p:sp>
        <p:nvSpPr>
          <p:cNvPr id="630" name="Google Shape;630;p82"/>
          <p:cNvSpPr txBox="1"/>
          <p:nvPr/>
        </p:nvSpPr>
        <p:spPr>
          <a:xfrm>
            <a:off x="4277875" y="827975"/>
            <a:ext cx="4556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800" b="1">
                <a:solidFill>
                  <a:schemeClr val="dk1"/>
                </a:solidFill>
                <a:latin typeface="Nunito"/>
                <a:ea typeface="Nunito"/>
                <a:cs typeface="Nunito"/>
                <a:sym typeface="Nunito"/>
              </a:rPr>
              <a:t>Community Health Promotion Playbooks</a:t>
            </a:r>
            <a:endParaRPr/>
          </a:p>
        </p:txBody>
      </p:sp>
      <p:sp>
        <p:nvSpPr>
          <p:cNvPr id="631" name="Google Shape;631;p82"/>
          <p:cNvSpPr txBox="1"/>
          <p:nvPr/>
        </p:nvSpPr>
        <p:spPr>
          <a:xfrm>
            <a:off x="4434522" y="3683875"/>
            <a:ext cx="4556400" cy="869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chemeClr val="dk1"/>
                </a:solidFill>
              </a:rPr>
              <a:t>The Community Health Promotion Playbook is a compendium of health event activities that the local chief executive is encouraged to implement in their respective LGU. Each month includes three different activities for the LGU to ideally be able to use this playbook for the next three years, until 2024.</a:t>
            </a:r>
            <a:endParaRPr/>
          </a:p>
        </p:txBody>
      </p:sp>
      <p:sp>
        <p:nvSpPr>
          <p:cNvPr id="632" name="Google Shape;632;p82"/>
          <p:cNvSpPr txBox="1"/>
          <p:nvPr/>
        </p:nvSpPr>
        <p:spPr>
          <a:xfrm>
            <a:off x="120750" y="72925"/>
            <a:ext cx="6967500" cy="785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2500" b="1">
                <a:latin typeface="Nunito"/>
                <a:ea typeface="Nunito"/>
                <a:cs typeface="Nunito"/>
                <a:sym typeface="Nunito"/>
              </a:rPr>
              <a:t>Below-The-Line</a:t>
            </a:r>
            <a:endParaRPr sz="2500" b="1">
              <a:latin typeface="Nunito"/>
              <a:ea typeface="Nunito"/>
              <a:cs typeface="Nunito"/>
              <a:sym typeface="Nunito"/>
            </a:endParaRPr>
          </a:p>
        </p:txBody>
      </p:sp>
      <p:sp>
        <p:nvSpPr>
          <p:cNvPr id="633" name="Google Shape;633;p82"/>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637"/>
        <p:cNvGrpSpPr/>
        <p:nvPr/>
      </p:nvGrpSpPr>
      <p:grpSpPr>
        <a:xfrm>
          <a:off x="0" y="0"/>
          <a:ext cx="0" cy="0"/>
          <a:chOff x="0" y="0"/>
          <a:chExt cx="0" cy="0"/>
        </a:xfrm>
      </p:grpSpPr>
      <p:sp>
        <p:nvSpPr>
          <p:cNvPr id="638" name="Google Shape;638;p83"/>
          <p:cNvSpPr/>
          <p:nvPr/>
        </p:nvSpPr>
        <p:spPr>
          <a:xfrm>
            <a:off x="84450" y="4901975"/>
            <a:ext cx="2400300" cy="42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9" name="Google Shape;639;p83"/>
          <p:cNvSpPr txBox="1">
            <a:spLocks noGrp="1"/>
          </p:cNvSpPr>
          <p:nvPr>
            <p:ph type="title" idx="4294967295"/>
          </p:nvPr>
        </p:nvSpPr>
        <p:spPr>
          <a:xfrm>
            <a:off x="84450" y="152550"/>
            <a:ext cx="8975100" cy="5727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220">
                <a:solidFill>
                  <a:srgbClr val="214134"/>
                </a:solidFill>
                <a:latin typeface="Nunito ExtraBold"/>
                <a:ea typeface="Nunito ExtraBold"/>
                <a:cs typeface="Nunito ExtraBold"/>
                <a:sym typeface="Nunito ExtraBold"/>
              </a:rPr>
              <a:t>Implementation of </a:t>
            </a:r>
            <a:r>
              <a:rPr lang="en" sz="2220">
                <a:solidFill>
                  <a:schemeClr val="accent4"/>
                </a:solidFill>
                <a:latin typeface="Nunito ExtraBold"/>
                <a:ea typeface="Nunito ExtraBold"/>
                <a:cs typeface="Nunito ExtraBold"/>
                <a:sym typeface="Nunito ExtraBold"/>
              </a:rPr>
              <a:t>In-School</a:t>
            </a:r>
            <a:r>
              <a:rPr lang="en" sz="2220">
                <a:solidFill>
                  <a:srgbClr val="214134"/>
                </a:solidFill>
                <a:latin typeface="Nunito ExtraBold"/>
                <a:ea typeface="Nunito ExtraBold"/>
                <a:cs typeface="Nunito ExtraBold"/>
                <a:sym typeface="Nunito ExtraBold"/>
              </a:rPr>
              <a:t> Comprehensive Sexuality Education</a:t>
            </a:r>
            <a:endParaRPr sz="2220">
              <a:solidFill>
                <a:srgbClr val="214134"/>
              </a:solidFill>
              <a:latin typeface="Nunito ExtraBold"/>
              <a:ea typeface="Nunito ExtraBold"/>
              <a:cs typeface="Nunito ExtraBold"/>
              <a:sym typeface="Nunito ExtraBold"/>
            </a:endParaRPr>
          </a:p>
        </p:txBody>
      </p:sp>
      <p:cxnSp>
        <p:nvCxnSpPr>
          <p:cNvPr id="640" name="Google Shape;640;p83"/>
          <p:cNvCxnSpPr/>
          <p:nvPr/>
        </p:nvCxnSpPr>
        <p:spPr>
          <a:xfrm>
            <a:off x="496200" y="679725"/>
            <a:ext cx="8151600" cy="0"/>
          </a:xfrm>
          <a:prstGeom prst="straightConnector1">
            <a:avLst/>
          </a:prstGeom>
          <a:noFill/>
          <a:ln w="9525" cap="flat" cmpd="sng">
            <a:solidFill>
              <a:srgbClr val="214134"/>
            </a:solidFill>
            <a:prstDash val="solid"/>
            <a:round/>
            <a:headEnd type="none" w="med" len="med"/>
            <a:tailEnd type="none" w="med" len="med"/>
          </a:ln>
        </p:spPr>
      </p:cxnSp>
      <p:sp>
        <p:nvSpPr>
          <p:cNvPr id="641" name="Google Shape;641;p83"/>
          <p:cNvSpPr txBox="1"/>
          <p:nvPr/>
        </p:nvSpPr>
        <p:spPr>
          <a:xfrm>
            <a:off x="182075" y="695275"/>
            <a:ext cx="4670100" cy="2124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Nunito"/>
              <a:buChar char="★"/>
            </a:pPr>
            <a:r>
              <a:rPr lang="en">
                <a:latin typeface="Nunito"/>
                <a:ea typeface="Nunito"/>
                <a:cs typeface="Nunito"/>
                <a:sym typeface="Nunito"/>
              </a:rPr>
              <a:t>Comprehensive Sexuality Education as stipulated in RPRH Law has been rolled out since 2020 in selected public schools in 16 regions nationwide</a:t>
            </a:r>
            <a:endParaRPr>
              <a:latin typeface="Nunito"/>
              <a:ea typeface="Nunito"/>
              <a:cs typeface="Nunito"/>
              <a:sym typeface="Nunito"/>
            </a:endParaRPr>
          </a:p>
          <a:p>
            <a:pPr marL="457200" lvl="0" indent="0" algn="l" rtl="0">
              <a:spcBef>
                <a:spcPts val="0"/>
              </a:spcBef>
              <a:spcAft>
                <a:spcPts val="0"/>
              </a:spcAft>
              <a:buNone/>
            </a:pPr>
            <a:endParaRPr>
              <a:latin typeface="Nunito"/>
              <a:ea typeface="Nunito"/>
              <a:cs typeface="Nunito"/>
              <a:sym typeface="Nunito"/>
            </a:endParaRPr>
          </a:p>
          <a:p>
            <a:pPr marL="457200" lvl="0" indent="-317500" algn="l" rtl="0">
              <a:spcBef>
                <a:spcPts val="0"/>
              </a:spcBef>
              <a:spcAft>
                <a:spcPts val="0"/>
              </a:spcAft>
              <a:buSzPts val="1400"/>
              <a:buFont typeface="Nunito"/>
              <a:buChar char="★"/>
            </a:pPr>
            <a:r>
              <a:rPr lang="en">
                <a:latin typeface="Nunito"/>
                <a:ea typeface="Nunito"/>
                <a:cs typeface="Nunito"/>
                <a:sym typeface="Nunito"/>
              </a:rPr>
              <a:t>As of 2023, DepEd with assistance from UNFPA and CHSI has reached 1, 144,821 million learners through 209,541 teachers trained on CSE</a:t>
            </a:r>
            <a:endParaRPr>
              <a:latin typeface="Nunito"/>
              <a:ea typeface="Nunito"/>
              <a:cs typeface="Nunito"/>
              <a:sym typeface="Nunito"/>
            </a:endParaRPr>
          </a:p>
          <a:p>
            <a:pPr marL="457200" lvl="0" indent="0" algn="l" rtl="0">
              <a:spcBef>
                <a:spcPts val="0"/>
              </a:spcBef>
              <a:spcAft>
                <a:spcPts val="0"/>
              </a:spcAft>
              <a:buNone/>
            </a:pPr>
            <a:endParaRPr>
              <a:latin typeface="Nunito"/>
              <a:ea typeface="Nunito"/>
              <a:cs typeface="Nunito"/>
              <a:sym typeface="Nunito"/>
            </a:endParaRPr>
          </a:p>
          <a:p>
            <a:pPr marL="457200" lvl="0" indent="0" algn="l" rtl="0">
              <a:spcBef>
                <a:spcPts val="0"/>
              </a:spcBef>
              <a:spcAft>
                <a:spcPts val="0"/>
              </a:spcAft>
              <a:buNone/>
            </a:pPr>
            <a:endParaRPr>
              <a:latin typeface="Nunito"/>
              <a:ea typeface="Nunito"/>
              <a:cs typeface="Nunito"/>
              <a:sym typeface="Nunito"/>
            </a:endParaRPr>
          </a:p>
        </p:txBody>
      </p:sp>
      <p:sp>
        <p:nvSpPr>
          <p:cNvPr id="642" name="Google Shape;642;p83"/>
          <p:cNvSpPr/>
          <p:nvPr/>
        </p:nvSpPr>
        <p:spPr>
          <a:xfrm>
            <a:off x="289775" y="2571750"/>
            <a:ext cx="4670100" cy="2359800"/>
          </a:xfrm>
          <a:prstGeom prst="roundRect">
            <a:avLst>
              <a:gd name="adj" fmla="val 16667"/>
            </a:avLst>
          </a:prstGeom>
          <a:solidFill>
            <a:srgbClr val="FFFFFF">
              <a:alpha val="33730"/>
            </a:srgbClr>
          </a:solidFill>
          <a:ln w="2857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Montserrat"/>
                <a:ea typeface="Montserrat"/>
                <a:cs typeface="Montserrat"/>
                <a:sym typeface="Montserrat"/>
              </a:rPr>
              <a:t>2023 CSE Assessment Findings::</a:t>
            </a:r>
            <a:endParaRPr>
              <a:solidFill>
                <a:schemeClr val="dk1"/>
              </a:solidFill>
              <a:latin typeface="Montserrat"/>
              <a:ea typeface="Montserrat"/>
              <a:cs typeface="Montserrat"/>
              <a:sym typeface="Montserrat"/>
            </a:endParaRPr>
          </a:p>
          <a:p>
            <a:pPr marL="457200" lvl="0" indent="-323850" algn="l" rtl="0">
              <a:lnSpc>
                <a:spcPct val="115000"/>
              </a:lnSpc>
              <a:spcBef>
                <a:spcPts val="0"/>
              </a:spcBef>
              <a:spcAft>
                <a:spcPts val="0"/>
              </a:spcAft>
              <a:buClr>
                <a:schemeClr val="dk1"/>
              </a:buClr>
              <a:buSzPts val="1500"/>
              <a:buFont typeface="Montserrat"/>
              <a:buChar char="★"/>
            </a:pPr>
            <a:r>
              <a:rPr lang="en" sz="1200">
                <a:solidFill>
                  <a:schemeClr val="dk1"/>
                </a:solidFill>
                <a:latin typeface="Montserrat"/>
                <a:ea typeface="Montserrat"/>
                <a:cs typeface="Montserrat"/>
                <a:sym typeface="Montserrat"/>
              </a:rPr>
              <a:t>Since the roll out of CSE in-school in 2020, positive outcomes such as teachers knowing what CSE is about, lesson planning, and learners’ positive feelings on CSE lessons and attitudes on CSE outcomes have been  observed.</a:t>
            </a:r>
            <a:r>
              <a:rPr lang="en" sz="1000">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However, there is a need to improve teachers’ self-efficacy through external support from parents, colleagues, and community members</a:t>
            </a:r>
            <a:endParaRPr sz="1200">
              <a:solidFill>
                <a:schemeClr val="dk1"/>
              </a:solidFill>
              <a:latin typeface="Montserrat"/>
              <a:ea typeface="Montserrat"/>
              <a:cs typeface="Montserrat"/>
              <a:sym typeface="Montserrat"/>
            </a:endParaRPr>
          </a:p>
        </p:txBody>
      </p:sp>
      <p:pic>
        <p:nvPicPr>
          <p:cNvPr id="643" name="Google Shape;643;p83"/>
          <p:cNvPicPr preferRelativeResize="0"/>
          <p:nvPr/>
        </p:nvPicPr>
        <p:blipFill rotWithShape="1">
          <a:blip r:embed="rId4">
            <a:alphaModFix/>
          </a:blip>
          <a:srcRect b="7706"/>
          <a:stretch/>
        </p:blipFill>
        <p:spPr>
          <a:xfrm>
            <a:off x="5136925" y="858450"/>
            <a:ext cx="3836150" cy="2359798"/>
          </a:xfrm>
          <a:prstGeom prst="rect">
            <a:avLst/>
          </a:prstGeom>
          <a:noFill/>
          <a:ln>
            <a:noFill/>
          </a:ln>
        </p:spPr>
      </p:pic>
      <p:pic>
        <p:nvPicPr>
          <p:cNvPr id="644" name="Google Shape;644;p83"/>
          <p:cNvPicPr preferRelativeResize="0"/>
          <p:nvPr/>
        </p:nvPicPr>
        <p:blipFill>
          <a:blip r:embed="rId5">
            <a:alphaModFix/>
          </a:blip>
          <a:stretch>
            <a:fillRect/>
          </a:stretch>
        </p:blipFill>
        <p:spPr>
          <a:xfrm>
            <a:off x="5136925" y="3351448"/>
            <a:ext cx="2431273" cy="1620453"/>
          </a:xfrm>
          <a:prstGeom prst="rect">
            <a:avLst/>
          </a:prstGeom>
          <a:noFill/>
          <a:ln>
            <a:noFill/>
          </a:ln>
        </p:spPr>
      </p:pic>
      <p:pic>
        <p:nvPicPr>
          <p:cNvPr id="645" name="Google Shape;645;p83"/>
          <p:cNvPicPr preferRelativeResize="0"/>
          <p:nvPr/>
        </p:nvPicPr>
        <p:blipFill rotWithShape="1">
          <a:blip r:embed="rId6">
            <a:alphaModFix/>
          </a:blip>
          <a:srcRect t="3372" r="19231"/>
          <a:stretch/>
        </p:blipFill>
        <p:spPr>
          <a:xfrm>
            <a:off x="7330650" y="3351450"/>
            <a:ext cx="2032364" cy="1620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649"/>
        <p:cNvGrpSpPr/>
        <p:nvPr/>
      </p:nvGrpSpPr>
      <p:grpSpPr>
        <a:xfrm>
          <a:off x="0" y="0"/>
          <a:ext cx="0" cy="0"/>
          <a:chOff x="0" y="0"/>
          <a:chExt cx="0" cy="0"/>
        </a:xfrm>
      </p:grpSpPr>
      <p:sp>
        <p:nvSpPr>
          <p:cNvPr id="650" name="Google Shape;650;p84"/>
          <p:cNvSpPr txBox="1">
            <a:spLocks noGrp="1"/>
          </p:cNvSpPr>
          <p:nvPr>
            <p:ph type="title" idx="4294967295"/>
          </p:nvPr>
        </p:nvSpPr>
        <p:spPr>
          <a:xfrm>
            <a:off x="84450" y="152550"/>
            <a:ext cx="8975100" cy="572700"/>
          </a:xfrm>
          <a:prstGeom prst="rect">
            <a:avLst/>
          </a:prstGeom>
          <a:ln>
            <a:noFill/>
          </a:ln>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49549"/>
              <a:buFont typeface="Arial"/>
              <a:buNone/>
            </a:pPr>
            <a:r>
              <a:rPr lang="en" sz="2220">
                <a:solidFill>
                  <a:srgbClr val="214134"/>
                </a:solidFill>
                <a:latin typeface="Nunito ExtraBold"/>
                <a:ea typeface="Nunito ExtraBold"/>
                <a:cs typeface="Nunito ExtraBold"/>
                <a:sym typeface="Nunito ExtraBold"/>
              </a:rPr>
              <a:t>Implementation of </a:t>
            </a:r>
            <a:r>
              <a:rPr lang="en" sz="2220">
                <a:solidFill>
                  <a:srgbClr val="FF9900"/>
                </a:solidFill>
                <a:latin typeface="Nunito ExtraBold"/>
                <a:ea typeface="Nunito ExtraBold"/>
                <a:cs typeface="Nunito ExtraBold"/>
                <a:sym typeface="Nunito ExtraBold"/>
              </a:rPr>
              <a:t>Out-of-School</a:t>
            </a:r>
            <a:r>
              <a:rPr lang="en" sz="2220">
                <a:solidFill>
                  <a:srgbClr val="214134"/>
                </a:solidFill>
                <a:latin typeface="Nunito ExtraBold"/>
                <a:ea typeface="Nunito ExtraBold"/>
                <a:cs typeface="Nunito ExtraBold"/>
                <a:sym typeface="Nunito ExtraBold"/>
              </a:rPr>
              <a:t> Comprehensive Sexuality Education</a:t>
            </a:r>
            <a:endParaRPr sz="2220">
              <a:solidFill>
                <a:srgbClr val="214134"/>
              </a:solidFill>
              <a:latin typeface="Nunito ExtraBold"/>
              <a:ea typeface="Nunito ExtraBold"/>
              <a:cs typeface="Nunito ExtraBold"/>
              <a:sym typeface="Nunito ExtraBold"/>
            </a:endParaRPr>
          </a:p>
        </p:txBody>
      </p:sp>
      <p:cxnSp>
        <p:nvCxnSpPr>
          <p:cNvPr id="651" name="Google Shape;651;p84"/>
          <p:cNvCxnSpPr/>
          <p:nvPr/>
        </p:nvCxnSpPr>
        <p:spPr>
          <a:xfrm>
            <a:off x="496200" y="679725"/>
            <a:ext cx="8151600" cy="0"/>
          </a:xfrm>
          <a:prstGeom prst="straightConnector1">
            <a:avLst/>
          </a:prstGeom>
          <a:noFill/>
          <a:ln w="9525" cap="flat" cmpd="sng">
            <a:solidFill>
              <a:srgbClr val="214134"/>
            </a:solidFill>
            <a:prstDash val="solid"/>
            <a:round/>
            <a:headEnd type="none" w="med" len="med"/>
            <a:tailEnd type="none" w="med" len="med"/>
          </a:ln>
        </p:spPr>
      </p:cxnSp>
      <p:sp>
        <p:nvSpPr>
          <p:cNvPr id="652" name="Google Shape;652;p84"/>
          <p:cNvSpPr/>
          <p:nvPr/>
        </p:nvSpPr>
        <p:spPr>
          <a:xfrm>
            <a:off x="5581130" y="839550"/>
            <a:ext cx="2685600" cy="3950700"/>
          </a:xfrm>
          <a:prstGeom prst="rect">
            <a:avLst/>
          </a:prstGeom>
          <a:solidFill>
            <a:srgbClr val="55A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4"/>
          <p:cNvSpPr txBox="1"/>
          <p:nvPr/>
        </p:nvSpPr>
        <p:spPr>
          <a:xfrm>
            <a:off x="160650" y="937325"/>
            <a:ext cx="4885500" cy="38790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Font typeface="Nunito"/>
              <a:buChar char="★"/>
            </a:pPr>
            <a:r>
              <a:rPr lang="en" sz="1500">
                <a:solidFill>
                  <a:srgbClr val="222222"/>
                </a:solidFill>
                <a:highlight>
                  <a:srgbClr val="FFFFFF"/>
                </a:highlight>
                <a:latin typeface="Nunito"/>
                <a:ea typeface="Nunito"/>
                <a:cs typeface="Nunito"/>
                <a:sym typeface="Nunito"/>
              </a:rPr>
              <a:t>The learning modules on Adolescent Sexual and Reproductive Health (including family planning, STIs and HIV, gender and GBV prevention and human rights)  for left-behind adolescents were reviewed and further refined to better align with international guidance on out-of-school CSE. </a:t>
            </a:r>
            <a:endParaRPr sz="1500">
              <a:solidFill>
                <a:srgbClr val="222222"/>
              </a:solidFill>
              <a:highlight>
                <a:srgbClr val="FFFFFF"/>
              </a:highlight>
              <a:latin typeface="Nunito"/>
              <a:ea typeface="Nunito"/>
              <a:cs typeface="Nunito"/>
              <a:sym typeface="Nunito"/>
            </a:endParaRPr>
          </a:p>
          <a:p>
            <a:pPr marL="457200" lvl="0" indent="0" algn="l" rtl="0">
              <a:spcBef>
                <a:spcPts val="0"/>
              </a:spcBef>
              <a:spcAft>
                <a:spcPts val="0"/>
              </a:spcAft>
              <a:buNone/>
            </a:pPr>
            <a:r>
              <a:rPr lang="en" sz="1500">
                <a:solidFill>
                  <a:srgbClr val="222222"/>
                </a:solidFill>
                <a:highlight>
                  <a:srgbClr val="FFFFFF"/>
                </a:highlight>
                <a:latin typeface="Nunito"/>
                <a:ea typeface="Nunito"/>
                <a:cs typeface="Nunito"/>
                <a:sym typeface="Nunito"/>
              </a:rPr>
              <a:t> </a:t>
            </a:r>
            <a:endParaRPr sz="1500">
              <a:solidFill>
                <a:srgbClr val="222222"/>
              </a:solidFill>
              <a:highlight>
                <a:srgbClr val="FFFFFF"/>
              </a:highlight>
              <a:latin typeface="Nunito"/>
              <a:ea typeface="Nunito"/>
              <a:cs typeface="Nunito"/>
              <a:sym typeface="Nunito"/>
            </a:endParaRPr>
          </a:p>
          <a:p>
            <a:pPr marL="457200" lvl="0" indent="-323850" algn="l" rtl="0">
              <a:spcBef>
                <a:spcPts val="0"/>
              </a:spcBef>
              <a:spcAft>
                <a:spcPts val="0"/>
              </a:spcAft>
              <a:buSzPts val="1500"/>
              <a:buFont typeface="Nunito"/>
              <a:buChar char="★"/>
            </a:pPr>
            <a:r>
              <a:rPr lang="en" sz="1500">
                <a:solidFill>
                  <a:srgbClr val="222222"/>
                </a:solidFill>
                <a:highlight>
                  <a:srgbClr val="FFFFFF"/>
                </a:highlight>
                <a:latin typeface="Nunito"/>
                <a:ea typeface="Nunito"/>
                <a:cs typeface="Nunito"/>
                <a:sym typeface="Nunito"/>
              </a:rPr>
              <a:t>Using these modules, 50 vulnerable adolescents (30 girls engaged in transactional sex and 20 transgender girls) from urban poor communities in Navotas and Malabon were provided with out-of-school CSE learning sessions. Positive changes in knowledge on various aspects of ASRH were documented through pre- and post-test scores of the participants.</a:t>
            </a:r>
            <a:endParaRPr sz="1500">
              <a:latin typeface="Nunito"/>
              <a:ea typeface="Nunito"/>
              <a:cs typeface="Nunito"/>
              <a:sym typeface="Nunito"/>
            </a:endParaRPr>
          </a:p>
          <a:p>
            <a:pPr marL="457200" lvl="0" indent="0" algn="l" rtl="0">
              <a:spcBef>
                <a:spcPts val="0"/>
              </a:spcBef>
              <a:spcAft>
                <a:spcPts val="0"/>
              </a:spcAft>
              <a:buNone/>
            </a:pPr>
            <a:endParaRPr sz="1500">
              <a:latin typeface="Nunito"/>
              <a:ea typeface="Nunito"/>
              <a:cs typeface="Nunito"/>
              <a:sym typeface="Nunito"/>
            </a:endParaRPr>
          </a:p>
        </p:txBody>
      </p:sp>
      <p:sp>
        <p:nvSpPr>
          <p:cNvPr id="654" name="Google Shape;654;p84"/>
          <p:cNvSpPr/>
          <p:nvPr/>
        </p:nvSpPr>
        <p:spPr>
          <a:xfrm>
            <a:off x="72975" y="4756325"/>
            <a:ext cx="2259000" cy="387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55" name="Google Shape;655;p84"/>
          <p:cNvPicPr preferRelativeResize="0"/>
          <p:nvPr/>
        </p:nvPicPr>
        <p:blipFill rotWithShape="1">
          <a:blip r:embed="rId4">
            <a:alphaModFix/>
          </a:blip>
          <a:srcRect t="13134"/>
          <a:stretch/>
        </p:blipFill>
        <p:spPr>
          <a:xfrm>
            <a:off x="5198975" y="801450"/>
            <a:ext cx="3784375" cy="41973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51"/>
          <p:cNvPicPr preferRelativeResize="0"/>
          <p:nvPr/>
        </p:nvPicPr>
        <p:blipFill rotWithShape="1">
          <a:blip r:embed="rId3">
            <a:alphaModFix/>
          </a:blip>
          <a:srcRect l="6890" t="42613" r="49606" b="46796"/>
          <a:stretch/>
        </p:blipFill>
        <p:spPr>
          <a:xfrm>
            <a:off x="138350" y="3610900"/>
            <a:ext cx="2950125" cy="1159799"/>
          </a:xfrm>
          <a:prstGeom prst="rect">
            <a:avLst/>
          </a:prstGeom>
          <a:noFill/>
          <a:ln w="38100" cap="flat" cmpd="sng">
            <a:solidFill>
              <a:srgbClr val="3A93C6"/>
            </a:solidFill>
            <a:prstDash val="dash"/>
            <a:round/>
            <a:headEnd type="none" w="sm" len="sm"/>
            <a:tailEnd type="none" w="sm" len="sm"/>
          </a:ln>
        </p:spPr>
      </p:pic>
      <p:pic>
        <p:nvPicPr>
          <p:cNvPr id="290" name="Google Shape;290;p51"/>
          <p:cNvPicPr preferRelativeResize="0"/>
          <p:nvPr/>
        </p:nvPicPr>
        <p:blipFill rotWithShape="1">
          <a:blip r:embed="rId3">
            <a:alphaModFix/>
          </a:blip>
          <a:srcRect l="57245" t="40992" r="8152" b="48228"/>
          <a:stretch/>
        </p:blipFill>
        <p:spPr>
          <a:xfrm>
            <a:off x="3369350" y="3624200"/>
            <a:ext cx="2667125" cy="1133200"/>
          </a:xfrm>
          <a:prstGeom prst="rect">
            <a:avLst/>
          </a:prstGeom>
          <a:noFill/>
          <a:ln w="38100" cap="flat" cmpd="sng">
            <a:solidFill>
              <a:srgbClr val="8DC645"/>
            </a:solidFill>
            <a:prstDash val="dash"/>
            <a:round/>
            <a:headEnd type="none" w="sm" len="sm"/>
            <a:tailEnd type="none" w="sm" len="sm"/>
          </a:ln>
        </p:spPr>
      </p:pic>
      <p:pic>
        <p:nvPicPr>
          <p:cNvPr id="291" name="Google Shape;291;p51"/>
          <p:cNvPicPr preferRelativeResize="0"/>
          <p:nvPr/>
        </p:nvPicPr>
        <p:blipFill rotWithShape="1">
          <a:blip r:embed="rId3">
            <a:alphaModFix/>
          </a:blip>
          <a:srcRect l="5932" t="53807" r="54171" b="35289"/>
          <a:stretch/>
        </p:blipFill>
        <p:spPr>
          <a:xfrm>
            <a:off x="6287050" y="3623375"/>
            <a:ext cx="2667125" cy="1134850"/>
          </a:xfrm>
          <a:prstGeom prst="rect">
            <a:avLst/>
          </a:prstGeom>
          <a:noFill/>
          <a:ln w="38100" cap="flat" cmpd="sng">
            <a:solidFill>
              <a:srgbClr val="0E9547"/>
            </a:solidFill>
            <a:prstDash val="dash"/>
            <a:round/>
            <a:headEnd type="none" w="sm" len="sm"/>
            <a:tailEnd type="none" w="sm" len="sm"/>
          </a:ln>
        </p:spPr>
      </p:pic>
      <p:pic>
        <p:nvPicPr>
          <p:cNvPr id="292" name="Google Shape;292;p51"/>
          <p:cNvPicPr preferRelativeResize="0"/>
          <p:nvPr/>
        </p:nvPicPr>
        <p:blipFill rotWithShape="1">
          <a:blip r:embed="rId4">
            <a:alphaModFix/>
          </a:blip>
          <a:srcRect/>
          <a:stretch/>
        </p:blipFill>
        <p:spPr>
          <a:xfrm>
            <a:off x="-3158750" y="1778050"/>
            <a:ext cx="1925551" cy="2064650"/>
          </a:xfrm>
          <a:prstGeom prst="rect">
            <a:avLst/>
          </a:prstGeom>
          <a:noFill/>
          <a:ln>
            <a:noFill/>
          </a:ln>
        </p:spPr>
      </p:pic>
      <p:sp>
        <p:nvSpPr>
          <p:cNvPr id="293" name="Google Shape;293;p51"/>
          <p:cNvSpPr txBox="1"/>
          <p:nvPr/>
        </p:nvSpPr>
        <p:spPr>
          <a:xfrm>
            <a:off x="0" y="0"/>
            <a:ext cx="9144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a:solidFill>
                  <a:srgbClr val="314D77"/>
                </a:solidFill>
                <a:latin typeface="Poppins"/>
                <a:ea typeface="Poppins"/>
                <a:cs typeface="Poppins"/>
                <a:sym typeface="Poppins"/>
              </a:rPr>
              <a:t>2023 Key Findings</a:t>
            </a:r>
            <a:endParaRPr sz="900">
              <a:solidFill>
                <a:schemeClr val="dk1"/>
              </a:solidFill>
            </a:endParaRPr>
          </a:p>
        </p:txBody>
      </p:sp>
      <p:sp>
        <p:nvSpPr>
          <p:cNvPr id="294" name="Google Shape;294;p51"/>
          <p:cNvSpPr txBox="1"/>
          <p:nvPr/>
        </p:nvSpPr>
        <p:spPr>
          <a:xfrm>
            <a:off x="0" y="4833588"/>
            <a:ext cx="577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Barlow"/>
                <a:ea typeface="Barlow"/>
                <a:cs typeface="Barlow"/>
                <a:sym typeface="Barlow"/>
              </a:rPr>
              <a:t>Source/s: Department of Health Epidemiology Bureau - Field Health Information System (FHSIS)</a:t>
            </a:r>
            <a:endParaRPr sz="1000">
              <a:latin typeface="Barlow"/>
              <a:ea typeface="Barlow"/>
              <a:cs typeface="Barlow"/>
              <a:sym typeface="Barlow"/>
            </a:endParaRPr>
          </a:p>
        </p:txBody>
      </p:sp>
      <p:pic>
        <p:nvPicPr>
          <p:cNvPr id="295" name="Google Shape;295;p51"/>
          <p:cNvPicPr preferRelativeResize="0"/>
          <p:nvPr/>
        </p:nvPicPr>
        <p:blipFill>
          <a:blip r:embed="rId5">
            <a:alphaModFix/>
          </a:blip>
          <a:stretch>
            <a:fillRect/>
          </a:stretch>
        </p:blipFill>
        <p:spPr>
          <a:xfrm>
            <a:off x="1934638" y="800400"/>
            <a:ext cx="5274700" cy="2587750"/>
          </a:xfrm>
          <a:prstGeom prst="rect">
            <a:avLst/>
          </a:prstGeom>
          <a:noFill/>
          <a:ln w="3810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sp>
        <p:nvSpPr>
          <p:cNvPr id="296" name="Google Shape;296;p51"/>
          <p:cNvSpPr/>
          <p:nvPr/>
        </p:nvSpPr>
        <p:spPr>
          <a:xfrm>
            <a:off x="6136150" y="2644150"/>
            <a:ext cx="867000" cy="219900"/>
          </a:xfrm>
          <a:prstGeom prst="leftArrow">
            <a:avLst>
              <a:gd name="adj1" fmla="val 50000"/>
              <a:gd name="adj2" fmla="val 50000"/>
            </a:avLst>
          </a:prstGeom>
          <a:solidFill>
            <a:srgbClr val="8EC6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7" name="Google Shape;297;p51"/>
          <p:cNvSpPr txBox="1"/>
          <p:nvPr/>
        </p:nvSpPr>
        <p:spPr>
          <a:xfrm>
            <a:off x="5172550" y="870900"/>
            <a:ext cx="1343100" cy="5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3892C6"/>
                </a:solidFill>
              </a:rPr>
              <a:t>#1 COC</a:t>
            </a:r>
            <a:endParaRPr sz="1800" b="1">
              <a:solidFill>
                <a:srgbClr val="3892C6"/>
              </a:solidFill>
            </a:endParaRPr>
          </a:p>
        </p:txBody>
      </p:sp>
      <p:sp>
        <p:nvSpPr>
          <p:cNvPr id="298" name="Google Shape;298;p51"/>
          <p:cNvSpPr txBox="1"/>
          <p:nvPr/>
        </p:nvSpPr>
        <p:spPr>
          <a:xfrm>
            <a:off x="4558500" y="1757525"/>
            <a:ext cx="2356800" cy="5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1D4E92"/>
                </a:solidFill>
              </a:rPr>
              <a:t>#2 Injectables</a:t>
            </a:r>
            <a:endParaRPr sz="1800" b="1">
              <a:solidFill>
                <a:srgbClr val="1D4E92"/>
              </a:solidFill>
            </a:endParaRPr>
          </a:p>
        </p:txBody>
      </p:sp>
      <p:sp>
        <p:nvSpPr>
          <p:cNvPr id="299" name="Google Shape;299;p51"/>
          <p:cNvSpPr txBox="1"/>
          <p:nvPr/>
        </p:nvSpPr>
        <p:spPr>
          <a:xfrm>
            <a:off x="5133900" y="2323750"/>
            <a:ext cx="1053600" cy="5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954F72"/>
                </a:solidFill>
              </a:rPr>
              <a:t>#3 BTL</a:t>
            </a:r>
            <a:endParaRPr sz="1800" b="1">
              <a:solidFill>
                <a:srgbClr val="954F72"/>
              </a:solidFill>
            </a:endParaRPr>
          </a:p>
        </p:txBody>
      </p:sp>
      <p:sp>
        <p:nvSpPr>
          <p:cNvPr id="300" name="Google Shape;300;p51"/>
          <p:cNvSpPr txBox="1"/>
          <p:nvPr/>
        </p:nvSpPr>
        <p:spPr>
          <a:xfrm>
            <a:off x="7240375" y="2549825"/>
            <a:ext cx="1053600" cy="5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rPr>
              <a:t>#4 PSI</a:t>
            </a:r>
            <a:endParaRPr sz="1800" b="1">
              <a:solidFill>
                <a:schemeClr val="dk1"/>
              </a:solidFill>
            </a:endParaRPr>
          </a:p>
        </p:txBody>
      </p:sp>
      <p:sp>
        <p:nvSpPr>
          <p:cNvPr id="301" name="Google Shape;301;p51"/>
          <p:cNvSpPr txBox="1"/>
          <p:nvPr/>
        </p:nvSpPr>
        <p:spPr>
          <a:xfrm>
            <a:off x="8356125" y="1966325"/>
            <a:ext cx="914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659"/>
        <p:cNvGrpSpPr/>
        <p:nvPr/>
      </p:nvGrpSpPr>
      <p:grpSpPr>
        <a:xfrm>
          <a:off x="0" y="0"/>
          <a:ext cx="0" cy="0"/>
          <a:chOff x="0" y="0"/>
          <a:chExt cx="0" cy="0"/>
        </a:xfrm>
      </p:grpSpPr>
      <p:sp>
        <p:nvSpPr>
          <p:cNvPr id="660" name="Google Shape;660;p85"/>
          <p:cNvSpPr txBox="1">
            <a:spLocks noGrp="1"/>
          </p:cNvSpPr>
          <p:nvPr>
            <p:ph type="title" idx="4294967295"/>
          </p:nvPr>
        </p:nvSpPr>
        <p:spPr>
          <a:xfrm>
            <a:off x="84450" y="152550"/>
            <a:ext cx="8975100" cy="5727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200" b="1">
                <a:solidFill>
                  <a:srgbClr val="214134"/>
                </a:solidFill>
                <a:latin typeface="Nunito"/>
                <a:ea typeface="Nunito"/>
                <a:cs typeface="Nunito"/>
                <a:sym typeface="Nunito"/>
              </a:rPr>
              <a:t>Intersection of GBV and FP</a:t>
            </a:r>
            <a:endParaRPr sz="2200">
              <a:solidFill>
                <a:srgbClr val="214134"/>
              </a:solidFill>
              <a:latin typeface="Nunito ExtraBold"/>
              <a:ea typeface="Nunito ExtraBold"/>
              <a:cs typeface="Nunito ExtraBold"/>
              <a:sym typeface="Nunito ExtraBold"/>
            </a:endParaRPr>
          </a:p>
        </p:txBody>
      </p:sp>
      <p:cxnSp>
        <p:nvCxnSpPr>
          <p:cNvPr id="661" name="Google Shape;661;p85"/>
          <p:cNvCxnSpPr/>
          <p:nvPr/>
        </p:nvCxnSpPr>
        <p:spPr>
          <a:xfrm>
            <a:off x="496200" y="679725"/>
            <a:ext cx="8151600" cy="0"/>
          </a:xfrm>
          <a:prstGeom prst="straightConnector1">
            <a:avLst/>
          </a:prstGeom>
          <a:noFill/>
          <a:ln w="9525" cap="flat" cmpd="sng">
            <a:solidFill>
              <a:srgbClr val="214134"/>
            </a:solidFill>
            <a:prstDash val="solid"/>
            <a:round/>
            <a:headEnd type="none" w="med" len="med"/>
            <a:tailEnd type="none" w="med" len="med"/>
          </a:ln>
        </p:spPr>
      </p:cxnSp>
      <p:sp>
        <p:nvSpPr>
          <p:cNvPr id="662" name="Google Shape;662;p85"/>
          <p:cNvSpPr txBox="1"/>
          <p:nvPr/>
        </p:nvSpPr>
        <p:spPr>
          <a:xfrm>
            <a:off x="160650" y="937325"/>
            <a:ext cx="4885500" cy="39204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SzPts val="1500"/>
              <a:buFont typeface="Nunito"/>
              <a:buChar char="★"/>
            </a:pPr>
            <a:r>
              <a:rPr lang="en" sz="1600">
                <a:solidFill>
                  <a:schemeClr val="dk1"/>
                </a:solidFill>
                <a:latin typeface="Nunito"/>
                <a:ea typeface="Nunito"/>
                <a:cs typeface="Nunito"/>
                <a:sym typeface="Nunito"/>
              </a:rPr>
              <a:t>FamiLigtas is an online GBV campaign linked to a feminist, survivor-centered hotline run by Lunas Collective</a:t>
            </a:r>
            <a:r>
              <a:rPr lang="en" sz="1500">
                <a:solidFill>
                  <a:schemeClr val="dk1"/>
                </a:solidFill>
                <a:latin typeface="Nunito"/>
                <a:ea typeface="Nunito"/>
                <a:cs typeface="Nunito"/>
                <a:sym typeface="Nunito"/>
              </a:rPr>
              <a:t>; reached 12.4M people online and on radio, generated USD600K in media value, and brought onboard 86 journalists, 117 celebrities and social media influencers.</a:t>
            </a:r>
            <a:endParaRPr sz="1500">
              <a:solidFill>
                <a:schemeClr val="dk1"/>
              </a:solidFill>
              <a:latin typeface="Nunito"/>
              <a:ea typeface="Nunito"/>
              <a:cs typeface="Nunito"/>
              <a:sym typeface="Nunito"/>
            </a:endParaRPr>
          </a:p>
          <a:p>
            <a:pPr marL="457200" lvl="0" indent="-323850" algn="l" rtl="0">
              <a:lnSpc>
                <a:spcPct val="115000"/>
              </a:lnSpc>
              <a:spcBef>
                <a:spcPts val="0"/>
              </a:spcBef>
              <a:spcAft>
                <a:spcPts val="0"/>
              </a:spcAft>
              <a:buSzPts val="1500"/>
              <a:buFont typeface="Nunito"/>
              <a:buChar char="★"/>
            </a:pPr>
            <a:r>
              <a:rPr lang="en" sz="1500">
                <a:solidFill>
                  <a:schemeClr val="dk1"/>
                </a:solidFill>
                <a:latin typeface="Nunito"/>
                <a:ea typeface="Nunito"/>
                <a:cs typeface="Nunito"/>
                <a:sym typeface="Nunito"/>
              </a:rPr>
              <a:t>Strengthened gender-responsive care and preventive screening through trainings in Gender Sensitivity and 4Rs of 2,918 service providers in 17 LGUs; provided GBV services to 20,518 survivors; Established and enhanced WCPUs and referral networks in 16 health facilities across 14 LGUs.</a:t>
            </a:r>
            <a:endParaRPr sz="1500">
              <a:latin typeface="Nunito"/>
              <a:ea typeface="Nunito"/>
              <a:cs typeface="Nunito"/>
              <a:sym typeface="Nunito"/>
            </a:endParaRPr>
          </a:p>
          <a:p>
            <a:pPr marL="457200" lvl="0" indent="0" algn="l" rtl="0">
              <a:spcBef>
                <a:spcPts val="0"/>
              </a:spcBef>
              <a:spcAft>
                <a:spcPts val="0"/>
              </a:spcAft>
              <a:buNone/>
            </a:pPr>
            <a:endParaRPr sz="1500">
              <a:latin typeface="Nunito"/>
              <a:ea typeface="Nunito"/>
              <a:cs typeface="Nunito"/>
              <a:sym typeface="Nunito"/>
            </a:endParaRPr>
          </a:p>
        </p:txBody>
      </p:sp>
      <p:sp>
        <p:nvSpPr>
          <p:cNvPr id="663" name="Google Shape;663;p85"/>
          <p:cNvSpPr/>
          <p:nvPr/>
        </p:nvSpPr>
        <p:spPr>
          <a:xfrm>
            <a:off x="72975" y="4756325"/>
            <a:ext cx="2259000" cy="387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64" name="Google Shape;664;p85"/>
          <p:cNvPicPr preferRelativeResize="0"/>
          <p:nvPr/>
        </p:nvPicPr>
        <p:blipFill>
          <a:blip r:embed="rId4">
            <a:alphaModFix/>
          </a:blip>
          <a:stretch>
            <a:fillRect/>
          </a:stretch>
        </p:blipFill>
        <p:spPr>
          <a:xfrm>
            <a:off x="5703375" y="93238"/>
            <a:ext cx="3259650" cy="49570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blipFill>
          <a:blip r:embed="rId3">
            <a:alphaModFix/>
          </a:blip>
          <a:stretch>
            <a:fillRect/>
          </a:stretch>
        </a:blipFill>
        <a:effectLst/>
      </p:bgPr>
    </p:bg>
    <p:spTree>
      <p:nvGrpSpPr>
        <p:cNvPr id="1" name="Shape 668"/>
        <p:cNvGrpSpPr/>
        <p:nvPr/>
      </p:nvGrpSpPr>
      <p:grpSpPr>
        <a:xfrm>
          <a:off x="0" y="0"/>
          <a:ext cx="0" cy="0"/>
          <a:chOff x="0" y="0"/>
          <a:chExt cx="0" cy="0"/>
        </a:xfrm>
      </p:grpSpPr>
      <p:sp>
        <p:nvSpPr>
          <p:cNvPr id="669" name="Google Shape;669;p86"/>
          <p:cNvSpPr txBox="1">
            <a:spLocks noGrp="1"/>
          </p:cNvSpPr>
          <p:nvPr>
            <p:ph type="title" idx="4294967295"/>
          </p:nvPr>
        </p:nvSpPr>
        <p:spPr>
          <a:xfrm>
            <a:off x="84450" y="152550"/>
            <a:ext cx="8975100" cy="5727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220">
                <a:solidFill>
                  <a:srgbClr val="214134"/>
                </a:solidFill>
                <a:latin typeface="Nunito ExtraBold"/>
                <a:ea typeface="Nunito ExtraBold"/>
                <a:cs typeface="Nunito ExtraBold"/>
                <a:sym typeface="Nunito ExtraBold"/>
              </a:rPr>
              <a:t>Family Planning Costed Implementation Plan Workshop</a:t>
            </a:r>
            <a:endParaRPr sz="2220">
              <a:solidFill>
                <a:srgbClr val="214134"/>
              </a:solidFill>
              <a:latin typeface="Nunito ExtraBold"/>
              <a:ea typeface="Nunito ExtraBold"/>
              <a:cs typeface="Nunito ExtraBold"/>
              <a:sym typeface="Nunito ExtraBold"/>
            </a:endParaRPr>
          </a:p>
        </p:txBody>
      </p:sp>
      <p:cxnSp>
        <p:nvCxnSpPr>
          <p:cNvPr id="670" name="Google Shape;670;p86"/>
          <p:cNvCxnSpPr/>
          <p:nvPr/>
        </p:nvCxnSpPr>
        <p:spPr>
          <a:xfrm>
            <a:off x="496200" y="679725"/>
            <a:ext cx="8151600" cy="0"/>
          </a:xfrm>
          <a:prstGeom prst="straightConnector1">
            <a:avLst/>
          </a:prstGeom>
          <a:noFill/>
          <a:ln w="9525" cap="flat" cmpd="sng">
            <a:solidFill>
              <a:srgbClr val="214134"/>
            </a:solidFill>
            <a:prstDash val="solid"/>
            <a:round/>
            <a:headEnd type="none" w="med" len="med"/>
            <a:tailEnd type="none" w="med" len="med"/>
          </a:ln>
        </p:spPr>
      </p:cxnSp>
      <p:sp>
        <p:nvSpPr>
          <p:cNvPr id="671" name="Google Shape;671;p86"/>
          <p:cNvSpPr/>
          <p:nvPr/>
        </p:nvSpPr>
        <p:spPr>
          <a:xfrm>
            <a:off x="3693250" y="839550"/>
            <a:ext cx="5016300" cy="3997800"/>
          </a:xfrm>
          <a:prstGeom prst="rect">
            <a:avLst/>
          </a:prstGeom>
          <a:solidFill>
            <a:srgbClr val="55A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6"/>
          <p:cNvSpPr txBox="1"/>
          <p:nvPr/>
        </p:nvSpPr>
        <p:spPr>
          <a:xfrm>
            <a:off x="4345965" y="4155875"/>
            <a:ext cx="3413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000" b="1">
              <a:solidFill>
                <a:schemeClr val="lt1"/>
              </a:solidFill>
              <a:latin typeface="Nunito"/>
              <a:ea typeface="Nunito"/>
              <a:cs typeface="Nunito"/>
              <a:sym typeface="Nunito"/>
            </a:endParaRPr>
          </a:p>
        </p:txBody>
      </p:sp>
      <p:sp>
        <p:nvSpPr>
          <p:cNvPr id="673" name="Google Shape;673;p86"/>
          <p:cNvSpPr txBox="1"/>
          <p:nvPr/>
        </p:nvSpPr>
        <p:spPr>
          <a:xfrm>
            <a:off x="182075" y="695275"/>
            <a:ext cx="3221100" cy="4576200"/>
          </a:xfrm>
          <a:prstGeom prst="rect">
            <a:avLst/>
          </a:prstGeom>
          <a:noFill/>
          <a:ln>
            <a:noFill/>
          </a:ln>
        </p:spPr>
        <p:txBody>
          <a:bodyPr spcFirstLastPara="1" wrap="square" lIns="91425" tIns="91425" rIns="91425" bIns="91425" anchor="t" anchorCtr="0">
            <a:spAutoFit/>
          </a:bodyPr>
          <a:lstStyle/>
          <a:p>
            <a:pPr marL="457200" lvl="0" indent="-323850" algn="just" rtl="0">
              <a:lnSpc>
                <a:spcPct val="115000"/>
              </a:lnSpc>
              <a:spcBef>
                <a:spcPts val="0"/>
              </a:spcBef>
              <a:spcAft>
                <a:spcPts val="0"/>
              </a:spcAft>
              <a:buSzPts val="1500"/>
              <a:buFont typeface="Nunito"/>
              <a:buChar char="★"/>
            </a:pPr>
            <a:r>
              <a:rPr lang="en" sz="1200">
                <a:solidFill>
                  <a:schemeClr val="dk1"/>
                </a:solidFill>
                <a:latin typeface="Nunito Medium"/>
                <a:ea typeface="Nunito Medium"/>
                <a:cs typeface="Nunito Medium"/>
                <a:sym typeface="Nunito Medium"/>
              </a:rPr>
              <a:t>The Department of Health through the DPCB has endeavored on preparing the Family Planning Costed Implementation Plan as a reference in a multi-year planning and budgeting of critical activities. </a:t>
            </a:r>
            <a:endParaRPr sz="1200">
              <a:solidFill>
                <a:schemeClr val="dk1"/>
              </a:solidFill>
              <a:latin typeface="Nunito Medium"/>
              <a:ea typeface="Nunito Medium"/>
              <a:cs typeface="Nunito Medium"/>
              <a:sym typeface="Nunito Medium"/>
            </a:endParaRPr>
          </a:p>
          <a:p>
            <a:pPr marL="457200" lvl="0" indent="-323850" algn="just" rtl="0">
              <a:lnSpc>
                <a:spcPct val="115000"/>
              </a:lnSpc>
              <a:spcBef>
                <a:spcPts val="0"/>
              </a:spcBef>
              <a:spcAft>
                <a:spcPts val="0"/>
              </a:spcAft>
              <a:buSzPts val="1500"/>
              <a:buFont typeface="Nunito"/>
              <a:buChar char="★"/>
            </a:pPr>
            <a:r>
              <a:rPr lang="en" sz="1200">
                <a:solidFill>
                  <a:schemeClr val="dk1"/>
                </a:solidFill>
                <a:latin typeface="Nunito Medium"/>
                <a:ea typeface="Nunito Medium"/>
                <a:cs typeface="Nunito Medium"/>
                <a:sym typeface="Nunito Medium"/>
              </a:rPr>
              <a:t>It serves as a guide in the development of an Annual Work and financial plan that includes detailed activities to reduce Unmet Needs for Modern Family Planning. The FP-CIP has guided the costing of FP commodities to be procured as well as enabling activities to support High Impact Practices on FP (i.e. training, social media campaigns, support for FP in hospitals, technical assistance activities, etc.)</a:t>
            </a:r>
            <a:endParaRPr sz="1500">
              <a:latin typeface="Nunito"/>
              <a:ea typeface="Nunito"/>
              <a:cs typeface="Nunito"/>
              <a:sym typeface="Nunito"/>
            </a:endParaRPr>
          </a:p>
          <a:p>
            <a:pPr marL="457200" lvl="0" indent="0" algn="l" rtl="0">
              <a:spcBef>
                <a:spcPts val="0"/>
              </a:spcBef>
              <a:spcAft>
                <a:spcPts val="0"/>
              </a:spcAft>
              <a:buNone/>
            </a:pPr>
            <a:endParaRPr sz="1500">
              <a:latin typeface="Nunito"/>
              <a:ea typeface="Nunito"/>
              <a:cs typeface="Nunito"/>
              <a:sym typeface="Nunito"/>
            </a:endParaRPr>
          </a:p>
          <a:p>
            <a:pPr marL="457200" lvl="0" indent="0" algn="l" rtl="0">
              <a:spcBef>
                <a:spcPts val="0"/>
              </a:spcBef>
              <a:spcAft>
                <a:spcPts val="0"/>
              </a:spcAft>
              <a:buNone/>
            </a:pPr>
            <a:endParaRPr sz="1500">
              <a:latin typeface="Nunito"/>
              <a:ea typeface="Nunito"/>
              <a:cs typeface="Nunito"/>
              <a:sym typeface="Nunito"/>
            </a:endParaRPr>
          </a:p>
        </p:txBody>
      </p:sp>
      <p:pic>
        <p:nvPicPr>
          <p:cNvPr id="674" name="Google Shape;674;p86"/>
          <p:cNvPicPr preferRelativeResize="0"/>
          <p:nvPr/>
        </p:nvPicPr>
        <p:blipFill rotWithShape="1">
          <a:blip r:embed="rId4">
            <a:alphaModFix/>
          </a:blip>
          <a:srcRect t="22051"/>
          <a:stretch/>
        </p:blipFill>
        <p:spPr>
          <a:xfrm>
            <a:off x="3911224" y="935263"/>
            <a:ext cx="4694001" cy="2347135"/>
          </a:xfrm>
          <a:prstGeom prst="rect">
            <a:avLst/>
          </a:prstGeom>
          <a:noFill/>
          <a:ln>
            <a:noFill/>
          </a:ln>
        </p:spPr>
      </p:pic>
      <p:pic>
        <p:nvPicPr>
          <p:cNvPr id="675" name="Google Shape;675;p86"/>
          <p:cNvPicPr preferRelativeResize="0"/>
          <p:nvPr/>
        </p:nvPicPr>
        <p:blipFill rotWithShape="1">
          <a:blip r:embed="rId5">
            <a:alphaModFix/>
          </a:blip>
          <a:srcRect l="5455"/>
          <a:stretch/>
        </p:blipFill>
        <p:spPr>
          <a:xfrm>
            <a:off x="3911224" y="3282397"/>
            <a:ext cx="2123566" cy="1440812"/>
          </a:xfrm>
          <a:prstGeom prst="rect">
            <a:avLst/>
          </a:prstGeom>
          <a:noFill/>
          <a:ln>
            <a:noFill/>
          </a:ln>
        </p:spPr>
      </p:pic>
      <p:pic>
        <p:nvPicPr>
          <p:cNvPr id="676" name="Google Shape;676;p86"/>
          <p:cNvPicPr preferRelativeResize="0"/>
          <p:nvPr/>
        </p:nvPicPr>
        <p:blipFill rotWithShape="1">
          <a:blip r:embed="rId6">
            <a:alphaModFix/>
          </a:blip>
          <a:srcRect l="4891" t="4648" r="4701" b="5431"/>
          <a:stretch/>
        </p:blipFill>
        <p:spPr>
          <a:xfrm>
            <a:off x="5494005" y="3291825"/>
            <a:ext cx="2258309" cy="1440812"/>
          </a:xfrm>
          <a:prstGeom prst="rect">
            <a:avLst/>
          </a:prstGeom>
          <a:noFill/>
          <a:ln>
            <a:noFill/>
          </a:ln>
        </p:spPr>
      </p:pic>
      <p:pic>
        <p:nvPicPr>
          <p:cNvPr id="677" name="Google Shape;677;p86"/>
          <p:cNvPicPr preferRelativeResize="0"/>
          <p:nvPr/>
        </p:nvPicPr>
        <p:blipFill rotWithShape="1">
          <a:blip r:embed="rId7">
            <a:alphaModFix/>
          </a:blip>
          <a:srcRect l="38968"/>
          <a:stretch/>
        </p:blipFill>
        <p:spPr>
          <a:xfrm>
            <a:off x="7236909" y="3282397"/>
            <a:ext cx="1368320" cy="14381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52"/>
          <p:cNvPicPr preferRelativeResize="0"/>
          <p:nvPr/>
        </p:nvPicPr>
        <p:blipFill rotWithShape="1">
          <a:blip r:embed="rId3">
            <a:alphaModFix/>
          </a:blip>
          <a:srcRect/>
          <a:stretch/>
        </p:blipFill>
        <p:spPr>
          <a:xfrm>
            <a:off x="-3158750" y="1778050"/>
            <a:ext cx="1925551" cy="2064650"/>
          </a:xfrm>
          <a:prstGeom prst="rect">
            <a:avLst/>
          </a:prstGeom>
          <a:noFill/>
          <a:ln>
            <a:noFill/>
          </a:ln>
        </p:spPr>
      </p:pic>
      <p:sp>
        <p:nvSpPr>
          <p:cNvPr id="307" name="Google Shape;307;p52"/>
          <p:cNvSpPr txBox="1"/>
          <p:nvPr/>
        </p:nvSpPr>
        <p:spPr>
          <a:xfrm>
            <a:off x="0" y="4833588"/>
            <a:ext cx="5771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Barlow"/>
                <a:ea typeface="Barlow"/>
                <a:cs typeface="Barlow"/>
                <a:sym typeface="Barlow"/>
              </a:rPr>
              <a:t>Source/s: Department of Health Epidemiology Bureau - Field Health Information System (FHSIS)</a:t>
            </a:r>
            <a:endParaRPr sz="1000">
              <a:latin typeface="Barlow"/>
              <a:ea typeface="Barlow"/>
              <a:cs typeface="Barlow"/>
              <a:sym typeface="Barlow"/>
            </a:endParaRPr>
          </a:p>
        </p:txBody>
      </p:sp>
      <p:sp>
        <p:nvSpPr>
          <p:cNvPr id="308" name="Google Shape;308;p52"/>
          <p:cNvSpPr txBox="1"/>
          <p:nvPr/>
        </p:nvSpPr>
        <p:spPr>
          <a:xfrm>
            <a:off x="270150" y="257440"/>
            <a:ext cx="8603700" cy="567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800" dirty="0">
                <a:solidFill>
                  <a:srgbClr val="000000"/>
                </a:solidFill>
              </a:rPr>
              <a:t>Family Planning Method Mix </a:t>
            </a:r>
            <a:r>
              <a:rPr lang="en" sz="1600" dirty="0">
                <a:solidFill>
                  <a:srgbClr val="000000"/>
                </a:solidFill>
              </a:rPr>
              <a:t>FHSIS 2023</a:t>
            </a:r>
            <a:endParaRPr sz="2800" dirty="0">
              <a:solidFill>
                <a:srgbClr val="000000"/>
              </a:solidFill>
            </a:endParaRPr>
          </a:p>
        </p:txBody>
      </p:sp>
      <p:pic>
        <p:nvPicPr>
          <p:cNvPr id="309" name="Google Shape;309;p52" title="Chart"/>
          <p:cNvPicPr preferRelativeResize="0"/>
          <p:nvPr/>
        </p:nvPicPr>
        <p:blipFill rotWithShape="1">
          <a:blip r:embed="rId4">
            <a:alphaModFix/>
          </a:blip>
          <a:srcRect t="12172"/>
          <a:stretch/>
        </p:blipFill>
        <p:spPr>
          <a:xfrm>
            <a:off x="127925" y="1509755"/>
            <a:ext cx="4568750" cy="2651275"/>
          </a:xfrm>
          <a:prstGeom prst="rect">
            <a:avLst/>
          </a:prstGeom>
          <a:noFill/>
          <a:ln w="28575" cap="flat" cmpd="sng">
            <a:solidFill>
              <a:srgbClr val="000000"/>
            </a:solidFill>
            <a:prstDash val="dash"/>
            <a:round/>
            <a:headEnd type="none" w="sm" len="sm"/>
            <a:tailEnd type="none" w="sm" len="sm"/>
          </a:ln>
        </p:spPr>
      </p:pic>
      <p:pic>
        <p:nvPicPr>
          <p:cNvPr id="310" name="Google Shape;310;p52" title="Chart"/>
          <p:cNvPicPr preferRelativeResize="0"/>
          <p:nvPr/>
        </p:nvPicPr>
        <p:blipFill>
          <a:blip r:embed="rId5">
            <a:alphaModFix/>
          </a:blip>
          <a:stretch>
            <a:fillRect/>
          </a:stretch>
        </p:blipFill>
        <p:spPr>
          <a:xfrm>
            <a:off x="4792625" y="1501517"/>
            <a:ext cx="4223400" cy="2651275"/>
          </a:xfrm>
          <a:prstGeom prst="rect">
            <a:avLst/>
          </a:prstGeom>
          <a:noFill/>
          <a:ln w="28575" cap="flat" cmpd="sng">
            <a:solidFill>
              <a:srgbClr val="674EA7"/>
            </a:solidFill>
            <a:prstDash val="dash"/>
            <a:round/>
            <a:headEnd type="none" w="sm" len="sm"/>
            <a:tailEnd type="none" w="sm" len="sm"/>
          </a:ln>
          <a:effectLst>
            <a:outerShdw blurRad="57150" dist="19050" dir="5400000" algn="bl" rotWithShape="0">
              <a:srgbClr val="000000">
                <a:alpha val="50000"/>
              </a:srgbClr>
            </a:outerShdw>
          </a:effectLst>
        </p:spPr>
      </p:pic>
      <p:sp>
        <p:nvSpPr>
          <p:cNvPr id="311" name="Google Shape;311;p52"/>
          <p:cNvSpPr/>
          <p:nvPr/>
        </p:nvSpPr>
        <p:spPr>
          <a:xfrm>
            <a:off x="634315" y="1040811"/>
            <a:ext cx="3674074" cy="346500"/>
          </a:xfrm>
          <a:prstGeom prst="rect">
            <a:avLst/>
          </a:prstGeom>
          <a:solidFill>
            <a:schemeClr val="accent5">
              <a:lumMod val="20000"/>
              <a:lumOff val="80000"/>
            </a:schemeClr>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Among All Women (15-49 years)</a:t>
            </a:r>
            <a:endParaRPr dirty="0"/>
          </a:p>
        </p:txBody>
      </p:sp>
      <p:sp>
        <p:nvSpPr>
          <p:cNvPr id="312" name="Google Shape;312;p52"/>
          <p:cNvSpPr/>
          <p:nvPr/>
        </p:nvSpPr>
        <p:spPr>
          <a:xfrm>
            <a:off x="5099222" y="1040811"/>
            <a:ext cx="3674074" cy="346500"/>
          </a:xfrm>
          <a:prstGeom prst="rect">
            <a:avLst/>
          </a:prstGeom>
          <a:solidFill>
            <a:schemeClr val="accent4">
              <a:lumMod val="20000"/>
              <a:lumOff val="80000"/>
            </a:schemeClr>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Among Adolescents (10-19 years)</a:t>
            </a:r>
            <a:endParaRPr sz="1600" dirty="0"/>
          </a:p>
        </p:txBody>
      </p:sp>
      <p:sp>
        <p:nvSpPr>
          <p:cNvPr id="314" name="Google Shape;314;p52"/>
          <p:cNvSpPr txBox="1"/>
          <p:nvPr/>
        </p:nvSpPr>
        <p:spPr>
          <a:xfrm>
            <a:off x="48475" y="4143877"/>
            <a:ext cx="4611600" cy="503184"/>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800" b="1" dirty="0">
                <a:solidFill>
                  <a:srgbClr val="000000"/>
                </a:solidFill>
                <a:latin typeface="Barlow"/>
                <a:ea typeface="Barlow"/>
                <a:cs typeface="Barlow"/>
                <a:sym typeface="Barlow"/>
              </a:rPr>
              <a:t>COC &gt;  Injectables &gt; BTL &gt; Implants </a:t>
            </a:r>
            <a:endParaRPr sz="2000" dirty="0">
              <a:solidFill>
                <a:srgbClr val="000000"/>
              </a:solidFill>
            </a:endParaRPr>
          </a:p>
        </p:txBody>
      </p:sp>
      <p:sp>
        <p:nvSpPr>
          <p:cNvPr id="313" name="Google Shape;313;p52"/>
          <p:cNvSpPr txBox="1"/>
          <p:nvPr/>
        </p:nvSpPr>
        <p:spPr>
          <a:xfrm>
            <a:off x="4696675" y="4160353"/>
            <a:ext cx="4319400" cy="503184"/>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800" b="1" dirty="0">
                <a:solidFill>
                  <a:srgbClr val="000000"/>
                </a:solidFill>
                <a:latin typeface="Barlow"/>
                <a:ea typeface="Barlow"/>
                <a:cs typeface="Barlow"/>
                <a:sym typeface="Barlow"/>
              </a:rPr>
              <a:t>Injectables &gt; COC &gt; LAM &gt; Implants</a:t>
            </a:r>
            <a:endParaRPr dirty="0">
              <a:solidFill>
                <a:srgbClr val="000000"/>
              </a:solidFill>
            </a:endParaRPr>
          </a:p>
        </p:txBody>
      </p:sp>
      <p:pic>
        <p:nvPicPr>
          <p:cNvPr id="315" name="Google Shape;315;p52" title="Chart"/>
          <p:cNvPicPr preferRelativeResize="0"/>
          <p:nvPr/>
        </p:nvPicPr>
        <p:blipFill>
          <a:blip r:embed="rId6">
            <a:alphaModFix/>
          </a:blip>
          <a:stretch>
            <a:fillRect/>
          </a:stretch>
        </p:blipFill>
        <p:spPr>
          <a:xfrm>
            <a:off x="4792626" y="1497598"/>
            <a:ext cx="4173799" cy="254281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graphicFrame>
        <p:nvGraphicFramePr>
          <p:cNvPr id="321" name="Google Shape;321;p53"/>
          <p:cNvGraphicFramePr/>
          <p:nvPr/>
        </p:nvGraphicFramePr>
        <p:xfrm>
          <a:off x="-5221511" y="2757053"/>
          <a:ext cx="5039100" cy="2240900"/>
        </p:xfrm>
        <a:graphic>
          <a:graphicData uri="http://schemas.openxmlformats.org/drawingml/2006/table">
            <a:tbl>
              <a:tblPr firstRow="1" bandRow="1">
                <a:noFill/>
                <a:tableStyleId>{746DF213-F099-4677-9D94-A3ECE2898BE5}</a:tableStyleId>
              </a:tblPr>
              <a:tblGrid>
                <a:gridCol w="3826625">
                  <a:extLst>
                    <a:ext uri="{9D8B030D-6E8A-4147-A177-3AD203B41FA5}">
                      <a16:colId xmlns:a16="http://schemas.microsoft.com/office/drawing/2014/main" val="20000"/>
                    </a:ext>
                  </a:extLst>
                </a:gridCol>
                <a:gridCol w="1212475">
                  <a:extLst>
                    <a:ext uri="{9D8B030D-6E8A-4147-A177-3AD203B41FA5}">
                      <a16:colId xmlns:a16="http://schemas.microsoft.com/office/drawing/2014/main" val="20001"/>
                    </a:ext>
                  </a:extLst>
                </a:gridCol>
              </a:tblGrid>
              <a:tr h="218325">
                <a:tc rowSpan="2" gridSpan="2">
                  <a:txBody>
                    <a:bodyPr/>
                    <a:lstStyle/>
                    <a:p>
                      <a:pPr marL="0" lvl="0" indent="0" algn="ctr" rtl="0">
                        <a:spcBef>
                          <a:spcPts val="0"/>
                        </a:spcBef>
                        <a:spcAft>
                          <a:spcPts val="0"/>
                        </a:spcAft>
                        <a:buNone/>
                      </a:pPr>
                      <a:endParaRPr sz="1700" b="1">
                        <a:solidFill>
                          <a:srgbClr val="595959"/>
                        </a:solidFill>
                        <a:latin typeface="Barlow"/>
                        <a:ea typeface="Barlow"/>
                        <a:cs typeface="Barlow"/>
                        <a:sym typeface="Barlow"/>
                      </a:endParaRPr>
                    </a:p>
                    <a:p>
                      <a:pPr marL="0" lvl="0" indent="0" algn="ctr" rtl="0">
                        <a:spcBef>
                          <a:spcPts val="0"/>
                        </a:spcBef>
                        <a:spcAft>
                          <a:spcPts val="0"/>
                        </a:spcAft>
                        <a:buNone/>
                      </a:pPr>
                      <a:endParaRPr sz="1700" b="1">
                        <a:solidFill>
                          <a:srgbClr val="595959"/>
                        </a:solidFill>
                        <a:latin typeface="Barlow"/>
                        <a:ea typeface="Barlow"/>
                        <a:cs typeface="Barlow"/>
                        <a:sym typeface="Barlow"/>
                      </a:endParaRPr>
                    </a:p>
                    <a:p>
                      <a:pPr marL="0" lvl="0" indent="0" algn="ctr" rtl="0">
                        <a:spcBef>
                          <a:spcPts val="0"/>
                        </a:spcBef>
                        <a:spcAft>
                          <a:spcPts val="0"/>
                        </a:spcAft>
                        <a:buNone/>
                      </a:pPr>
                      <a:endParaRPr sz="1700" b="1">
                        <a:solidFill>
                          <a:srgbClr val="595959"/>
                        </a:solidFill>
                        <a:latin typeface="Barlow"/>
                        <a:ea typeface="Barlow"/>
                        <a:cs typeface="Barlow"/>
                        <a:sym typeface="Barlow"/>
                      </a:endParaRPr>
                    </a:p>
                    <a:p>
                      <a:pPr marL="0" lvl="0" indent="0" algn="ctr" rtl="0">
                        <a:spcBef>
                          <a:spcPts val="0"/>
                        </a:spcBef>
                        <a:spcAft>
                          <a:spcPts val="0"/>
                        </a:spcAft>
                        <a:buNone/>
                      </a:pPr>
                      <a:endParaRPr sz="1700" b="1">
                        <a:solidFill>
                          <a:srgbClr val="595959"/>
                        </a:solidFill>
                        <a:latin typeface="Barlow"/>
                        <a:ea typeface="Barlow"/>
                        <a:cs typeface="Barlow"/>
                        <a:sym typeface="Barlow"/>
                      </a:endParaRPr>
                    </a:p>
                    <a:p>
                      <a:pPr marL="0" lvl="0" indent="0" algn="ctr" rtl="0">
                        <a:spcBef>
                          <a:spcPts val="0"/>
                        </a:spcBef>
                        <a:spcAft>
                          <a:spcPts val="0"/>
                        </a:spcAft>
                        <a:buNone/>
                      </a:pPr>
                      <a:endParaRPr sz="1700" b="1">
                        <a:solidFill>
                          <a:srgbClr val="595959"/>
                        </a:solidFill>
                        <a:latin typeface="Barlow"/>
                        <a:ea typeface="Barlow"/>
                        <a:cs typeface="Barlow"/>
                        <a:sym typeface="Barlow"/>
                      </a:endParaRPr>
                    </a:p>
                  </a:txBody>
                  <a:tcPr marL="68600" marR="68600" marT="34300" marB="3430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rgbClr val="B6D7A8"/>
                    </a:solidFill>
                  </a:tcPr>
                </a:tc>
                <a:tc rowSpan="2" hMerge="1">
                  <a:txBody>
                    <a:bodyPr/>
                    <a:lstStyle/>
                    <a:p>
                      <a:endParaRPr lang="en-US"/>
                    </a:p>
                  </a:txBody>
                  <a:tcPr/>
                </a:tc>
                <a:extLst>
                  <a:ext uri="{0D108BD9-81ED-4DB2-BD59-A6C34878D82A}">
                    <a16:rowId xmlns:a16="http://schemas.microsoft.com/office/drawing/2014/main" val="10000"/>
                  </a:ext>
                </a:extLst>
              </a:tr>
              <a:tr h="218175">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1"/>
                  </a:ext>
                </a:extLst>
              </a:tr>
              <a:tr h="438450">
                <a:tc>
                  <a:txBody>
                    <a:bodyPr/>
                    <a:lstStyle/>
                    <a:p>
                      <a:pPr marL="0" marR="0" lvl="0" indent="0" algn="l" rtl="0">
                        <a:lnSpc>
                          <a:spcPct val="100000"/>
                        </a:lnSpc>
                        <a:spcBef>
                          <a:spcPts val="0"/>
                        </a:spcBef>
                        <a:spcAft>
                          <a:spcPts val="0"/>
                        </a:spcAft>
                        <a:buClr>
                          <a:srgbClr val="214134"/>
                        </a:buClr>
                        <a:buSzPts val="1400"/>
                        <a:buFont typeface="Arial"/>
                        <a:buNone/>
                      </a:pPr>
                      <a:r>
                        <a:rPr lang="en" sz="1600" b="1" u="none" strike="noStrike" cap="none">
                          <a:solidFill>
                            <a:schemeClr val="dk1"/>
                          </a:solidFill>
                          <a:latin typeface="Barlow"/>
                          <a:ea typeface="Barlow"/>
                          <a:cs typeface="Barlow"/>
                          <a:sym typeface="Barlow"/>
                        </a:rPr>
                        <a:t>U</a:t>
                      </a:r>
                      <a:r>
                        <a:rPr lang="en" sz="1600" b="1" i="0" u="none" strike="noStrike" cap="none">
                          <a:solidFill>
                            <a:schemeClr val="dk1"/>
                          </a:solidFill>
                          <a:latin typeface="Barlow"/>
                          <a:ea typeface="Barlow"/>
                          <a:cs typeface="Barlow"/>
                          <a:sym typeface="Barlow"/>
                        </a:rPr>
                        <a:t>nintended </a:t>
                      </a:r>
                      <a:r>
                        <a:rPr lang="en" sz="1600" b="1" u="none" strike="noStrike" cap="none">
                          <a:solidFill>
                            <a:schemeClr val="dk1"/>
                          </a:solidFill>
                          <a:latin typeface="Barlow"/>
                          <a:ea typeface="Barlow"/>
                          <a:cs typeface="Barlow"/>
                          <a:sym typeface="Barlow"/>
                        </a:rPr>
                        <a:t>P</a:t>
                      </a:r>
                      <a:r>
                        <a:rPr lang="en" sz="1600" b="1" i="0" u="none" strike="noStrike" cap="none">
                          <a:solidFill>
                            <a:schemeClr val="dk1"/>
                          </a:solidFill>
                          <a:latin typeface="Barlow"/>
                          <a:ea typeface="Barlow"/>
                          <a:cs typeface="Barlow"/>
                          <a:sym typeface="Barlow"/>
                        </a:rPr>
                        <a:t>regnancies</a:t>
                      </a:r>
                      <a:r>
                        <a:rPr lang="en" sz="1600" i="0" u="none" strike="noStrike" cap="none">
                          <a:solidFill>
                            <a:schemeClr val="dk1"/>
                          </a:solidFill>
                          <a:latin typeface="Barlow"/>
                          <a:ea typeface="Barlow"/>
                          <a:cs typeface="Barlow"/>
                          <a:sym typeface="Barlow"/>
                        </a:rPr>
                        <a:t> Averted *</a:t>
                      </a:r>
                      <a:endParaRPr sz="1600" u="none" strike="noStrike" cap="none">
                        <a:solidFill>
                          <a:schemeClr val="dk1"/>
                        </a:solidFill>
                        <a:latin typeface="Barlow"/>
                        <a:ea typeface="Barlow"/>
                        <a:cs typeface="Barlow"/>
                        <a:sym typeface="Barlow"/>
                      </a:endParaRPr>
                    </a:p>
                  </a:txBody>
                  <a:tcPr marL="68600" marR="68600" marT="34300" marB="3430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300" dirty="0">
                          <a:latin typeface="Barlow Medium"/>
                          <a:ea typeface="Barlow Medium"/>
                          <a:cs typeface="Barlow Medium"/>
                          <a:sym typeface="Barlow Medium"/>
                        </a:rPr>
                        <a:t>2.6 Million</a:t>
                      </a:r>
                      <a:endParaRPr sz="1300" dirty="0">
                        <a:latin typeface="Barlow Medium"/>
                        <a:ea typeface="Barlow Medium"/>
                        <a:cs typeface="Barlow Medium"/>
                        <a:sym typeface="Barlow Medium"/>
                      </a:endParaRPr>
                    </a:p>
                  </a:txBody>
                  <a:tcPr marL="68600" marR="68600" marT="34300" marB="3430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2"/>
                  </a:ext>
                </a:extLst>
              </a:tr>
              <a:tr h="438450">
                <a:tc>
                  <a:txBody>
                    <a:bodyPr/>
                    <a:lstStyle/>
                    <a:p>
                      <a:pPr marL="0" marR="0" lvl="0" indent="0" algn="l" rtl="0">
                        <a:lnSpc>
                          <a:spcPct val="100000"/>
                        </a:lnSpc>
                        <a:spcBef>
                          <a:spcPts val="0"/>
                        </a:spcBef>
                        <a:spcAft>
                          <a:spcPts val="0"/>
                        </a:spcAft>
                        <a:buNone/>
                      </a:pPr>
                      <a:r>
                        <a:rPr lang="en" sz="1600" b="1">
                          <a:solidFill>
                            <a:schemeClr val="dk1"/>
                          </a:solidFill>
                          <a:latin typeface="Barlow"/>
                          <a:ea typeface="Barlow"/>
                          <a:cs typeface="Barlow"/>
                          <a:sym typeface="Barlow"/>
                        </a:rPr>
                        <a:t>Maternal Deaths </a:t>
                      </a:r>
                      <a:r>
                        <a:rPr lang="en" sz="1600">
                          <a:solidFill>
                            <a:schemeClr val="dk1"/>
                          </a:solidFill>
                          <a:latin typeface="Barlow"/>
                          <a:ea typeface="Barlow"/>
                          <a:cs typeface="Barlow"/>
                          <a:sym typeface="Barlow"/>
                        </a:rPr>
                        <a:t>averted*</a:t>
                      </a:r>
                      <a:endParaRPr sz="1600">
                        <a:solidFill>
                          <a:schemeClr val="dk1"/>
                        </a:solidFill>
                        <a:latin typeface="Barlow"/>
                        <a:ea typeface="Barlow"/>
                        <a:cs typeface="Barlow"/>
                        <a:sym typeface="Barlow"/>
                      </a:endParaRPr>
                    </a:p>
                  </a:txBody>
                  <a:tcPr marL="68600" marR="68600" marT="34300" marB="3430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b="1" dirty="0">
                          <a:latin typeface="Barlow"/>
                          <a:ea typeface="Barlow"/>
                          <a:cs typeface="Barlow"/>
                          <a:sym typeface="Barlow"/>
                        </a:rPr>
                        <a:t>810</a:t>
                      </a:r>
                      <a:endParaRPr b="1" dirty="0">
                        <a:latin typeface="Barlow"/>
                        <a:ea typeface="Barlow"/>
                        <a:cs typeface="Barlow"/>
                        <a:sym typeface="Barlow"/>
                      </a:endParaRPr>
                    </a:p>
                  </a:txBody>
                  <a:tcPr marL="68600" marR="68600" marT="34300" marB="34300"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22" name="Google Shape;322;p53"/>
          <p:cNvSpPr txBox="1"/>
          <p:nvPr/>
        </p:nvSpPr>
        <p:spPr>
          <a:xfrm>
            <a:off x="38124" y="4756075"/>
            <a:ext cx="90024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latin typeface="Barlow"/>
                <a:ea typeface="Barlow"/>
                <a:cs typeface="Barlow"/>
                <a:sym typeface="Barlow"/>
              </a:rPr>
              <a:t>Sources: 2023 FHSIS; WRA computation using 2023 Population estimates; FP Impact using FP2030 Annual Indicator Calculator</a:t>
            </a:r>
            <a:endParaRPr sz="1000" dirty="0">
              <a:latin typeface="Barlow"/>
              <a:ea typeface="Barlow"/>
              <a:cs typeface="Barlow"/>
              <a:sym typeface="Barlow"/>
            </a:endParaRPr>
          </a:p>
        </p:txBody>
      </p:sp>
      <p:pic>
        <p:nvPicPr>
          <p:cNvPr id="323" name="Google Shape;323;p53" title="Chart"/>
          <p:cNvPicPr preferRelativeResize="0"/>
          <p:nvPr/>
        </p:nvPicPr>
        <p:blipFill>
          <a:blip r:embed="rId3">
            <a:alphaModFix/>
          </a:blip>
          <a:stretch>
            <a:fillRect/>
          </a:stretch>
        </p:blipFill>
        <p:spPr>
          <a:xfrm>
            <a:off x="-3452400" y="1261675"/>
            <a:ext cx="3452400" cy="2134725"/>
          </a:xfrm>
          <a:prstGeom prst="rect">
            <a:avLst/>
          </a:prstGeom>
          <a:noFill/>
          <a:ln w="9525" cap="flat" cmpd="sng">
            <a:solidFill>
              <a:srgbClr val="674EA7"/>
            </a:solidFill>
            <a:prstDash val="solid"/>
            <a:round/>
            <a:headEnd type="none" w="sm" len="sm"/>
            <a:tailEnd type="none" w="sm" len="sm"/>
          </a:ln>
          <a:effectLst>
            <a:outerShdw blurRad="314325" dist="19050" dir="5400000" algn="bl" rotWithShape="0">
              <a:srgbClr val="000000">
                <a:alpha val="50000"/>
              </a:srgbClr>
            </a:outerShdw>
          </a:effectLst>
        </p:spPr>
      </p:pic>
      <p:sp>
        <p:nvSpPr>
          <p:cNvPr id="324" name="Google Shape;324;p53"/>
          <p:cNvSpPr/>
          <p:nvPr/>
        </p:nvSpPr>
        <p:spPr>
          <a:xfrm>
            <a:off x="-5239050" y="2757050"/>
            <a:ext cx="5039100" cy="1364100"/>
          </a:xfrm>
          <a:prstGeom prst="roundRect">
            <a:avLst>
              <a:gd name="adj" fmla="val 49807"/>
            </a:avLst>
          </a:prstGeom>
          <a:solidFill>
            <a:srgbClr val="FFFFFF">
              <a:alpha val="337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600">
                <a:solidFill>
                  <a:srgbClr val="1C4587"/>
                </a:solidFill>
                <a:latin typeface="Barlow"/>
                <a:ea typeface="Barlow"/>
                <a:cs typeface="Barlow"/>
                <a:sym typeface="Barlow"/>
              </a:rPr>
              <a:t>Women using modern method of Family Planning</a:t>
            </a:r>
            <a:endParaRPr sz="1600">
              <a:solidFill>
                <a:schemeClr val="dk1"/>
              </a:solidFill>
              <a:latin typeface="Barlow"/>
              <a:ea typeface="Barlow"/>
              <a:cs typeface="Barlow"/>
              <a:sym typeface="Barlow"/>
            </a:endParaRPr>
          </a:p>
          <a:p>
            <a:pPr marL="0" lvl="0" indent="0" algn="ctr" rtl="0">
              <a:spcBef>
                <a:spcPts val="0"/>
              </a:spcBef>
              <a:spcAft>
                <a:spcPts val="0"/>
              </a:spcAft>
              <a:buClr>
                <a:schemeClr val="dk1"/>
              </a:buClr>
              <a:buSzPts val="1100"/>
              <a:buFont typeface="Arial"/>
              <a:buNone/>
            </a:pPr>
            <a:endParaRPr sz="1800">
              <a:solidFill>
                <a:schemeClr val="dk1"/>
              </a:solidFill>
              <a:latin typeface="Barlow"/>
              <a:ea typeface="Barlow"/>
              <a:cs typeface="Barlow"/>
              <a:sym typeface="Barlow"/>
            </a:endParaRPr>
          </a:p>
          <a:p>
            <a:pPr marL="0" lvl="0" indent="0" algn="ctr" rtl="0">
              <a:spcBef>
                <a:spcPts val="0"/>
              </a:spcBef>
              <a:spcAft>
                <a:spcPts val="0"/>
              </a:spcAft>
              <a:buClr>
                <a:schemeClr val="dk1"/>
              </a:buClr>
              <a:buSzPts val="1100"/>
              <a:buFont typeface="Arial"/>
              <a:buNone/>
            </a:pPr>
            <a:r>
              <a:rPr lang="en" sz="1800" b="1">
                <a:solidFill>
                  <a:schemeClr val="dk1"/>
                </a:solidFill>
                <a:latin typeface="Barlow"/>
                <a:ea typeface="Barlow"/>
                <a:cs typeface="Barlow"/>
                <a:sym typeface="Barlow"/>
              </a:rPr>
              <a:t>7,000,000 </a:t>
            </a:r>
            <a:endParaRPr sz="1800" b="1">
              <a:latin typeface="Barlow"/>
              <a:ea typeface="Barlow"/>
              <a:cs typeface="Barlow"/>
              <a:sym typeface="Barlow"/>
            </a:endParaRPr>
          </a:p>
        </p:txBody>
      </p:sp>
      <p:graphicFrame>
        <p:nvGraphicFramePr>
          <p:cNvPr id="325" name="Google Shape;325;p53"/>
          <p:cNvGraphicFramePr/>
          <p:nvPr>
            <p:extLst>
              <p:ext uri="{D42A27DB-BD31-4B8C-83A1-F6EECF244321}">
                <p14:modId xmlns:p14="http://schemas.microsoft.com/office/powerpoint/2010/main" val="3888454851"/>
              </p:ext>
            </p:extLst>
          </p:nvPr>
        </p:nvGraphicFramePr>
        <p:xfrm>
          <a:off x="2520438" y="468379"/>
          <a:ext cx="6291450" cy="3485007"/>
        </p:xfrm>
        <a:graphic>
          <a:graphicData uri="http://schemas.openxmlformats.org/drawingml/2006/table">
            <a:tbl>
              <a:tblPr>
                <a:noFill/>
                <a:tableStyleId>{0951F02D-F56C-407F-BC03-CC54189C92B6}</a:tableStyleId>
              </a:tblPr>
              <a:tblGrid>
                <a:gridCol w="1831429">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1412021">
                  <a:extLst>
                    <a:ext uri="{9D8B030D-6E8A-4147-A177-3AD203B41FA5}">
                      <a16:colId xmlns:a16="http://schemas.microsoft.com/office/drawing/2014/main" val="20002"/>
                    </a:ext>
                  </a:extLst>
                </a:gridCol>
              </a:tblGrid>
              <a:tr h="696025">
                <a:tc rowSpan="3">
                  <a:txBody>
                    <a:bodyPr/>
                    <a:lstStyle/>
                    <a:p>
                      <a:pPr marL="0" lvl="0" indent="0" algn="ctr" rtl="0">
                        <a:lnSpc>
                          <a:spcPct val="115000"/>
                        </a:lnSpc>
                        <a:spcBef>
                          <a:spcPts val="0"/>
                        </a:spcBef>
                        <a:spcAft>
                          <a:spcPts val="0"/>
                        </a:spcAft>
                        <a:buNone/>
                      </a:pPr>
                      <a:r>
                        <a:rPr lang="en" sz="1900" b="1" dirty="0">
                          <a:solidFill>
                            <a:schemeClr val="lt1"/>
                          </a:solidFill>
                          <a:latin typeface="Barlow"/>
                          <a:ea typeface="Barlow"/>
                          <a:cs typeface="Barlow"/>
                          <a:sym typeface="Barlow"/>
                        </a:rPr>
                        <a:t>Number of women using a modern method of FP</a:t>
                      </a:r>
                      <a:endParaRPr sz="1900" b="1" dirty="0">
                        <a:solidFill>
                          <a:schemeClr val="lt1"/>
                        </a:solidFill>
                        <a:latin typeface="Barlow"/>
                        <a:ea typeface="Barlow"/>
                        <a:cs typeface="Barlow"/>
                        <a:sym typeface="Barlow"/>
                      </a:endParaRPr>
                    </a:p>
                    <a:p>
                      <a:pPr marL="0" lvl="0" indent="0" algn="ctr" rtl="0">
                        <a:lnSpc>
                          <a:spcPct val="115000"/>
                        </a:lnSpc>
                        <a:spcBef>
                          <a:spcPts val="0"/>
                        </a:spcBef>
                        <a:spcAft>
                          <a:spcPts val="0"/>
                        </a:spcAft>
                        <a:buNone/>
                      </a:pPr>
                      <a:r>
                        <a:rPr lang="en" sz="1900" b="1" dirty="0">
                          <a:solidFill>
                            <a:schemeClr val="lt1"/>
                          </a:solidFill>
                          <a:latin typeface="Barlow"/>
                          <a:ea typeface="Barlow"/>
                          <a:cs typeface="Barlow"/>
                          <a:sym typeface="Barlow"/>
                        </a:rPr>
                        <a:t>(15-49yo)</a:t>
                      </a:r>
                      <a:endParaRPr sz="1900" b="1" dirty="0">
                        <a:solidFill>
                          <a:schemeClr val="lt1"/>
                        </a:solidFill>
                        <a:latin typeface="Barlow"/>
                        <a:ea typeface="Barlow"/>
                        <a:cs typeface="Barlow"/>
                        <a:sym typeface="Barlow"/>
                      </a:endParaRPr>
                    </a:p>
                    <a:p>
                      <a:pPr marL="0" lvl="0" indent="0" algn="ctr" rtl="0">
                        <a:lnSpc>
                          <a:spcPct val="115000"/>
                        </a:lnSpc>
                        <a:spcBef>
                          <a:spcPts val="0"/>
                        </a:spcBef>
                        <a:spcAft>
                          <a:spcPts val="0"/>
                        </a:spcAft>
                        <a:buNone/>
                      </a:pPr>
                      <a:r>
                        <a:rPr lang="en" sz="2400" b="1" dirty="0">
                          <a:solidFill>
                            <a:schemeClr val="dk1"/>
                          </a:solidFill>
                          <a:highlight>
                            <a:schemeClr val="lt1"/>
                          </a:highlight>
                          <a:latin typeface="Barlow"/>
                          <a:ea typeface="Barlow"/>
                          <a:cs typeface="Barlow"/>
                          <a:sym typeface="Barlow"/>
                        </a:rPr>
                        <a:t>8,000,000</a:t>
                      </a:r>
                      <a:endParaRPr sz="2000" b="1" dirty="0">
                        <a:solidFill>
                          <a:schemeClr val="dk1"/>
                        </a:solidFill>
                        <a:highlight>
                          <a:schemeClr val="lt1"/>
                        </a:highlight>
                      </a:endParaRPr>
                    </a:p>
                  </a:txBody>
                  <a:tcPr marL="28575" marR="28575" marT="19050" marB="19050" anchor="ctr">
                    <a:lnL w="8650" cap="flat" cmpd="sng">
                      <a:solidFill>
                        <a:srgbClr val="073763"/>
                      </a:solidFill>
                      <a:prstDash val="solid"/>
                      <a:round/>
                      <a:headEnd type="none" w="sm" len="sm"/>
                      <a:tailEnd type="none" w="sm" len="sm"/>
                    </a:lnL>
                    <a:lnR w="8650" cap="flat" cmpd="sng">
                      <a:solidFill>
                        <a:srgbClr val="073763"/>
                      </a:solidFill>
                      <a:prstDash val="solid"/>
                      <a:round/>
                      <a:headEnd type="none" w="sm" len="sm"/>
                      <a:tailEnd type="none" w="sm" len="sm"/>
                    </a:lnR>
                    <a:lnT w="8650" cap="flat" cmpd="sng">
                      <a:solidFill>
                        <a:srgbClr val="073763"/>
                      </a:solidFill>
                      <a:prstDash val="solid"/>
                      <a:round/>
                      <a:headEnd type="none" w="sm" len="sm"/>
                      <a:tailEnd type="none" w="sm" len="sm"/>
                    </a:lnT>
                    <a:lnB w="8650" cap="flat" cmpd="sng">
                      <a:solidFill>
                        <a:srgbClr val="073763"/>
                      </a:solidFill>
                      <a:prstDash val="solid"/>
                      <a:round/>
                      <a:headEnd type="none" w="sm" len="sm"/>
                      <a:tailEnd type="none" w="sm" len="sm"/>
                    </a:lnB>
                    <a:solidFill>
                      <a:srgbClr val="249C91"/>
                    </a:solidFill>
                  </a:tcPr>
                </a:tc>
                <a:tc>
                  <a:txBody>
                    <a:bodyPr/>
                    <a:lstStyle/>
                    <a:p>
                      <a:pPr marL="0" lvl="0" indent="0" algn="l" rtl="0">
                        <a:lnSpc>
                          <a:spcPct val="115000"/>
                        </a:lnSpc>
                        <a:spcBef>
                          <a:spcPts val="0"/>
                        </a:spcBef>
                        <a:spcAft>
                          <a:spcPts val="0"/>
                        </a:spcAft>
                        <a:buNone/>
                      </a:pPr>
                      <a:r>
                        <a:rPr lang="en" sz="1800" dirty="0">
                          <a:solidFill>
                            <a:srgbClr val="0B5394"/>
                          </a:solidFill>
                          <a:latin typeface="Barlow"/>
                          <a:ea typeface="Barlow"/>
                          <a:cs typeface="Barlow"/>
                          <a:sym typeface="Barlow"/>
                        </a:rPr>
                        <a:t>   Number of</a:t>
                      </a:r>
                      <a:r>
                        <a:rPr lang="en" sz="1800" b="1" dirty="0">
                          <a:solidFill>
                            <a:srgbClr val="0B5394"/>
                          </a:solidFill>
                          <a:latin typeface="Barlow"/>
                          <a:ea typeface="Barlow"/>
                          <a:cs typeface="Barlow"/>
                          <a:sym typeface="Barlow"/>
                        </a:rPr>
                        <a:t> </a:t>
                      </a:r>
                      <a:r>
                        <a:rPr lang="en" sz="2400" b="1" dirty="0">
                          <a:solidFill>
                            <a:srgbClr val="0B5394"/>
                          </a:solidFill>
                          <a:latin typeface="Barlow"/>
                          <a:ea typeface="Barlow"/>
                          <a:cs typeface="Barlow"/>
                          <a:sym typeface="Barlow"/>
                        </a:rPr>
                        <a:t>unintended  </a:t>
                      </a:r>
                    </a:p>
                    <a:p>
                      <a:pPr marL="0" lvl="0" indent="0" algn="l" rtl="0">
                        <a:lnSpc>
                          <a:spcPct val="115000"/>
                        </a:lnSpc>
                        <a:spcBef>
                          <a:spcPts val="0"/>
                        </a:spcBef>
                        <a:spcAft>
                          <a:spcPts val="0"/>
                        </a:spcAft>
                        <a:buNone/>
                      </a:pPr>
                      <a:r>
                        <a:rPr lang="en" sz="2400" b="1" dirty="0">
                          <a:solidFill>
                            <a:srgbClr val="0B5394"/>
                          </a:solidFill>
                          <a:latin typeface="Barlow"/>
                          <a:ea typeface="Barlow"/>
                          <a:cs typeface="Barlow"/>
                          <a:sym typeface="Barlow"/>
                        </a:rPr>
                        <a:t>   pregnancies averted </a:t>
                      </a:r>
                      <a:endParaRPr sz="1800" b="1" dirty="0">
                        <a:solidFill>
                          <a:srgbClr val="0B5394"/>
                        </a:solidFill>
                        <a:latin typeface="Barlow"/>
                        <a:ea typeface="Barlow"/>
                        <a:cs typeface="Barlow"/>
                        <a:sym typeface="Barlow"/>
                      </a:endParaRPr>
                    </a:p>
                    <a:p>
                      <a:pPr marL="0" lvl="0" indent="0" algn="l" rtl="0">
                        <a:lnSpc>
                          <a:spcPct val="115000"/>
                        </a:lnSpc>
                        <a:spcBef>
                          <a:spcPts val="0"/>
                        </a:spcBef>
                        <a:spcAft>
                          <a:spcPts val="0"/>
                        </a:spcAft>
                        <a:buNone/>
                      </a:pPr>
                      <a:r>
                        <a:rPr lang="en" sz="1800" dirty="0">
                          <a:solidFill>
                            <a:srgbClr val="0B5394"/>
                          </a:solidFill>
                          <a:latin typeface="Barlow"/>
                          <a:ea typeface="Barlow"/>
                          <a:cs typeface="Barlow"/>
                          <a:sym typeface="Barlow"/>
                        </a:rPr>
                        <a:t>    due to modern FP use</a:t>
                      </a:r>
                      <a:endParaRPr sz="1800" dirty="0">
                        <a:solidFill>
                          <a:srgbClr val="0B5394"/>
                        </a:solidFill>
                        <a:latin typeface="Barlow"/>
                        <a:ea typeface="Barlow"/>
                        <a:cs typeface="Barlow"/>
                        <a:sym typeface="Barlow"/>
                      </a:endParaRPr>
                    </a:p>
                  </a:txBody>
                  <a:tcPr marL="28575" marR="28575" marT="19050" marB="19050" anchor="ctr">
                    <a:lnL w="8650" cap="flat" cmpd="sng">
                      <a:solidFill>
                        <a:srgbClr val="073763"/>
                      </a:solidFill>
                      <a:prstDash val="solid"/>
                      <a:round/>
                      <a:headEnd type="none" w="sm" len="sm"/>
                      <a:tailEnd type="none" w="sm" len="sm"/>
                    </a:lnL>
                    <a:lnR w="8650" cap="flat" cmpd="sng">
                      <a:solidFill>
                        <a:srgbClr val="073763"/>
                      </a:solidFill>
                      <a:prstDash val="solid"/>
                      <a:round/>
                      <a:headEnd type="none" w="sm" len="sm"/>
                      <a:tailEnd type="none" w="sm" len="sm"/>
                    </a:lnR>
                    <a:lnT w="8650" cap="flat" cmpd="sng">
                      <a:solidFill>
                        <a:srgbClr val="073763"/>
                      </a:solidFill>
                      <a:prstDash val="solid"/>
                      <a:round/>
                      <a:headEnd type="none" w="sm" len="sm"/>
                      <a:tailEnd type="none" w="sm" len="sm"/>
                    </a:lnT>
                    <a:lnB w="8650" cap="flat" cmpd="sng">
                      <a:solidFill>
                        <a:srgbClr val="07376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b="1" dirty="0">
                          <a:solidFill>
                            <a:srgbClr val="0B5394"/>
                          </a:solidFill>
                          <a:latin typeface="Barlow"/>
                          <a:ea typeface="Barlow"/>
                          <a:cs typeface="Barlow"/>
                          <a:sym typeface="Barlow"/>
                        </a:rPr>
                        <a:t>3,000,000</a:t>
                      </a:r>
                      <a:endParaRPr sz="2000" b="1" dirty="0">
                        <a:solidFill>
                          <a:srgbClr val="0B5394"/>
                        </a:solidFill>
                        <a:latin typeface="Barlow"/>
                        <a:ea typeface="Barlow"/>
                        <a:cs typeface="Barlow"/>
                        <a:sym typeface="Barlow"/>
                      </a:endParaRPr>
                    </a:p>
                  </a:txBody>
                  <a:tcPr marL="28575" marR="28575" marT="19050" marB="19050" anchor="ctr">
                    <a:lnL w="8650" cap="flat" cmpd="sng">
                      <a:solidFill>
                        <a:srgbClr val="073763"/>
                      </a:solidFill>
                      <a:prstDash val="solid"/>
                      <a:round/>
                      <a:headEnd type="none" w="sm" len="sm"/>
                      <a:tailEnd type="none" w="sm" len="sm"/>
                    </a:lnL>
                    <a:lnR w="8650" cap="flat" cmpd="sng">
                      <a:solidFill>
                        <a:srgbClr val="073763"/>
                      </a:solidFill>
                      <a:prstDash val="solid"/>
                      <a:round/>
                      <a:headEnd type="none" w="sm" len="sm"/>
                      <a:tailEnd type="none" w="sm" len="sm"/>
                    </a:lnR>
                    <a:lnT w="8650" cap="flat" cmpd="sng">
                      <a:solidFill>
                        <a:srgbClr val="073763"/>
                      </a:solidFill>
                      <a:prstDash val="solid"/>
                      <a:round/>
                      <a:headEnd type="none" w="sm" len="sm"/>
                      <a:tailEnd type="none" w="sm" len="sm"/>
                    </a:lnT>
                    <a:lnB w="8650" cap="flat" cmpd="sng">
                      <a:solidFill>
                        <a:srgbClr val="073763"/>
                      </a:solidFill>
                      <a:prstDash val="solid"/>
                      <a:round/>
                      <a:headEnd type="none" w="sm" len="sm"/>
                      <a:tailEnd type="none" w="sm" len="sm"/>
                    </a:lnB>
                  </a:tcPr>
                </a:tc>
                <a:extLst>
                  <a:ext uri="{0D108BD9-81ED-4DB2-BD59-A6C34878D82A}">
                    <a16:rowId xmlns:a16="http://schemas.microsoft.com/office/drawing/2014/main" val="10000"/>
                  </a:ext>
                </a:extLst>
              </a:tr>
              <a:tr h="696025">
                <a:tc vMerge="1">
                  <a:txBody>
                    <a:bodyPr/>
                    <a:lstStyle/>
                    <a:p>
                      <a:endParaRPr lang="en-US"/>
                    </a:p>
                  </a:txBody>
                  <a:tcPr/>
                </a:tc>
                <a:tc>
                  <a:txBody>
                    <a:bodyPr/>
                    <a:lstStyle/>
                    <a:p>
                      <a:pPr marL="0" lvl="0" indent="0" algn="l" rtl="0">
                        <a:lnSpc>
                          <a:spcPct val="115000"/>
                        </a:lnSpc>
                        <a:spcBef>
                          <a:spcPts val="0"/>
                        </a:spcBef>
                        <a:spcAft>
                          <a:spcPts val="0"/>
                        </a:spcAft>
                        <a:buNone/>
                      </a:pPr>
                      <a:r>
                        <a:rPr lang="en" sz="1800" dirty="0">
                          <a:solidFill>
                            <a:srgbClr val="0B5394"/>
                          </a:solidFill>
                          <a:latin typeface="Barlow"/>
                          <a:ea typeface="Barlow"/>
                          <a:cs typeface="Barlow"/>
                          <a:sym typeface="Barlow"/>
                        </a:rPr>
                        <a:t>    Number of</a:t>
                      </a:r>
                      <a:r>
                        <a:rPr lang="en" sz="1800" b="1" dirty="0">
                          <a:solidFill>
                            <a:srgbClr val="0B5394"/>
                          </a:solidFill>
                          <a:latin typeface="Barlow"/>
                          <a:ea typeface="Barlow"/>
                          <a:cs typeface="Barlow"/>
                          <a:sym typeface="Barlow"/>
                        </a:rPr>
                        <a:t> </a:t>
                      </a:r>
                      <a:r>
                        <a:rPr lang="en" sz="2400" b="1" dirty="0">
                          <a:solidFill>
                            <a:srgbClr val="0B5394"/>
                          </a:solidFill>
                          <a:latin typeface="Barlow"/>
                          <a:ea typeface="Barlow"/>
                          <a:cs typeface="Barlow"/>
                          <a:sym typeface="Barlow"/>
                        </a:rPr>
                        <a:t>unsafe   </a:t>
                      </a:r>
                    </a:p>
                    <a:p>
                      <a:pPr marL="0" lvl="0" indent="0" algn="l" rtl="0">
                        <a:lnSpc>
                          <a:spcPct val="115000"/>
                        </a:lnSpc>
                        <a:spcBef>
                          <a:spcPts val="0"/>
                        </a:spcBef>
                        <a:spcAft>
                          <a:spcPts val="0"/>
                        </a:spcAft>
                        <a:buNone/>
                      </a:pPr>
                      <a:r>
                        <a:rPr lang="en" sz="2400" b="1" dirty="0">
                          <a:solidFill>
                            <a:srgbClr val="0B5394"/>
                          </a:solidFill>
                          <a:latin typeface="Barlow"/>
                          <a:ea typeface="Barlow"/>
                          <a:cs typeface="Barlow"/>
                          <a:sym typeface="Barlow"/>
                        </a:rPr>
                        <a:t>   abortions averted </a:t>
                      </a:r>
                      <a:endParaRPr sz="1800" b="1" dirty="0">
                        <a:solidFill>
                          <a:srgbClr val="0B5394"/>
                        </a:solidFill>
                        <a:latin typeface="Barlow"/>
                        <a:ea typeface="Barlow"/>
                        <a:cs typeface="Barlow"/>
                        <a:sym typeface="Barlow"/>
                      </a:endParaRPr>
                    </a:p>
                    <a:p>
                      <a:pPr marL="0" lvl="0" indent="0" algn="l" rtl="0">
                        <a:lnSpc>
                          <a:spcPct val="115000"/>
                        </a:lnSpc>
                        <a:spcBef>
                          <a:spcPts val="0"/>
                        </a:spcBef>
                        <a:spcAft>
                          <a:spcPts val="0"/>
                        </a:spcAft>
                        <a:buNone/>
                      </a:pPr>
                      <a:r>
                        <a:rPr lang="en" sz="1800" dirty="0">
                          <a:solidFill>
                            <a:srgbClr val="0B5394"/>
                          </a:solidFill>
                          <a:latin typeface="Barlow"/>
                          <a:ea typeface="Barlow"/>
                          <a:cs typeface="Barlow"/>
                          <a:sym typeface="Barlow"/>
                        </a:rPr>
                        <a:t>    due to modern FP use</a:t>
                      </a:r>
                      <a:endParaRPr sz="1800" dirty="0">
                        <a:solidFill>
                          <a:srgbClr val="0B5394"/>
                        </a:solidFill>
                        <a:latin typeface="Barlow"/>
                        <a:ea typeface="Barlow"/>
                        <a:cs typeface="Barlow"/>
                        <a:sym typeface="Barlow"/>
                      </a:endParaRPr>
                    </a:p>
                  </a:txBody>
                  <a:tcPr marL="28575" marR="28575" marT="19050" marB="19050" anchor="ctr">
                    <a:lnL w="8650" cap="flat" cmpd="sng">
                      <a:solidFill>
                        <a:srgbClr val="073763"/>
                      </a:solidFill>
                      <a:prstDash val="solid"/>
                      <a:round/>
                      <a:headEnd type="none" w="sm" len="sm"/>
                      <a:tailEnd type="none" w="sm" len="sm"/>
                    </a:lnL>
                    <a:lnR w="8650" cap="flat" cmpd="sng">
                      <a:solidFill>
                        <a:srgbClr val="073763"/>
                      </a:solidFill>
                      <a:prstDash val="solid"/>
                      <a:round/>
                      <a:headEnd type="none" w="sm" len="sm"/>
                      <a:tailEnd type="none" w="sm" len="sm"/>
                    </a:lnR>
                    <a:lnT w="8650" cap="flat" cmpd="sng">
                      <a:solidFill>
                        <a:srgbClr val="073763"/>
                      </a:solidFill>
                      <a:prstDash val="solid"/>
                      <a:round/>
                      <a:headEnd type="none" w="sm" len="sm"/>
                      <a:tailEnd type="none" w="sm" len="sm"/>
                    </a:lnT>
                    <a:lnB w="8650" cap="flat" cmpd="sng">
                      <a:solidFill>
                        <a:srgbClr val="07376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b="1" dirty="0">
                          <a:solidFill>
                            <a:srgbClr val="0B5394"/>
                          </a:solidFill>
                          <a:latin typeface="Barlow"/>
                          <a:ea typeface="Barlow"/>
                          <a:cs typeface="Barlow"/>
                          <a:sym typeface="Barlow"/>
                        </a:rPr>
                        <a:t>800,000</a:t>
                      </a:r>
                      <a:endParaRPr sz="2000" b="1" dirty="0">
                        <a:solidFill>
                          <a:srgbClr val="0B5394"/>
                        </a:solidFill>
                        <a:latin typeface="Barlow"/>
                        <a:ea typeface="Barlow"/>
                        <a:cs typeface="Barlow"/>
                        <a:sym typeface="Barlow"/>
                      </a:endParaRPr>
                    </a:p>
                  </a:txBody>
                  <a:tcPr marL="28575" marR="28575" marT="19050" marB="19050" anchor="ctr">
                    <a:lnL w="8650" cap="flat" cmpd="sng">
                      <a:solidFill>
                        <a:srgbClr val="073763"/>
                      </a:solidFill>
                      <a:prstDash val="solid"/>
                      <a:round/>
                      <a:headEnd type="none" w="sm" len="sm"/>
                      <a:tailEnd type="none" w="sm" len="sm"/>
                    </a:lnL>
                    <a:lnR w="8650" cap="flat" cmpd="sng">
                      <a:solidFill>
                        <a:srgbClr val="073763"/>
                      </a:solidFill>
                      <a:prstDash val="solid"/>
                      <a:round/>
                      <a:headEnd type="none" w="sm" len="sm"/>
                      <a:tailEnd type="none" w="sm" len="sm"/>
                    </a:lnR>
                    <a:lnT w="8650" cap="flat" cmpd="sng">
                      <a:solidFill>
                        <a:srgbClr val="073763"/>
                      </a:solidFill>
                      <a:prstDash val="solid"/>
                      <a:round/>
                      <a:headEnd type="none" w="sm" len="sm"/>
                      <a:tailEnd type="none" w="sm" len="sm"/>
                    </a:lnT>
                    <a:lnB w="8650" cap="flat" cmpd="sng">
                      <a:solidFill>
                        <a:srgbClr val="073763"/>
                      </a:solidFill>
                      <a:prstDash val="solid"/>
                      <a:round/>
                      <a:headEnd type="none" w="sm" len="sm"/>
                      <a:tailEnd type="none" w="sm" len="sm"/>
                    </a:lnB>
                  </a:tcPr>
                </a:tc>
                <a:extLst>
                  <a:ext uri="{0D108BD9-81ED-4DB2-BD59-A6C34878D82A}">
                    <a16:rowId xmlns:a16="http://schemas.microsoft.com/office/drawing/2014/main" val="10001"/>
                  </a:ext>
                </a:extLst>
              </a:tr>
              <a:tr h="696025">
                <a:tc vMerge="1">
                  <a:txBody>
                    <a:bodyPr/>
                    <a:lstStyle/>
                    <a:p>
                      <a:endParaRPr lang="en-US"/>
                    </a:p>
                  </a:txBody>
                  <a:tcPr/>
                </a:tc>
                <a:tc>
                  <a:txBody>
                    <a:bodyPr/>
                    <a:lstStyle/>
                    <a:p>
                      <a:pPr marL="0" lvl="0" indent="0" algn="l" rtl="0">
                        <a:lnSpc>
                          <a:spcPct val="115000"/>
                        </a:lnSpc>
                        <a:spcBef>
                          <a:spcPts val="0"/>
                        </a:spcBef>
                        <a:spcAft>
                          <a:spcPts val="0"/>
                        </a:spcAft>
                        <a:buNone/>
                      </a:pPr>
                      <a:r>
                        <a:rPr lang="en" sz="1800" dirty="0">
                          <a:solidFill>
                            <a:srgbClr val="0B5394"/>
                          </a:solidFill>
                          <a:latin typeface="Barlow"/>
                          <a:ea typeface="Barlow"/>
                          <a:cs typeface="Barlow"/>
                          <a:sym typeface="Barlow"/>
                        </a:rPr>
                        <a:t>    Number of </a:t>
                      </a:r>
                      <a:r>
                        <a:rPr lang="en" sz="2400" b="1" dirty="0">
                          <a:solidFill>
                            <a:srgbClr val="0B5394"/>
                          </a:solidFill>
                          <a:latin typeface="Barlow"/>
                          <a:ea typeface="Barlow"/>
                          <a:cs typeface="Barlow"/>
                          <a:sym typeface="Barlow"/>
                        </a:rPr>
                        <a:t>maternal   </a:t>
                      </a:r>
                    </a:p>
                    <a:p>
                      <a:pPr marL="0" lvl="0" indent="0" algn="l" rtl="0">
                        <a:lnSpc>
                          <a:spcPct val="115000"/>
                        </a:lnSpc>
                        <a:spcBef>
                          <a:spcPts val="0"/>
                        </a:spcBef>
                        <a:spcAft>
                          <a:spcPts val="0"/>
                        </a:spcAft>
                        <a:buNone/>
                      </a:pPr>
                      <a:r>
                        <a:rPr lang="en" sz="2400" b="1" dirty="0">
                          <a:solidFill>
                            <a:srgbClr val="0B5394"/>
                          </a:solidFill>
                          <a:latin typeface="Barlow"/>
                          <a:ea typeface="Barlow"/>
                          <a:cs typeface="Barlow"/>
                          <a:sym typeface="Barlow"/>
                        </a:rPr>
                        <a:t>   deaths averted</a:t>
                      </a:r>
                      <a:r>
                        <a:rPr lang="en" sz="2400" dirty="0">
                          <a:solidFill>
                            <a:srgbClr val="0B5394"/>
                          </a:solidFill>
                          <a:latin typeface="Barlow"/>
                          <a:ea typeface="Barlow"/>
                          <a:cs typeface="Barlow"/>
                          <a:sym typeface="Barlow"/>
                        </a:rPr>
                        <a:t> </a:t>
                      </a:r>
                      <a:endParaRPr sz="1800" dirty="0">
                        <a:solidFill>
                          <a:srgbClr val="0B5394"/>
                        </a:solidFill>
                        <a:latin typeface="Barlow"/>
                        <a:ea typeface="Barlow"/>
                        <a:cs typeface="Barlow"/>
                        <a:sym typeface="Barlow"/>
                      </a:endParaRPr>
                    </a:p>
                    <a:p>
                      <a:pPr marL="0" lvl="0" indent="0" algn="l" rtl="0">
                        <a:lnSpc>
                          <a:spcPct val="115000"/>
                        </a:lnSpc>
                        <a:spcBef>
                          <a:spcPts val="0"/>
                        </a:spcBef>
                        <a:spcAft>
                          <a:spcPts val="0"/>
                        </a:spcAft>
                        <a:buNone/>
                      </a:pPr>
                      <a:r>
                        <a:rPr lang="en" sz="1800" dirty="0">
                          <a:solidFill>
                            <a:srgbClr val="0B5394"/>
                          </a:solidFill>
                          <a:latin typeface="Barlow"/>
                          <a:ea typeface="Barlow"/>
                          <a:cs typeface="Barlow"/>
                          <a:sym typeface="Barlow"/>
                        </a:rPr>
                        <a:t>    due to modern FP use</a:t>
                      </a:r>
                      <a:endParaRPr sz="1800" dirty="0">
                        <a:solidFill>
                          <a:srgbClr val="0B5394"/>
                        </a:solidFill>
                        <a:latin typeface="Barlow"/>
                        <a:ea typeface="Barlow"/>
                        <a:cs typeface="Barlow"/>
                        <a:sym typeface="Barlow"/>
                      </a:endParaRPr>
                    </a:p>
                  </a:txBody>
                  <a:tcPr marL="28575" marR="28575" marT="19050" marB="19050" anchor="ctr">
                    <a:lnL w="8650" cap="flat" cmpd="sng">
                      <a:solidFill>
                        <a:srgbClr val="073763"/>
                      </a:solidFill>
                      <a:prstDash val="solid"/>
                      <a:round/>
                      <a:headEnd type="none" w="sm" len="sm"/>
                      <a:tailEnd type="none" w="sm" len="sm"/>
                    </a:lnL>
                    <a:lnR w="8650" cap="flat" cmpd="sng">
                      <a:solidFill>
                        <a:srgbClr val="073763"/>
                      </a:solidFill>
                      <a:prstDash val="solid"/>
                      <a:round/>
                      <a:headEnd type="none" w="sm" len="sm"/>
                      <a:tailEnd type="none" w="sm" len="sm"/>
                    </a:lnR>
                    <a:lnT w="8650" cap="flat" cmpd="sng">
                      <a:solidFill>
                        <a:srgbClr val="073763"/>
                      </a:solidFill>
                      <a:prstDash val="solid"/>
                      <a:round/>
                      <a:headEnd type="none" w="sm" len="sm"/>
                      <a:tailEnd type="none" w="sm" len="sm"/>
                    </a:lnT>
                    <a:lnB w="8650" cap="flat" cmpd="sng">
                      <a:solidFill>
                        <a:srgbClr val="073763"/>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000" b="1" dirty="0">
                          <a:solidFill>
                            <a:srgbClr val="0B5394"/>
                          </a:solidFill>
                          <a:latin typeface="Barlow"/>
                          <a:ea typeface="Barlow"/>
                          <a:cs typeface="Barlow"/>
                          <a:sym typeface="Barlow"/>
                        </a:rPr>
                        <a:t>970</a:t>
                      </a:r>
                      <a:endParaRPr sz="2000" b="1" dirty="0">
                        <a:solidFill>
                          <a:srgbClr val="0B5394"/>
                        </a:solidFill>
                        <a:latin typeface="Barlow"/>
                        <a:ea typeface="Barlow"/>
                        <a:cs typeface="Barlow"/>
                        <a:sym typeface="Barlow"/>
                      </a:endParaRPr>
                    </a:p>
                  </a:txBody>
                  <a:tcPr marL="28575" marR="28575" marT="19050" marB="19050" anchor="ctr">
                    <a:lnL w="8650" cap="flat" cmpd="sng">
                      <a:solidFill>
                        <a:srgbClr val="073763"/>
                      </a:solidFill>
                      <a:prstDash val="solid"/>
                      <a:round/>
                      <a:headEnd type="none" w="sm" len="sm"/>
                      <a:tailEnd type="none" w="sm" len="sm"/>
                    </a:lnL>
                    <a:lnR w="8650" cap="flat" cmpd="sng">
                      <a:solidFill>
                        <a:srgbClr val="073763"/>
                      </a:solidFill>
                      <a:prstDash val="solid"/>
                      <a:round/>
                      <a:headEnd type="none" w="sm" len="sm"/>
                      <a:tailEnd type="none" w="sm" len="sm"/>
                    </a:lnR>
                    <a:lnT w="8650" cap="flat" cmpd="sng">
                      <a:solidFill>
                        <a:srgbClr val="073763"/>
                      </a:solidFill>
                      <a:prstDash val="solid"/>
                      <a:round/>
                      <a:headEnd type="none" w="sm" len="sm"/>
                      <a:tailEnd type="none" w="sm" len="sm"/>
                    </a:lnT>
                    <a:lnB w="8650" cap="flat" cmpd="sng">
                      <a:solidFill>
                        <a:srgbClr val="073763"/>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26" name="Google Shape;326;p53"/>
          <p:cNvSpPr txBox="1"/>
          <p:nvPr/>
        </p:nvSpPr>
        <p:spPr>
          <a:xfrm>
            <a:off x="130425" y="1133175"/>
            <a:ext cx="2031000" cy="2162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3000" b="1">
                <a:solidFill>
                  <a:srgbClr val="314D77"/>
                </a:solidFill>
                <a:latin typeface="Poppins"/>
                <a:ea typeface="Poppins"/>
                <a:cs typeface="Poppins"/>
                <a:sym typeface="Poppins"/>
              </a:rPr>
              <a:t>2023</a:t>
            </a:r>
            <a:endParaRPr sz="3000" b="1">
              <a:solidFill>
                <a:srgbClr val="314D77"/>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4500"/>
              <a:buFont typeface="Arial"/>
              <a:buNone/>
            </a:pPr>
            <a:r>
              <a:rPr lang="en" sz="2700" b="1">
                <a:solidFill>
                  <a:srgbClr val="314D77"/>
                </a:solidFill>
                <a:latin typeface="Poppins"/>
                <a:ea typeface="Poppins"/>
                <a:cs typeface="Poppins"/>
                <a:sym typeface="Poppins"/>
              </a:rPr>
              <a:t>Impact of Family Planning </a:t>
            </a:r>
            <a:endParaRPr sz="2700" b="1">
              <a:solidFill>
                <a:srgbClr val="314D77"/>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4500"/>
              <a:buFont typeface="Arial"/>
              <a:buNone/>
            </a:pPr>
            <a:endParaRPr sz="2500" b="1">
              <a:solidFill>
                <a:srgbClr val="314D77"/>
              </a:solidFill>
              <a:latin typeface="Poppins"/>
              <a:ea typeface="Poppins"/>
              <a:cs typeface="Poppins"/>
              <a:sym typeface="Poppins"/>
            </a:endParaRPr>
          </a:p>
        </p:txBody>
      </p:sp>
      <p:sp>
        <p:nvSpPr>
          <p:cNvPr id="327" name="Google Shape;327;p53"/>
          <p:cNvSpPr/>
          <p:nvPr/>
        </p:nvSpPr>
        <p:spPr>
          <a:xfrm>
            <a:off x="2184525" y="833775"/>
            <a:ext cx="141000" cy="2523600"/>
          </a:xfrm>
          <a:prstGeom prst="rect">
            <a:avLst/>
          </a:prstGeom>
          <a:solidFill>
            <a:srgbClr val="FEC83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aphicFrame>
        <p:nvGraphicFramePr>
          <p:cNvPr id="328" name="Google Shape;328;p53"/>
          <p:cNvGraphicFramePr/>
          <p:nvPr/>
        </p:nvGraphicFramePr>
        <p:xfrm>
          <a:off x="9870388" y="-112550"/>
          <a:ext cx="3526625" cy="3833622"/>
        </p:xfrm>
        <a:graphic>
          <a:graphicData uri="http://schemas.openxmlformats.org/drawingml/2006/table">
            <a:tbl>
              <a:tblPr>
                <a:noFill/>
                <a:tableStyleId>{0951F02D-F56C-407F-BC03-CC54189C92B6}</a:tableStyleId>
              </a:tblPr>
              <a:tblGrid>
                <a:gridCol w="1725975">
                  <a:extLst>
                    <a:ext uri="{9D8B030D-6E8A-4147-A177-3AD203B41FA5}">
                      <a16:colId xmlns:a16="http://schemas.microsoft.com/office/drawing/2014/main" val="20000"/>
                    </a:ext>
                  </a:extLst>
                </a:gridCol>
                <a:gridCol w="900325">
                  <a:extLst>
                    <a:ext uri="{9D8B030D-6E8A-4147-A177-3AD203B41FA5}">
                      <a16:colId xmlns:a16="http://schemas.microsoft.com/office/drawing/2014/main" val="20001"/>
                    </a:ext>
                  </a:extLst>
                </a:gridCol>
                <a:gridCol w="900325">
                  <a:extLst>
                    <a:ext uri="{9D8B030D-6E8A-4147-A177-3AD203B41FA5}">
                      <a16:colId xmlns:a16="http://schemas.microsoft.com/office/drawing/2014/main" val="20002"/>
                    </a:ext>
                  </a:extLst>
                </a:gridCol>
              </a:tblGrid>
              <a:tr h="696025">
                <a:tc rowSpan="3">
                  <a:txBody>
                    <a:bodyPr/>
                    <a:lstStyle/>
                    <a:p>
                      <a:pPr marL="0" lvl="0" indent="0" algn="l" rtl="0">
                        <a:lnSpc>
                          <a:spcPct val="115000"/>
                        </a:lnSpc>
                        <a:spcBef>
                          <a:spcPts val="0"/>
                        </a:spcBef>
                        <a:spcAft>
                          <a:spcPts val="0"/>
                        </a:spcAft>
                        <a:buNone/>
                      </a:pPr>
                      <a:r>
                        <a:rPr lang="en" sz="1200" b="1">
                          <a:solidFill>
                            <a:srgbClr val="0B5394"/>
                          </a:solidFill>
                          <a:latin typeface="Barlow"/>
                          <a:ea typeface="Barlow"/>
                          <a:cs typeface="Barlow"/>
                          <a:sym typeface="Barlow"/>
                        </a:rPr>
                        <a:t>Number of women using a modern method of FP</a:t>
                      </a:r>
                      <a:r>
                        <a:rPr lang="en" sz="1200">
                          <a:solidFill>
                            <a:srgbClr val="0B5394"/>
                          </a:solidFill>
                          <a:latin typeface="Barlow"/>
                          <a:ea typeface="Barlow"/>
                          <a:cs typeface="Barlow"/>
                          <a:sym typeface="Barlow"/>
                        </a:rPr>
                        <a:t>:</a:t>
                      </a:r>
                      <a:endParaRPr sz="1200">
                        <a:solidFill>
                          <a:srgbClr val="0B5394"/>
                        </a:solidFill>
                        <a:latin typeface="Barlow"/>
                        <a:ea typeface="Barlow"/>
                        <a:cs typeface="Barlow"/>
                        <a:sym typeface="Barlow"/>
                      </a:endParaRPr>
                    </a:p>
                    <a:p>
                      <a:pPr marL="0" lvl="0" indent="0" algn="l" rtl="0">
                        <a:lnSpc>
                          <a:spcPct val="115000"/>
                        </a:lnSpc>
                        <a:spcBef>
                          <a:spcPts val="0"/>
                        </a:spcBef>
                        <a:spcAft>
                          <a:spcPts val="0"/>
                        </a:spcAft>
                        <a:buNone/>
                      </a:pPr>
                      <a:r>
                        <a:rPr lang="en" sz="1200">
                          <a:solidFill>
                            <a:srgbClr val="0B5394"/>
                          </a:solidFill>
                          <a:latin typeface="Barlow"/>
                          <a:ea typeface="Barlow"/>
                          <a:cs typeface="Barlow"/>
                          <a:sym typeface="Barlow"/>
                        </a:rPr>
                        <a:t>8,677,668</a:t>
                      </a:r>
                      <a:endParaRPr/>
                    </a:p>
                  </a:txBody>
                  <a:tcPr marL="28575" marR="28575" marT="19050" marB="19050" anchor="ctr">
                    <a:lnL w="8650" cap="flat" cmpd="sng">
                      <a:solidFill>
                        <a:srgbClr val="073763"/>
                      </a:solidFill>
                      <a:prstDash val="solid"/>
                      <a:round/>
                      <a:headEnd type="none" w="sm" len="sm"/>
                      <a:tailEnd type="none" w="sm" len="sm"/>
                    </a:lnL>
                    <a:lnR w="8650" cap="flat" cmpd="sng">
                      <a:solidFill>
                        <a:srgbClr val="073763"/>
                      </a:solidFill>
                      <a:prstDash val="solid"/>
                      <a:round/>
                      <a:headEnd type="none" w="sm" len="sm"/>
                      <a:tailEnd type="none" w="sm" len="sm"/>
                    </a:lnR>
                    <a:lnT w="8650" cap="flat" cmpd="sng">
                      <a:solidFill>
                        <a:srgbClr val="073763"/>
                      </a:solidFill>
                      <a:prstDash val="solid"/>
                      <a:round/>
                      <a:headEnd type="none" w="sm" len="sm"/>
                      <a:tailEnd type="none" w="sm" len="sm"/>
                    </a:lnT>
                    <a:lnB w="8650" cap="flat" cmpd="sng">
                      <a:solidFill>
                        <a:srgbClr val="073763"/>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0B5394"/>
                          </a:solidFill>
                          <a:latin typeface="Barlow"/>
                          <a:ea typeface="Barlow"/>
                          <a:cs typeface="Barlow"/>
                          <a:sym typeface="Barlow"/>
                        </a:rPr>
                        <a:t>Number of</a:t>
                      </a:r>
                      <a:r>
                        <a:rPr lang="en" sz="1200" b="1">
                          <a:solidFill>
                            <a:srgbClr val="0B5394"/>
                          </a:solidFill>
                          <a:latin typeface="Barlow"/>
                          <a:ea typeface="Barlow"/>
                          <a:cs typeface="Barlow"/>
                          <a:sym typeface="Barlow"/>
                        </a:rPr>
                        <a:t> unintended pregnancies averted </a:t>
                      </a:r>
                      <a:r>
                        <a:rPr lang="en" sz="1200">
                          <a:solidFill>
                            <a:srgbClr val="0B5394"/>
                          </a:solidFill>
                          <a:latin typeface="Barlow"/>
                          <a:ea typeface="Barlow"/>
                          <a:cs typeface="Barlow"/>
                          <a:sym typeface="Barlow"/>
                        </a:rPr>
                        <a:t>due to modern FP use</a:t>
                      </a:r>
                      <a:endParaRPr sz="1200">
                        <a:solidFill>
                          <a:srgbClr val="0B5394"/>
                        </a:solidFill>
                        <a:latin typeface="Barlow"/>
                        <a:ea typeface="Barlow"/>
                        <a:cs typeface="Barlow"/>
                        <a:sym typeface="Barlow"/>
                      </a:endParaRPr>
                    </a:p>
                  </a:txBody>
                  <a:tcPr marL="28575" marR="28575" marT="19050" marB="19050" anchor="b">
                    <a:lnL w="8650" cap="flat" cmpd="sng">
                      <a:solidFill>
                        <a:srgbClr val="073763"/>
                      </a:solidFill>
                      <a:prstDash val="solid"/>
                      <a:round/>
                      <a:headEnd type="none" w="sm" len="sm"/>
                      <a:tailEnd type="none" w="sm" len="sm"/>
                    </a:lnL>
                    <a:lnR w="8650" cap="flat" cmpd="sng">
                      <a:solidFill>
                        <a:srgbClr val="073763"/>
                      </a:solidFill>
                      <a:prstDash val="solid"/>
                      <a:round/>
                      <a:headEnd type="none" w="sm" len="sm"/>
                      <a:tailEnd type="none" w="sm" len="sm"/>
                    </a:lnR>
                    <a:lnT w="8650" cap="flat" cmpd="sng">
                      <a:solidFill>
                        <a:srgbClr val="073763"/>
                      </a:solidFill>
                      <a:prstDash val="solid"/>
                      <a:round/>
                      <a:headEnd type="none" w="sm" len="sm"/>
                      <a:tailEnd type="none" w="sm" len="sm"/>
                    </a:lnT>
                    <a:lnB w="8650" cap="flat" cmpd="sng">
                      <a:solidFill>
                        <a:srgbClr val="073763"/>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0B5394"/>
                          </a:solidFill>
                          <a:latin typeface="Barlow"/>
                          <a:ea typeface="Barlow"/>
                          <a:cs typeface="Barlow"/>
                          <a:sym typeface="Barlow"/>
                        </a:rPr>
                        <a:t>3,193,623</a:t>
                      </a:r>
                      <a:endParaRPr sz="1200">
                        <a:solidFill>
                          <a:srgbClr val="0B5394"/>
                        </a:solidFill>
                        <a:latin typeface="Barlow"/>
                        <a:ea typeface="Barlow"/>
                        <a:cs typeface="Barlow"/>
                        <a:sym typeface="Barlow"/>
                      </a:endParaRPr>
                    </a:p>
                  </a:txBody>
                  <a:tcPr marL="28575" marR="28575" marT="19050" marB="19050">
                    <a:lnL w="8650" cap="flat" cmpd="sng">
                      <a:solidFill>
                        <a:srgbClr val="073763"/>
                      </a:solidFill>
                      <a:prstDash val="solid"/>
                      <a:round/>
                      <a:headEnd type="none" w="sm" len="sm"/>
                      <a:tailEnd type="none" w="sm" len="sm"/>
                    </a:lnL>
                    <a:lnR w="8650" cap="flat" cmpd="sng">
                      <a:solidFill>
                        <a:srgbClr val="073763"/>
                      </a:solidFill>
                      <a:prstDash val="solid"/>
                      <a:round/>
                      <a:headEnd type="none" w="sm" len="sm"/>
                      <a:tailEnd type="none" w="sm" len="sm"/>
                    </a:lnR>
                    <a:lnT w="8650" cap="flat" cmpd="sng">
                      <a:solidFill>
                        <a:srgbClr val="073763"/>
                      </a:solidFill>
                      <a:prstDash val="solid"/>
                      <a:round/>
                      <a:headEnd type="none" w="sm" len="sm"/>
                      <a:tailEnd type="none" w="sm" len="sm"/>
                    </a:lnT>
                    <a:lnB w="8650" cap="flat" cmpd="sng">
                      <a:solidFill>
                        <a:srgbClr val="073763"/>
                      </a:solidFill>
                      <a:prstDash val="solid"/>
                      <a:round/>
                      <a:headEnd type="none" w="sm" len="sm"/>
                      <a:tailEnd type="none" w="sm" len="sm"/>
                    </a:lnB>
                  </a:tcPr>
                </a:tc>
                <a:extLst>
                  <a:ext uri="{0D108BD9-81ED-4DB2-BD59-A6C34878D82A}">
                    <a16:rowId xmlns:a16="http://schemas.microsoft.com/office/drawing/2014/main" val="10000"/>
                  </a:ext>
                </a:extLst>
              </a:tr>
              <a:tr h="696025">
                <a:tc vMerge="1">
                  <a:txBody>
                    <a:bodyPr/>
                    <a:lstStyle/>
                    <a:p>
                      <a:endParaRPr lang="en-US"/>
                    </a:p>
                  </a:txBody>
                  <a:tcPr/>
                </a:tc>
                <a:tc>
                  <a:txBody>
                    <a:bodyPr/>
                    <a:lstStyle/>
                    <a:p>
                      <a:pPr marL="0" lvl="0" indent="0" algn="l" rtl="0">
                        <a:lnSpc>
                          <a:spcPct val="115000"/>
                        </a:lnSpc>
                        <a:spcBef>
                          <a:spcPts val="0"/>
                        </a:spcBef>
                        <a:spcAft>
                          <a:spcPts val="0"/>
                        </a:spcAft>
                        <a:buNone/>
                      </a:pPr>
                      <a:r>
                        <a:rPr lang="en" sz="1200">
                          <a:solidFill>
                            <a:srgbClr val="0B5394"/>
                          </a:solidFill>
                          <a:latin typeface="Barlow"/>
                          <a:ea typeface="Barlow"/>
                          <a:cs typeface="Barlow"/>
                          <a:sym typeface="Barlow"/>
                        </a:rPr>
                        <a:t>Number of</a:t>
                      </a:r>
                      <a:r>
                        <a:rPr lang="en" sz="1200" b="1">
                          <a:solidFill>
                            <a:srgbClr val="0B5394"/>
                          </a:solidFill>
                          <a:latin typeface="Barlow"/>
                          <a:ea typeface="Barlow"/>
                          <a:cs typeface="Barlow"/>
                          <a:sym typeface="Barlow"/>
                        </a:rPr>
                        <a:t> unsafe abortions averted </a:t>
                      </a:r>
                      <a:r>
                        <a:rPr lang="en" sz="1200">
                          <a:solidFill>
                            <a:srgbClr val="0B5394"/>
                          </a:solidFill>
                          <a:latin typeface="Barlow"/>
                          <a:ea typeface="Barlow"/>
                          <a:cs typeface="Barlow"/>
                          <a:sym typeface="Barlow"/>
                        </a:rPr>
                        <a:t>due to modern FP use</a:t>
                      </a:r>
                      <a:endParaRPr sz="1200">
                        <a:solidFill>
                          <a:srgbClr val="0B5394"/>
                        </a:solidFill>
                        <a:latin typeface="Barlow"/>
                        <a:ea typeface="Barlow"/>
                        <a:cs typeface="Barlow"/>
                        <a:sym typeface="Barlow"/>
                      </a:endParaRPr>
                    </a:p>
                  </a:txBody>
                  <a:tcPr marL="28575" marR="28575" marT="19050" marB="19050" anchor="b">
                    <a:lnL w="8650" cap="flat" cmpd="sng">
                      <a:solidFill>
                        <a:srgbClr val="073763"/>
                      </a:solidFill>
                      <a:prstDash val="solid"/>
                      <a:round/>
                      <a:headEnd type="none" w="sm" len="sm"/>
                      <a:tailEnd type="none" w="sm" len="sm"/>
                    </a:lnL>
                    <a:lnR w="8650" cap="flat" cmpd="sng">
                      <a:solidFill>
                        <a:srgbClr val="073763"/>
                      </a:solidFill>
                      <a:prstDash val="solid"/>
                      <a:round/>
                      <a:headEnd type="none" w="sm" len="sm"/>
                      <a:tailEnd type="none" w="sm" len="sm"/>
                    </a:lnR>
                    <a:lnT w="8650" cap="flat" cmpd="sng">
                      <a:solidFill>
                        <a:srgbClr val="073763"/>
                      </a:solidFill>
                      <a:prstDash val="solid"/>
                      <a:round/>
                      <a:headEnd type="none" w="sm" len="sm"/>
                      <a:tailEnd type="none" w="sm" len="sm"/>
                    </a:lnT>
                    <a:lnB w="8650" cap="flat" cmpd="sng">
                      <a:solidFill>
                        <a:srgbClr val="073763"/>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0B5394"/>
                          </a:solidFill>
                          <a:latin typeface="Barlow"/>
                          <a:ea typeface="Barlow"/>
                          <a:cs typeface="Barlow"/>
                          <a:sym typeface="Barlow"/>
                        </a:rPr>
                        <a:t>830,249</a:t>
                      </a:r>
                      <a:endParaRPr sz="1200">
                        <a:solidFill>
                          <a:srgbClr val="0B5394"/>
                        </a:solidFill>
                        <a:latin typeface="Barlow"/>
                        <a:ea typeface="Barlow"/>
                        <a:cs typeface="Barlow"/>
                        <a:sym typeface="Barlow"/>
                      </a:endParaRPr>
                    </a:p>
                  </a:txBody>
                  <a:tcPr marL="28575" marR="28575" marT="19050" marB="19050">
                    <a:lnL w="8650" cap="flat" cmpd="sng">
                      <a:solidFill>
                        <a:srgbClr val="073763"/>
                      </a:solidFill>
                      <a:prstDash val="solid"/>
                      <a:round/>
                      <a:headEnd type="none" w="sm" len="sm"/>
                      <a:tailEnd type="none" w="sm" len="sm"/>
                    </a:lnL>
                    <a:lnR w="8650" cap="flat" cmpd="sng">
                      <a:solidFill>
                        <a:srgbClr val="073763"/>
                      </a:solidFill>
                      <a:prstDash val="solid"/>
                      <a:round/>
                      <a:headEnd type="none" w="sm" len="sm"/>
                      <a:tailEnd type="none" w="sm" len="sm"/>
                    </a:lnR>
                    <a:lnT w="8650" cap="flat" cmpd="sng">
                      <a:solidFill>
                        <a:srgbClr val="073763"/>
                      </a:solidFill>
                      <a:prstDash val="solid"/>
                      <a:round/>
                      <a:headEnd type="none" w="sm" len="sm"/>
                      <a:tailEnd type="none" w="sm" len="sm"/>
                    </a:lnT>
                    <a:lnB w="8650" cap="flat" cmpd="sng">
                      <a:solidFill>
                        <a:srgbClr val="073763"/>
                      </a:solidFill>
                      <a:prstDash val="solid"/>
                      <a:round/>
                      <a:headEnd type="none" w="sm" len="sm"/>
                      <a:tailEnd type="none" w="sm" len="sm"/>
                    </a:lnB>
                  </a:tcPr>
                </a:tc>
                <a:extLst>
                  <a:ext uri="{0D108BD9-81ED-4DB2-BD59-A6C34878D82A}">
                    <a16:rowId xmlns:a16="http://schemas.microsoft.com/office/drawing/2014/main" val="10001"/>
                  </a:ext>
                </a:extLst>
              </a:tr>
              <a:tr h="696025">
                <a:tc vMerge="1">
                  <a:txBody>
                    <a:bodyPr/>
                    <a:lstStyle/>
                    <a:p>
                      <a:endParaRPr lang="en-US"/>
                    </a:p>
                  </a:txBody>
                  <a:tcPr/>
                </a:tc>
                <a:tc>
                  <a:txBody>
                    <a:bodyPr/>
                    <a:lstStyle/>
                    <a:p>
                      <a:pPr marL="0" lvl="0" indent="0" algn="l" rtl="0">
                        <a:lnSpc>
                          <a:spcPct val="115000"/>
                        </a:lnSpc>
                        <a:spcBef>
                          <a:spcPts val="0"/>
                        </a:spcBef>
                        <a:spcAft>
                          <a:spcPts val="0"/>
                        </a:spcAft>
                        <a:buNone/>
                      </a:pPr>
                      <a:r>
                        <a:rPr lang="en" sz="1200">
                          <a:solidFill>
                            <a:srgbClr val="0B5394"/>
                          </a:solidFill>
                          <a:latin typeface="Barlow"/>
                          <a:ea typeface="Barlow"/>
                          <a:cs typeface="Barlow"/>
                          <a:sym typeface="Barlow"/>
                        </a:rPr>
                        <a:t>Number of </a:t>
                      </a:r>
                      <a:r>
                        <a:rPr lang="en" sz="1200" b="1">
                          <a:solidFill>
                            <a:srgbClr val="0B5394"/>
                          </a:solidFill>
                          <a:latin typeface="Barlow"/>
                          <a:ea typeface="Barlow"/>
                          <a:cs typeface="Barlow"/>
                          <a:sym typeface="Barlow"/>
                        </a:rPr>
                        <a:t>maternal deaths averted</a:t>
                      </a:r>
                      <a:r>
                        <a:rPr lang="en" sz="1200">
                          <a:solidFill>
                            <a:srgbClr val="0B5394"/>
                          </a:solidFill>
                          <a:latin typeface="Barlow"/>
                          <a:ea typeface="Barlow"/>
                          <a:cs typeface="Barlow"/>
                          <a:sym typeface="Barlow"/>
                        </a:rPr>
                        <a:t> due to modern FP use</a:t>
                      </a:r>
                      <a:endParaRPr sz="1200">
                        <a:solidFill>
                          <a:srgbClr val="0B5394"/>
                        </a:solidFill>
                        <a:latin typeface="Barlow"/>
                        <a:ea typeface="Barlow"/>
                        <a:cs typeface="Barlow"/>
                        <a:sym typeface="Barlow"/>
                      </a:endParaRPr>
                    </a:p>
                  </a:txBody>
                  <a:tcPr marL="28575" marR="28575" marT="19050" marB="19050" anchor="b">
                    <a:lnL w="8650" cap="flat" cmpd="sng">
                      <a:solidFill>
                        <a:srgbClr val="073763"/>
                      </a:solidFill>
                      <a:prstDash val="solid"/>
                      <a:round/>
                      <a:headEnd type="none" w="sm" len="sm"/>
                      <a:tailEnd type="none" w="sm" len="sm"/>
                    </a:lnL>
                    <a:lnR w="8650" cap="flat" cmpd="sng">
                      <a:solidFill>
                        <a:srgbClr val="073763"/>
                      </a:solidFill>
                      <a:prstDash val="solid"/>
                      <a:round/>
                      <a:headEnd type="none" w="sm" len="sm"/>
                      <a:tailEnd type="none" w="sm" len="sm"/>
                    </a:lnR>
                    <a:lnT w="8650" cap="flat" cmpd="sng">
                      <a:solidFill>
                        <a:srgbClr val="073763"/>
                      </a:solidFill>
                      <a:prstDash val="solid"/>
                      <a:round/>
                      <a:headEnd type="none" w="sm" len="sm"/>
                      <a:tailEnd type="none" w="sm" len="sm"/>
                    </a:lnT>
                    <a:lnB w="8650" cap="flat" cmpd="sng">
                      <a:solidFill>
                        <a:srgbClr val="073763"/>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solidFill>
                            <a:srgbClr val="0B5394"/>
                          </a:solidFill>
                          <a:latin typeface="Barlow"/>
                          <a:ea typeface="Barlow"/>
                          <a:cs typeface="Barlow"/>
                          <a:sym typeface="Barlow"/>
                        </a:rPr>
                        <a:t>973</a:t>
                      </a:r>
                      <a:endParaRPr sz="1200">
                        <a:solidFill>
                          <a:srgbClr val="0B5394"/>
                        </a:solidFill>
                        <a:latin typeface="Barlow"/>
                        <a:ea typeface="Barlow"/>
                        <a:cs typeface="Barlow"/>
                        <a:sym typeface="Barlow"/>
                      </a:endParaRPr>
                    </a:p>
                  </a:txBody>
                  <a:tcPr marL="28575" marR="28575" marT="19050" marB="19050">
                    <a:lnL w="8650" cap="flat" cmpd="sng">
                      <a:solidFill>
                        <a:srgbClr val="073763"/>
                      </a:solidFill>
                      <a:prstDash val="solid"/>
                      <a:round/>
                      <a:headEnd type="none" w="sm" len="sm"/>
                      <a:tailEnd type="none" w="sm" len="sm"/>
                    </a:lnL>
                    <a:lnR w="8650" cap="flat" cmpd="sng">
                      <a:solidFill>
                        <a:srgbClr val="073763"/>
                      </a:solidFill>
                      <a:prstDash val="solid"/>
                      <a:round/>
                      <a:headEnd type="none" w="sm" len="sm"/>
                      <a:tailEnd type="none" w="sm" len="sm"/>
                    </a:lnR>
                    <a:lnT w="8650" cap="flat" cmpd="sng">
                      <a:solidFill>
                        <a:srgbClr val="073763"/>
                      </a:solidFill>
                      <a:prstDash val="solid"/>
                      <a:round/>
                      <a:headEnd type="none" w="sm" len="sm"/>
                      <a:tailEnd type="none" w="sm" len="sm"/>
                    </a:lnT>
                    <a:lnB w="8650" cap="flat" cmpd="sng">
                      <a:solidFill>
                        <a:srgbClr val="073763"/>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29" name="Google Shape;329;p53"/>
          <p:cNvSpPr txBox="1"/>
          <p:nvPr/>
        </p:nvSpPr>
        <p:spPr>
          <a:xfrm>
            <a:off x="206625" y="3892425"/>
            <a:ext cx="85803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dirty="0">
              <a:latin typeface="Barlow"/>
              <a:ea typeface="Barlow"/>
              <a:cs typeface="Barlow"/>
              <a:sym typeface="Barlo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4"/>
          <p:cNvSpPr txBox="1"/>
          <p:nvPr/>
        </p:nvSpPr>
        <p:spPr>
          <a:xfrm>
            <a:off x="93458" y="1115125"/>
            <a:ext cx="3000000" cy="264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 sz="4000" b="1" i="0" u="none" strike="noStrike" cap="none">
                <a:solidFill>
                  <a:srgbClr val="314D77"/>
                </a:solidFill>
                <a:latin typeface="Poppins"/>
                <a:ea typeface="Poppins"/>
                <a:cs typeface="Poppins"/>
                <a:sym typeface="Poppins"/>
              </a:rPr>
              <a:t>What</a:t>
            </a:r>
            <a:r>
              <a:rPr lang="en" sz="4000" b="1">
                <a:solidFill>
                  <a:srgbClr val="314D77"/>
                </a:solidFill>
                <a:latin typeface="Poppins"/>
                <a:ea typeface="Poppins"/>
                <a:cs typeface="Poppins"/>
                <a:sym typeface="Poppins"/>
              </a:rPr>
              <a:t> </a:t>
            </a:r>
            <a:endParaRPr sz="4000" b="1">
              <a:solidFill>
                <a:srgbClr val="314D77"/>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4400"/>
              <a:buFont typeface="Arial"/>
              <a:buNone/>
            </a:pPr>
            <a:r>
              <a:rPr lang="en" sz="4000" b="1">
                <a:solidFill>
                  <a:srgbClr val="314D77"/>
                </a:solidFill>
                <a:latin typeface="Poppins"/>
                <a:ea typeface="Poppins"/>
                <a:cs typeface="Poppins"/>
                <a:sym typeface="Poppins"/>
              </a:rPr>
              <a:t>is our </a:t>
            </a:r>
            <a:r>
              <a:rPr lang="en" sz="4000" b="1" i="0" u="none" strike="noStrike" cap="none">
                <a:solidFill>
                  <a:srgbClr val="314D77"/>
                </a:solidFill>
                <a:latin typeface="Poppins"/>
                <a:ea typeface="Poppins"/>
                <a:cs typeface="Poppins"/>
                <a:sym typeface="Poppins"/>
              </a:rPr>
              <a:t> target</a:t>
            </a:r>
            <a:endParaRPr sz="4000" b="1" i="0" u="none" strike="noStrike" cap="none">
              <a:solidFill>
                <a:srgbClr val="314D77"/>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4400"/>
              <a:buFont typeface="Arial"/>
              <a:buNone/>
            </a:pPr>
            <a:r>
              <a:rPr lang="en" sz="4000" b="1">
                <a:solidFill>
                  <a:srgbClr val="314D77"/>
                </a:solidFill>
                <a:latin typeface="Poppins"/>
                <a:ea typeface="Poppins"/>
                <a:cs typeface="Poppins"/>
                <a:sym typeface="Poppins"/>
              </a:rPr>
              <a:t>for FP</a:t>
            </a:r>
            <a:r>
              <a:rPr lang="en" sz="4000" b="1" i="0" u="none" strike="noStrike" cap="none">
                <a:solidFill>
                  <a:srgbClr val="314D77"/>
                </a:solidFill>
                <a:latin typeface="Poppins"/>
                <a:ea typeface="Poppins"/>
                <a:cs typeface="Poppins"/>
                <a:sym typeface="Poppins"/>
              </a:rPr>
              <a:t>?</a:t>
            </a:r>
            <a:endParaRPr sz="900" b="0" i="0" u="none" strike="noStrike" cap="none">
              <a:solidFill>
                <a:srgbClr val="000000"/>
              </a:solidFill>
              <a:latin typeface="Arial"/>
              <a:ea typeface="Arial"/>
              <a:cs typeface="Arial"/>
              <a:sym typeface="Arial"/>
            </a:endParaRPr>
          </a:p>
        </p:txBody>
      </p:sp>
      <p:sp>
        <p:nvSpPr>
          <p:cNvPr id="335" name="Google Shape;335;p54"/>
          <p:cNvSpPr/>
          <p:nvPr/>
        </p:nvSpPr>
        <p:spPr>
          <a:xfrm>
            <a:off x="2118338" y="763681"/>
            <a:ext cx="140100" cy="2734800"/>
          </a:xfrm>
          <a:prstGeom prst="rect">
            <a:avLst/>
          </a:prstGeom>
          <a:solidFill>
            <a:srgbClr val="FEC83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36" name="Google Shape;336;p54"/>
          <p:cNvSpPr txBox="1"/>
          <p:nvPr/>
        </p:nvSpPr>
        <p:spPr>
          <a:xfrm>
            <a:off x="6575918" y="1284475"/>
            <a:ext cx="2418307" cy="295462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3200" b="1" dirty="0">
                <a:solidFill>
                  <a:schemeClr val="dk1"/>
                </a:solidFill>
                <a:latin typeface="Comfortaa"/>
                <a:ea typeface="Comfortaa"/>
                <a:cs typeface="Comfortaa"/>
                <a:sym typeface="Comfortaa"/>
              </a:rPr>
              <a:t>Demand Satisfied</a:t>
            </a:r>
            <a:r>
              <a:rPr lang="en" sz="2200" b="1" dirty="0">
                <a:solidFill>
                  <a:schemeClr val="dk1"/>
                </a:solidFill>
                <a:latin typeface="Comfortaa"/>
                <a:ea typeface="Comfortaa"/>
                <a:cs typeface="Comfortaa"/>
                <a:sym typeface="Comfortaa"/>
              </a:rPr>
              <a:t> with Modern Family Planning Methods of</a:t>
            </a:r>
            <a:endParaRPr sz="2200" b="1" dirty="0">
              <a:solidFill>
                <a:schemeClr val="dk1"/>
              </a:solidFill>
              <a:latin typeface="Comfortaa"/>
              <a:ea typeface="Comfortaa"/>
              <a:cs typeface="Comfortaa"/>
              <a:sym typeface="Comfortaa"/>
            </a:endParaRPr>
          </a:p>
          <a:p>
            <a:pPr marL="0" lvl="0" indent="0" algn="l" rtl="0">
              <a:spcBef>
                <a:spcPts val="0"/>
              </a:spcBef>
              <a:spcAft>
                <a:spcPts val="0"/>
              </a:spcAft>
              <a:buClr>
                <a:schemeClr val="dk1"/>
              </a:buClr>
              <a:buSzPts val="1100"/>
              <a:buFont typeface="Arial"/>
              <a:buNone/>
            </a:pPr>
            <a:r>
              <a:rPr lang="en" sz="2800" b="1" u="sng" dirty="0">
                <a:solidFill>
                  <a:schemeClr val="dk1"/>
                </a:solidFill>
                <a:highlight>
                  <a:srgbClr val="FEC832"/>
                </a:highlight>
                <a:latin typeface="Comfortaa"/>
                <a:ea typeface="Comfortaa"/>
                <a:cs typeface="Comfortaa"/>
                <a:sym typeface="Comfortaa"/>
              </a:rPr>
              <a:t>75% by 2030</a:t>
            </a:r>
            <a:endParaRPr sz="2800" b="1" u="sng" dirty="0">
              <a:highlight>
                <a:srgbClr val="FEC832"/>
              </a:highlight>
              <a:latin typeface="Comfortaa"/>
              <a:ea typeface="Comfortaa"/>
              <a:cs typeface="Comfortaa"/>
              <a:sym typeface="Comfortaa"/>
            </a:endParaRPr>
          </a:p>
        </p:txBody>
      </p:sp>
      <p:cxnSp>
        <p:nvCxnSpPr>
          <p:cNvPr id="337" name="Google Shape;337;p54"/>
          <p:cNvCxnSpPr/>
          <p:nvPr/>
        </p:nvCxnSpPr>
        <p:spPr>
          <a:xfrm>
            <a:off x="9728275" y="731675"/>
            <a:ext cx="2821200" cy="0"/>
          </a:xfrm>
          <a:prstGeom prst="straightConnector1">
            <a:avLst/>
          </a:prstGeom>
          <a:noFill/>
          <a:ln w="9525" cap="flat" cmpd="sng">
            <a:solidFill>
              <a:schemeClr val="dk2"/>
            </a:solidFill>
            <a:prstDash val="solid"/>
            <a:round/>
            <a:headEnd type="none" w="med" len="med"/>
            <a:tailEnd type="none" w="med" len="med"/>
          </a:ln>
        </p:spPr>
      </p:cxnSp>
      <p:sp>
        <p:nvSpPr>
          <p:cNvPr id="338" name="Google Shape;338;p54"/>
          <p:cNvSpPr txBox="1"/>
          <p:nvPr/>
        </p:nvSpPr>
        <p:spPr>
          <a:xfrm>
            <a:off x="17251" y="4848175"/>
            <a:ext cx="5039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Barlow"/>
                <a:ea typeface="Barlow"/>
                <a:cs typeface="Barlow"/>
                <a:sym typeface="Barlow"/>
              </a:rPr>
              <a:t>Source/s: NDHS 2022; FP Dashboard</a:t>
            </a:r>
            <a:endParaRPr sz="1000">
              <a:latin typeface="Barlow"/>
              <a:ea typeface="Barlow"/>
              <a:cs typeface="Barlow"/>
              <a:sym typeface="Barlow"/>
            </a:endParaRPr>
          </a:p>
        </p:txBody>
      </p:sp>
      <p:pic>
        <p:nvPicPr>
          <p:cNvPr id="339" name="Google Shape;339;p54"/>
          <p:cNvPicPr preferRelativeResize="0"/>
          <p:nvPr/>
        </p:nvPicPr>
        <p:blipFill>
          <a:blip r:embed="rId3">
            <a:alphaModFix/>
          </a:blip>
          <a:stretch>
            <a:fillRect/>
          </a:stretch>
        </p:blipFill>
        <p:spPr>
          <a:xfrm>
            <a:off x="2347784" y="107093"/>
            <a:ext cx="4228134" cy="5009633"/>
          </a:xfrm>
          <a:prstGeom prst="rect">
            <a:avLst/>
          </a:prstGeom>
          <a:noFill/>
          <a:ln>
            <a:noFill/>
          </a:ln>
        </p:spPr>
      </p:pic>
      <p:pic>
        <p:nvPicPr>
          <p:cNvPr id="340" name="Google Shape;340;p54"/>
          <p:cNvPicPr preferRelativeResize="0"/>
          <p:nvPr/>
        </p:nvPicPr>
        <p:blipFill rotWithShape="1">
          <a:blip r:embed="rId4">
            <a:alphaModFix/>
          </a:blip>
          <a:srcRect b="17796"/>
          <a:stretch/>
        </p:blipFill>
        <p:spPr>
          <a:xfrm>
            <a:off x="4939972" y="3674075"/>
            <a:ext cx="1841896" cy="1442651"/>
          </a:xfrm>
          <a:prstGeom prst="rect">
            <a:avLst/>
          </a:prstGeom>
          <a:noFill/>
          <a:ln>
            <a:noFill/>
          </a:ln>
        </p:spPr>
      </p:pic>
      <p:sp>
        <p:nvSpPr>
          <p:cNvPr id="2" name="Arrow: Down 1">
            <a:extLst>
              <a:ext uri="{FF2B5EF4-FFF2-40B4-BE49-F238E27FC236}">
                <a16:creationId xmlns:a16="http://schemas.microsoft.com/office/drawing/2014/main" id="{A7A2AC9A-7C91-4898-99B1-5F9B84253E41}"/>
              </a:ext>
            </a:extLst>
          </p:cNvPr>
          <p:cNvSpPr/>
          <p:nvPr/>
        </p:nvSpPr>
        <p:spPr>
          <a:xfrm>
            <a:off x="5923005" y="2199503"/>
            <a:ext cx="214184" cy="551935"/>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5"/>
          <p:cNvSpPr txBox="1"/>
          <p:nvPr/>
        </p:nvSpPr>
        <p:spPr>
          <a:xfrm>
            <a:off x="714450" y="1040625"/>
            <a:ext cx="7632900" cy="3361200"/>
          </a:xfrm>
          <a:prstGeom prst="rect">
            <a:avLst/>
          </a:prstGeom>
          <a:noFill/>
          <a:ln>
            <a:noFill/>
          </a:ln>
        </p:spPr>
        <p:txBody>
          <a:bodyPr spcFirstLastPara="1" wrap="square" lIns="68575" tIns="68575" rIns="68575" bIns="68575" anchor="t" anchorCtr="0">
            <a:noAutofit/>
          </a:bodyPr>
          <a:lstStyle/>
          <a:p>
            <a:pPr marL="0" marR="0" lvl="2" indent="0" algn="l" rtl="0">
              <a:lnSpc>
                <a:spcPct val="107000"/>
              </a:lnSpc>
              <a:spcBef>
                <a:spcPts val="0"/>
              </a:spcBef>
              <a:spcAft>
                <a:spcPts val="0"/>
              </a:spcAft>
              <a:buClr>
                <a:srgbClr val="000000"/>
              </a:buClr>
              <a:buSzPts val="1800"/>
              <a:buFont typeface="Arial"/>
              <a:buNone/>
            </a:pPr>
            <a:r>
              <a:rPr lang="en" sz="1800" b="1" i="0" u="sng" strike="noStrike" cap="none" dirty="0">
                <a:solidFill>
                  <a:srgbClr val="000000"/>
                </a:solidFill>
                <a:latin typeface="Roboto"/>
                <a:ea typeface="Roboto"/>
                <a:cs typeface="Roboto"/>
                <a:sym typeface="Roboto"/>
              </a:rPr>
              <a:t>Commitment Objective 1: Policy</a:t>
            </a:r>
            <a:endParaRPr sz="1800" b="1" i="0" u="sng" strike="noStrike" cap="none" dirty="0">
              <a:solidFill>
                <a:srgbClr val="000000"/>
              </a:solidFill>
              <a:latin typeface="Roboto"/>
              <a:ea typeface="Roboto"/>
              <a:cs typeface="Roboto"/>
              <a:sym typeface="Roboto"/>
            </a:endParaRPr>
          </a:p>
          <a:p>
            <a:pPr marL="0" marR="0" lvl="2" indent="0" algn="l" rtl="0">
              <a:lnSpc>
                <a:spcPct val="107000"/>
              </a:lnSpc>
              <a:spcBef>
                <a:spcPts val="0"/>
              </a:spcBef>
              <a:spcAft>
                <a:spcPts val="0"/>
              </a:spcAft>
              <a:buClr>
                <a:srgbClr val="000000"/>
              </a:buClr>
              <a:buSzPts val="1500"/>
              <a:buFont typeface="Arial"/>
              <a:buNone/>
            </a:pPr>
            <a:endParaRPr sz="1500" b="1" i="0" u="none" strike="noStrike" cap="none" dirty="0">
              <a:solidFill>
                <a:srgbClr val="000000"/>
              </a:solidFill>
              <a:latin typeface="Roboto"/>
              <a:ea typeface="Roboto"/>
              <a:cs typeface="Roboto"/>
              <a:sym typeface="Roboto"/>
            </a:endParaRPr>
          </a:p>
          <a:p>
            <a:pPr marL="0" marR="0" lvl="2" indent="0" algn="l" rtl="0">
              <a:lnSpc>
                <a:spcPct val="107000"/>
              </a:lnSpc>
              <a:spcBef>
                <a:spcPts val="0"/>
              </a:spcBef>
              <a:spcAft>
                <a:spcPts val="0"/>
              </a:spcAft>
              <a:buClr>
                <a:srgbClr val="000000"/>
              </a:buClr>
              <a:buSzPts val="1500"/>
              <a:buFont typeface="Arial"/>
              <a:buNone/>
            </a:pPr>
            <a:endParaRPr sz="1500" b="1" i="0" u="none" strike="noStrike" cap="none" dirty="0">
              <a:solidFill>
                <a:srgbClr val="000000"/>
              </a:solidFill>
              <a:latin typeface="Roboto"/>
              <a:ea typeface="Roboto"/>
              <a:cs typeface="Roboto"/>
              <a:sym typeface="Roboto"/>
            </a:endParaRPr>
          </a:p>
          <a:p>
            <a:pPr marL="0" marR="0" lvl="2" indent="0" algn="l" rtl="0">
              <a:lnSpc>
                <a:spcPct val="107000"/>
              </a:lnSpc>
              <a:spcBef>
                <a:spcPts val="0"/>
              </a:spcBef>
              <a:spcAft>
                <a:spcPts val="0"/>
              </a:spcAft>
              <a:buClr>
                <a:srgbClr val="000000"/>
              </a:buClr>
              <a:buSzPts val="1500"/>
              <a:buFont typeface="Arial"/>
              <a:buNone/>
            </a:pPr>
            <a:endParaRPr sz="1500" b="1" i="0" u="none" strike="noStrike" cap="none" dirty="0">
              <a:solidFill>
                <a:srgbClr val="000000"/>
              </a:solidFill>
              <a:latin typeface="Roboto"/>
              <a:ea typeface="Roboto"/>
              <a:cs typeface="Roboto"/>
              <a:sym typeface="Roboto"/>
            </a:endParaRPr>
          </a:p>
          <a:p>
            <a:pPr marL="0" marR="0" lvl="2" indent="0" algn="just" rtl="0">
              <a:lnSpc>
                <a:spcPct val="107000"/>
              </a:lnSpc>
              <a:spcBef>
                <a:spcPts val="0"/>
              </a:spcBef>
              <a:spcAft>
                <a:spcPts val="0"/>
              </a:spcAft>
              <a:buClr>
                <a:srgbClr val="000000"/>
              </a:buClr>
              <a:buSzPts val="1800"/>
              <a:buFont typeface="Arial"/>
              <a:buNone/>
            </a:pPr>
            <a:r>
              <a:rPr lang="en" sz="1800" b="0" i="0" u="none" strike="noStrike" cap="none" dirty="0">
                <a:solidFill>
                  <a:srgbClr val="000000"/>
                </a:solidFill>
                <a:latin typeface="Roboto"/>
                <a:ea typeface="Roboto"/>
                <a:cs typeface="Roboto"/>
                <a:sym typeface="Roboto"/>
              </a:rPr>
              <a:t>The Philippines commits to full and effective implementation of the country’s UHC Law, along with the RH Law, that will guarantee all Filipinos equitable access to quality and affordable health care, goods and services, including FP and ARH services whenever and wherever these are needed, and are protected against financial risk especially the poor, vulnerable and underserved populations.</a:t>
            </a:r>
            <a:endParaRPr sz="1800" b="0" i="0" u="none" strike="noStrike" cap="none" dirty="0">
              <a:solidFill>
                <a:srgbClr val="000000"/>
              </a:solidFill>
              <a:latin typeface="Roboto"/>
              <a:ea typeface="Roboto"/>
              <a:cs typeface="Roboto"/>
              <a:sym typeface="Roboto"/>
            </a:endParaRPr>
          </a:p>
          <a:p>
            <a:pPr marL="685800" marR="0" lvl="1" indent="-241300" algn="l" rtl="0">
              <a:lnSpc>
                <a:spcPct val="107000"/>
              </a:lnSpc>
              <a:spcBef>
                <a:spcPts val="0"/>
              </a:spcBef>
              <a:spcAft>
                <a:spcPts val="0"/>
              </a:spcAft>
              <a:buClr>
                <a:srgbClr val="000000"/>
              </a:buClr>
              <a:buSzPts val="1500"/>
              <a:buFont typeface="Arial"/>
              <a:buNone/>
            </a:pPr>
            <a:endParaRPr sz="1500" b="0" i="0" u="none" strike="noStrike" cap="none" dirty="0">
              <a:solidFill>
                <a:srgbClr val="000000"/>
              </a:solidFill>
              <a:latin typeface="Roboto"/>
              <a:ea typeface="Roboto"/>
              <a:cs typeface="Roboto"/>
              <a:sym typeface="Roboto"/>
            </a:endParaRPr>
          </a:p>
        </p:txBody>
      </p:sp>
      <p:pic>
        <p:nvPicPr>
          <p:cNvPr id="347" name="Google Shape;347;p55"/>
          <p:cNvPicPr preferRelativeResize="0"/>
          <p:nvPr/>
        </p:nvPicPr>
        <p:blipFill rotWithShape="1">
          <a:blip r:embed="rId3">
            <a:alphaModFix/>
          </a:blip>
          <a:srcRect/>
          <a:stretch/>
        </p:blipFill>
        <p:spPr>
          <a:xfrm>
            <a:off x="6813175" y="145350"/>
            <a:ext cx="1896125" cy="1826050"/>
          </a:xfrm>
          <a:prstGeom prst="rect">
            <a:avLst/>
          </a:prstGeom>
          <a:noFill/>
          <a:ln>
            <a:noFill/>
          </a:ln>
          <a:effectLst>
            <a:outerShdw blurRad="57150" dist="19050" dir="5400000" algn="bl" rotWithShape="0">
              <a:srgbClr val="000000">
                <a:alpha val="48630"/>
              </a:srgbClr>
            </a:outerShdw>
          </a:effectLst>
        </p:spPr>
      </p:pic>
      <p:sp>
        <p:nvSpPr>
          <p:cNvPr id="348" name="Google Shape;348;p55"/>
          <p:cNvSpPr txBox="1">
            <a:spLocks noGrp="1"/>
          </p:cNvSpPr>
          <p:nvPr>
            <p:ph type="title"/>
          </p:nvPr>
        </p:nvSpPr>
        <p:spPr>
          <a:xfrm>
            <a:off x="332988" y="258495"/>
            <a:ext cx="8478000" cy="7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420"/>
              <a:t>Philippines FP2030 Commitment</a:t>
            </a:r>
            <a:endParaRPr sz="3420"/>
          </a:p>
          <a:p>
            <a:pPr marL="0" lvl="0" indent="0" algn="l" rtl="0">
              <a:spcBef>
                <a:spcPts val="0"/>
              </a:spcBef>
              <a:spcAft>
                <a:spcPts val="0"/>
              </a:spcAft>
              <a:buSzPts val="990"/>
              <a:buNone/>
            </a:pPr>
            <a:endParaRPr sz="342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6"/>
          <p:cNvSpPr txBox="1">
            <a:spLocks noGrp="1"/>
          </p:cNvSpPr>
          <p:nvPr>
            <p:ph type="title"/>
          </p:nvPr>
        </p:nvSpPr>
        <p:spPr>
          <a:xfrm>
            <a:off x="259776" y="1840644"/>
            <a:ext cx="2970000" cy="256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720"/>
              <a:t>Commitment Progress: </a:t>
            </a:r>
            <a:r>
              <a:rPr lang="en" sz="3720">
                <a:solidFill>
                  <a:srgbClr val="5C8865"/>
                </a:solidFill>
              </a:rPr>
              <a:t>Policy</a:t>
            </a:r>
            <a:endParaRPr sz="3720">
              <a:solidFill>
                <a:srgbClr val="5C8865"/>
              </a:solidFill>
            </a:endParaRPr>
          </a:p>
          <a:p>
            <a:pPr marL="0" lvl="0" indent="0" algn="l" rtl="0">
              <a:spcBef>
                <a:spcPts val="0"/>
              </a:spcBef>
              <a:spcAft>
                <a:spcPts val="0"/>
              </a:spcAft>
              <a:buSzPts val="990"/>
              <a:buNone/>
            </a:pPr>
            <a:endParaRPr sz="3720"/>
          </a:p>
          <a:p>
            <a:pPr marL="0" lvl="0" indent="0" algn="l" rtl="0">
              <a:spcBef>
                <a:spcPts val="0"/>
              </a:spcBef>
              <a:spcAft>
                <a:spcPts val="0"/>
              </a:spcAft>
              <a:buSzPts val="990"/>
              <a:buNone/>
            </a:pPr>
            <a:endParaRPr sz="3720"/>
          </a:p>
        </p:txBody>
      </p:sp>
      <p:sp>
        <p:nvSpPr>
          <p:cNvPr id="354" name="Google Shape;354;p56"/>
          <p:cNvSpPr txBox="1">
            <a:spLocks noGrp="1"/>
          </p:cNvSpPr>
          <p:nvPr>
            <p:ph type="body" idx="1"/>
          </p:nvPr>
        </p:nvSpPr>
        <p:spPr>
          <a:xfrm>
            <a:off x="3328275" y="313675"/>
            <a:ext cx="5664600" cy="39315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endParaRPr lang="en" sz="1600" dirty="0"/>
          </a:p>
          <a:p>
            <a:pPr marL="457200" lvl="0" indent="-330200" algn="l" rtl="0">
              <a:spcBef>
                <a:spcPts val="0"/>
              </a:spcBef>
              <a:spcAft>
                <a:spcPts val="0"/>
              </a:spcAft>
              <a:buSzPts val="1600"/>
              <a:buChar char="●"/>
            </a:pPr>
            <a:endParaRPr lang="en" sz="1600" dirty="0"/>
          </a:p>
          <a:p>
            <a:pPr marL="457200" lvl="0" indent="-330200" algn="l" rtl="0">
              <a:spcBef>
                <a:spcPts val="0"/>
              </a:spcBef>
              <a:spcAft>
                <a:spcPts val="0"/>
              </a:spcAft>
              <a:buSzPts val="1600"/>
              <a:buChar char="●"/>
            </a:pPr>
            <a:r>
              <a:rPr lang="en" sz="1600" dirty="0"/>
              <a:t>Inclusion of </a:t>
            </a:r>
            <a:r>
              <a:rPr lang="en-PH" sz="1600" dirty="0"/>
              <a:t>FP</a:t>
            </a:r>
            <a:r>
              <a:rPr lang="en" sz="1600" dirty="0"/>
              <a:t> in the</a:t>
            </a:r>
            <a:r>
              <a:rPr lang="en" sz="1600" b="1" dirty="0"/>
              <a:t> Devolution Transition Plan</a:t>
            </a:r>
            <a:r>
              <a:rPr lang="en" sz="1600" dirty="0"/>
              <a:t> - a roadmap for </a:t>
            </a:r>
            <a:r>
              <a:rPr lang="en-PH" sz="1600" dirty="0"/>
              <a:t>LGUs</a:t>
            </a:r>
          </a:p>
          <a:p>
            <a:pPr marL="127000" lvl="0" indent="0" algn="l" rtl="0">
              <a:spcBef>
                <a:spcPts val="0"/>
              </a:spcBef>
              <a:spcAft>
                <a:spcPts val="0"/>
              </a:spcAft>
              <a:buSzPts val="1600"/>
              <a:buNone/>
            </a:pPr>
            <a:endParaRPr sz="1600" dirty="0"/>
          </a:p>
          <a:p>
            <a:pPr marL="457200" lvl="0" indent="-330200" algn="l" rtl="0">
              <a:spcBef>
                <a:spcPts val="0"/>
              </a:spcBef>
              <a:spcAft>
                <a:spcPts val="0"/>
              </a:spcAft>
              <a:buSzPts val="1600"/>
              <a:buChar char="●"/>
            </a:pPr>
            <a:r>
              <a:rPr lang="en" sz="1600" dirty="0"/>
              <a:t>Draft Reproductive Health </a:t>
            </a:r>
            <a:r>
              <a:rPr lang="en" sz="1600" b="1" dirty="0"/>
              <a:t>Multi-Sectoral Work Planning -  </a:t>
            </a:r>
            <a:r>
              <a:rPr lang="en" sz="1600" dirty="0"/>
              <a:t>unified direction for collective efforts</a:t>
            </a:r>
          </a:p>
          <a:p>
            <a:pPr marL="127000" lvl="0" indent="0" algn="l" rtl="0">
              <a:spcBef>
                <a:spcPts val="0"/>
              </a:spcBef>
              <a:spcAft>
                <a:spcPts val="0"/>
              </a:spcAft>
              <a:buSzPts val="1600"/>
              <a:buNone/>
            </a:pPr>
            <a:endParaRPr sz="1600" dirty="0"/>
          </a:p>
          <a:p>
            <a:pPr marL="457200" lvl="0" indent="-330200" algn="l" rtl="0">
              <a:spcBef>
                <a:spcPts val="0"/>
              </a:spcBef>
              <a:spcAft>
                <a:spcPts val="0"/>
              </a:spcAft>
              <a:buSzPts val="1600"/>
              <a:buChar char="●"/>
            </a:pPr>
            <a:r>
              <a:rPr lang="en" sz="1600" b="1" dirty="0"/>
              <a:t>Joint Policies with Health, Economic and, Population and Developmen</a:t>
            </a:r>
            <a:r>
              <a:rPr lang="en" sz="1600" dirty="0"/>
              <a:t>t for the collaborative mechanism for FP program</a:t>
            </a:r>
          </a:p>
          <a:p>
            <a:pPr marL="127000" lvl="0" indent="0" algn="l" rtl="0">
              <a:spcBef>
                <a:spcPts val="0"/>
              </a:spcBef>
              <a:spcAft>
                <a:spcPts val="0"/>
              </a:spcAft>
              <a:buSzPts val="1600"/>
              <a:buNone/>
            </a:pPr>
            <a:endParaRPr sz="1600" dirty="0"/>
          </a:p>
          <a:p>
            <a:pPr marL="457200" lvl="0" indent="-330200" algn="l" rtl="0">
              <a:spcBef>
                <a:spcPts val="0"/>
              </a:spcBef>
              <a:spcAft>
                <a:spcPts val="0"/>
              </a:spcAft>
              <a:buSzPts val="1600"/>
              <a:buChar char="●"/>
            </a:pPr>
            <a:r>
              <a:rPr lang="en" sz="1600" dirty="0"/>
              <a:t>Integrating FP with other basic services through the </a:t>
            </a:r>
            <a:r>
              <a:rPr lang="en" sz="1600" b="1" dirty="0"/>
              <a:t>Omnibus Health Guidelines per Lifestage</a:t>
            </a:r>
            <a:endParaRPr sz="1600" b="1" dirty="0"/>
          </a:p>
          <a:p>
            <a:pPr marL="0" lvl="0" indent="0" algn="l" rtl="0">
              <a:spcBef>
                <a:spcPts val="1200"/>
              </a:spcBef>
              <a:spcAft>
                <a:spcPts val="0"/>
              </a:spcAft>
              <a:buNone/>
            </a:pPr>
            <a:endParaRPr dirty="0"/>
          </a:p>
          <a:p>
            <a:pPr marL="457200" lvl="0" indent="0" algn="l" rtl="0">
              <a:spcBef>
                <a:spcPts val="1200"/>
              </a:spcBef>
              <a:spcAft>
                <a:spcPts val="0"/>
              </a:spcAft>
              <a:buNone/>
            </a:pPr>
            <a:endParaRPr dirty="0"/>
          </a:p>
          <a:p>
            <a:pPr marL="457200" lvl="0" indent="0" algn="l" rtl="0">
              <a:spcBef>
                <a:spcPts val="1200"/>
              </a:spcBef>
              <a:spcAft>
                <a:spcPts val="0"/>
              </a:spcAft>
              <a:buNone/>
            </a:pPr>
            <a:endParaRPr dirty="0"/>
          </a:p>
          <a:p>
            <a:pPr marL="457200" lvl="0" indent="0" algn="l" rtl="0">
              <a:spcBef>
                <a:spcPts val="1200"/>
              </a:spcBef>
              <a:spcAft>
                <a:spcPts val="1200"/>
              </a:spcAft>
              <a:buNone/>
            </a:pPr>
            <a:endParaRPr dirty="0"/>
          </a:p>
        </p:txBody>
      </p:sp>
      <p:pic>
        <p:nvPicPr>
          <p:cNvPr id="355" name="Google Shape;355;p56"/>
          <p:cNvPicPr preferRelativeResize="0"/>
          <p:nvPr/>
        </p:nvPicPr>
        <p:blipFill rotWithShape="1">
          <a:blip r:embed="rId3">
            <a:alphaModFix/>
          </a:blip>
          <a:srcRect/>
          <a:stretch/>
        </p:blipFill>
        <p:spPr>
          <a:xfrm>
            <a:off x="745400" y="0"/>
            <a:ext cx="1896125" cy="1826050"/>
          </a:xfrm>
          <a:prstGeom prst="rect">
            <a:avLst/>
          </a:prstGeom>
          <a:noFill/>
          <a:ln>
            <a:noFill/>
          </a:ln>
          <a:effectLst>
            <a:outerShdw blurRad="57150" dist="19050" dir="5400000" algn="bl" rotWithShape="0">
              <a:srgbClr val="000000">
                <a:alpha val="48630"/>
              </a:srgbClr>
            </a:outerShdw>
          </a:effec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754</TotalTime>
  <Words>5792</Words>
  <Application>Microsoft Office PowerPoint</Application>
  <PresentationFormat>On-screen Show (16:9)</PresentationFormat>
  <Paragraphs>484</Paragraphs>
  <Slides>41</Slides>
  <Notes>41</Notes>
  <HiddenSlides>23</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41</vt:i4>
      </vt:variant>
    </vt:vector>
  </HeadingPairs>
  <TitlesOfParts>
    <vt:vector size="61" baseType="lpstr">
      <vt:lpstr>Calibri</vt:lpstr>
      <vt:lpstr>Nunito SemiBold</vt:lpstr>
      <vt:lpstr>Gill Sans</vt:lpstr>
      <vt:lpstr>Barlow</vt:lpstr>
      <vt:lpstr>Nunito Medium</vt:lpstr>
      <vt:lpstr>Nunito</vt:lpstr>
      <vt:lpstr>Montserrat</vt:lpstr>
      <vt:lpstr>Barlow Light</vt:lpstr>
      <vt:lpstr>Nunito ExtraBold</vt:lpstr>
      <vt:lpstr>Barlow Condensed ExtraBold</vt:lpstr>
      <vt:lpstr>Barlow Black</vt:lpstr>
      <vt:lpstr>Arial</vt:lpstr>
      <vt:lpstr>Poppins</vt:lpstr>
      <vt:lpstr>Caveat</vt:lpstr>
      <vt:lpstr>Roboto</vt:lpstr>
      <vt:lpstr>Barlow Medium</vt:lpstr>
      <vt:lpstr>Proxima Nova</vt:lpstr>
      <vt:lpstr>Comfortaa</vt:lpstr>
      <vt:lpstr>Simple Light</vt:lpstr>
      <vt:lpstr>Simple Light</vt:lpstr>
      <vt:lpstr> Philippines FP2030 Progress</vt:lpstr>
      <vt:lpstr>Philippines FP2030</vt:lpstr>
      <vt:lpstr>PowerPoint Presentation</vt:lpstr>
      <vt:lpstr>PowerPoint Presentation</vt:lpstr>
      <vt:lpstr>PowerPoint Presentation</vt:lpstr>
      <vt:lpstr>PowerPoint Presentation</vt:lpstr>
      <vt:lpstr>PowerPoint Presentation</vt:lpstr>
      <vt:lpstr>Philippines FP2030 Commitment </vt:lpstr>
      <vt:lpstr>Commitment Progress: Policy  </vt:lpstr>
      <vt:lpstr>Commitment Progress: Policy  </vt:lpstr>
      <vt:lpstr>Philippines FP2030 Commitment </vt:lpstr>
      <vt:lpstr>Commitment Progress: Program </vt:lpstr>
      <vt:lpstr>Commitment Progress: Program </vt:lpstr>
      <vt:lpstr>Philippines FP2030 Commitment </vt:lpstr>
      <vt:lpstr>Commitment Progress: Financing </vt:lpstr>
      <vt:lpstr>PowerPoint Presentation</vt:lpstr>
      <vt:lpstr>Philippines FP2030</vt:lpstr>
      <vt:lpstr>PowerPoint Presentation</vt:lpstr>
      <vt:lpstr>Optional Slides</vt:lpstr>
      <vt:lpstr>BUCAS - BAGONG URGENT CARE AND AMBULATORY SERVICE CENTER</vt:lpstr>
      <vt:lpstr>Training in Basic Family Planning Service Delivery Tasks for CHW</vt:lpstr>
      <vt:lpstr>E-Learning for Family Planning Competency Based Training</vt:lpstr>
      <vt:lpstr>Improving Insurance Payments for Family Planning Services</vt:lpstr>
      <vt:lpstr>Inclusion of Postpartum PSI coverage</vt:lpstr>
      <vt:lpstr>Strengthening Primary Care Financing &amp; FP &amp; ARH in Primary Care Settings</vt:lpstr>
      <vt:lpstr>Supporting the formation of Primary Care Networks</vt:lpstr>
      <vt:lpstr>CSE-ARH CONVERGENCE</vt:lpstr>
      <vt:lpstr>FUNCTIONAL ADOLESCENT FRIENDLY HEALTH FACILITIES </vt:lpstr>
      <vt:lpstr>Launching of Basic Course in Family Planning/ Didactics of FPCBT-1</vt:lpstr>
      <vt:lpstr>Increasing Access to Broad Range of FP Services </vt:lpstr>
      <vt:lpstr>Continuous Quality Improvement of FP Services</vt:lpstr>
      <vt:lpstr>AJA 2.0 SKILLS ENHANCEMENT TRAINING (ASET)</vt:lpstr>
      <vt:lpstr>Biyaheng Kalusugan for Family Planning </vt:lpstr>
      <vt:lpstr>Biyaheng Kalusugan for Family Planning   </vt:lpstr>
      <vt:lpstr>Development and Implementation of the Adult FP Campaigns</vt:lpstr>
      <vt:lpstr>Implementation of online ARH campaigns </vt:lpstr>
      <vt:lpstr>PowerPoint Presentation</vt:lpstr>
      <vt:lpstr>Implementation of In-School Comprehensive Sexuality Education</vt:lpstr>
      <vt:lpstr>Implementation of Out-of-School Comprehensive Sexuality Education</vt:lpstr>
      <vt:lpstr>Intersection of GBV and FP</vt:lpstr>
      <vt:lpstr>Family Planning Costed Implementation Plan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Philippines FP2030 Progress</dc:title>
  <dc:creator>DOH</dc:creator>
  <cp:lastModifiedBy>DOH</cp:lastModifiedBy>
  <cp:revision>27</cp:revision>
  <dcterms:modified xsi:type="dcterms:W3CDTF">2024-11-20T01:53:47Z</dcterms:modified>
</cp:coreProperties>
</file>