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305" r:id="rId4"/>
    <p:sldId id="306" r:id="rId5"/>
    <p:sldId id="321" r:id="rId6"/>
    <p:sldId id="322" r:id="rId7"/>
    <p:sldId id="273" r:id="rId8"/>
    <p:sldId id="303" r:id="rId9"/>
    <p:sldId id="274" r:id="rId10"/>
    <p:sldId id="276" r:id="rId11"/>
    <p:sldId id="259" r:id="rId12"/>
    <p:sldId id="260" r:id="rId13"/>
    <p:sldId id="264" r:id="rId14"/>
    <p:sldId id="266" r:id="rId15"/>
    <p:sldId id="267" r:id="rId16"/>
    <p:sldId id="323" r:id="rId17"/>
    <p:sldId id="324" r:id="rId18"/>
    <p:sldId id="325" r:id="rId19"/>
    <p:sldId id="5059" r:id="rId20"/>
    <p:sldId id="271" r:id="rId21"/>
    <p:sldId id="307" r:id="rId22"/>
    <p:sldId id="292" r:id="rId23"/>
    <p:sldId id="296" r:id="rId24"/>
    <p:sldId id="297" r:id="rId25"/>
    <p:sldId id="5060" r:id="rId26"/>
    <p:sldId id="5061" r:id="rId27"/>
    <p:sldId id="5062" r:id="rId28"/>
    <p:sldId id="5063" r:id="rId29"/>
    <p:sldId id="5064" r:id="rId30"/>
    <p:sldId id="5065" r:id="rId31"/>
    <p:sldId id="278" r:id="rId32"/>
    <p:sldId id="279" r:id="rId33"/>
  </p:sldIdLst>
  <p:sldSz cx="9144000" cy="5143500" type="screen16x9"/>
  <p:notesSz cx="6858000" cy="9144000"/>
  <p:embeddedFontLst>
    <p:embeddedFont>
      <p:font typeface="Arial Black" panose="020B0A04020102020204" pitchFamily="34" charset="0"/>
      <p:regular r:id="rId35"/>
      <p:bold r:id="rId36"/>
    </p:embeddedFont>
    <p:embeddedFont>
      <p:font typeface="Signika" panose="020B0604020202020204" charset="0"/>
      <p:regular r:id="rId37"/>
      <p:bold r:id="rId38"/>
    </p:embeddedFont>
    <p:embeddedFont>
      <p:font typeface="Signika Medium"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QSN8p90dFz8UeK1lm3G35KFZg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BBE87-952D-45DA-ACEC-6840AE7CCA42}">
  <a:tblStyle styleId="{3CFBBE87-952D-45DA-ACEC-6840AE7CCA4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8180" autoAdjust="0"/>
  </p:normalViewPr>
  <p:slideViewPr>
    <p:cSldViewPr snapToGrid="0">
      <p:cViewPr varScale="1">
        <p:scale>
          <a:sx n="92" d="100"/>
          <a:sy n="92" d="100"/>
        </p:scale>
        <p:origin x="1114" y="62"/>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70"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80380778090819E-2"/>
          <c:y val="5.1511742428013541E-2"/>
          <c:w val="0.8760618684132373"/>
          <c:h val="0.72944646447662487"/>
        </c:manualLayout>
      </c:layout>
      <c:barChart>
        <c:barDir val="col"/>
        <c:grouping val="clustered"/>
        <c:varyColors val="0"/>
        <c:ser>
          <c:idx val="0"/>
          <c:order val="0"/>
          <c:tx>
            <c:strRef>
              <c:f>Sheet1!$C$6</c:f>
              <c:strCache>
                <c:ptCount val="1"/>
                <c:pt idx="0">
                  <c:v>Population size (in million)</c:v>
                </c:pt>
              </c:strCache>
            </c:strRef>
          </c:tx>
          <c:spPr>
            <a:solidFill>
              <a:schemeClr val="accent1">
                <a:lumMod val="75000"/>
              </a:schemeClr>
            </a:solidFill>
            <a:ln>
              <a:noFill/>
            </a:ln>
            <a:effectLst/>
          </c:spPr>
          <c:invertIfNegative val="0"/>
          <c:dLbls>
            <c:spPr>
              <a:noFill/>
              <a:ln>
                <a:noFill/>
              </a:ln>
              <a:effectLst/>
            </c:spPr>
            <c:txPr>
              <a:bodyPr rot="0" vert="horz"/>
              <a:lstStyle/>
              <a:p>
                <a:pPr>
                  <a:defRPr sz="1600" b="1">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Sheet1!$B$7:$B$15</c:f>
              <c:numCache>
                <c:formatCode>General</c:formatCode>
                <c:ptCount val="9"/>
                <c:pt idx="0">
                  <c:v>1948</c:v>
                </c:pt>
                <c:pt idx="1">
                  <c:v>1960</c:v>
                </c:pt>
                <c:pt idx="2">
                  <c:v>1970</c:v>
                </c:pt>
                <c:pt idx="3">
                  <c:v>1980</c:v>
                </c:pt>
                <c:pt idx="4">
                  <c:v>1990</c:v>
                </c:pt>
                <c:pt idx="5">
                  <c:v>2000</c:v>
                </c:pt>
                <c:pt idx="6">
                  <c:v>2010</c:v>
                </c:pt>
                <c:pt idx="7">
                  <c:v>2015</c:v>
                </c:pt>
                <c:pt idx="8">
                  <c:v>2020</c:v>
                </c:pt>
              </c:numCache>
            </c:numRef>
          </c:cat>
          <c:val>
            <c:numRef>
              <c:f>Sheet1!$C$7:$C$15</c:f>
              <c:numCache>
                <c:formatCode>General</c:formatCode>
                <c:ptCount val="9"/>
                <c:pt idx="0">
                  <c:v>19.2</c:v>
                </c:pt>
                <c:pt idx="1">
                  <c:v>27.1</c:v>
                </c:pt>
                <c:pt idx="2">
                  <c:v>36.700000000000003</c:v>
                </c:pt>
                <c:pt idx="3">
                  <c:v>48.1</c:v>
                </c:pt>
                <c:pt idx="4">
                  <c:v>60.7</c:v>
                </c:pt>
                <c:pt idx="5">
                  <c:v>76.5</c:v>
                </c:pt>
                <c:pt idx="6">
                  <c:v>92.3</c:v>
                </c:pt>
                <c:pt idx="7">
                  <c:v>101</c:v>
                </c:pt>
                <c:pt idx="8">
                  <c:v>109</c:v>
                </c:pt>
              </c:numCache>
            </c:numRef>
          </c:val>
          <c:extLst>
            <c:ext xmlns:c16="http://schemas.microsoft.com/office/drawing/2014/chart" uri="{C3380CC4-5D6E-409C-BE32-E72D297353CC}">
              <c16:uniqueId val="{00000002-E08D-4381-BF0B-9E933FFFF663}"/>
            </c:ext>
          </c:extLst>
        </c:ser>
        <c:dLbls>
          <c:showLegendKey val="0"/>
          <c:showVal val="0"/>
          <c:showCatName val="0"/>
          <c:showSerName val="0"/>
          <c:showPercent val="0"/>
          <c:showBubbleSize val="0"/>
        </c:dLbls>
        <c:gapWidth val="219"/>
        <c:overlap val="-27"/>
        <c:axId val="1794160480"/>
        <c:axId val="1794221264"/>
      </c:barChart>
      <c:lineChart>
        <c:grouping val="standard"/>
        <c:varyColors val="0"/>
        <c:ser>
          <c:idx val="1"/>
          <c:order val="1"/>
          <c:tx>
            <c:strRef>
              <c:f>Sheet1!$D$6</c:f>
              <c:strCache>
                <c:ptCount val="1"/>
                <c:pt idx="0">
                  <c:v>Average annual growth rate (in percent)</c:v>
                </c:pt>
              </c:strCache>
            </c:strRef>
          </c:tx>
          <c:spPr>
            <a:ln w="38100" cap="rnd">
              <a:solidFill>
                <a:schemeClr val="accent2"/>
              </a:solidFill>
              <a:round/>
            </a:ln>
            <a:effectLst/>
          </c:spPr>
          <c:marker>
            <c:symbol val="none"/>
          </c:marker>
          <c:dLbls>
            <c:dLbl>
              <c:idx val="1"/>
              <c:layout>
                <c:manualLayout>
                  <c:x val="-3.5168195718654434E-2"/>
                  <c:y val="-7.4768722600970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8D-4381-BF0B-9E933FFFF663}"/>
                </c:ext>
              </c:extLst>
            </c:dLbl>
            <c:dLbl>
              <c:idx val="2"/>
              <c:layout>
                <c:manualLayout>
                  <c:x val="-3.0071355759429191E-2"/>
                  <c:y val="-6.2342482659495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8D-4381-BF0B-9E933FFFF663}"/>
                </c:ext>
              </c:extLst>
            </c:dLbl>
            <c:dLbl>
              <c:idx val="3"/>
              <c:layout>
                <c:manualLayout>
                  <c:x val="-3.2110252273511684E-2"/>
                  <c:y val="-7.8013188038508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8D-4381-BF0B-9E933FFFF663}"/>
                </c:ext>
              </c:extLst>
            </c:dLbl>
            <c:dLbl>
              <c:idx val="4"/>
              <c:layout>
                <c:manualLayout>
                  <c:x val="-3.9755351681957263E-2"/>
                  <c:y val="-8.7247691097686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8D-4381-BF0B-9E933FFFF663}"/>
                </c:ext>
              </c:extLst>
            </c:dLbl>
            <c:dLbl>
              <c:idx val="5"/>
              <c:layout>
                <c:manualLayout>
                  <c:x val="-3.7716615698267071E-2"/>
                  <c:y val="6.6762831752029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8D-4381-BF0B-9E933FFFF663}"/>
                </c:ext>
              </c:extLst>
            </c:dLbl>
            <c:dLbl>
              <c:idx val="6"/>
              <c:layout>
                <c:manualLayout>
                  <c:x val="-3.6187563710499492E-2"/>
                  <c:y val="6.100878206993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8D-4381-BF0B-9E933FFFF663}"/>
                </c:ext>
              </c:extLst>
            </c:dLbl>
            <c:dLbl>
              <c:idx val="7"/>
              <c:layout>
                <c:manualLayout>
                  <c:x val="-3.924566768603481E-2"/>
                  <c:y val="6.0877513778561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8D-4381-BF0B-9E933FFFF663}"/>
                </c:ext>
              </c:extLst>
            </c:dLbl>
            <c:dLbl>
              <c:idx val="8"/>
              <c:layout>
                <c:manualLayout>
                  <c:x val="-3.0581039755351681E-2"/>
                  <c:y val="8.429194215493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D1-4281-A23E-A74A15B41EBD}"/>
                </c:ext>
              </c:extLst>
            </c:dLbl>
            <c:spPr>
              <a:solidFill>
                <a:schemeClr val="accent1">
                  <a:lumMod val="20000"/>
                  <a:lumOff val="80000"/>
                </a:schemeClr>
              </a:solidFill>
              <a:ln>
                <a:noFill/>
              </a:ln>
              <a:effectLst/>
            </c:spPr>
            <c:txPr>
              <a:bodyPr rot="0" vert="horz"/>
              <a:lstStyle/>
              <a:p>
                <a:pPr>
                  <a:defRPr sz="1400" b="1">
                    <a:solidFill>
                      <a:srgbClr val="FF0000"/>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Sheet1!$B$7:$B$15</c:f>
              <c:numCache>
                <c:formatCode>General</c:formatCode>
                <c:ptCount val="9"/>
                <c:pt idx="0">
                  <c:v>1948</c:v>
                </c:pt>
                <c:pt idx="1">
                  <c:v>1960</c:v>
                </c:pt>
                <c:pt idx="2">
                  <c:v>1970</c:v>
                </c:pt>
                <c:pt idx="3">
                  <c:v>1980</c:v>
                </c:pt>
                <c:pt idx="4">
                  <c:v>1990</c:v>
                </c:pt>
                <c:pt idx="5">
                  <c:v>2000</c:v>
                </c:pt>
                <c:pt idx="6">
                  <c:v>2010</c:v>
                </c:pt>
                <c:pt idx="7">
                  <c:v>2015</c:v>
                </c:pt>
                <c:pt idx="8">
                  <c:v>2020</c:v>
                </c:pt>
              </c:numCache>
            </c:numRef>
          </c:cat>
          <c:val>
            <c:numRef>
              <c:f>Sheet1!$D$7:$D$15</c:f>
              <c:numCache>
                <c:formatCode>General</c:formatCode>
                <c:ptCount val="9"/>
                <c:pt idx="1">
                  <c:v>2.9</c:v>
                </c:pt>
                <c:pt idx="2" formatCode="0.0">
                  <c:v>3</c:v>
                </c:pt>
                <c:pt idx="3">
                  <c:v>2.7</c:v>
                </c:pt>
                <c:pt idx="4">
                  <c:v>2.2999999999999998</c:v>
                </c:pt>
                <c:pt idx="5">
                  <c:v>2.2999999999999998</c:v>
                </c:pt>
                <c:pt idx="6">
                  <c:v>1.9</c:v>
                </c:pt>
                <c:pt idx="7">
                  <c:v>1.7</c:v>
                </c:pt>
                <c:pt idx="8">
                  <c:v>1.6</c:v>
                </c:pt>
              </c:numCache>
            </c:numRef>
          </c:val>
          <c:smooth val="0"/>
          <c:extLst>
            <c:ext xmlns:c16="http://schemas.microsoft.com/office/drawing/2014/chart" uri="{C3380CC4-5D6E-409C-BE32-E72D297353CC}">
              <c16:uniqueId val="{0000000A-E08D-4381-BF0B-9E933FFFF663}"/>
            </c:ext>
          </c:extLst>
        </c:ser>
        <c:dLbls>
          <c:showLegendKey val="0"/>
          <c:showVal val="0"/>
          <c:showCatName val="0"/>
          <c:showSerName val="0"/>
          <c:showPercent val="0"/>
          <c:showBubbleSize val="0"/>
        </c:dLbls>
        <c:marker val="1"/>
        <c:smooth val="0"/>
        <c:axId val="1794276256"/>
        <c:axId val="1794273936"/>
      </c:lineChart>
      <c:catAx>
        <c:axId val="179416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mj-lt"/>
              </a:defRPr>
            </a:pPr>
            <a:endParaRPr lang="en-US"/>
          </a:p>
        </c:txPr>
        <c:crossAx val="1794221264"/>
        <c:crosses val="autoZero"/>
        <c:auto val="1"/>
        <c:lblAlgn val="ctr"/>
        <c:lblOffset val="100"/>
        <c:noMultiLvlLbl val="0"/>
      </c:catAx>
      <c:valAx>
        <c:axId val="179422126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latin typeface="+mj-lt"/>
              </a:defRPr>
            </a:pPr>
            <a:endParaRPr lang="en-US"/>
          </a:p>
        </c:txPr>
        <c:crossAx val="1794160480"/>
        <c:crosses val="autoZero"/>
        <c:crossBetween val="between"/>
      </c:valAx>
      <c:valAx>
        <c:axId val="1794273936"/>
        <c:scaling>
          <c:orientation val="minMax"/>
        </c:scaling>
        <c:delete val="0"/>
        <c:axPos val="r"/>
        <c:numFmt formatCode="General" sourceLinked="1"/>
        <c:majorTickMark val="out"/>
        <c:minorTickMark val="none"/>
        <c:tickLblPos val="nextTo"/>
        <c:spPr>
          <a:noFill/>
          <a:ln>
            <a:noFill/>
          </a:ln>
          <a:effectLst/>
        </c:spPr>
        <c:txPr>
          <a:bodyPr rot="-60000000" vert="horz"/>
          <a:lstStyle/>
          <a:p>
            <a:pPr>
              <a:defRPr>
                <a:latin typeface="Arial" charset="0"/>
                <a:ea typeface="Arial" charset="0"/>
                <a:cs typeface="Arial" charset="0"/>
              </a:defRPr>
            </a:pPr>
            <a:endParaRPr lang="en-US"/>
          </a:p>
        </c:txPr>
        <c:crossAx val="1794276256"/>
        <c:crosses val="max"/>
        <c:crossBetween val="between"/>
      </c:valAx>
      <c:catAx>
        <c:axId val="1794276256"/>
        <c:scaling>
          <c:orientation val="minMax"/>
        </c:scaling>
        <c:delete val="1"/>
        <c:axPos val="b"/>
        <c:numFmt formatCode="General" sourceLinked="1"/>
        <c:majorTickMark val="out"/>
        <c:minorTickMark val="none"/>
        <c:tickLblPos val="nextTo"/>
        <c:crossAx val="179427393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latin typeface="+mj-lt"/>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Total Fertility Rate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Pt>
            <c:idx val="4"/>
            <c:marker>
              <c:symbol val="circle"/>
              <c:size val="17"/>
              <c:spPr>
                <a:solidFill>
                  <a:srgbClr val="002060"/>
                </a:solidFill>
                <a:ln>
                  <a:noFill/>
                </a:ln>
                <a:effectLst/>
              </c:spPr>
            </c:marker>
            <c:bubble3D val="0"/>
            <c:extLst>
              <c:ext xmlns:c16="http://schemas.microsoft.com/office/drawing/2014/chart" uri="{C3380CC4-5D6E-409C-BE32-E72D297353CC}">
                <c16:uniqueId val="{00000000-DB2F-4DD3-A762-7A1DB838D04F}"/>
              </c:ext>
            </c:extLst>
          </c:dPt>
          <c:dPt>
            <c:idx val="10"/>
            <c:marker>
              <c:symbol val="circle"/>
              <c:size val="17"/>
              <c:spPr>
                <a:solidFill>
                  <a:srgbClr val="002060"/>
                </a:solidFill>
                <a:ln>
                  <a:noFill/>
                </a:ln>
                <a:effectLst/>
              </c:spPr>
            </c:marker>
            <c:bubble3D val="0"/>
            <c:extLst>
              <c:ext xmlns:c16="http://schemas.microsoft.com/office/drawing/2014/chart" uri="{C3380CC4-5D6E-409C-BE32-E72D297353CC}">
                <c16:uniqueId val="{00000001-DB2F-4DD3-A762-7A1DB838D04F}"/>
              </c:ext>
            </c:extLst>
          </c:dPt>
          <c:dLbls>
            <c:dLbl>
              <c:idx val="4"/>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fld id="{A50104CE-11C5-49CB-ACD1-57B2DAC4231E}" type="VALUE">
                      <a:rPr lang="en-US" sz="1200">
                        <a:solidFill>
                          <a:schemeClr val="bg1"/>
                        </a:solidFill>
                      </a:rPr>
                      <a:pPr>
                        <a:defRPr sz="1200"/>
                      </a:pPr>
                      <a:t>[VALUE]</a:t>
                    </a:fld>
                    <a:endParaRPr lang="en-PH"/>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2F-4DD3-A762-7A1DB838D04F}"/>
                </c:ext>
              </c:extLst>
            </c:dLbl>
            <c:dLbl>
              <c:idx val="10"/>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47D153EA-C458-40B7-826C-5EF1AF9CA6E6}" type="VALUE">
                      <a:rPr lang="en-US" sz="1200">
                        <a:solidFill>
                          <a:schemeClr val="bg1"/>
                        </a:solidFill>
                      </a:rPr>
                      <a:pPr>
                        <a:defRPr sz="1200">
                          <a:solidFill>
                            <a:schemeClr val="bg1"/>
                          </a:solidFill>
                        </a:defRPr>
                      </a:pPr>
                      <a:t>[VALUE]</a:t>
                    </a:fld>
                    <a:endParaRPr lang="en-PH"/>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2F-4DD3-A762-7A1DB838D04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Sheet1!$A$2:$A$12</c:f>
              <c:numCache>
                <c:formatCode>General</c:formatCode>
                <c:ptCount val="11"/>
                <c:pt idx="0">
                  <c:v>1973</c:v>
                </c:pt>
                <c:pt idx="1">
                  <c:v>1978</c:v>
                </c:pt>
                <c:pt idx="2">
                  <c:v>1983</c:v>
                </c:pt>
                <c:pt idx="3">
                  <c:v>1986</c:v>
                </c:pt>
                <c:pt idx="4">
                  <c:v>1993</c:v>
                </c:pt>
                <c:pt idx="5">
                  <c:v>1998</c:v>
                </c:pt>
                <c:pt idx="6">
                  <c:v>2003</c:v>
                </c:pt>
                <c:pt idx="7">
                  <c:v>2008</c:v>
                </c:pt>
                <c:pt idx="8">
                  <c:v>2013</c:v>
                </c:pt>
                <c:pt idx="9">
                  <c:v>2017</c:v>
                </c:pt>
                <c:pt idx="10">
                  <c:v>2022</c:v>
                </c:pt>
              </c:numCache>
            </c:numRef>
          </c:cat>
          <c:val>
            <c:numRef>
              <c:f>Sheet1!$B$2:$B$12</c:f>
              <c:numCache>
                <c:formatCode>General</c:formatCode>
                <c:ptCount val="11"/>
                <c:pt idx="0">
                  <c:v>6</c:v>
                </c:pt>
                <c:pt idx="1">
                  <c:v>5.2</c:v>
                </c:pt>
                <c:pt idx="2">
                  <c:v>5.0999999999999996</c:v>
                </c:pt>
                <c:pt idx="3">
                  <c:v>4.4000000000000004</c:v>
                </c:pt>
                <c:pt idx="4">
                  <c:v>4.0999999999999996</c:v>
                </c:pt>
                <c:pt idx="5">
                  <c:v>3.7</c:v>
                </c:pt>
                <c:pt idx="6">
                  <c:v>3.5</c:v>
                </c:pt>
                <c:pt idx="7">
                  <c:v>3.3</c:v>
                </c:pt>
                <c:pt idx="8">
                  <c:v>3</c:v>
                </c:pt>
                <c:pt idx="9">
                  <c:v>2.7</c:v>
                </c:pt>
                <c:pt idx="10">
                  <c:v>1.9</c:v>
                </c:pt>
              </c:numCache>
            </c:numRef>
          </c:val>
          <c:smooth val="0"/>
          <c:extLst>
            <c:ext xmlns:c16="http://schemas.microsoft.com/office/drawing/2014/chart" uri="{C3380CC4-5D6E-409C-BE32-E72D297353CC}">
              <c16:uniqueId val="{00000000-7B2A-4A11-A642-F97E8CE48BAA}"/>
            </c:ext>
          </c:extLst>
        </c:ser>
        <c:dLbls>
          <c:dLblPos val="ctr"/>
          <c:showLegendKey val="0"/>
          <c:showVal val="1"/>
          <c:showCatName val="0"/>
          <c:showSerName val="0"/>
          <c:showPercent val="0"/>
          <c:showBubbleSize val="0"/>
        </c:dLbls>
        <c:marker val="1"/>
        <c:smooth val="0"/>
        <c:axId val="1658584688"/>
        <c:axId val="1658183856"/>
      </c:lineChart>
      <c:catAx>
        <c:axId val="1658584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58183856"/>
        <c:crosses val="autoZero"/>
        <c:auto val="1"/>
        <c:lblAlgn val="ctr"/>
        <c:lblOffset val="100"/>
        <c:noMultiLvlLbl val="0"/>
      </c:catAx>
      <c:valAx>
        <c:axId val="1658183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5858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5.3379310468489816E-2"/>
          <c:y val="0.10583400361535623"/>
          <c:w val="0.92195059046858541"/>
          <c:h val="0.67063391401478878"/>
        </c:manualLayout>
      </c:layout>
      <c:barChart>
        <c:barDir val="col"/>
        <c:grouping val="clustered"/>
        <c:varyColors val="0"/>
        <c:ser>
          <c:idx val="0"/>
          <c:order val="0"/>
          <c:tx>
            <c:strRef>
              <c:f>Sheet1!$B$1</c:f>
              <c:strCache>
                <c:ptCount val="1"/>
                <c:pt idx="0">
                  <c:v>2017</c:v>
                </c:pt>
              </c:strCache>
            </c:strRef>
          </c:tx>
          <c:spPr>
            <a:solidFill>
              <a:schemeClr val="accent1">
                <a:lumMod val="60000"/>
                <a:lumOff val="40000"/>
              </a:schemeClr>
            </a:solidFill>
          </c:spPr>
          <c:invertIfNegative val="0"/>
          <c:dPt>
            <c:idx val="0"/>
            <c:invertIfNegative val="0"/>
            <c:bubble3D val="0"/>
            <c:spPr>
              <a:solidFill>
                <a:schemeClr val="accent5">
                  <a:lumMod val="20000"/>
                  <a:lumOff val="80000"/>
                </a:schemeClr>
              </a:solidFill>
            </c:spPr>
            <c:extLst>
              <c:ext xmlns:c16="http://schemas.microsoft.com/office/drawing/2014/chart" uri="{C3380CC4-5D6E-409C-BE32-E72D297353CC}">
                <c16:uniqueId val="{00000001-5AF5-4F35-9FAA-16DD275A6955}"/>
              </c:ext>
            </c:extLst>
          </c:dPt>
          <c:dPt>
            <c:idx val="1"/>
            <c:invertIfNegative val="0"/>
            <c:bubble3D val="0"/>
            <c:extLst>
              <c:ext xmlns:c16="http://schemas.microsoft.com/office/drawing/2014/chart" uri="{C3380CC4-5D6E-409C-BE32-E72D297353CC}">
                <c16:uniqueId val="{00000002-5AF5-4F35-9FAA-16DD275A6955}"/>
              </c:ext>
            </c:extLst>
          </c:dPt>
          <c:dPt>
            <c:idx val="4"/>
            <c:invertIfNegative val="0"/>
            <c:bubble3D val="0"/>
            <c:extLst>
              <c:ext xmlns:c16="http://schemas.microsoft.com/office/drawing/2014/chart" uri="{C3380CC4-5D6E-409C-BE32-E72D297353CC}">
                <c16:uniqueId val="{00000003-5AF5-4F35-9FAA-16DD275A6955}"/>
              </c:ext>
            </c:extLst>
          </c:dPt>
          <c:dPt>
            <c:idx val="5"/>
            <c:invertIfNegative val="0"/>
            <c:bubble3D val="0"/>
            <c:extLst>
              <c:ext xmlns:c16="http://schemas.microsoft.com/office/drawing/2014/chart" uri="{C3380CC4-5D6E-409C-BE32-E72D297353CC}">
                <c16:uniqueId val="{00000004-5AF5-4F35-9FAA-16DD275A6955}"/>
              </c:ext>
            </c:extLst>
          </c:dPt>
          <c:dPt>
            <c:idx val="6"/>
            <c:invertIfNegative val="0"/>
            <c:bubble3D val="0"/>
            <c:extLst>
              <c:ext xmlns:c16="http://schemas.microsoft.com/office/drawing/2014/chart" uri="{C3380CC4-5D6E-409C-BE32-E72D297353CC}">
                <c16:uniqueId val="{00000005-5AF5-4F35-9FAA-16DD275A6955}"/>
              </c:ext>
            </c:extLst>
          </c:dPt>
          <c:dPt>
            <c:idx val="7"/>
            <c:invertIfNegative val="0"/>
            <c:bubble3D val="0"/>
            <c:extLst>
              <c:ext xmlns:c16="http://schemas.microsoft.com/office/drawing/2014/chart" uri="{C3380CC4-5D6E-409C-BE32-E72D297353CC}">
                <c16:uniqueId val="{00000006-5AF5-4F35-9FAA-16DD275A6955}"/>
              </c:ext>
            </c:extLst>
          </c:dPt>
          <c:dPt>
            <c:idx val="8"/>
            <c:invertIfNegative val="0"/>
            <c:bubble3D val="0"/>
            <c:extLst>
              <c:ext xmlns:c16="http://schemas.microsoft.com/office/drawing/2014/chart" uri="{C3380CC4-5D6E-409C-BE32-E72D297353CC}">
                <c16:uniqueId val="{00000007-5AF5-4F35-9FAA-16DD275A6955}"/>
              </c:ext>
            </c:extLst>
          </c:dPt>
          <c:dPt>
            <c:idx val="9"/>
            <c:invertIfNegative val="0"/>
            <c:bubble3D val="0"/>
            <c:extLst>
              <c:ext xmlns:c16="http://schemas.microsoft.com/office/drawing/2014/chart" uri="{C3380CC4-5D6E-409C-BE32-E72D297353CC}">
                <c16:uniqueId val="{00000008-5AF5-4F35-9FAA-16DD275A6955}"/>
              </c:ext>
            </c:extLst>
          </c:dPt>
          <c:dPt>
            <c:idx val="10"/>
            <c:invertIfNegative val="0"/>
            <c:bubble3D val="0"/>
            <c:extLst>
              <c:ext xmlns:c16="http://schemas.microsoft.com/office/drawing/2014/chart" uri="{C3380CC4-5D6E-409C-BE32-E72D297353CC}">
                <c16:uniqueId val="{00000009-5AF5-4F35-9FAA-16DD275A6955}"/>
              </c:ext>
            </c:extLst>
          </c:dPt>
          <c:dPt>
            <c:idx val="11"/>
            <c:invertIfNegative val="0"/>
            <c:bubble3D val="0"/>
            <c:extLst>
              <c:ext xmlns:c16="http://schemas.microsoft.com/office/drawing/2014/chart" uri="{C3380CC4-5D6E-409C-BE32-E72D297353CC}">
                <c16:uniqueId val="{0000000A-5AF5-4F35-9FAA-16DD275A6955}"/>
              </c:ext>
            </c:extLst>
          </c:dPt>
          <c:dPt>
            <c:idx val="12"/>
            <c:invertIfNegative val="0"/>
            <c:bubble3D val="0"/>
            <c:extLst>
              <c:ext xmlns:c16="http://schemas.microsoft.com/office/drawing/2014/chart" uri="{C3380CC4-5D6E-409C-BE32-E72D297353CC}">
                <c16:uniqueId val="{0000000B-5AF5-4F35-9FAA-16DD275A6955}"/>
              </c:ext>
            </c:extLst>
          </c:dPt>
          <c:dPt>
            <c:idx val="13"/>
            <c:invertIfNegative val="0"/>
            <c:bubble3D val="0"/>
            <c:extLst>
              <c:ext xmlns:c16="http://schemas.microsoft.com/office/drawing/2014/chart" uri="{C3380CC4-5D6E-409C-BE32-E72D297353CC}">
                <c16:uniqueId val="{0000000C-5AF5-4F35-9FAA-16DD275A6955}"/>
              </c:ext>
            </c:extLst>
          </c:dPt>
          <c:dPt>
            <c:idx val="15"/>
            <c:invertIfNegative val="0"/>
            <c:bubble3D val="0"/>
            <c:spPr>
              <a:solidFill>
                <a:schemeClr val="accent1">
                  <a:lumMod val="60000"/>
                  <a:lumOff val="40000"/>
                </a:schemeClr>
              </a:solidFill>
              <a:ln>
                <a:noFill/>
              </a:ln>
            </c:spPr>
            <c:extLst>
              <c:ext xmlns:c16="http://schemas.microsoft.com/office/drawing/2014/chart" uri="{C3380CC4-5D6E-409C-BE32-E72D297353CC}">
                <c16:uniqueId val="{0000000E-5AF5-4F35-9FAA-16DD275A6955}"/>
              </c:ext>
            </c:extLst>
          </c:dPt>
          <c:dPt>
            <c:idx val="16"/>
            <c:invertIfNegative val="0"/>
            <c:bubble3D val="0"/>
            <c:extLst>
              <c:ext xmlns:c16="http://schemas.microsoft.com/office/drawing/2014/chart" uri="{C3380CC4-5D6E-409C-BE32-E72D297353CC}">
                <c16:uniqueId val="{0000000F-5AF5-4F35-9FAA-16DD275A6955}"/>
              </c:ext>
            </c:extLst>
          </c:dPt>
          <c:dPt>
            <c:idx val="17"/>
            <c:invertIfNegative val="0"/>
            <c:bubble3D val="0"/>
            <c:extLst>
              <c:ext xmlns:c16="http://schemas.microsoft.com/office/drawing/2014/chart" uri="{C3380CC4-5D6E-409C-BE32-E72D297353CC}">
                <c16:uniqueId val="{00000010-5AF5-4F35-9FAA-16DD275A6955}"/>
              </c:ext>
            </c:extLst>
          </c:dPt>
          <c:dLbls>
            <c:dLbl>
              <c:idx val="0"/>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F5-4F35-9FAA-16DD275A6955}"/>
                </c:ext>
              </c:extLst>
            </c:dLbl>
            <c:dLbl>
              <c:idx val="1"/>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F5-4F35-9FAA-16DD275A6955}"/>
                </c:ext>
              </c:extLst>
            </c:dLbl>
            <c:dLbl>
              <c:idx val="2"/>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AF5-4F35-9FAA-16DD275A6955}"/>
                </c:ext>
              </c:extLst>
            </c:dLbl>
            <c:dLbl>
              <c:idx val="3"/>
              <c:tx>
                <c:rich>
                  <a:bodyPr/>
                  <a:lstStyle/>
                  <a:p>
                    <a:r>
                      <a:rPr lang="en-US"/>
                      <a:t>2.6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AF5-4F35-9FAA-16DD275A6955}"/>
                </c:ext>
              </c:extLst>
            </c:dLbl>
            <c:dLbl>
              <c:idx val="4"/>
              <c:tx>
                <c:rich>
                  <a:bodyPr/>
                  <a:lstStyle/>
                  <a:p>
                    <a:r>
                      <a:rPr lang="en-US" sz="1000" b="0" dirty="0">
                        <a:solidFill>
                          <a:schemeClr val="tx1"/>
                        </a:solidFill>
                        <a:latin typeface="Arial" panose="020B0604020202020204" pitchFamily="34" charset="0"/>
                        <a:cs typeface="Arial" panose="020B0604020202020204" pitchFamily="34" charset="0"/>
                      </a:rPr>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AF5-4F35-9FAA-16DD275A6955}"/>
                </c:ext>
              </c:extLst>
            </c:dLbl>
            <c:dLbl>
              <c:idx val="5"/>
              <c:tx>
                <c:rich>
                  <a:bodyPr/>
                  <a:lstStyle/>
                  <a:p>
                    <a:r>
                      <a:rPr lang="en-US"/>
                      <a:t>2.4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AF5-4F35-9FAA-16DD275A6955}"/>
                </c:ext>
              </c:extLst>
            </c:dLbl>
            <c:dLbl>
              <c:idx val="6"/>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AF5-4F35-9FAA-16DD275A6955}"/>
                </c:ext>
              </c:extLst>
            </c:dLbl>
            <c:dLbl>
              <c:idx val="7"/>
              <c:tx>
                <c:rich>
                  <a:bodyPr/>
                  <a:lstStyle/>
                  <a:p>
                    <a:r>
                      <a:rPr lang="en-US" sz="1000" b="0" dirty="0">
                        <a:solidFill>
                          <a:schemeClr val="tx1"/>
                        </a:solidFill>
                        <a:latin typeface="Arial" panose="020B0604020202020204" pitchFamily="34" charset="0"/>
                        <a:cs typeface="Arial" panose="020B0604020202020204" pitchFamily="34" charset="0"/>
                      </a:rPr>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AF5-4F35-9FAA-16DD275A6955}"/>
                </c:ext>
              </c:extLst>
            </c:dLbl>
            <c:dLbl>
              <c:idx val="17"/>
              <c:layout>
                <c:manualLayout>
                  <c:x val="0"/>
                  <c:y val="-3.8100241301528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F5-4F35-9FAA-16DD275A6955}"/>
                </c:ext>
              </c:extLst>
            </c:dLbl>
            <c:spPr>
              <a:noFill/>
              <a:ln>
                <a:noFill/>
              </a:ln>
              <a:effectLst/>
            </c:spPr>
            <c:txPr>
              <a:bodyPr/>
              <a:lstStyle/>
              <a:p>
                <a:pPr>
                  <a:defRPr sz="1000" b="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PHL</c:v>
                </c:pt>
                <c:pt idx="1">
                  <c:v>NCR</c:v>
                </c:pt>
                <c:pt idx="2">
                  <c:v>CAR</c:v>
                </c:pt>
                <c:pt idx="3">
                  <c:v>I</c:v>
                </c:pt>
                <c:pt idx="4">
                  <c:v>II</c:v>
                </c:pt>
                <c:pt idx="5">
                  <c:v>III</c:v>
                </c:pt>
                <c:pt idx="6">
                  <c:v>IV</c:v>
                </c:pt>
                <c:pt idx="7">
                  <c:v>Mimaropa</c:v>
                </c:pt>
                <c:pt idx="8">
                  <c:v>V</c:v>
                </c:pt>
                <c:pt idx="9">
                  <c:v>VI</c:v>
                </c:pt>
                <c:pt idx="10">
                  <c:v>VII</c:v>
                </c:pt>
                <c:pt idx="11">
                  <c:v>VIII</c:v>
                </c:pt>
                <c:pt idx="12">
                  <c:v>IX</c:v>
                </c:pt>
                <c:pt idx="13">
                  <c:v>X</c:v>
                </c:pt>
                <c:pt idx="14">
                  <c:v>XI</c:v>
                </c:pt>
                <c:pt idx="15">
                  <c:v>XII</c:v>
                </c:pt>
                <c:pt idx="16">
                  <c:v>XIII</c:v>
                </c:pt>
                <c:pt idx="17">
                  <c:v>BARMM</c:v>
                </c:pt>
              </c:strCache>
            </c:strRef>
          </c:cat>
          <c:val>
            <c:numRef>
              <c:f>Sheet1!$B$2:$B$19</c:f>
              <c:numCache>
                <c:formatCode>General</c:formatCode>
                <c:ptCount val="18"/>
                <c:pt idx="0">
                  <c:v>2.7</c:v>
                </c:pt>
                <c:pt idx="1">
                  <c:v>1.9</c:v>
                </c:pt>
                <c:pt idx="2">
                  <c:v>2.5</c:v>
                </c:pt>
                <c:pt idx="3">
                  <c:v>2.6</c:v>
                </c:pt>
                <c:pt idx="4">
                  <c:v>3.1</c:v>
                </c:pt>
                <c:pt idx="5">
                  <c:v>2.4</c:v>
                </c:pt>
                <c:pt idx="6">
                  <c:v>2.6</c:v>
                </c:pt>
                <c:pt idx="7">
                  <c:v>2.9</c:v>
                </c:pt>
                <c:pt idx="8">
                  <c:v>3.2</c:v>
                </c:pt>
                <c:pt idx="9">
                  <c:v>3</c:v>
                </c:pt>
                <c:pt idx="10">
                  <c:v>2.5</c:v>
                </c:pt>
                <c:pt idx="11">
                  <c:v>3.1</c:v>
                </c:pt>
                <c:pt idx="12">
                  <c:v>3.6</c:v>
                </c:pt>
                <c:pt idx="13">
                  <c:v>3.1</c:v>
                </c:pt>
                <c:pt idx="14">
                  <c:v>2.7</c:v>
                </c:pt>
                <c:pt idx="15">
                  <c:v>3.4</c:v>
                </c:pt>
                <c:pt idx="16">
                  <c:v>3</c:v>
                </c:pt>
                <c:pt idx="17">
                  <c:v>3.1</c:v>
                </c:pt>
              </c:numCache>
            </c:numRef>
          </c:val>
          <c:extLst>
            <c:ext xmlns:c16="http://schemas.microsoft.com/office/drawing/2014/chart" uri="{C3380CC4-5D6E-409C-BE32-E72D297353CC}">
              <c16:uniqueId val="{00000013-5AF5-4F35-9FAA-16DD275A6955}"/>
            </c:ext>
          </c:extLst>
        </c:ser>
        <c:ser>
          <c:idx val="1"/>
          <c:order val="1"/>
          <c:tx>
            <c:strRef>
              <c:f>Sheet1!$C$1</c:f>
              <c:strCache>
                <c:ptCount val="1"/>
                <c:pt idx="0">
                  <c:v>2022</c:v>
                </c:pt>
              </c:strCache>
            </c:strRef>
          </c:tx>
          <c:spPr>
            <a:solidFill>
              <a:schemeClr val="accent1">
                <a:lumMod val="50000"/>
              </a:schemeClr>
            </a:solidFill>
          </c:spPr>
          <c:invertIfNegative val="0"/>
          <c:dPt>
            <c:idx val="0"/>
            <c:invertIfNegative val="0"/>
            <c:bubble3D val="0"/>
            <c:spPr>
              <a:solidFill>
                <a:schemeClr val="accent5">
                  <a:lumMod val="60000"/>
                  <a:lumOff val="40000"/>
                </a:schemeClr>
              </a:solidFill>
            </c:spPr>
            <c:extLst>
              <c:ext xmlns:c16="http://schemas.microsoft.com/office/drawing/2014/chart" uri="{C3380CC4-5D6E-409C-BE32-E72D297353CC}">
                <c16:uniqueId val="{00000015-5AF5-4F35-9FAA-16DD275A6955}"/>
              </c:ext>
            </c:extLst>
          </c:dPt>
          <c:dPt>
            <c:idx val="7"/>
            <c:invertIfNegative val="0"/>
            <c:bubble3D val="0"/>
            <c:extLst>
              <c:ext xmlns:c16="http://schemas.microsoft.com/office/drawing/2014/chart" uri="{C3380CC4-5D6E-409C-BE32-E72D297353CC}">
                <c16:uniqueId val="{00000017-5AF5-4F35-9FAA-16DD275A6955}"/>
              </c:ext>
            </c:extLst>
          </c:dPt>
          <c:dPt>
            <c:idx val="12"/>
            <c:invertIfNegative val="0"/>
            <c:bubble3D val="0"/>
            <c:spPr>
              <a:solidFill>
                <a:srgbClr val="C00000"/>
              </a:solidFill>
            </c:spPr>
            <c:extLst>
              <c:ext xmlns:c16="http://schemas.microsoft.com/office/drawing/2014/chart" uri="{C3380CC4-5D6E-409C-BE32-E72D297353CC}">
                <c16:uniqueId val="{00000019-5AF5-4F35-9FAA-16DD275A6955}"/>
              </c:ext>
            </c:extLst>
          </c:dPt>
          <c:dPt>
            <c:idx val="15"/>
            <c:invertIfNegative val="0"/>
            <c:bubble3D val="0"/>
            <c:spPr>
              <a:solidFill>
                <a:srgbClr val="C00000"/>
              </a:solidFill>
            </c:spPr>
            <c:extLst>
              <c:ext xmlns:c16="http://schemas.microsoft.com/office/drawing/2014/chart" uri="{C3380CC4-5D6E-409C-BE32-E72D297353CC}">
                <c16:uniqueId val="{0000001B-5AF5-4F35-9FAA-16DD275A6955}"/>
              </c:ext>
            </c:extLst>
          </c:dPt>
          <c:dPt>
            <c:idx val="17"/>
            <c:invertIfNegative val="0"/>
            <c:bubble3D val="0"/>
            <c:spPr>
              <a:solidFill>
                <a:srgbClr val="C00000"/>
              </a:solidFill>
            </c:spPr>
            <c:extLst>
              <c:ext xmlns:c16="http://schemas.microsoft.com/office/drawing/2014/chart" uri="{C3380CC4-5D6E-409C-BE32-E72D297353CC}">
                <c16:uniqueId val="{0000001D-5AF5-4F35-9FAA-16DD275A6955}"/>
              </c:ext>
            </c:extLst>
          </c:dPt>
          <c:dLbls>
            <c:dLbl>
              <c:idx val="0"/>
              <c:layout>
                <c:manualLayout>
                  <c:x val="3.7953998558345583E-3"/>
                  <c:y val="4.2333601446141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AF5-4F35-9FAA-16DD275A6955}"/>
                </c:ext>
              </c:extLst>
            </c:dLbl>
            <c:dLbl>
              <c:idx val="1"/>
              <c:layout>
                <c:manualLayout>
                  <c:x val="7.5907997116691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9A1-47DD-86F1-8D96FEB519F1}"/>
                </c:ext>
              </c:extLst>
            </c:dLbl>
            <c:dLbl>
              <c:idx val="2"/>
              <c:layout>
                <c:manualLayout>
                  <c:x val="5.693099783751863E-3"/>
                  <c:y val="1.2700080433842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9A1-47DD-86F1-8D96FEB519F1}"/>
                </c:ext>
              </c:extLst>
            </c:dLbl>
            <c:dLbl>
              <c:idx val="3"/>
              <c:layout>
                <c:manualLayout>
                  <c:x val="3.7953998558345756E-3"/>
                  <c:y val="4.2333601446141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9A1-47DD-86F1-8D96FEB519F1}"/>
                </c:ext>
              </c:extLst>
            </c:dLbl>
            <c:dLbl>
              <c:idx val="4"/>
              <c:layout>
                <c:manualLayout>
                  <c:x val="3.7953998558345756E-3"/>
                  <c:y val="1.2700080433842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9A1-47DD-86F1-8D96FEB519F1}"/>
                </c:ext>
              </c:extLst>
            </c:dLbl>
            <c:dLbl>
              <c:idx val="5"/>
              <c:layout>
                <c:manualLayout>
                  <c:x val="3.7953998558345058E-3"/>
                  <c:y val="4.2333601446141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9A1-47DD-86F1-8D96FEB519F1}"/>
                </c:ext>
              </c:extLst>
            </c:dLbl>
            <c:dLbl>
              <c:idx val="6"/>
              <c:layout>
                <c:manualLayout>
                  <c:x val="3.7953998558345058E-3"/>
                  <c:y val="-4.2333601446142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9A1-47DD-86F1-8D96FEB519F1}"/>
                </c:ext>
              </c:extLst>
            </c:dLbl>
            <c:dLbl>
              <c:idx val="7"/>
              <c:layout>
                <c:manualLayout>
                  <c:x val="7.5907997116691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F5-4F35-9FAA-16DD275A6955}"/>
                </c:ext>
              </c:extLst>
            </c:dLbl>
            <c:dLbl>
              <c:idx val="8"/>
              <c:layout>
                <c:manualLayout>
                  <c:x val="7.5907997116691512E-3"/>
                  <c:y val="-3.88053530428808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9A1-47DD-86F1-8D96FEB519F1}"/>
                </c:ext>
              </c:extLst>
            </c:dLbl>
            <c:dLbl>
              <c:idx val="9"/>
              <c:layout>
                <c:manualLayout>
                  <c:x val="5.693099783751863E-3"/>
                  <c:y val="-3.88053530428808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9A1-47DD-86F1-8D96FEB519F1}"/>
                </c:ext>
              </c:extLst>
            </c:dLbl>
            <c:dLbl>
              <c:idx val="12"/>
              <c:layout>
                <c:manualLayout>
                  <c:x val="5.6930997837517242E-3"/>
                  <c:y val="-3.88053530428808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AF5-4F35-9FAA-16DD275A6955}"/>
                </c:ext>
              </c:extLst>
            </c:dLbl>
            <c:dLbl>
              <c:idx val="13"/>
              <c:layout>
                <c:manualLayout>
                  <c:x val="5.6930997837518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9A1-47DD-86F1-8D96FEB519F1}"/>
                </c:ext>
              </c:extLst>
            </c:dLbl>
            <c:dLbl>
              <c:idx val="14"/>
              <c:layout>
                <c:manualLayout>
                  <c:x val="5.6930997837518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9A1-47DD-86F1-8D96FEB519F1}"/>
                </c:ext>
              </c:extLst>
            </c:dLbl>
            <c:dLbl>
              <c:idx val="15"/>
              <c:layout>
                <c:manualLayout>
                  <c:x val="5.693099783751863E-3"/>
                  <c:y val="-3.88053530428808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AF5-4F35-9FAA-16DD275A6955}"/>
                </c:ext>
              </c:extLst>
            </c:dLbl>
            <c:dLbl>
              <c:idx val="16"/>
              <c:layout>
                <c:manualLayout>
                  <c:x val="7.5907997116691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9A1-47DD-86F1-8D96FEB519F1}"/>
                </c:ext>
              </c:extLst>
            </c:dLbl>
            <c:dLbl>
              <c:idx val="17"/>
              <c:layout>
                <c:manualLayout>
                  <c:x val="5.693099783751863E-3"/>
                  <c:y val="8.4667202892284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AF5-4F35-9FAA-16DD275A6955}"/>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PHL</c:v>
                </c:pt>
                <c:pt idx="1">
                  <c:v>NCR</c:v>
                </c:pt>
                <c:pt idx="2">
                  <c:v>CAR</c:v>
                </c:pt>
                <c:pt idx="3">
                  <c:v>I</c:v>
                </c:pt>
                <c:pt idx="4">
                  <c:v>II</c:v>
                </c:pt>
                <c:pt idx="5">
                  <c:v>III</c:v>
                </c:pt>
                <c:pt idx="6">
                  <c:v>IV</c:v>
                </c:pt>
                <c:pt idx="7">
                  <c:v>Mimaropa</c:v>
                </c:pt>
                <c:pt idx="8">
                  <c:v>V</c:v>
                </c:pt>
                <c:pt idx="9">
                  <c:v>VI</c:v>
                </c:pt>
                <c:pt idx="10">
                  <c:v>VII</c:v>
                </c:pt>
                <c:pt idx="11">
                  <c:v>VIII</c:v>
                </c:pt>
                <c:pt idx="12">
                  <c:v>IX</c:v>
                </c:pt>
                <c:pt idx="13">
                  <c:v>X</c:v>
                </c:pt>
                <c:pt idx="14">
                  <c:v>XI</c:v>
                </c:pt>
                <c:pt idx="15">
                  <c:v>XII</c:v>
                </c:pt>
                <c:pt idx="16">
                  <c:v>XIII</c:v>
                </c:pt>
                <c:pt idx="17">
                  <c:v>BARMM</c:v>
                </c:pt>
              </c:strCache>
            </c:strRef>
          </c:cat>
          <c:val>
            <c:numRef>
              <c:f>Sheet1!$C$2:$C$19</c:f>
              <c:numCache>
                <c:formatCode>General</c:formatCode>
                <c:ptCount val="18"/>
                <c:pt idx="0">
                  <c:v>1.9</c:v>
                </c:pt>
                <c:pt idx="1">
                  <c:v>1.2</c:v>
                </c:pt>
                <c:pt idx="2">
                  <c:v>2.1</c:v>
                </c:pt>
                <c:pt idx="3">
                  <c:v>1.9</c:v>
                </c:pt>
                <c:pt idx="4">
                  <c:v>2.1</c:v>
                </c:pt>
                <c:pt idx="5">
                  <c:v>1.9</c:v>
                </c:pt>
                <c:pt idx="6">
                  <c:v>1.8</c:v>
                </c:pt>
                <c:pt idx="7">
                  <c:v>2.4</c:v>
                </c:pt>
                <c:pt idx="8">
                  <c:v>2.2000000000000002</c:v>
                </c:pt>
                <c:pt idx="9">
                  <c:v>2.2000000000000002</c:v>
                </c:pt>
                <c:pt idx="10">
                  <c:v>2</c:v>
                </c:pt>
                <c:pt idx="11">
                  <c:v>2</c:v>
                </c:pt>
                <c:pt idx="12">
                  <c:v>2.6</c:v>
                </c:pt>
                <c:pt idx="13">
                  <c:v>2.1</c:v>
                </c:pt>
                <c:pt idx="14">
                  <c:v>1.8</c:v>
                </c:pt>
                <c:pt idx="15">
                  <c:v>2.5</c:v>
                </c:pt>
                <c:pt idx="16">
                  <c:v>2.2999999999999998</c:v>
                </c:pt>
                <c:pt idx="17">
                  <c:v>3.1</c:v>
                </c:pt>
              </c:numCache>
            </c:numRef>
          </c:val>
          <c:extLst>
            <c:ext xmlns:c16="http://schemas.microsoft.com/office/drawing/2014/chart" uri="{C3380CC4-5D6E-409C-BE32-E72D297353CC}">
              <c16:uniqueId val="{0000001E-5AF5-4F35-9FAA-16DD275A6955}"/>
            </c:ext>
          </c:extLst>
        </c:ser>
        <c:dLbls>
          <c:showLegendKey val="0"/>
          <c:showVal val="1"/>
          <c:showCatName val="0"/>
          <c:showSerName val="0"/>
          <c:showPercent val="0"/>
          <c:showBubbleSize val="0"/>
        </c:dLbls>
        <c:gapWidth val="75"/>
        <c:axId val="1793677552"/>
        <c:axId val="1793681968"/>
      </c:barChart>
      <c:catAx>
        <c:axId val="1793677552"/>
        <c:scaling>
          <c:orientation val="minMax"/>
        </c:scaling>
        <c:delete val="0"/>
        <c:axPos val="b"/>
        <c:numFmt formatCode="General" sourceLinked="0"/>
        <c:majorTickMark val="none"/>
        <c:minorTickMark val="none"/>
        <c:tickLblPos val="nextTo"/>
        <c:txPr>
          <a:bodyPr/>
          <a:lstStyle/>
          <a:p>
            <a:pPr>
              <a:defRPr sz="600" b="1">
                <a:latin typeface="+mj-lt"/>
              </a:defRPr>
            </a:pPr>
            <a:endParaRPr lang="en-US"/>
          </a:p>
        </c:txPr>
        <c:crossAx val="1793681968"/>
        <c:crosses val="autoZero"/>
        <c:auto val="1"/>
        <c:lblAlgn val="ctr"/>
        <c:lblOffset val="100"/>
        <c:noMultiLvlLbl val="0"/>
      </c:catAx>
      <c:valAx>
        <c:axId val="1793681968"/>
        <c:scaling>
          <c:orientation val="minMax"/>
        </c:scaling>
        <c:delete val="0"/>
        <c:axPos val="l"/>
        <c:numFmt formatCode="General" sourceLinked="1"/>
        <c:majorTickMark val="none"/>
        <c:minorTickMark val="none"/>
        <c:tickLblPos val="nextTo"/>
        <c:txPr>
          <a:bodyPr/>
          <a:lstStyle/>
          <a:p>
            <a:pPr>
              <a:defRPr sz="1050"/>
            </a:pPr>
            <a:endParaRPr lang="en-US"/>
          </a:p>
        </c:txPr>
        <c:crossAx val="179367755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Traditional</c:v>
                </c:pt>
              </c:strCache>
            </c:strRef>
          </c:tx>
          <c:spPr>
            <a:solidFill>
              <a:schemeClr val="accent1"/>
            </a:solidFill>
            <a:ln>
              <a:noFill/>
            </a:ln>
            <a:effectLst/>
          </c:spPr>
          <c:invertIfNegative val="0"/>
          <c:dLbls>
            <c:dLbl>
              <c:idx val="0"/>
              <c:tx>
                <c:rich>
                  <a:bodyPr/>
                  <a:lstStyle/>
                  <a:p>
                    <a:fld id="{5E0DA89C-ED2A-477D-A1D9-1A819F1094B3}" type="VALUE">
                      <a:rPr lang="en-US">
                        <a:solidFill>
                          <a:srgbClr val="FFFF00"/>
                        </a:solidFill>
                      </a:rPr>
                      <a:pPr/>
                      <a:t>[VALUE]</a:t>
                    </a:fld>
                    <a:endParaRPr lang="en-PH"/>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49-4BB5-83EC-113DCEAD4F44}"/>
                </c:ext>
              </c:extLst>
            </c:dLbl>
            <c:dLbl>
              <c:idx val="6"/>
              <c:tx>
                <c:rich>
                  <a:bodyPr/>
                  <a:lstStyle/>
                  <a:p>
                    <a:fld id="{24F2B1D7-A43B-4115-AB52-1C247C39D174}" type="VALUE">
                      <a:rPr lang="en-US">
                        <a:solidFill>
                          <a:srgbClr val="FFFF00"/>
                        </a:solidFill>
                      </a:rPr>
                      <a:pPr/>
                      <a:t>[VALUE]</a:t>
                    </a:fld>
                    <a:endParaRPr lang="en-PH"/>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49-4BB5-83EC-113DCEAD4F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1993</c:v>
                </c:pt>
                <c:pt idx="1">
                  <c:v>1998</c:v>
                </c:pt>
                <c:pt idx="2">
                  <c:v>2003</c:v>
                </c:pt>
                <c:pt idx="3">
                  <c:v>2008</c:v>
                </c:pt>
                <c:pt idx="4">
                  <c:v>2013</c:v>
                </c:pt>
                <c:pt idx="5">
                  <c:v>2017</c:v>
                </c:pt>
                <c:pt idx="6">
                  <c:v>2022</c:v>
                </c:pt>
              </c:numCache>
            </c:numRef>
          </c:cat>
          <c:val>
            <c:numRef>
              <c:f>Sheet1!$B$2:$B$8</c:f>
              <c:numCache>
                <c:formatCode>General</c:formatCode>
                <c:ptCount val="7"/>
                <c:pt idx="0">
                  <c:v>15</c:v>
                </c:pt>
                <c:pt idx="1">
                  <c:v>20</c:v>
                </c:pt>
                <c:pt idx="2">
                  <c:v>16</c:v>
                </c:pt>
                <c:pt idx="3">
                  <c:v>17</c:v>
                </c:pt>
                <c:pt idx="4">
                  <c:v>18</c:v>
                </c:pt>
                <c:pt idx="5">
                  <c:v>14</c:v>
                </c:pt>
                <c:pt idx="6">
                  <c:v>17</c:v>
                </c:pt>
              </c:numCache>
            </c:numRef>
          </c:val>
          <c:extLst>
            <c:ext xmlns:c16="http://schemas.microsoft.com/office/drawing/2014/chart" uri="{C3380CC4-5D6E-409C-BE32-E72D297353CC}">
              <c16:uniqueId val="{00000000-AFC2-47C3-87ED-72C0228D0E16}"/>
            </c:ext>
          </c:extLst>
        </c:ser>
        <c:ser>
          <c:idx val="1"/>
          <c:order val="1"/>
          <c:tx>
            <c:strRef>
              <c:f>Sheet1!$C$1</c:f>
              <c:strCache>
                <c:ptCount val="1"/>
                <c:pt idx="0">
                  <c:v>Modern</c:v>
                </c:pt>
              </c:strCache>
            </c:strRef>
          </c:tx>
          <c:spPr>
            <a:solidFill>
              <a:schemeClr val="accent2"/>
            </a:solidFill>
            <a:ln>
              <a:noFill/>
            </a:ln>
            <a:effectLst/>
          </c:spPr>
          <c:invertIfNegative val="0"/>
          <c:dLbls>
            <c:dLbl>
              <c:idx val="0"/>
              <c:tx>
                <c:rich>
                  <a:bodyPr/>
                  <a:lstStyle/>
                  <a:p>
                    <a:fld id="{9A081BF9-AA2C-42B3-BCD5-09B2E35BEE06}" type="VALUE">
                      <a:rPr lang="en-US">
                        <a:solidFill>
                          <a:srgbClr val="FFFF00"/>
                        </a:solidFill>
                      </a:rPr>
                      <a:pPr/>
                      <a:t>[VALUE]</a:t>
                    </a:fld>
                    <a:endParaRPr lang="en-PH"/>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49-4BB5-83EC-113DCEAD4F44}"/>
                </c:ext>
              </c:extLst>
            </c:dLbl>
            <c:dLbl>
              <c:idx val="6"/>
              <c:tx>
                <c:rich>
                  <a:bodyPr/>
                  <a:lstStyle/>
                  <a:p>
                    <a:fld id="{F816E1C7-964A-4947-AEC9-EAF6AE61CDB6}" type="VALUE">
                      <a:rPr lang="en-US">
                        <a:solidFill>
                          <a:srgbClr val="FFFF00"/>
                        </a:solidFill>
                      </a:rPr>
                      <a:pPr/>
                      <a:t>[VALUE]</a:t>
                    </a:fld>
                    <a:endParaRPr lang="en-PH"/>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9-4BB5-83EC-113DCEAD4F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1993</c:v>
                </c:pt>
                <c:pt idx="1">
                  <c:v>1998</c:v>
                </c:pt>
                <c:pt idx="2">
                  <c:v>2003</c:v>
                </c:pt>
                <c:pt idx="3">
                  <c:v>2008</c:v>
                </c:pt>
                <c:pt idx="4">
                  <c:v>2013</c:v>
                </c:pt>
                <c:pt idx="5">
                  <c:v>2017</c:v>
                </c:pt>
                <c:pt idx="6">
                  <c:v>2022</c:v>
                </c:pt>
              </c:numCache>
            </c:numRef>
          </c:cat>
          <c:val>
            <c:numRef>
              <c:f>Sheet1!$C$2:$C$8</c:f>
              <c:numCache>
                <c:formatCode>General</c:formatCode>
                <c:ptCount val="7"/>
                <c:pt idx="0">
                  <c:v>25</c:v>
                </c:pt>
                <c:pt idx="1">
                  <c:v>28</c:v>
                </c:pt>
                <c:pt idx="2">
                  <c:v>33</c:v>
                </c:pt>
                <c:pt idx="3">
                  <c:v>34</c:v>
                </c:pt>
                <c:pt idx="4">
                  <c:v>38</c:v>
                </c:pt>
                <c:pt idx="5">
                  <c:v>40</c:v>
                </c:pt>
                <c:pt idx="6">
                  <c:v>42</c:v>
                </c:pt>
              </c:numCache>
            </c:numRef>
          </c:val>
          <c:extLst>
            <c:ext xmlns:c16="http://schemas.microsoft.com/office/drawing/2014/chart" uri="{C3380CC4-5D6E-409C-BE32-E72D297353CC}">
              <c16:uniqueId val="{00000001-AFC2-47C3-87ED-72C0228D0E16}"/>
            </c:ext>
          </c:extLst>
        </c:ser>
        <c:dLbls>
          <c:dLblPos val="ctr"/>
          <c:showLegendKey val="0"/>
          <c:showVal val="1"/>
          <c:showCatName val="0"/>
          <c:showSerName val="0"/>
          <c:showPercent val="0"/>
          <c:showBubbleSize val="0"/>
        </c:dLbls>
        <c:gapWidth val="150"/>
        <c:overlap val="100"/>
        <c:axId val="1256903136"/>
        <c:axId val="1256906736"/>
      </c:barChart>
      <c:catAx>
        <c:axId val="12569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56906736"/>
        <c:crosses val="autoZero"/>
        <c:auto val="1"/>
        <c:lblAlgn val="ctr"/>
        <c:lblOffset val="100"/>
        <c:noMultiLvlLbl val="0"/>
      </c:catAx>
      <c:valAx>
        <c:axId val="125690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690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195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Sexual and Reproductive Health Services and Rights</a:t>
            </a:r>
          </a:p>
          <a:p>
            <a:pPr marL="0" lvl="0" indent="0" algn="l" rtl="0">
              <a:lnSpc>
                <a:spcPct val="100000"/>
              </a:lnSpc>
              <a:spcBef>
                <a:spcPts val="0"/>
              </a:spcBef>
              <a:spcAft>
                <a:spcPts val="0"/>
              </a:spcAft>
              <a:buSzPts val="1100"/>
              <a:buNone/>
            </a:pPr>
            <a:r>
              <a:rPr lang="en-US" dirty="0"/>
              <a:t>Challenges: </a:t>
            </a:r>
          </a:p>
          <a:p>
            <a:pPr marL="0" lvl="0" indent="0" algn="l" rtl="0">
              <a:lnSpc>
                <a:spcPct val="100000"/>
              </a:lnSpc>
              <a:spcBef>
                <a:spcPts val="0"/>
              </a:spcBef>
              <a:spcAft>
                <a:spcPts val="0"/>
              </a:spcAft>
              <a:buSzPts val="1100"/>
              <a:buNone/>
            </a:pP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strengthen implementation of RPRH law and other relevant laws particularly within the context of devolution</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ensure availability of FP commodities</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strengthen initiatives on comprehensive sexuality education at all levels</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improve men’s involvement in RPRH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8123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Gender Equality and Women’s Empowerment</a:t>
            </a:r>
          </a:p>
          <a:p>
            <a:pPr marL="0" lvl="0" indent="0" algn="l" rtl="0">
              <a:lnSpc>
                <a:spcPct val="100000"/>
              </a:lnSpc>
              <a:spcBef>
                <a:spcPts val="0"/>
              </a:spcBef>
              <a:spcAft>
                <a:spcPts val="0"/>
              </a:spcAft>
              <a:buSzPts val="1100"/>
              <a:buNone/>
            </a:pPr>
            <a:r>
              <a:rPr lang="en-US" dirty="0"/>
              <a:t>Challenges:</a:t>
            </a:r>
          </a:p>
          <a:p>
            <a:pPr marL="0" lvl="0" indent="0" algn="l" rtl="0">
              <a:lnSpc>
                <a:spcPct val="100000"/>
              </a:lnSpc>
              <a:spcBef>
                <a:spcPts val="0"/>
              </a:spcBef>
              <a:spcAft>
                <a:spcPts val="0"/>
              </a:spcAft>
              <a:buSzPts val="1100"/>
              <a:buNone/>
            </a:pP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43D10"/>
                </a:solidFill>
                <a:latin typeface="Arial"/>
                <a:ea typeface="Arial"/>
                <a:cs typeface="Arial"/>
                <a:sym typeface="Arial"/>
              </a:rPr>
              <a:t>Need to strengthen functionality of VAWC Desks particularly case reporting mechanisms </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strengthen enforcement of existing laws</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improve institutional capacities in GAD planning and budgeting</a:t>
            </a:r>
            <a:endParaRPr lang="en-US" dirty="0"/>
          </a:p>
          <a:p>
            <a:pPr marL="285750" marR="0" lvl="0" indent="-28575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increase labor force participation of women</a:t>
            </a:r>
            <a:endParaRPr lang="en-US" dirty="0"/>
          </a:p>
          <a:p>
            <a:pPr marL="285750" marR="0" lvl="0" indent="-28575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create a more enabling environment </a:t>
            </a:r>
            <a:r>
              <a:rPr lang="en-US" sz="1100" dirty="0"/>
              <a:t>for</a:t>
            </a:r>
            <a:r>
              <a:rPr lang="en-US" sz="1100" b="0" i="0" u="none" strike="noStrike" cap="none" dirty="0">
                <a:solidFill>
                  <a:srgbClr val="000000"/>
                </a:solidFill>
                <a:latin typeface="Arial"/>
                <a:ea typeface="Arial"/>
                <a:cs typeface="Arial"/>
                <a:sym typeface="Arial"/>
              </a:rPr>
              <a:t> women’s political participation and representation</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9229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9792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48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679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359D701E-6CB0-EC1C-3D09-480E4EF31C8E}"/>
            </a:ext>
          </a:extLst>
        </p:cNvPr>
        <p:cNvGrpSpPr/>
        <p:nvPr/>
      </p:nvGrpSpPr>
      <p:grpSpPr>
        <a:xfrm>
          <a:off x="0" y="0"/>
          <a:ext cx="0" cy="0"/>
          <a:chOff x="0" y="0"/>
          <a:chExt cx="0" cy="0"/>
        </a:xfrm>
      </p:grpSpPr>
      <p:sp>
        <p:nvSpPr>
          <p:cNvPr id="180" name="Google Shape;180;p22:notes">
            <a:extLst>
              <a:ext uri="{FF2B5EF4-FFF2-40B4-BE49-F238E27FC236}">
                <a16:creationId xmlns:a16="http://schemas.microsoft.com/office/drawing/2014/main" id="{D4A6EE5E-72F4-F7DC-7852-98571B3676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notes">
            <a:extLst>
              <a:ext uri="{FF2B5EF4-FFF2-40B4-BE49-F238E27FC236}">
                <a16:creationId xmlns:a16="http://schemas.microsoft.com/office/drawing/2014/main" id="{E3E2FD2E-B983-5860-84DA-370CF29831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23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Sexual and Reproductive Health Services and Rights</a:t>
            </a:r>
          </a:p>
          <a:p>
            <a:pPr marL="0" lvl="0" indent="0" algn="l" rtl="0">
              <a:lnSpc>
                <a:spcPct val="100000"/>
              </a:lnSpc>
              <a:spcBef>
                <a:spcPts val="0"/>
              </a:spcBef>
              <a:spcAft>
                <a:spcPts val="0"/>
              </a:spcAft>
              <a:buSzPts val="1100"/>
              <a:buNone/>
            </a:pPr>
            <a:r>
              <a:rPr lang="en-US" dirty="0"/>
              <a:t>Challenges: </a:t>
            </a:r>
          </a:p>
          <a:p>
            <a:pPr marL="0" lvl="0" indent="0" algn="l" rtl="0">
              <a:lnSpc>
                <a:spcPct val="100000"/>
              </a:lnSpc>
              <a:spcBef>
                <a:spcPts val="0"/>
              </a:spcBef>
              <a:spcAft>
                <a:spcPts val="0"/>
              </a:spcAft>
              <a:buSzPts val="1100"/>
              <a:buNone/>
            </a:pP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strengthen implementation of RPRH law and other relevant laws particularly within the context of devolution</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ensure availability of FP commodities</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strengthen initiatives on comprehensive sexuality education at all levels</a:t>
            </a:r>
            <a:endParaRPr lang="en-US" dirty="0"/>
          </a:p>
          <a:p>
            <a:pPr marL="342900" marR="0" lvl="0" indent="-3429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00000"/>
                </a:solidFill>
                <a:latin typeface="Arial"/>
                <a:ea typeface="Arial"/>
                <a:cs typeface="Arial"/>
                <a:sym typeface="Arial"/>
              </a:rPr>
              <a:t>Need to improve men’s involvement in RPRH </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Adolescents and Young People</a:t>
            </a:r>
          </a:p>
          <a:p>
            <a:pPr marL="0" lvl="0" indent="0" algn="l" rtl="0">
              <a:lnSpc>
                <a:spcPct val="100000"/>
              </a:lnSpc>
              <a:spcBef>
                <a:spcPts val="0"/>
              </a:spcBef>
              <a:spcAft>
                <a:spcPts val="0"/>
              </a:spcAft>
              <a:buSzPts val="1100"/>
              <a:buNone/>
            </a:pPr>
            <a:r>
              <a:rPr lang="en-US" dirty="0"/>
              <a:t>Challenges:</a:t>
            </a:r>
          </a:p>
          <a:p>
            <a:pPr marL="0" lvl="0" indent="0" algn="l" rtl="0">
              <a:lnSpc>
                <a:spcPct val="100000"/>
              </a:lnSpc>
              <a:spcBef>
                <a:spcPts val="0"/>
              </a:spcBef>
              <a:spcAft>
                <a:spcPts val="0"/>
              </a:spcAft>
              <a:buSzPts val="1100"/>
              <a:buNone/>
            </a:pPr>
            <a:endParaRPr lang="en-US" dirty="0"/>
          </a:p>
          <a:p>
            <a:pPr marL="457200" marR="0" lvl="0" indent="-457200" algn="l" rtl="0">
              <a:lnSpc>
                <a:spcPct val="100000"/>
              </a:lnSpc>
              <a:spcBef>
                <a:spcPts val="0"/>
              </a:spcBef>
              <a:spcAft>
                <a:spcPts val="0"/>
              </a:spcAft>
              <a:buClr>
                <a:srgbClr val="000000"/>
              </a:buClr>
              <a:buSzPts val="2000"/>
              <a:buFont typeface="Arial"/>
              <a:buChar char="•"/>
            </a:pPr>
            <a:r>
              <a:rPr lang="en-US" sz="1100" b="0" i="0" u="none" strike="noStrike" cap="none" dirty="0">
                <a:solidFill>
                  <a:srgbClr val="043D10"/>
                </a:solidFill>
                <a:latin typeface="Arial"/>
                <a:ea typeface="Arial"/>
                <a:cs typeface="Arial"/>
                <a:sym typeface="Arial"/>
              </a:rPr>
              <a:t>Need to address legal barriers to access of minors to reproductive health services including legal and safe contraceptives</a:t>
            </a:r>
            <a:endParaRPr lang="en-US" sz="900" dirty="0"/>
          </a:p>
          <a:p>
            <a:pPr marL="457200" marR="0" lvl="0" indent="-457200" algn="l" rtl="0">
              <a:lnSpc>
                <a:spcPct val="100000"/>
              </a:lnSpc>
              <a:spcBef>
                <a:spcPts val="1200"/>
              </a:spcBef>
              <a:spcAft>
                <a:spcPts val="0"/>
              </a:spcAft>
              <a:buClr>
                <a:srgbClr val="000000"/>
              </a:buClr>
              <a:buSzPts val="2000"/>
              <a:buFont typeface="Arial"/>
              <a:buChar char="•"/>
            </a:pPr>
            <a:r>
              <a:rPr lang="en-US" sz="1100" b="0" i="0" u="none" strike="noStrike" cap="none" dirty="0">
                <a:solidFill>
                  <a:srgbClr val="043D10"/>
                </a:solidFill>
                <a:latin typeface="Arial"/>
                <a:ea typeface="Arial"/>
                <a:cs typeface="Arial"/>
                <a:sym typeface="Arial"/>
              </a:rPr>
              <a:t>Need to intensify promotion and implementation of CSE including adults</a:t>
            </a:r>
            <a:endParaRPr lang="en-US" sz="900" dirty="0"/>
          </a:p>
          <a:p>
            <a:pPr marL="457200" marR="0" lvl="0" indent="-457200" algn="l" rtl="0">
              <a:lnSpc>
                <a:spcPct val="100000"/>
              </a:lnSpc>
              <a:spcBef>
                <a:spcPts val="1200"/>
              </a:spcBef>
              <a:spcAft>
                <a:spcPts val="0"/>
              </a:spcAft>
              <a:buClr>
                <a:srgbClr val="000000"/>
              </a:buClr>
              <a:buSzPts val="2000"/>
              <a:buFont typeface="Arial"/>
              <a:buChar char="•"/>
            </a:pPr>
            <a:r>
              <a:rPr lang="en-US" sz="1100" b="0" i="0" u="none" strike="noStrike" cap="none" dirty="0">
                <a:solidFill>
                  <a:srgbClr val="043D10"/>
                </a:solidFill>
                <a:latin typeface="Arial"/>
                <a:ea typeface="Arial"/>
                <a:cs typeface="Arial"/>
                <a:sym typeface="Arial"/>
              </a:rPr>
              <a:t>Need to strengthen reporting and management mechanisms for incidence of sexual abuse among children and young people</a:t>
            </a:r>
            <a:endParaRPr lang="en-US" sz="900" dirty="0"/>
          </a:p>
          <a:p>
            <a:pPr marL="457200" marR="0" lvl="0" indent="-457200" algn="l" rtl="0">
              <a:lnSpc>
                <a:spcPct val="100000"/>
              </a:lnSpc>
              <a:spcBef>
                <a:spcPts val="1200"/>
              </a:spcBef>
              <a:spcAft>
                <a:spcPts val="0"/>
              </a:spcAft>
              <a:buClr>
                <a:srgbClr val="000000"/>
              </a:buClr>
              <a:buSzPts val="2000"/>
              <a:buFont typeface="Arial"/>
              <a:buChar char="•"/>
            </a:pPr>
            <a:r>
              <a:rPr lang="en-US" sz="1100" b="0" i="0" u="none" strike="noStrike" cap="none" dirty="0">
                <a:solidFill>
                  <a:srgbClr val="043D10"/>
                </a:solidFill>
                <a:latin typeface="Arial"/>
                <a:ea typeface="Arial"/>
                <a:cs typeface="Arial"/>
                <a:sym typeface="Arial"/>
              </a:rPr>
              <a:t>Need to improve institutional capacities in planning, budgeting, implementing and assessing adolescent and youth strategic interventions </a:t>
            </a:r>
            <a:endParaRPr lang="en-US" sz="900" dirty="0"/>
          </a:p>
          <a:p>
            <a:pPr marL="457200" marR="0" lvl="0" indent="-457200" algn="l" rtl="0">
              <a:lnSpc>
                <a:spcPct val="100000"/>
              </a:lnSpc>
              <a:spcBef>
                <a:spcPts val="1200"/>
              </a:spcBef>
              <a:spcAft>
                <a:spcPts val="0"/>
              </a:spcAft>
              <a:buClr>
                <a:srgbClr val="000000"/>
              </a:buClr>
              <a:buSzPts val="2000"/>
              <a:buFont typeface="Arial"/>
              <a:buChar char="•"/>
            </a:pPr>
            <a:endParaRPr lang="en-US" dirty="0"/>
          </a:p>
          <a:p>
            <a:pPr marL="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41: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483032" indent="-315312"/>
            <a:r>
              <a:rPr lang="en-US" dirty="0"/>
              <a:t>Assessment based on the results of the consultative workshop by the CPD for the 7</a:t>
            </a:r>
            <a:r>
              <a:rPr lang="en-US" baseline="30000" dirty="0"/>
              <a:t>th</a:t>
            </a:r>
            <a:r>
              <a:rPr lang="en-US" dirty="0"/>
              <a:t> APPC: assessing the implementation of the ICPD </a:t>
            </a:r>
            <a:r>
              <a:rPr lang="en-US" dirty="0" err="1"/>
              <a:t>PoA</a:t>
            </a:r>
            <a:r>
              <a:rPr lang="en-US" dirty="0"/>
              <a:t> and the APMD PD</a:t>
            </a:r>
          </a:p>
          <a:p>
            <a:pPr marL="483032" indent="-315312"/>
            <a:r>
              <a:rPr lang="en-US" dirty="0"/>
              <a:t>Thematic concerns are based on APMDPD indicators</a:t>
            </a:r>
          </a:p>
        </p:txBody>
      </p:sp>
    </p:spTree>
    <p:extLst>
      <p:ext uri="{BB962C8B-B14F-4D97-AF65-F5344CB8AC3E}">
        <p14:creationId xmlns:p14="http://schemas.microsoft.com/office/powerpoint/2010/main" val="4164465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5: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483032" indent="-241516">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46: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483032" indent="-241516">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1C1B1020-6498-C575-E575-13F44C567D4C}"/>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8DE12967-4350-64E1-8881-848CB7CD687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4BB01738-CCD0-A7F4-A8BA-EB9589A1F848}"/>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0742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F612BF73-4E4B-1B9D-81A7-80CBAA6FE542}"/>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1B5EC9AE-3366-B17E-957F-A3359B0AAB36}"/>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6B96B4CE-A423-4B44-AE03-81B9CB8D36B1}"/>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5128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E6BB320C-416A-BDF2-27B8-BF72B8B54785}"/>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D2DB7B02-B92E-172D-D701-7891D1B1501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758B19A3-370E-BCCA-59A5-33ECF9DC98C1}"/>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7098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70A66EEC-F4C4-6D6F-25E5-46D56E1DE792}"/>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B4D62B03-6DD2-C135-56D2-32C3B4CF243A}"/>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2C662451-8FA8-D2A4-2555-F08DF9D39640}"/>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4406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C9B2AE95-260B-EE61-87C5-B6DE9324E7C9}"/>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9A8EA90A-0FCD-6CEA-0AB5-3753162A2B99}"/>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3015C786-8274-8E4F-381E-D578EE8721E2}"/>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8481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757285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a:extLst>
            <a:ext uri="{FF2B5EF4-FFF2-40B4-BE49-F238E27FC236}">
              <a16:creationId xmlns:a16="http://schemas.microsoft.com/office/drawing/2014/main" id="{C847D6FF-14E4-BC6C-60C9-CF1A10C4CC40}"/>
            </a:ext>
          </a:extLst>
        </p:cNvPr>
        <p:cNvGrpSpPr/>
        <p:nvPr/>
      </p:nvGrpSpPr>
      <p:grpSpPr>
        <a:xfrm>
          <a:off x="0" y="0"/>
          <a:ext cx="0" cy="0"/>
          <a:chOff x="0" y="0"/>
          <a:chExt cx="0" cy="0"/>
        </a:xfrm>
      </p:grpSpPr>
      <p:sp>
        <p:nvSpPr>
          <p:cNvPr id="204" name="Google Shape;204;p27:notes">
            <a:extLst>
              <a:ext uri="{FF2B5EF4-FFF2-40B4-BE49-F238E27FC236}">
                <a16:creationId xmlns:a16="http://schemas.microsoft.com/office/drawing/2014/main" id="{C282ACC2-D5C3-AD2F-1FB1-0D928EC635C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7:notes">
            <a:extLst>
              <a:ext uri="{FF2B5EF4-FFF2-40B4-BE49-F238E27FC236}">
                <a16:creationId xmlns:a16="http://schemas.microsoft.com/office/drawing/2014/main" id="{CC4DBBBA-77BA-ED21-827C-581A9D5A10CE}"/>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algn="just"/>
            <a:r>
              <a:rPr lang="en-US" sz="1200" b="1" dirty="0">
                <a:latin typeface="Arial" panose="020B0604020202020204" pitchFamily="34" charset="0"/>
                <a:ea typeface="Proxima Nova"/>
                <a:cs typeface="Arial" panose="020B0604020202020204" pitchFamily="34" charset="0"/>
                <a:sym typeface="Proxima Nova"/>
              </a:rPr>
              <a:t>1. Investing in health and quality education and achieving health and education-related SDG indicators and targets</a:t>
            </a:r>
          </a:p>
          <a:p>
            <a:pPr algn="just"/>
            <a:r>
              <a:rPr lang="en-US" dirty="0"/>
              <a:t>To accelerate the demographic dividend, prioritize health, education, and income-earning opportunities, especially for youth. Invest in quality healthcare, reproductive health, and early childhood programs. Improve education infrastructure, teacher training, and data-driven approaches. Ensure universal secondary education and expand vocational training, fostering continuous learning and access to skill development.</a:t>
            </a:r>
            <a:endParaRPr lang="en-US" sz="1200" b="1" dirty="0">
              <a:latin typeface="Arial" panose="020B0604020202020204" pitchFamily="34" charset="0"/>
              <a:ea typeface="Proxima Nova"/>
              <a:cs typeface="Arial" panose="020B0604020202020204" pitchFamily="34" charset="0"/>
              <a:sym typeface="Proxima Nova"/>
            </a:endParaRPr>
          </a:p>
          <a:p>
            <a:pPr algn="just"/>
            <a:endParaRPr lang="en-US" sz="1200" b="1" dirty="0">
              <a:latin typeface="Arial" panose="020B0604020202020204" pitchFamily="34" charset="0"/>
              <a:ea typeface="Proxima Nova"/>
              <a:cs typeface="Arial" panose="020B0604020202020204" pitchFamily="34" charset="0"/>
              <a:sym typeface="Proxima Nova"/>
            </a:endParaRPr>
          </a:p>
          <a:p>
            <a:pPr algn="just"/>
            <a:r>
              <a:rPr lang="en-US" sz="1200" b="1" dirty="0">
                <a:latin typeface="Arial" panose="020B0604020202020204" pitchFamily="34" charset="0"/>
                <a:ea typeface="Proxima Nova"/>
                <a:cs typeface="Arial" panose="020B0604020202020204" pitchFamily="34" charset="0"/>
                <a:sym typeface="Proxima Nova"/>
              </a:rPr>
              <a:t>2. Increase income earning ability, especially among the youth</a:t>
            </a:r>
          </a:p>
          <a:p>
            <a:pPr algn="just"/>
            <a:r>
              <a:rPr lang="en-US" dirty="0"/>
              <a:t>To increase youth income-earning ability, focus on employment and entrepreneurship. Create job programs with private sector partnerships, provide vocational training, and support youth entrepreneurship with access to capital and training. Promote gender equality in work, financial literacy, and rural job initiatives to foster productivity and economic growth among the youth.</a:t>
            </a:r>
            <a:endParaRPr lang="en-US" sz="1200" b="1" dirty="0">
              <a:latin typeface="Arial" panose="020B0604020202020204" pitchFamily="34" charset="0"/>
              <a:ea typeface="Proxima Nova"/>
              <a:cs typeface="Arial" panose="020B0604020202020204" pitchFamily="34" charset="0"/>
              <a:sym typeface="Proxima Nova"/>
            </a:endParaRPr>
          </a:p>
          <a:p>
            <a:pPr algn="just"/>
            <a:r>
              <a:rPr lang="en-US" sz="1200" b="1" dirty="0">
                <a:latin typeface="Arial" panose="020B0604020202020204" pitchFamily="34" charset="0"/>
                <a:ea typeface="Proxima Nova"/>
                <a:cs typeface="Arial" panose="020B0604020202020204" pitchFamily="34" charset="0"/>
                <a:sym typeface="Proxima Nova"/>
              </a:rPr>
              <a:t> </a:t>
            </a:r>
          </a:p>
          <a:p>
            <a:pPr algn="just"/>
            <a:r>
              <a:rPr lang="en-US" sz="1200" b="1" dirty="0">
                <a:latin typeface="Arial" panose="020B0604020202020204" pitchFamily="34" charset="0"/>
                <a:ea typeface="Proxima Nova"/>
                <a:cs typeface="Arial" panose="020B0604020202020204" pitchFamily="34" charset="0"/>
                <a:sym typeface="Proxima Nova"/>
              </a:rPr>
              <a:t>3. Enhance </a:t>
            </a:r>
            <a:r>
              <a:rPr lang="en-US" sz="1200" b="1" dirty="0" err="1">
                <a:latin typeface="Arial" panose="020B0604020202020204" pitchFamily="34" charset="0"/>
                <a:ea typeface="Proxima Nova"/>
                <a:cs typeface="Arial" panose="020B0604020202020204" pitchFamily="34" charset="0"/>
                <a:sym typeface="Proxima Nova"/>
              </a:rPr>
              <a:t>PopDev</a:t>
            </a:r>
            <a:r>
              <a:rPr lang="en-US" sz="1200" b="1" dirty="0">
                <a:latin typeface="Arial" panose="020B0604020202020204" pitchFamily="34" charset="0"/>
                <a:ea typeface="Proxima Nova"/>
                <a:cs typeface="Arial" panose="020B0604020202020204" pitchFamily="34" charset="0"/>
                <a:sym typeface="Proxima Nova"/>
              </a:rPr>
              <a:t> research, advocacy, and knowledge management system</a:t>
            </a:r>
          </a:p>
          <a:p>
            <a:r>
              <a:rPr lang="en-US" sz="1200" dirty="0">
                <a:latin typeface="Arial" panose="020B0604020202020204" pitchFamily="34" charset="0"/>
                <a:ea typeface="Proxima Nova"/>
                <a:cs typeface="Arial" panose="020B0604020202020204" pitchFamily="34" charset="0"/>
                <a:sym typeface="Proxima Nova"/>
              </a:rPr>
              <a:t>- </a:t>
            </a:r>
            <a:r>
              <a:rPr lang="en-US" dirty="0"/>
              <a:t>The foundation of any demographic analysis lies in the quality and timeliness of existing data </a:t>
            </a:r>
            <a:r>
              <a:rPr lang="en-US" b="0" dirty="0"/>
              <a:t>systems. Currently, the Census on Population and Housing, Population Projections, Civil Registry and Vital Statistics Systems, and Administrative Data for Education and Health provide us with valuable insights. However, for these systems to remain relevant and useful, we must work continuously to enhance their quality, coverage, and timeliness. This improvement will allow us to track demographic trends more accurately, facilitating a better understanding of population changes.</a:t>
            </a:r>
            <a:endParaRPr lang="en-PH" sz="1200" b="0" kern="1200" dirty="0">
              <a:solidFill>
                <a:schemeClr val="tx1"/>
              </a:solidFill>
              <a:effectLst/>
              <a:latin typeface="+mn-lt"/>
              <a:ea typeface="+mn-ea"/>
              <a:cs typeface="+mn-cs"/>
            </a:endParaRPr>
          </a:p>
          <a:p>
            <a:pPr algn="just"/>
            <a:endParaRPr lang="en-US" sz="1200" dirty="0">
              <a:latin typeface="Arial" panose="020B0604020202020204" pitchFamily="34" charset="0"/>
              <a:ea typeface="Proxima Nova"/>
              <a:cs typeface="Arial" panose="020B0604020202020204" pitchFamily="34" charset="0"/>
              <a:sym typeface="Proxima Nova"/>
            </a:endParaRPr>
          </a:p>
          <a:p>
            <a:pPr algn="just"/>
            <a:r>
              <a:rPr lang="en-US" sz="1200" b="1" dirty="0">
                <a:latin typeface="Arial" panose="020B0604020202020204" pitchFamily="34" charset="0"/>
                <a:ea typeface="Proxima Nova"/>
                <a:cs typeface="Arial" panose="020B0604020202020204" pitchFamily="34" charset="0"/>
                <a:sym typeface="Proxima Nova"/>
              </a:rPr>
              <a:t>4. Encourage savings build-up</a:t>
            </a:r>
          </a:p>
          <a:p>
            <a:pPr algn="just"/>
            <a:r>
              <a:rPr lang="en-US" sz="1200" dirty="0">
                <a:latin typeface="Arial" panose="020B0604020202020204" pitchFamily="34" charset="0"/>
                <a:ea typeface="Proxima Nova"/>
                <a:cs typeface="Arial" panose="020B0604020202020204" pitchFamily="34" charset="0"/>
                <a:sym typeface="Proxima Nova"/>
              </a:rPr>
              <a:t>- </a:t>
            </a:r>
            <a:r>
              <a:rPr lang="en-US" dirty="0"/>
              <a:t>The labor force faces challenges such as low income, regional wage disparities, a wide income gap, and high inflation, making it difficult to save or invest. Job creation relies on economic growth, which can be stimulated by improving the business environment to attract investors. Expanding the labor market will help the country capitalize on its working-age population, increase labor participation, boost income and savings, and encourage investment.</a:t>
            </a:r>
            <a:endParaRPr lang="en-US" sz="1200" dirty="0">
              <a:latin typeface="Arial" panose="020B0604020202020204" pitchFamily="34" charset="0"/>
              <a:ea typeface="Proxima Nova"/>
              <a:cs typeface="Arial" panose="020B0604020202020204" pitchFamily="34" charset="0"/>
              <a:sym typeface="Proxima Nova"/>
            </a:endParaRPr>
          </a:p>
          <a:p>
            <a:endParaRPr lang="en-US" dirty="0"/>
          </a:p>
          <a:p>
            <a:endParaRPr lang="en-US" dirty="0"/>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84442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188954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05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60:notes"/>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p>
            <a:pPr marL="483032" indent="-241516">
              <a:buNone/>
            </a:pPr>
            <a:endParaRPr/>
          </a:p>
        </p:txBody>
      </p:sp>
    </p:spTree>
    <p:extLst>
      <p:ext uri="{BB962C8B-B14F-4D97-AF65-F5344CB8AC3E}">
        <p14:creationId xmlns:p14="http://schemas.microsoft.com/office/powerpoint/2010/main" val="109859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1:notes"/>
          <p:cNvSpPr txBox="1">
            <a:spLocks noGrp="1"/>
          </p:cNvSpPr>
          <p:nvPr>
            <p:ph type="body" idx="1"/>
          </p:nvPr>
        </p:nvSpPr>
        <p:spPr>
          <a:xfrm>
            <a:off x="709930" y="4458018"/>
            <a:ext cx="5679440" cy="4223385"/>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621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1:notes"/>
          <p:cNvSpPr txBox="1">
            <a:spLocks noGrp="1"/>
          </p:cNvSpPr>
          <p:nvPr>
            <p:ph type="body" idx="1"/>
          </p:nvPr>
        </p:nvSpPr>
        <p:spPr>
          <a:xfrm>
            <a:off x="709930" y="4458018"/>
            <a:ext cx="5679440" cy="4223385"/>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342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2: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2:notes"/>
          <p:cNvSpPr txBox="1">
            <a:spLocks noGrp="1"/>
          </p:cNvSpPr>
          <p:nvPr>
            <p:ph type="body" idx="1"/>
          </p:nvPr>
        </p:nvSpPr>
        <p:spPr>
          <a:xfrm>
            <a:off x="709930" y="4458018"/>
            <a:ext cx="5679440" cy="4223385"/>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2972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9" name="Google Shape;9;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 name="Google Shape;1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44" name="Google Shape;44;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marR="0" lvl="0"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17" name="Google Shape;1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1" name="Google Shape;21;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2" name="Google Shape;2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28" name="Google Shape;28;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9" name="Google Shape;2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32" name="Google Shape;3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36" name="Google Shape;36;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37" name="Google Shape;37;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Google Shape;3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41" name="Google Shape;4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Google Shape;52;p1"/>
          <p:cNvSpPr txBox="1"/>
          <p:nvPr/>
        </p:nvSpPr>
        <p:spPr>
          <a:xfrm>
            <a:off x="2410073" y="1389528"/>
            <a:ext cx="6473536" cy="1492827"/>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accent1">
                    <a:lumMod val="50000"/>
                  </a:schemeClr>
                </a:solidFill>
                <a:latin typeface="Arial"/>
                <a:ea typeface="Arial"/>
                <a:cs typeface="Arial"/>
                <a:sym typeface="Arial"/>
              </a:rPr>
              <a:t>ICPD </a:t>
            </a:r>
            <a:r>
              <a:rPr lang="en-US" sz="3600" b="1" dirty="0">
                <a:solidFill>
                  <a:schemeClr val="accent1">
                    <a:lumMod val="50000"/>
                  </a:schemeClr>
                </a:solidFill>
              </a:rPr>
              <a:t>IN THE PHILIPPINES</a:t>
            </a:r>
          </a:p>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chemeClr val="accent1">
                    <a:lumMod val="50000"/>
                  </a:schemeClr>
                </a:solidFill>
                <a:latin typeface="Arial"/>
                <a:ea typeface="Arial"/>
                <a:cs typeface="Arial"/>
                <a:sym typeface="Arial"/>
              </a:rPr>
              <a:t>30 Years of Putting People’s Rights</a:t>
            </a:r>
            <a:r>
              <a:rPr lang="en-US" sz="2800" b="1" dirty="0">
                <a:solidFill>
                  <a:schemeClr val="accent1">
                    <a:lumMod val="50000"/>
                  </a:schemeClr>
                </a:solidFill>
              </a:rPr>
              <a:t> at the Heart of Development</a:t>
            </a:r>
            <a:endParaRPr lang="en-US" sz="2800" b="1" baseline="30000" dirty="0">
              <a:solidFill>
                <a:schemeClr val="accent1">
                  <a:lumMod val="50000"/>
                </a:schemeClr>
              </a:solidFill>
            </a:endParaRPr>
          </a:p>
        </p:txBody>
      </p:sp>
      <p:sp>
        <p:nvSpPr>
          <p:cNvPr id="53" name="Google Shape;53;p1"/>
          <p:cNvSpPr txBox="1"/>
          <p:nvPr/>
        </p:nvSpPr>
        <p:spPr>
          <a:xfrm>
            <a:off x="2408488" y="2850858"/>
            <a:ext cx="6475121" cy="6654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PH" sz="1800" b="1" i="0" u="none" strike="noStrike" cap="none" dirty="0">
                <a:solidFill>
                  <a:srgbClr val="002060"/>
                </a:solidFill>
                <a:latin typeface="Arial"/>
                <a:ea typeface="Arial"/>
                <a:cs typeface="Arial"/>
                <a:sym typeface="Arial"/>
              </a:rPr>
              <a:t>Undersecretary LISA GRACE S. BERSALES, Ph.D.</a:t>
            </a:r>
          </a:p>
          <a:p>
            <a:pPr marL="0" marR="0" lvl="0" indent="0" algn="ctr" rtl="0">
              <a:lnSpc>
                <a:spcPct val="100000"/>
              </a:lnSpc>
              <a:spcBef>
                <a:spcPts val="0"/>
              </a:spcBef>
              <a:spcAft>
                <a:spcPts val="0"/>
              </a:spcAft>
              <a:buClr>
                <a:srgbClr val="000000"/>
              </a:buClr>
              <a:buSzPts val="1600"/>
              <a:buFont typeface="Arial"/>
              <a:buNone/>
            </a:pPr>
            <a:r>
              <a:rPr lang="en-PH" b="1" dirty="0">
                <a:solidFill>
                  <a:srgbClr val="002060"/>
                </a:solidFill>
              </a:rPr>
              <a:t>Executive Director V, </a:t>
            </a:r>
            <a:r>
              <a:rPr lang="en-PH" b="1" i="0" u="none" strike="noStrike" cap="none" dirty="0">
                <a:solidFill>
                  <a:srgbClr val="002060"/>
                </a:solidFill>
                <a:latin typeface="Arial"/>
                <a:ea typeface="Arial"/>
                <a:cs typeface="Arial"/>
                <a:sym typeface="Arial"/>
              </a:rPr>
              <a:t>Commission on Population and Development</a:t>
            </a:r>
            <a:endParaRPr b="0" i="0" u="none" strike="noStrike" cap="none" dirty="0">
              <a:solidFill>
                <a:srgbClr val="002060"/>
              </a:solidFill>
              <a:latin typeface="Arial"/>
              <a:ea typeface="Arial"/>
              <a:cs typeface="Arial"/>
              <a:sym typeface="Arial"/>
            </a:endParaRPr>
          </a:p>
        </p:txBody>
      </p:sp>
      <p:grpSp>
        <p:nvGrpSpPr>
          <p:cNvPr id="3" name="Group 2">
            <a:extLst>
              <a:ext uri="{FF2B5EF4-FFF2-40B4-BE49-F238E27FC236}">
                <a16:creationId xmlns:a16="http://schemas.microsoft.com/office/drawing/2014/main" id="{A32BA889-D076-0B1F-2BC4-202BD5FE1A62}"/>
              </a:ext>
            </a:extLst>
          </p:cNvPr>
          <p:cNvGrpSpPr/>
          <p:nvPr/>
        </p:nvGrpSpPr>
        <p:grpSpPr>
          <a:xfrm>
            <a:off x="253075" y="1371881"/>
            <a:ext cx="2160000" cy="2166829"/>
            <a:chOff x="299796" y="1378711"/>
            <a:chExt cx="2160000" cy="2166829"/>
          </a:xfrm>
        </p:grpSpPr>
        <p:grpSp>
          <p:nvGrpSpPr>
            <p:cNvPr id="54" name="Google Shape;54;p1"/>
            <p:cNvGrpSpPr/>
            <p:nvPr/>
          </p:nvGrpSpPr>
          <p:grpSpPr>
            <a:xfrm>
              <a:off x="313050" y="1396359"/>
              <a:ext cx="734862" cy="721074"/>
              <a:chOff x="315175" y="2909050"/>
              <a:chExt cx="509700" cy="483000"/>
            </a:xfrm>
          </p:grpSpPr>
          <p:sp>
            <p:nvSpPr>
              <p:cNvPr id="55" name="Google Shape;55;p1"/>
              <p:cNvSpPr/>
              <p:nvPr/>
            </p:nvSpPr>
            <p:spPr>
              <a:xfrm>
                <a:off x="315175" y="2909050"/>
                <a:ext cx="509700" cy="483000"/>
              </a:xfrm>
              <a:prstGeom prst="rect">
                <a:avLst/>
              </a:prstGeom>
              <a:solidFill>
                <a:srgbClr val="FFC2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1"/>
              <p:cNvPicPr preferRelativeResize="0"/>
              <p:nvPr/>
            </p:nvPicPr>
            <p:blipFill rotWithShape="1">
              <a:blip r:embed="rId4">
                <a:alphaModFix/>
              </a:blip>
              <a:srcRect/>
              <a:stretch/>
            </p:blipFill>
            <p:spPr>
              <a:xfrm>
                <a:off x="346450" y="2977062"/>
                <a:ext cx="447155" cy="346976"/>
              </a:xfrm>
              <a:prstGeom prst="rect">
                <a:avLst/>
              </a:prstGeom>
              <a:noFill/>
              <a:ln>
                <a:noFill/>
              </a:ln>
            </p:spPr>
          </p:pic>
        </p:grpSp>
        <p:grpSp>
          <p:nvGrpSpPr>
            <p:cNvPr id="57" name="Google Shape;57;p1"/>
            <p:cNvGrpSpPr/>
            <p:nvPr/>
          </p:nvGrpSpPr>
          <p:grpSpPr>
            <a:xfrm>
              <a:off x="1033239" y="1399493"/>
              <a:ext cx="734862" cy="721074"/>
              <a:chOff x="902350" y="2902200"/>
              <a:chExt cx="509700" cy="483000"/>
            </a:xfrm>
          </p:grpSpPr>
          <p:sp>
            <p:nvSpPr>
              <p:cNvPr id="58" name="Google Shape;58;p1"/>
              <p:cNvSpPr/>
              <p:nvPr/>
            </p:nvSpPr>
            <p:spPr>
              <a:xfrm>
                <a:off x="902350" y="2902200"/>
                <a:ext cx="509700" cy="483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1"/>
              <p:cNvPicPr preferRelativeResize="0"/>
              <p:nvPr/>
            </p:nvPicPr>
            <p:blipFill rotWithShape="1">
              <a:blip r:embed="rId5">
                <a:alphaModFix/>
              </a:blip>
              <a:srcRect/>
              <a:stretch/>
            </p:blipFill>
            <p:spPr>
              <a:xfrm>
                <a:off x="1012522" y="2970212"/>
                <a:ext cx="258079" cy="346974"/>
              </a:xfrm>
              <a:prstGeom prst="rect">
                <a:avLst/>
              </a:prstGeom>
              <a:noFill/>
              <a:ln>
                <a:noFill/>
              </a:ln>
            </p:spPr>
          </p:pic>
        </p:grpSp>
        <p:grpSp>
          <p:nvGrpSpPr>
            <p:cNvPr id="60" name="Google Shape;60;p1"/>
            <p:cNvGrpSpPr/>
            <p:nvPr/>
          </p:nvGrpSpPr>
          <p:grpSpPr>
            <a:xfrm>
              <a:off x="1724901" y="1378711"/>
              <a:ext cx="734862" cy="721074"/>
              <a:chOff x="1489525" y="2902200"/>
              <a:chExt cx="509700" cy="483000"/>
            </a:xfrm>
          </p:grpSpPr>
          <p:sp>
            <p:nvSpPr>
              <p:cNvPr id="61" name="Google Shape;61;p1"/>
              <p:cNvSpPr/>
              <p:nvPr/>
            </p:nvSpPr>
            <p:spPr>
              <a:xfrm>
                <a:off x="1489525" y="2902200"/>
                <a:ext cx="509700" cy="4830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1"/>
              <p:cNvPicPr preferRelativeResize="0"/>
              <p:nvPr/>
            </p:nvPicPr>
            <p:blipFill rotWithShape="1">
              <a:blip r:embed="rId6">
                <a:alphaModFix/>
              </a:blip>
              <a:srcRect/>
              <a:stretch/>
            </p:blipFill>
            <p:spPr>
              <a:xfrm>
                <a:off x="1570887" y="2991700"/>
                <a:ext cx="346975" cy="346975"/>
              </a:xfrm>
              <a:prstGeom prst="rect">
                <a:avLst/>
              </a:prstGeom>
              <a:noFill/>
              <a:ln>
                <a:noFill/>
              </a:ln>
            </p:spPr>
          </p:pic>
        </p:grpSp>
        <p:grpSp>
          <p:nvGrpSpPr>
            <p:cNvPr id="63" name="Google Shape;63;p1"/>
            <p:cNvGrpSpPr/>
            <p:nvPr/>
          </p:nvGrpSpPr>
          <p:grpSpPr>
            <a:xfrm>
              <a:off x="299796" y="2106998"/>
              <a:ext cx="734862" cy="721074"/>
              <a:chOff x="315175" y="3443550"/>
              <a:chExt cx="509700" cy="483000"/>
            </a:xfrm>
          </p:grpSpPr>
          <p:sp>
            <p:nvSpPr>
              <p:cNvPr id="64" name="Google Shape;64;p1"/>
              <p:cNvSpPr/>
              <p:nvPr/>
            </p:nvSpPr>
            <p:spPr>
              <a:xfrm>
                <a:off x="315175" y="3443550"/>
                <a:ext cx="509700" cy="483000"/>
              </a:xfrm>
              <a:prstGeom prst="rect">
                <a:avLst/>
              </a:prstGeom>
              <a:solidFill>
                <a:srgbClr val="28AF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1"/>
              <p:cNvPicPr preferRelativeResize="0"/>
              <p:nvPr/>
            </p:nvPicPr>
            <p:blipFill rotWithShape="1">
              <a:blip r:embed="rId7">
                <a:alphaModFix/>
              </a:blip>
              <a:srcRect/>
              <a:stretch/>
            </p:blipFill>
            <p:spPr>
              <a:xfrm>
                <a:off x="396538" y="3524625"/>
                <a:ext cx="346976" cy="350842"/>
              </a:xfrm>
              <a:prstGeom prst="rect">
                <a:avLst/>
              </a:prstGeom>
              <a:noFill/>
              <a:ln>
                <a:noFill/>
              </a:ln>
            </p:spPr>
          </p:pic>
        </p:grpSp>
        <p:pic>
          <p:nvPicPr>
            <p:cNvPr id="66" name="Google Shape;66;p1"/>
            <p:cNvPicPr preferRelativeResize="0"/>
            <p:nvPr/>
          </p:nvPicPr>
          <p:blipFill rotWithShape="1">
            <a:blip r:embed="rId8">
              <a:alphaModFix/>
            </a:blip>
            <a:srcRect/>
            <a:stretch/>
          </p:blipFill>
          <p:spPr>
            <a:xfrm>
              <a:off x="1061274" y="2244411"/>
              <a:ext cx="644680" cy="442262"/>
            </a:xfrm>
            <a:prstGeom prst="rect">
              <a:avLst/>
            </a:prstGeom>
            <a:noFill/>
            <a:ln>
              <a:noFill/>
            </a:ln>
          </p:spPr>
        </p:pic>
        <p:grpSp>
          <p:nvGrpSpPr>
            <p:cNvPr id="67" name="Google Shape;67;p1"/>
            <p:cNvGrpSpPr/>
            <p:nvPr/>
          </p:nvGrpSpPr>
          <p:grpSpPr>
            <a:xfrm>
              <a:off x="1724934" y="2105005"/>
              <a:ext cx="734862" cy="721074"/>
              <a:chOff x="1489525" y="3443550"/>
              <a:chExt cx="509700" cy="483000"/>
            </a:xfrm>
          </p:grpSpPr>
          <p:sp>
            <p:nvSpPr>
              <p:cNvPr id="68" name="Google Shape;68;p1"/>
              <p:cNvSpPr/>
              <p:nvPr/>
            </p:nvSpPr>
            <p:spPr>
              <a:xfrm>
                <a:off x="1489525" y="3443550"/>
                <a:ext cx="509700" cy="4830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 name="Google Shape;69;p1"/>
              <p:cNvPicPr preferRelativeResize="0"/>
              <p:nvPr/>
            </p:nvPicPr>
            <p:blipFill rotWithShape="1">
              <a:blip r:embed="rId9">
                <a:alphaModFix/>
              </a:blip>
              <a:srcRect/>
              <a:stretch/>
            </p:blipFill>
            <p:spPr>
              <a:xfrm>
                <a:off x="1570875" y="3556112"/>
                <a:ext cx="346975" cy="304415"/>
              </a:xfrm>
              <a:prstGeom prst="rect">
                <a:avLst/>
              </a:prstGeom>
              <a:noFill/>
              <a:ln>
                <a:noFill/>
              </a:ln>
            </p:spPr>
          </p:pic>
        </p:grpSp>
        <p:grpSp>
          <p:nvGrpSpPr>
            <p:cNvPr id="70" name="Google Shape;70;p1"/>
            <p:cNvGrpSpPr/>
            <p:nvPr/>
          </p:nvGrpSpPr>
          <p:grpSpPr>
            <a:xfrm>
              <a:off x="299796" y="2817637"/>
              <a:ext cx="734862" cy="721074"/>
              <a:chOff x="315175" y="4008050"/>
              <a:chExt cx="509700" cy="483000"/>
            </a:xfrm>
          </p:grpSpPr>
          <p:sp>
            <p:nvSpPr>
              <p:cNvPr id="71" name="Google Shape;71;p1"/>
              <p:cNvSpPr/>
              <p:nvPr/>
            </p:nvSpPr>
            <p:spPr>
              <a:xfrm>
                <a:off x="315175" y="4008050"/>
                <a:ext cx="509700" cy="4830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1"/>
              <p:cNvPicPr preferRelativeResize="0"/>
              <p:nvPr/>
            </p:nvPicPr>
            <p:blipFill rotWithShape="1">
              <a:blip r:embed="rId10">
                <a:alphaModFix/>
              </a:blip>
              <a:srcRect/>
              <a:stretch/>
            </p:blipFill>
            <p:spPr>
              <a:xfrm>
                <a:off x="396541" y="4076050"/>
                <a:ext cx="346975" cy="364801"/>
              </a:xfrm>
              <a:prstGeom prst="rect">
                <a:avLst/>
              </a:prstGeom>
              <a:noFill/>
              <a:ln>
                <a:noFill/>
              </a:ln>
            </p:spPr>
          </p:pic>
        </p:grpSp>
        <p:grpSp>
          <p:nvGrpSpPr>
            <p:cNvPr id="73" name="Google Shape;73;p1"/>
            <p:cNvGrpSpPr/>
            <p:nvPr/>
          </p:nvGrpSpPr>
          <p:grpSpPr>
            <a:xfrm>
              <a:off x="1046329" y="2824466"/>
              <a:ext cx="734862" cy="721074"/>
              <a:chOff x="902350" y="4031425"/>
              <a:chExt cx="509700" cy="483000"/>
            </a:xfrm>
          </p:grpSpPr>
          <p:sp>
            <p:nvSpPr>
              <p:cNvPr id="74" name="Google Shape;74;p1"/>
              <p:cNvSpPr/>
              <p:nvPr/>
            </p:nvSpPr>
            <p:spPr>
              <a:xfrm>
                <a:off x="902350" y="4031425"/>
                <a:ext cx="509700" cy="4830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 name="Google Shape;75;p1"/>
              <p:cNvPicPr preferRelativeResize="0"/>
              <p:nvPr/>
            </p:nvPicPr>
            <p:blipFill rotWithShape="1">
              <a:blip r:embed="rId11">
                <a:alphaModFix/>
              </a:blip>
              <a:srcRect/>
              <a:stretch/>
            </p:blipFill>
            <p:spPr>
              <a:xfrm>
                <a:off x="933614" y="4074776"/>
                <a:ext cx="447151" cy="349546"/>
              </a:xfrm>
              <a:prstGeom prst="rect">
                <a:avLst/>
              </a:prstGeom>
              <a:noFill/>
              <a:ln>
                <a:noFill/>
              </a:ln>
            </p:spPr>
          </p:pic>
        </p:grpSp>
        <p:grpSp>
          <p:nvGrpSpPr>
            <p:cNvPr id="76" name="Google Shape;76;p1"/>
            <p:cNvGrpSpPr/>
            <p:nvPr/>
          </p:nvGrpSpPr>
          <p:grpSpPr>
            <a:xfrm>
              <a:off x="1723351" y="2817637"/>
              <a:ext cx="734862" cy="721074"/>
              <a:chOff x="1489525" y="4031425"/>
              <a:chExt cx="509700" cy="483000"/>
            </a:xfrm>
          </p:grpSpPr>
          <p:sp>
            <p:nvSpPr>
              <p:cNvPr id="77" name="Google Shape;77;p1"/>
              <p:cNvSpPr/>
              <p:nvPr/>
            </p:nvSpPr>
            <p:spPr>
              <a:xfrm>
                <a:off x="1489525" y="4031425"/>
                <a:ext cx="509700" cy="4830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
              <p:cNvPicPr preferRelativeResize="0"/>
              <p:nvPr/>
            </p:nvPicPr>
            <p:blipFill rotWithShape="1">
              <a:blip r:embed="rId12">
                <a:alphaModFix/>
              </a:blip>
              <a:srcRect/>
              <a:stretch/>
            </p:blipFill>
            <p:spPr>
              <a:xfrm>
                <a:off x="1570873" y="4115372"/>
                <a:ext cx="346976" cy="321570"/>
              </a:xfrm>
              <a:prstGeom prst="rect">
                <a:avLst/>
              </a:prstGeom>
              <a:noFill/>
              <a:ln>
                <a:noFill/>
              </a:ln>
            </p:spPr>
          </p:pic>
        </p:grp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p:nvPr/>
        </p:nvSpPr>
        <p:spPr>
          <a:xfrm>
            <a:off x="311700" y="803550"/>
            <a:ext cx="8520600" cy="30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p36" descr="https://lh7-us.googleusercontent.com/XWnbxIyrMi9dWOoPz3W8xWqvwzJBjvyPGRqsfCUIpAAdHG0NAwZtRPSnCOJ4nvRSxcVI5q8XA5LmhRYDezHxJl4Zowm-n7w8JXgWhJNgXrp07Eo6GXbqO-VGi4UM_GlhLmd373tXE8OmzsX4R49akA=nw"/>
          <p:cNvPicPr preferRelativeResize="0"/>
          <p:nvPr/>
        </p:nvPicPr>
        <p:blipFill rotWithShape="1">
          <a:blip r:embed="rId3">
            <a:alphaModFix/>
          </a:blip>
          <a:srcRect/>
          <a:stretch/>
        </p:blipFill>
        <p:spPr>
          <a:xfrm>
            <a:off x="0" y="574674"/>
            <a:ext cx="4283075" cy="4283075"/>
          </a:xfrm>
          <a:prstGeom prst="rect">
            <a:avLst/>
          </a:prstGeom>
          <a:noFill/>
          <a:ln>
            <a:noFill/>
          </a:ln>
        </p:spPr>
      </p:pic>
      <p:sp>
        <p:nvSpPr>
          <p:cNvPr id="346" name="Google Shape;346;p36"/>
          <p:cNvSpPr txBox="1"/>
          <p:nvPr/>
        </p:nvSpPr>
        <p:spPr>
          <a:xfrm>
            <a:off x="4360508" y="909775"/>
            <a:ext cx="4471800" cy="34479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800"/>
              <a:buFont typeface="Arial"/>
              <a:buChar char="•"/>
            </a:pPr>
            <a:r>
              <a:rPr lang="en" dirty="0"/>
              <a:t>The </a:t>
            </a:r>
            <a:r>
              <a:rPr lang="en" sz="1400" b="0" i="0" u="none" strike="noStrike" cap="none" dirty="0">
                <a:solidFill>
                  <a:srgbClr val="000000"/>
                </a:solidFill>
                <a:latin typeface="Arial"/>
                <a:ea typeface="Arial"/>
                <a:cs typeface="Arial"/>
                <a:sym typeface="Arial"/>
              </a:rPr>
              <a:t>President has approved the Philippine Development Plan of Action (PPD-POA) 2023-2028 by virtue of </a:t>
            </a:r>
            <a:r>
              <a:rPr lang="en" sz="1400" b="1" i="0" u="none" strike="noStrike" cap="none" dirty="0">
                <a:solidFill>
                  <a:srgbClr val="000000"/>
                </a:solidFill>
                <a:latin typeface="Arial"/>
                <a:ea typeface="Arial"/>
                <a:cs typeface="Arial"/>
                <a:sym typeface="Arial"/>
              </a:rPr>
              <a:t>Memorandum Circular No. 40 “Approving and Adopting the Population and Development Plan of Action 2023-2028, and Directing the Implementation Thereof”</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Arial"/>
              <a:buChar char="•"/>
            </a:pPr>
            <a:r>
              <a:rPr lang="en" sz="1400" b="0" i="0" u="none" strike="noStrike" cap="none" dirty="0">
                <a:solidFill>
                  <a:schemeClr val="dk1"/>
                </a:solidFill>
                <a:latin typeface="Arial"/>
                <a:ea typeface="Arial"/>
                <a:cs typeface="Arial"/>
                <a:sym typeface="Arial"/>
              </a:rPr>
              <a:t>This Memorandum Circular provides for the implementation of the PPD-POA 2023-2028 through the whole-of-government and whole-of-society approach, </a:t>
            </a:r>
            <a:r>
              <a:rPr lang="en" dirty="0">
                <a:solidFill>
                  <a:schemeClr val="dk1"/>
                </a:solidFill>
              </a:rPr>
              <a:t>encouraging</a:t>
            </a:r>
            <a:r>
              <a:rPr lang="en" sz="1400" b="0" i="0" u="none" strike="noStrike" cap="none" dirty="0">
                <a:solidFill>
                  <a:schemeClr val="dk1"/>
                </a:solidFill>
                <a:latin typeface="Arial"/>
                <a:ea typeface="Arial"/>
                <a:cs typeface="Arial"/>
                <a:sym typeface="Arial"/>
              </a:rPr>
              <a:t> the participation of local government units (LGUs), civil society organizations (CSOs) and the private sector</a:t>
            </a:r>
            <a:r>
              <a:rPr lang="en" dirty="0">
                <a:solidFill>
                  <a:schemeClr val="dk1"/>
                </a:solidFill>
              </a:rPr>
              <a:t>. </a:t>
            </a: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58204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10" name="Google Shape;110;p17"/>
          <p:cNvSpPr/>
          <p:nvPr/>
        </p:nvSpPr>
        <p:spPr>
          <a:xfrm>
            <a:off x="0" y="574493"/>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dirty="0">
                <a:solidFill>
                  <a:schemeClr val="lt1"/>
                </a:solidFill>
                <a:latin typeface="Arial"/>
                <a:ea typeface="Arial"/>
                <a:cs typeface="Arial"/>
                <a:sym typeface="Arial"/>
              </a:rPr>
              <a:t>Population is growing at a slower pace but still increasing in numbers.</a:t>
            </a:r>
            <a:endParaRPr sz="1000" b="1" i="0" u="none" strike="noStrike" cap="none" dirty="0">
              <a:solidFill>
                <a:schemeClr val="lt1"/>
              </a:solidFill>
              <a:latin typeface="Arial"/>
              <a:ea typeface="Arial"/>
              <a:cs typeface="Arial"/>
              <a:sym typeface="Arial"/>
            </a:endParaRPr>
          </a:p>
        </p:txBody>
      </p:sp>
      <p:graphicFrame>
        <p:nvGraphicFramePr>
          <p:cNvPr id="111" name="Google Shape;111;p17"/>
          <p:cNvGraphicFramePr/>
          <p:nvPr>
            <p:extLst>
              <p:ext uri="{D42A27DB-BD31-4B8C-83A1-F6EECF244321}">
                <p14:modId xmlns:p14="http://schemas.microsoft.com/office/powerpoint/2010/main" val="2265206782"/>
              </p:ext>
            </p:extLst>
          </p:nvPr>
        </p:nvGraphicFramePr>
        <p:xfrm>
          <a:off x="1457325" y="1351975"/>
          <a:ext cx="6229350" cy="2927132"/>
        </p:xfrm>
        <a:graphic>
          <a:graphicData uri="http://schemas.openxmlformats.org/drawingml/2006/chart">
            <c:chart xmlns:c="http://schemas.openxmlformats.org/drawingml/2006/chart" xmlns:r="http://schemas.openxmlformats.org/officeDocument/2006/relationships" r:id="rId4"/>
          </a:graphicData>
        </a:graphic>
      </p:graphicFrame>
      <p:sp>
        <p:nvSpPr>
          <p:cNvPr id="112" name="Google Shape;112;p17"/>
          <p:cNvSpPr txBox="1"/>
          <p:nvPr/>
        </p:nvSpPr>
        <p:spPr>
          <a:xfrm>
            <a:off x="1457325" y="4298465"/>
            <a:ext cx="6229351" cy="25391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dirty="0">
                <a:solidFill>
                  <a:srgbClr val="000000"/>
                </a:solidFill>
                <a:latin typeface="Arial"/>
                <a:ea typeface="Arial"/>
                <a:cs typeface="Arial"/>
                <a:sym typeface="Arial"/>
              </a:rPr>
              <a:t>Population size and growth rate: 1948-2020</a:t>
            </a:r>
            <a:endParaRPr sz="1400" b="1" i="0" u="none" strike="noStrike" cap="none" dirty="0">
              <a:solidFill>
                <a:srgbClr val="000000"/>
              </a:solidFill>
              <a:latin typeface="Arial"/>
              <a:ea typeface="Arial"/>
              <a:cs typeface="Arial"/>
              <a:sym typeface="Arial"/>
            </a:endParaRPr>
          </a:p>
        </p:txBody>
      </p:sp>
      <p:sp>
        <p:nvSpPr>
          <p:cNvPr id="113" name="Google Shape;113;p17"/>
          <p:cNvSpPr txBox="1"/>
          <p:nvPr/>
        </p:nvSpPr>
        <p:spPr>
          <a:xfrm>
            <a:off x="4572000" y="4602172"/>
            <a:ext cx="4571365" cy="238497"/>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 sz="1100" b="0" i="0" u="none" strike="noStrike" cap="none" dirty="0">
                <a:solidFill>
                  <a:schemeClr val="dk1"/>
                </a:solidFill>
                <a:latin typeface="Arial"/>
                <a:ea typeface="Arial"/>
                <a:cs typeface="Arial"/>
                <a:sym typeface="Arial"/>
              </a:rPr>
              <a:t>Source: PSA, various population censuses</a:t>
            </a:r>
            <a:endParaRPr sz="1100" b="0" i="0" u="none" strike="noStrike" cap="none" dirty="0">
              <a:solidFill>
                <a:schemeClr val="dk1"/>
              </a:solidFill>
              <a:latin typeface="Arial"/>
              <a:ea typeface="Arial"/>
              <a:cs typeface="Arial"/>
              <a:sym typeface="Arial"/>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p:nvPr/>
        </p:nvSpPr>
        <p:spPr>
          <a:xfrm>
            <a:off x="0" y="562773"/>
            <a:ext cx="9144000" cy="717945"/>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b="1" i="0" u="none" strike="noStrike" cap="none" dirty="0">
                <a:solidFill>
                  <a:schemeClr val="bg1"/>
                </a:solidFill>
                <a:latin typeface="Arial"/>
                <a:ea typeface="Arial"/>
                <a:cs typeface="Arial"/>
                <a:sym typeface="Arial"/>
              </a:rPr>
              <a:t>The proportions of the working age and older persons are increasing while proportion of young population is decreasing.</a:t>
            </a:r>
            <a:endParaRPr b="1" i="0" u="none" strike="noStrike" cap="none" dirty="0">
              <a:solidFill>
                <a:schemeClr val="bg1"/>
              </a:solidFill>
              <a:latin typeface="Arial"/>
              <a:ea typeface="Arial"/>
              <a:cs typeface="Arial"/>
              <a:sym typeface="Arial"/>
            </a:endParaRPr>
          </a:p>
        </p:txBody>
      </p:sp>
      <p:sp>
        <p:nvSpPr>
          <p:cNvPr id="120" name="Google Shape;120;p18"/>
          <p:cNvSpPr txBox="1"/>
          <p:nvPr/>
        </p:nvSpPr>
        <p:spPr>
          <a:xfrm>
            <a:off x="5034341" y="4372685"/>
            <a:ext cx="2903685"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sp>
        <p:nvSpPr>
          <p:cNvPr id="121" name="Google Shape;121;p18"/>
          <p:cNvSpPr txBox="1"/>
          <p:nvPr/>
        </p:nvSpPr>
        <p:spPr>
          <a:xfrm>
            <a:off x="1336610" y="4372685"/>
            <a:ext cx="2903685"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Arial"/>
                <a:ea typeface="Arial"/>
                <a:cs typeface="Arial"/>
                <a:sym typeface="Arial"/>
              </a:rPr>
              <a:t>2015</a:t>
            </a:r>
            <a:endParaRPr sz="1400" b="0" i="0" u="none" strike="noStrike" cap="none">
              <a:solidFill>
                <a:srgbClr val="000000"/>
              </a:solidFill>
              <a:latin typeface="Arial"/>
              <a:ea typeface="Arial"/>
              <a:cs typeface="Arial"/>
              <a:sym typeface="Arial"/>
            </a:endParaRPr>
          </a:p>
        </p:txBody>
      </p:sp>
      <p:pic>
        <p:nvPicPr>
          <p:cNvPr id="123" name="Google Shape;123;p18"/>
          <p:cNvPicPr preferRelativeResize="0"/>
          <p:nvPr/>
        </p:nvPicPr>
        <p:blipFill rotWithShape="1">
          <a:blip r:embed="rId4">
            <a:alphaModFix/>
          </a:blip>
          <a:srcRect l="28570" t="42301" r="49656" b="31006"/>
          <a:stretch/>
        </p:blipFill>
        <p:spPr>
          <a:xfrm>
            <a:off x="4688468" y="1409439"/>
            <a:ext cx="3742507" cy="2966086"/>
          </a:xfrm>
          <a:prstGeom prst="rect">
            <a:avLst/>
          </a:prstGeom>
          <a:noFill/>
          <a:ln>
            <a:noFill/>
          </a:ln>
        </p:spPr>
      </p:pic>
      <p:pic>
        <p:nvPicPr>
          <p:cNvPr id="124" name="Google Shape;124;p18"/>
          <p:cNvPicPr preferRelativeResize="0"/>
          <p:nvPr/>
        </p:nvPicPr>
        <p:blipFill rotWithShape="1">
          <a:blip r:embed="rId4">
            <a:alphaModFix/>
          </a:blip>
          <a:srcRect l="49519" t="42301" r="29833" b="31006"/>
          <a:stretch/>
        </p:blipFill>
        <p:spPr>
          <a:xfrm>
            <a:off x="737932" y="1405792"/>
            <a:ext cx="3549211" cy="2966086"/>
          </a:xfrm>
          <a:prstGeom prst="rect">
            <a:avLst/>
          </a:prstGeom>
          <a:noFill/>
          <a:ln>
            <a:noFill/>
          </a:ln>
        </p:spPr>
      </p:pic>
      <p:sp>
        <p:nvSpPr>
          <p:cNvPr id="122" name="Google Shape;122;p18"/>
          <p:cNvSpPr txBox="1"/>
          <p:nvPr/>
        </p:nvSpPr>
        <p:spPr>
          <a:xfrm>
            <a:off x="836810" y="1314561"/>
            <a:ext cx="7470380" cy="230802"/>
          </a:xfrm>
          <a:prstGeom prst="rect">
            <a:avLst/>
          </a:prstGeom>
          <a:noFill/>
          <a:ln>
            <a:noFill/>
          </a:ln>
        </p:spPr>
        <p:txBody>
          <a:bodyPr spcFirstLastPara="1" wrap="square" lIns="68550" tIns="34275" rIns="68550" bIns="34275" anchor="t" anchorCtr="0">
            <a:spAutoFit/>
          </a:bodyPr>
          <a:lstStyle/>
          <a:p>
            <a:pPr algn="ctr">
              <a:buSzPts val="1050"/>
            </a:pPr>
            <a:r>
              <a:rPr lang="en-US" sz="1050" b="1" i="0" u="none" strike="noStrike" cap="none" dirty="0">
                <a:solidFill>
                  <a:schemeClr val="tx1"/>
                </a:solidFill>
                <a:latin typeface="Arial"/>
                <a:ea typeface="Arial"/>
                <a:cs typeface="Arial"/>
                <a:sym typeface="Arial"/>
              </a:rPr>
              <a:t>Population distribution by age group and sex: 2015 and 2020</a:t>
            </a:r>
          </a:p>
        </p:txBody>
      </p:sp>
      <p:sp>
        <p:nvSpPr>
          <p:cNvPr id="125" name="Google Shape;125;p18"/>
          <p:cNvSpPr txBox="1"/>
          <p:nvPr/>
        </p:nvSpPr>
        <p:spPr>
          <a:xfrm>
            <a:off x="5437054" y="1697913"/>
            <a:ext cx="2705104" cy="507831"/>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dirty="0">
                <a:solidFill>
                  <a:schemeClr val="dk1"/>
                </a:solidFill>
                <a:latin typeface="Arial"/>
                <a:ea typeface="Arial"/>
                <a:cs typeface="Arial"/>
                <a:sym typeface="Arial"/>
              </a:rPr>
              <a:t>65 and above - 5.86 million (5.4%)</a:t>
            </a:r>
            <a:endParaRPr sz="1400" b="0" i="0" u="none" strike="noStrike" cap="none" dirty="0">
              <a:solidFill>
                <a:srgbClr val="000000"/>
              </a:solidFill>
              <a:latin typeface="Arial"/>
              <a:ea typeface="Arial"/>
              <a:cs typeface="Arial"/>
              <a:sym typeface="Arial"/>
            </a:endParaRPr>
          </a:p>
        </p:txBody>
      </p:sp>
      <p:sp>
        <p:nvSpPr>
          <p:cNvPr id="126" name="Google Shape;126;p18"/>
          <p:cNvSpPr txBox="1"/>
          <p:nvPr/>
        </p:nvSpPr>
        <p:spPr>
          <a:xfrm>
            <a:off x="5474849" y="2556435"/>
            <a:ext cx="2705104" cy="300082"/>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a:solidFill>
                  <a:schemeClr val="dk1"/>
                </a:solidFill>
                <a:latin typeface="Arial"/>
                <a:ea typeface="Arial"/>
                <a:cs typeface="Arial"/>
                <a:sym typeface="Arial"/>
              </a:rPr>
              <a:t>15-64 yo - 69.40 million (63.9%)</a:t>
            </a:r>
            <a:endParaRPr sz="1400" b="0" i="0" u="none" strike="noStrike" cap="none">
              <a:solidFill>
                <a:srgbClr val="000000"/>
              </a:solidFill>
              <a:latin typeface="Arial"/>
              <a:ea typeface="Arial"/>
              <a:cs typeface="Arial"/>
              <a:sym typeface="Arial"/>
            </a:endParaRPr>
          </a:p>
        </p:txBody>
      </p:sp>
      <p:sp>
        <p:nvSpPr>
          <p:cNvPr id="127" name="Google Shape;127;p18"/>
          <p:cNvSpPr txBox="1"/>
          <p:nvPr/>
        </p:nvSpPr>
        <p:spPr>
          <a:xfrm>
            <a:off x="5437054" y="3624683"/>
            <a:ext cx="2705104" cy="300082"/>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dirty="0">
                <a:solidFill>
                  <a:schemeClr val="dk1"/>
                </a:solidFill>
                <a:latin typeface="Arial"/>
                <a:ea typeface="Arial"/>
                <a:cs typeface="Arial"/>
                <a:sym typeface="Arial"/>
              </a:rPr>
              <a:t>0-14 yo - 33.4 million (30.7%) </a:t>
            </a:r>
            <a:endParaRPr sz="1400" b="0" i="0" u="none" strike="noStrike" cap="none" dirty="0">
              <a:solidFill>
                <a:srgbClr val="000000"/>
              </a:solidFill>
              <a:latin typeface="Arial"/>
              <a:ea typeface="Arial"/>
              <a:cs typeface="Arial"/>
              <a:sym typeface="Arial"/>
            </a:endParaRPr>
          </a:p>
        </p:txBody>
      </p:sp>
      <p:pic>
        <p:nvPicPr>
          <p:cNvPr id="128" name="Google Shape;128;p18"/>
          <p:cNvPicPr preferRelativeResize="0"/>
          <p:nvPr/>
        </p:nvPicPr>
        <p:blipFill rotWithShape="1">
          <a:blip r:embed="rId5">
            <a:alphaModFix/>
          </a:blip>
          <a:srcRect/>
          <a:stretch/>
        </p:blipFill>
        <p:spPr>
          <a:xfrm>
            <a:off x="1724345" y="1619302"/>
            <a:ext cx="2644049" cy="651598"/>
          </a:xfrm>
          <a:prstGeom prst="rect">
            <a:avLst/>
          </a:prstGeom>
          <a:noFill/>
          <a:ln>
            <a:noFill/>
          </a:ln>
        </p:spPr>
      </p:pic>
      <p:pic>
        <p:nvPicPr>
          <p:cNvPr id="129" name="Google Shape;129;p18"/>
          <p:cNvPicPr preferRelativeResize="0"/>
          <p:nvPr/>
        </p:nvPicPr>
        <p:blipFill rotWithShape="1">
          <a:blip r:embed="rId6">
            <a:alphaModFix/>
          </a:blip>
          <a:srcRect/>
          <a:stretch/>
        </p:blipFill>
        <p:spPr>
          <a:xfrm>
            <a:off x="1615925" y="3575530"/>
            <a:ext cx="2671218" cy="393275"/>
          </a:xfrm>
          <a:prstGeom prst="rect">
            <a:avLst/>
          </a:prstGeom>
          <a:noFill/>
          <a:ln>
            <a:noFill/>
          </a:ln>
        </p:spPr>
      </p:pic>
      <p:pic>
        <p:nvPicPr>
          <p:cNvPr id="130" name="Google Shape;130;p18"/>
          <p:cNvPicPr preferRelativeResize="0"/>
          <p:nvPr/>
        </p:nvPicPr>
        <p:blipFill rotWithShape="1">
          <a:blip r:embed="rId7">
            <a:alphaModFix/>
          </a:blip>
          <a:srcRect/>
          <a:stretch/>
        </p:blipFill>
        <p:spPr>
          <a:xfrm>
            <a:off x="1673620" y="2501511"/>
            <a:ext cx="2644049" cy="346975"/>
          </a:xfrm>
          <a:prstGeom prst="rect">
            <a:avLst/>
          </a:prstGeom>
          <a:noFill/>
          <a:ln>
            <a:noFill/>
          </a:ln>
        </p:spPr>
      </p:pic>
      <p:sp>
        <p:nvSpPr>
          <p:cNvPr id="2" name="Google Shape;122;p18">
            <a:extLst>
              <a:ext uri="{FF2B5EF4-FFF2-40B4-BE49-F238E27FC236}">
                <a16:creationId xmlns:a16="http://schemas.microsoft.com/office/drawing/2014/main" id="{B15C2BCC-3A26-0504-B660-9C45F57E8F8B}"/>
              </a:ext>
            </a:extLst>
          </p:cNvPr>
          <p:cNvSpPr txBox="1"/>
          <p:nvPr/>
        </p:nvSpPr>
        <p:spPr>
          <a:xfrm>
            <a:off x="4572000" y="4603699"/>
            <a:ext cx="4572000" cy="238497"/>
          </a:xfrm>
          <a:prstGeom prst="rect">
            <a:avLst/>
          </a:prstGeom>
          <a:noFill/>
          <a:ln>
            <a:noFill/>
          </a:ln>
        </p:spPr>
        <p:txBody>
          <a:bodyPr spcFirstLastPara="1" wrap="square" lIns="68550" tIns="34275" rIns="68550" bIns="34275" anchor="t" anchorCtr="0">
            <a:spAutoFit/>
          </a:bodyPr>
          <a:lstStyle/>
          <a:p>
            <a:pPr algn="r">
              <a:buSzPts val="1050"/>
            </a:pPr>
            <a:r>
              <a:rPr lang="en" sz="1100" b="0" i="0" u="none" strike="noStrike" cap="none" dirty="0">
                <a:solidFill>
                  <a:schemeClr val="tx1"/>
                </a:solidFill>
                <a:latin typeface="Arial"/>
                <a:ea typeface="Arial"/>
                <a:cs typeface="Arial"/>
                <a:sym typeface="Arial"/>
              </a:rPr>
              <a:t>Source: PSA, various population censuses</a:t>
            </a:r>
            <a:endParaRPr sz="1100" b="0" i="0" u="none" strike="noStrike" cap="none" dirty="0">
              <a:solidFill>
                <a:schemeClr val="tx1"/>
              </a:solidFill>
              <a:latin typeface="Arial"/>
              <a:ea typeface="Arial"/>
              <a:cs typeface="Arial"/>
              <a:sym typeface="Aria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4" name="Google Shape;184;p22"/>
          <p:cNvSpPr/>
          <p:nvPr/>
        </p:nvSpPr>
        <p:spPr>
          <a:xfrm>
            <a:off x="0" y="574329"/>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5" name="Google Shape;185;p22"/>
          <p:cNvSpPr txBox="1"/>
          <p:nvPr/>
        </p:nvSpPr>
        <p:spPr>
          <a:xfrm>
            <a:off x="-7575" y="671153"/>
            <a:ext cx="91440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chemeClr val="lt1"/>
                </a:solidFill>
                <a:latin typeface="Arial"/>
                <a:ea typeface="Arial"/>
                <a:cs typeface="Arial"/>
                <a:sym typeface="Arial"/>
              </a:rPr>
              <a:t>Fertility declined below the replacement fertility level.</a:t>
            </a:r>
            <a:endParaRPr sz="2400" b="1" i="0" u="none" strike="noStrike" cap="none" dirty="0">
              <a:solidFill>
                <a:schemeClr val="lt1"/>
              </a:solidFill>
              <a:latin typeface="Arial"/>
              <a:ea typeface="Arial"/>
              <a:cs typeface="Arial"/>
              <a:sym typeface="Arial"/>
            </a:endParaRPr>
          </a:p>
        </p:txBody>
      </p:sp>
      <p:sp>
        <p:nvSpPr>
          <p:cNvPr id="186" name="Google Shape;186;p22"/>
          <p:cNvSpPr txBox="1"/>
          <p:nvPr/>
        </p:nvSpPr>
        <p:spPr>
          <a:xfrm>
            <a:off x="4572001" y="4603219"/>
            <a:ext cx="4564424" cy="238497"/>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 sz="1100" b="0" i="0" u="none" strike="noStrike" cap="none" dirty="0">
                <a:solidFill>
                  <a:schemeClr val="dk1"/>
                </a:solidFill>
                <a:latin typeface="Arial"/>
                <a:ea typeface="Arial"/>
                <a:cs typeface="Arial"/>
                <a:sym typeface="Arial"/>
              </a:rPr>
              <a:t>Source: PSA, various NDHS</a:t>
            </a:r>
            <a:endParaRPr sz="1100" b="0" i="0" u="none" strike="noStrike" cap="none" dirty="0">
              <a:solidFill>
                <a:schemeClr val="dk1"/>
              </a:solidFill>
              <a:latin typeface="Arial"/>
              <a:ea typeface="Arial"/>
              <a:cs typeface="Arial"/>
              <a:sym typeface="Arial"/>
            </a:endParaRPr>
          </a:p>
        </p:txBody>
      </p:sp>
      <p:graphicFrame>
        <p:nvGraphicFramePr>
          <p:cNvPr id="187" name="Google Shape;187;p22"/>
          <p:cNvGraphicFramePr/>
          <p:nvPr>
            <p:extLst>
              <p:ext uri="{D42A27DB-BD31-4B8C-83A1-F6EECF244321}">
                <p14:modId xmlns:p14="http://schemas.microsoft.com/office/powerpoint/2010/main" val="1036797484"/>
              </p:ext>
            </p:extLst>
          </p:nvPr>
        </p:nvGraphicFramePr>
        <p:xfrm>
          <a:off x="1841500" y="1361948"/>
          <a:ext cx="5448300" cy="30952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4"/>
          <p:cNvSpPr/>
          <p:nvPr/>
        </p:nvSpPr>
        <p:spPr>
          <a:xfrm>
            <a:off x="0" y="568740"/>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02" name="Google Shape;202;p24"/>
          <p:cNvSpPr txBox="1"/>
          <p:nvPr/>
        </p:nvSpPr>
        <p:spPr>
          <a:xfrm>
            <a:off x="41565" y="657768"/>
            <a:ext cx="90551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2400" b="1" i="0" u="none" strike="noStrike" cap="none" dirty="0">
                <a:solidFill>
                  <a:schemeClr val="lt1"/>
                </a:solidFill>
                <a:latin typeface="Arial"/>
                <a:ea typeface="Arial"/>
                <a:cs typeface="Arial"/>
                <a:sym typeface="Arial"/>
              </a:rPr>
              <a:t>Fertility level and trends vary across regions.</a:t>
            </a:r>
            <a:endParaRPr sz="2400" b="1" i="0" u="none" strike="noStrike" cap="none" dirty="0">
              <a:solidFill>
                <a:schemeClr val="lt1"/>
              </a:solidFill>
              <a:latin typeface="Arial"/>
              <a:ea typeface="Arial"/>
              <a:cs typeface="Arial"/>
              <a:sym typeface="Arial"/>
            </a:endParaRPr>
          </a:p>
        </p:txBody>
      </p:sp>
      <p:graphicFrame>
        <p:nvGraphicFramePr>
          <p:cNvPr id="203" name="Google Shape;203;p24"/>
          <p:cNvGraphicFramePr/>
          <p:nvPr/>
        </p:nvGraphicFramePr>
        <p:xfrm>
          <a:off x="1178719" y="1223003"/>
          <a:ext cx="6692312" cy="2999981"/>
        </p:xfrm>
        <a:graphic>
          <a:graphicData uri="http://schemas.openxmlformats.org/drawingml/2006/chart">
            <c:chart xmlns:c="http://schemas.openxmlformats.org/drawingml/2006/chart" xmlns:r="http://schemas.openxmlformats.org/officeDocument/2006/relationships" r:id="rId3"/>
          </a:graphicData>
        </a:graphic>
      </p:graphicFrame>
      <p:sp>
        <p:nvSpPr>
          <p:cNvPr id="204" name="Google Shape;204;p24"/>
          <p:cNvSpPr txBox="1"/>
          <p:nvPr/>
        </p:nvSpPr>
        <p:spPr>
          <a:xfrm>
            <a:off x="1380529" y="4239610"/>
            <a:ext cx="6382942" cy="27695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200" b="0" i="0" u="none" strike="noStrike" cap="none" dirty="0">
                <a:solidFill>
                  <a:srgbClr val="000000"/>
                </a:solidFill>
                <a:latin typeface="Arial"/>
                <a:ea typeface="Arial"/>
                <a:cs typeface="Arial"/>
                <a:sym typeface="Arial"/>
              </a:rPr>
              <a:t>Total fertility rate by region: 2017 and 2022</a:t>
            </a:r>
            <a:endParaRPr sz="1800" b="0" i="0" u="none" strike="noStrike" cap="none" dirty="0">
              <a:solidFill>
                <a:srgbClr val="000000"/>
              </a:solidFill>
              <a:latin typeface="Arial"/>
              <a:ea typeface="Arial"/>
              <a:cs typeface="Arial"/>
              <a:sym typeface="Arial"/>
            </a:endParaRPr>
          </a:p>
        </p:txBody>
      </p:sp>
      <p:sp>
        <p:nvSpPr>
          <p:cNvPr id="205" name="Google Shape;205;p24"/>
          <p:cNvSpPr txBox="1"/>
          <p:nvPr/>
        </p:nvSpPr>
        <p:spPr>
          <a:xfrm>
            <a:off x="4572000" y="4605756"/>
            <a:ext cx="4572000" cy="238497"/>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 sz="1100" b="0" i="0" u="none" strike="noStrike" cap="none" dirty="0">
                <a:solidFill>
                  <a:schemeClr val="dk1"/>
                </a:solidFill>
                <a:latin typeface="Arial"/>
                <a:ea typeface="Arial"/>
                <a:cs typeface="Arial"/>
                <a:sym typeface="Arial"/>
              </a:rPr>
              <a:t>Source: PSA, 2017 and 2022 NDHS</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2803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p:nvPr/>
        </p:nvSpPr>
        <p:spPr>
          <a:xfrm>
            <a:off x="4750230" y="1550046"/>
            <a:ext cx="4138047" cy="1259655"/>
          </a:xfrm>
          <a:prstGeom prst="rect">
            <a:avLst/>
          </a:prstGeom>
          <a:solidFill>
            <a:srgbClr val="083C92"/>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400" b="1" i="0" u="none" strike="noStrike" cap="none" dirty="0">
                <a:solidFill>
                  <a:schemeClr val="lt1"/>
                </a:solidFill>
                <a:latin typeface="Arial"/>
                <a:ea typeface="Arial"/>
                <a:cs typeface="Arial"/>
                <a:sym typeface="Arial"/>
              </a:rPr>
              <a:t>Women with lower levels of education and income have higher fertility.</a:t>
            </a:r>
            <a:endParaRPr sz="2400" b="1" i="0" u="none" strike="noStrike" cap="none" dirty="0">
              <a:solidFill>
                <a:schemeClr val="lt1"/>
              </a:solidFill>
              <a:latin typeface="Arial"/>
              <a:ea typeface="Arial"/>
              <a:cs typeface="Arial"/>
              <a:sym typeface="Arial"/>
            </a:endParaRPr>
          </a:p>
        </p:txBody>
      </p:sp>
      <p:graphicFrame>
        <p:nvGraphicFramePr>
          <p:cNvPr id="211" name="Google Shape;211;p25"/>
          <p:cNvGraphicFramePr/>
          <p:nvPr/>
        </p:nvGraphicFramePr>
        <p:xfrm>
          <a:off x="311699" y="693338"/>
          <a:ext cx="4082071" cy="3634350"/>
        </p:xfrm>
        <a:graphic>
          <a:graphicData uri="http://schemas.openxmlformats.org/drawingml/2006/table">
            <a:tbl>
              <a:tblPr>
                <a:noFill/>
                <a:tableStyleId>{3CFBBE87-952D-45DA-ACEC-6840AE7CCA42}</a:tableStyleId>
              </a:tblPr>
              <a:tblGrid>
                <a:gridCol w="1782305">
                  <a:extLst>
                    <a:ext uri="{9D8B030D-6E8A-4147-A177-3AD203B41FA5}">
                      <a16:colId xmlns:a16="http://schemas.microsoft.com/office/drawing/2014/main" val="20000"/>
                    </a:ext>
                  </a:extLst>
                </a:gridCol>
                <a:gridCol w="1092395">
                  <a:extLst>
                    <a:ext uri="{9D8B030D-6E8A-4147-A177-3AD203B41FA5}">
                      <a16:colId xmlns:a16="http://schemas.microsoft.com/office/drawing/2014/main" val="20001"/>
                    </a:ext>
                  </a:extLst>
                </a:gridCol>
                <a:gridCol w="1207371">
                  <a:extLst>
                    <a:ext uri="{9D8B030D-6E8A-4147-A177-3AD203B41FA5}">
                      <a16:colId xmlns:a16="http://schemas.microsoft.com/office/drawing/2014/main" val="20002"/>
                    </a:ext>
                  </a:extLst>
                </a:gridCol>
              </a:tblGrid>
              <a:tr h="433950">
                <a:tc row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Background Characteristics</a:t>
                      </a:r>
                      <a:endParaRPr sz="1400" b="1" u="none" strike="noStrike" cap="none">
                        <a:latin typeface="Arial"/>
                        <a:ea typeface="Arial"/>
                        <a:cs typeface="Arial"/>
                        <a:sym typeface="Arial"/>
                      </a:endParaRPr>
                    </a:p>
                  </a:txBody>
                  <a:tcPr marL="51425" marR="51425" marT="0" marB="0" anchor="ct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Total Fertility Rate (TFR)</a:t>
                      </a:r>
                      <a:endParaRPr sz="1400" b="1" u="none" strike="noStrike" cap="none" dirty="0">
                        <a:latin typeface="Arial"/>
                        <a:ea typeface="Arial"/>
                        <a:cs typeface="Arial"/>
                        <a:sym typeface="Arial"/>
                      </a:endParaRPr>
                    </a:p>
                  </a:txBody>
                  <a:tcPr marL="51425" marR="51425" marT="0" marB="0" anchor="ctr"/>
                </a:tc>
                <a:tc hMerge="1">
                  <a:txBody>
                    <a:bodyPr/>
                    <a:lstStyle/>
                    <a:p>
                      <a:endParaRPr lang="en-US"/>
                    </a:p>
                  </a:txBody>
                  <a:tcPr/>
                </a:tc>
                <a:extLst>
                  <a:ext uri="{0D108BD9-81ED-4DB2-BD59-A6C34878D82A}">
                    <a16:rowId xmlns:a16="http://schemas.microsoft.com/office/drawing/2014/main" val="10000"/>
                  </a:ext>
                </a:extLst>
              </a:tr>
              <a:tr h="2006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2017</a:t>
                      </a:r>
                      <a:endParaRPr sz="1400" u="none" strike="noStrike" cap="none"/>
                    </a:p>
                  </a:txBody>
                  <a:tcPr marL="51425" marR="51425" marT="0" marB="0" anchor="b">
                    <a:solidFill>
                      <a:srgbClr val="0070C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2022</a:t>
                      </a:r>
                      <a:endParaRPr sz="1400" u="none" strike="noStrike" cap="none"/>
                    </a:p>
                  </a:txBody>
                  <a:tcPr marL="51425" marR="51425" marT="0" marB="0">
                    <a:solidFill>
                      <a:srgbClr val="0070C0"/>
                    </a:solidFill>
                  </a:tcPr>
                </a:tc>
                <a:extLst>
                  <a:ext uri="{0D108BD9-81ED-4DB2-BD59-A6C34878D82A}">
                    <a16:rowId xmlns:a16="http://schemas.microsoft.com/office/drawing/2014/main" val="10001"/>
                  </a:ext>
                </a:extLst>
              </a:tr>
              <a:tr h="200675">
                <a:tc>
                  <a:txBody>
                    <a:bodyPr/>
                    <a:lstStyle/>
                    <a:p>
                      <a:pPr marL="0" marR="0" lvl="0" indent="0" algn="just" rtl="0">
                        <a:lnSpc>
                          <a:spcPct val="100000"/>
                        </a:lnSpc>
                        <a:spcBef>
                          <a:spcPts val="0"/>
                        </a:spcBef>
                        <a:spcAft>
                          <a:spcPts val="0"/>
                        </a:spcAft>
                        <a:buClr>
                          <a:srgbClr val="000000"/>
                        </a:buClr>
                        <a:buSzPts val="1400"/>
                        <a:buFont typeface="Arial"/>
                        <a:buNone/>
                      </a:pPr>
                      <a:r>
                        <a:rPr lang="en" sz="1400" b="1" u="none" strike="noStrike" cap="none" dirty="0">
                          <a:solidFill>
                            <a:schemeClr val="dk1"/>
                          </a:solidFill>
                          <a:latin typeface="Arial"/>
                          <a:ea typeface="Arial"/>
                          <a:cs typeface="Arial"/>
                          <a:sym typeface="Arial"/>
                        </a:rPr>
                        <a:t>Education</a:t>
                      </a:r>
                      <a:endParaRPr sz="1400" b="1" u="none" strike="noStrike" cap="none" dirty="0">
                        <a:solidFill>
                          <a:schemeClr val="dk1"/>
                        </a:solidFill>
                        <a:latin typeface="Arial"/>
                        <a:ea typeface="Arial"/>
                        <a:cs typeface="Arial"/>
                        <a:sym typeface="Arial"/>
                      </a:endParaRPr>
                    </a:p>
                  </a:txBody>
                  <a:tcPr marL="51425" marR="51425" marT="0" marB="0" anchor="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chemeClr val="dk1"/>
                        </a:solidFill>
                        <a:latin typeface="Arial"/>
                        <a:ea typeface="Arial"/>
                        <a:cs typeface="Arial"/>
                        <a:sym typeface="Arial"/>
                      </a:endParaRPr>
                    </a:p>
                  </a:txBody>
                  <a:tcPr marL="51425" marR="51425" marT="0" marB="0" anchor="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dk1"/>
                          </a:solidFill>
                          <a:latin typeface="Arial"/>
                          <a:ea typeface="Arial"/>
                          <a:cs typeface="Arial"/>
                          <a:sym typeface="Arial"/>
                        </a:rPr>
                        <a:t> </a:t>
                      </a:r>
                      <a:endParaRPr sz="1400" b="1" u="none" strike="noStrike" cap="none" dirty="0">
                        <a:solidFill>
                          <a:schemeClr val="dk1"/>
                        </a:solidFill>
                        <a:latin typeface="Arial"/>
                        <a:ea typeface="Arial"/>
                        <a:cs typeface="Arial"/>
                        <a:sym typeface="Arial"/>
                      </a:endParaRPr>
                    </a:p>
                  </a:txBody>
                  <a:tcPr marL="51425" marR="51425" marT="0" marB="0">
                    <a:solidFill>
                      <a:schemeClr val="accent6">
                        <a:lumMod val="20000"/>
                        <a:lumOff val="80000"/>
                      </a:schemeClr>
                    </a:solidFill>
                  </a:tcPr>
                </a:tc>
                <a:extLst>
                  <a:ext uri="{0D108BD9-81ED-4DB2-BD59-A6C34878D82A}">
                    <a16:rowId xmlns:a16="http://schemas.microsoft.com/office/drawing/2014/main" val="10002"/>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No education</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4.6</a:t>
                      </a:r>
                      <a:endParaRPr sz="1400" b="1" u="none" strike="noStrike" cap="none" dirty="0">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0000"/>
                          </a:solidFill>
                          <a:latin typeface="Arial"/>
                          <a:ea typeface="Arial"/>
                          <a:cs typeface="Arial"/>
                          <a:sym typeface="Arial"/>
                        </a:rPr>
                        <a:t>2.5</a:t>
                      </a:r>
                      <a:endParaRPr sz="1400" b="1" u="none" strike="noStrike" cap="none">
                        <a:solidFill>
                          <a:srgbClr val="FF0000"/>
                        </a:solidFill>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03"/>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Elementary</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4.1</a:t>
                      </a:r>
                      <a:endParaRPr sz="1400" b="1" u="none" strike="noStrike" cap="none" dirty="0">
                        <a:latin typeface="Arial"/>
                        <a:ea typeface="Arial"/>
                        <a:cs typeface="Arial"/>
                        <a:sym typeface="Arial"/>
                      </a:endParaRPr>
                    </a:p>
                  </a:txBody>
                  <a:tcPr marL="51425" marR="51425" marT="0" marB="0" anchor="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rgbClr val="FF0000"/>
                          </a:solidFill>
                          <a:latin typeface="Arial"/>
                          <a:ea typeface="Arial"/>
                          <a:cs typeface="Arial"/>
                          <a:sym typeface="Arial"/>
                        </a:rPr>
                        <a:t>3.0</a:t>
                      </a:r>
                      <a:endParaRPr sz="1400" b="1" u="none" strike="noStrike" cap="none" dirty="0">
                        <a:solidFill>
                          <a:srgbClr val="FF0000"/>
                        </a:solidFill>
                        <a:latin typeface="Arial"/>
                        <a:ea typeface="Arial"/>
                        <a:cs typeface="Arial"/>
                        <a:sym typeface="Arial"/>
                      </a:endParaRPr>
                    </a:p>
                  </a:txBody>
                  <a:tcPr marL="51425" marR="51425" marT="0" marB="0">
                    <a:solidFill>
                      <a:schemeClr val="accent5">
                        <a:lumMod val="20000"/>
                        <a:lumOff val="80000"/>
                      </a:schemeClr>
                    </a:solidFill>
                  </a:tcPr>
                </a:tc>
                <a:extLst>
                  <a:ext uri="{0D108BD9-81ED-4DB2-BD59-A6C34878D82A}">
                    <a16:rowId xmlns:a16="http://schemas.microsoft.com/office/drawing/2014/main" val="10004"/>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JHS (G7-10)</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3.0</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0000"/>
                          </a:solidFill>
                          <a:latin typeface="Arial"/>
                          <a:ea typeface="Arial"/>
                          <a:cs typeface="Arial"/>
                          <a:sym typeface="Arial"/>
                        </a:rPr>
                        <a:t>2.4</a:t>
                      </a:r>
                      <a:endParaRPr sz="1400" b="1" u="none" strike="noStrike" cap="none">
                        <a:solidFill>
                          <a:srgbClr val="FF0000"/>
                        </a:solidFill>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05"/>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SHS (G11-12)</a:t>
                      </a:r>
                      <a:endParaRPr sz="1400" u="none" strike="noStrike" cap="none"/>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0000"/>
                          </a:solidFill>
                          <a:latin typeface="Arial"/>
                          <a:ea typeface="Arial"/>
                          <a:cs typeface="Arial"/>
                          <a:sym typeface="Arial"/>
                        </a:rPr>
                        <a:t>2.7</a:t>
                      </a:r>
                      <a:endParaRPr sz="1400" u="none" strike="noStrike" cap="none"/>
                    </a:p>
                  </a:txBody>
                  <a:tcPr marL="51425" marR="51425" marT="0" marB="0">
                    <a:solidFill>
                      <a:srgbClr val="D8E6FC"/>
                    </a:solidFill>
                  </a:tcPr>
                </a:tc>
                <a:extLst>
                  <a:ext uri="{0D108BD9-81ED-4DB2-BD59-A6C34878D82A}">
                    <a16:rowId xmlns:a16="http://schemas.microsoft.com/office/drawing/2014/main" val="10006"/>
                  </a:ext>
                </a:extLst>
              </a:tr>
              <a:tr h="19626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Post-secondary</a:t>
                      </a:r>
                      <a:endParaRPr sz="1400" u="none" strike="noStrike" cap="none" dirty="0"/>
                    </a:p>
                  </a:txBody>
                  <a:tcPr marL="51425" marR="51425" marT="0" marB="0"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1.6</a:t>
                      </a:r>
                      <a:endParaRPr sz="1400" u="none" strike="noStrike" cap="none" dirty="0"/>
                    </a:p>
                  </a:txBody>
                  <a:tcPr marL="51425" marR="51425" marT="0" marB="0" anchor="ctr">
                    <a:solidFill>
                      <a:srgbClr val="D8E6FC"/>
                    </a:solidFill>
                  </a:tcPr>
                </a:tc>
                <a:extLst>
                  <a:ext uri="{0D108BD9-81ED-4DB2-BD59-A6C34878D82A}">
                    <a16:rowId xmlns:a16="http://schemas.microsoft.com/office/drawing/2014/main" val="10007"/>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College</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2.0</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1.5</a:t>
                      </a:r>
                      <a:endParaRPr sz="1400" b="1" u="none" strike="noStrike" cap="none">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08"/>
                  </a:ext>
                </a:extLst>
              </a:tr>
              <a:tr h="200675">
                <a:tc>
                  <a:txBody>
                    <a:bodyPr/>
                    <a:lstStyle/>
                    <a:p>
                      <a:pPr marL="0" marR="0" lvl="0" indent="0" algn="just" rtl="0">
                        <a:lnSpc>
                          <a:spcPct val="100000"/>
                        </a:lnSpc>
                        <a:spcBef>
                          <a:spcPts val="0"/>
                        </a:spcBef>
                        <a:spcAft>
                          <a:spcPts val="0"/>
                        </a:spcAft>
                        <a:buClr>
                          <a:srgbClr val="000000"/>
                        </a:buClr>
                        <a:buSzPts val="1400"/>
                        <a:buFont typeface="Arial"/>
                        <a:buNone/>
                      </a:pPr>
                      <a:r>
                        <a:rPr lang="en" sz="1400" b="1" u="none" strike="noStrike" cap="none" dirty="0">
                          <a:solidFill>
                            <a:schemeClr val="dk1"/>
                          </a:solidFill>
                          <a:latin typeface="Arial"/>
                          <a:ea typeface="Arial"/>
                          <a:cs typeface="Arial"/>
                          <a:sym typeface="Arial"/>
                        </a:rPr>
                        <a:t>Wealth Quintile</a:t>
                      </a:r>
                      <a:endParaRPr sz="1400" b="1" u="none" strike="noStrike" cap="none" dirty="0">
                        <a:solidFill>
                          <a:schemeClr val="dk1"/>
                        </a:solidFill>
                        <a:latin typeface="Arial"/>
                        <a:ea typeface="Arial"/>
                        <a:cs typeface="Arial"/>
                        <a:sym typeface="Arial"/>
                      </a:endParaRPr>
                    </a:p>
                  </a:txBody>
                  <a:tcPr marL="51425" marR="51425" marT="0" marB="0" anchor="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chemeClr val="dk1"/>
                        </a:solidFill>
                        <a:latin typeface="Arial"/>
                        <a:ea typeface="Arial"/>
                        <a:cs typeface="Arial"/>
                        <a:sym typeface="Arial"/>
                      </a:endParaRPr>
                    </a:p>
                  </a:txBody>
                  <a:tcPr marL="51425" marR="51425" marT="0" marB="0" anchor="b">
                    <a:solidFill>
                      <a:schemeClr val="accent6">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dk1"/>
                          </a:solidFill>
                          <a:latin typeface="Arial"/>
                          <a:ea typeface="Arial"/>
                          <a:cs typeface="Arial"/>
                          <a:sym typeface="Arial"/>
                        </a:rPr>
                        <a:t> </a:t>
                      </a:r>
                      <a:endParaRPr sz="1400" b="1" u="none" strike="noStrike" cap="none" dirty="0">
                        <a:solidFill>
                          <a:schemeClr val="dk1"/>
                        </a:solidFill>
                        <a:latin typeface="Arial"/>
                        <a:ea typeface="Arial"/>
                        <a:cs typeface="Arial"/>
                        <a:sym typeface="Arial"/>
                      </a:endParaRPr>
                    </a:p>
                  </a:txBody>
                  <a:tcPr marL="51425" marR="51425" marT="0" marB="0">
                    <a:solidFill>
                      <a:schemeClr val="accent6">
                        <a:lumMod val="20000"/>
                        <a:lumOff val="80000"/>
                      </a:schemeClr>
                    </a:solidFill>
                  </a:tcPr>
                </a:tc>
                <a:extLst>
                  <a:ext uri="{0D108BD9-81ED-4DB2-BD59-A6C34878D82A}">
                    <a16:rowId xmlns:a16="http://schemas.microsoft.com/office/drawing/2014/main" val="10009"/>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Lowest</a:t>
                      </a:r>
                      <a:endParaRPr sz="1400" b="1" u="none" strike="noStrike" cap="none">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4.3</a:t>
                      </a:r>
                      <a:endParaRPr sz="1400" b="1" u="none" strike="noStrike" cap="none" dirty="0">
                        <a:latin typeface="Arial"/>
                        <a:ea typeface="Arial"/>
                        <a:cs typeface="Arial"/>
                        <a:sym typeface="Arial"/>
                      </a:endParaRPr>
                    </a:p>
                  </a:txBody>
                  <a:tcPr marL="51425" marR="51425" marT="0" marB="0" anchor="b">
                    <a:solidFill>
                      <a:schemeClr val="accent5">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rgbClr val="FF0000"/>
                          </a:solidFill>
                          <a:latin typeface="Arial"/>
                          <a:ea typeface="Arial"/>
                          <a:cs typeface="Arial"/>
                          <a:sym typeface="Arial"/>
                        </a:rPr>
                        <a:t>3.1</a:t>
                      </a:r>
                      <a:endParaRPr sz="1400" b="1" u="none" strike="noStrike" cap="none" dirty="0">
                        <a:solidFill>
                          <a:srgbClr val="FF0000"/>
                        </a:solidFill>
                        <a:latin typeface="Arial"/>
                        <a:ea typeface="Arial"/>
                        <a:cs typeface="Arial"/>
                        <a:sym typeface="Arial"/>
                      </a:endParaRPr>
                    </a:p>
                  </a:txBody>
                  <a:tcPr marL="51425" marR="51425" marT="0" marB="0">
                    <a:solidFill>
                      <a:schemeClr val="accent5">
                        <a:lumMod val="20000"/>
                        <a:lumOff val="80000"/>
                      </a:schemeClr>
                    </a:solidFill>
                  </a:tcPr>
                </a:tc>
                <a:extLst>
                  <a:ext uri="{0D108BD9-81ED-4DB2-BD59-A6C34878D82A}">
                    <a16:rowId xmlns:a16="http://schemas.microsoft.com/office/drawing/2014/main" val="10010"/>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Second </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3.2</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rgbClr val="FF0000"/>
                          </a:solidFill>
                          <a:latin typeface="Arial"/>
                          <a:ea typeface="Arial"/>
                          <a:cs typeface="Arial"/>
                          <a:sym typeface="Arial"/>
                        </a:rPr>
                        <a:t>2.2</a:t>
                      </a:r>
                      <a:endParaRPr sz="1400" b="1" u="none" strike="noStrike" cap="none" dirty="0">
                        <a:solidFill>
                          <a:srgbClr val="FF0000"/>
                        </a:solidFill>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11"/>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Middle</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2.6</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rgbClr val="FF0000"/>
                          </a:solidFill>
                          <a:latin typeface="Arial"/>
                          <a:ea typeface="Arial"/>
                          <a:cs typeface="Arial"/>
                          <a:sym typeface="Arial"/>
                        </a:rPr>
                        <a:t>2.0</a:t>
                      </a:r>
                      <a:endParaRPr sz="1400" b="1" u="none" strike="noStrike" cap="none" dirty="0">
                        <a:solidFill>
                          <a:srgbClr val="FF0000"/>
                        </a:solidFill>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12"/>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Fourth</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2.1</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1.5</a:t>
                      </a:r>
                      <a:endParaRPr sz="1400" b="1" u="none" strike="noStrike" cap="none" dirty="0">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13"/>
                  </a:ext>
                </a:extLst>
              </a:tr>
              <a:tr h="200675">
                <a:tc>
                  <a:txBody>
                    <a:bodyPr/>
                    <a:lstStyle/>
                    <a:p>
                      <a:pPr marL="21717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Highest</a:t>
                      </a:r>
                      <a:endParaRPr sz="1400" b="1" u="none" strike="noStrike" cap="none">
                        <a:latin typeface="Arial"/>
                        <a:ea typeface="Arial"/>
                        <a:cs typeface="Arial"/>
                        <a:sym typeface="Arial"/>
                      </a:endParaRPr>
                    </a:p>
                  </a:txBody>
                  <a:tcPr marL="51425" marR="5142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1.7</a:t>
                      </a:r>
                      <a:endParaRPr sz="1400" b="1" u="none" strike="noStrike" cap="none">
                        <a:latin typeface="Arial"/>
                        <a:ea typeface="Arial"/>
                        <a:cs typeface="Arial"/>
                        <a:sym typeface="Arial"/>
                      </a:endParaRPr>
                    </a:p>
                  </a:txBody>
                  <a:tcPr marL="51425" marR="51425" marT="0" marB="0" anchor="b">
                    <a:solidFill>
                      <a:srgbClr val="D8E6F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latin typeface="Arial"/>
                          <a:ea typeface="Arial"/>
                          <a:cs typeface="Arial"/>
                          <a:sym typeface="Arial"/>
                        </a:rPr>
                        <a:t>1.4</a:t>
                      </a:r>
                      <a:endParaRPr sz="1400" b="1" u="none" strike="noStrike" cap="none" dirty="0">
                        <a:latin typeface="Arial"/>
                        <a:ea typeface="Arial"/>
                        <a:cs typeface="Arial"/>
                        <a:sym typeface="Arial"/>
                      </a:endParaRPr>
                    </a:p>
                  </a:txBody>
                  <a:tcPr marL="51425" marR="51425" marT="0" marB="0">
                    <a:solidFill>
                      <a:srgbClr val="D8E6FC"/>
                    </a:solidFill>
                  </a:tcPr>
                </a:tc>
                <a:extLst>
                  <a:ext uri="{0D108BD9-81ED-4DB2-BD59-A6C34878D82A}">
                    <a16:rowId xmlns:a16="http://schemas.microsoft.com/office/drawing/2014/main" val="10014"/>
                  </a:ext>
                </a:extLst>
              </a:tr>
              <a:tr h="2006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1"/>
                          </a:solidFill>
                          <a:latin typeface="Arial"/>
                          <a:ea typeface="Arial"/>
                          <a:cs typeface="Arial"/>
                          <a:sym typeface="Arial"/>
                        </a:rPr>
                        <a:t>Total</a:t>
                      </a:r>
                      <a:endParaRPr sz="1400" b="1" u="none" strike="noStrike" cap="none">
                        <a:solidFill>
                          <a:schemeClr val="dk1"/>
                        </a:solidFill>
                        <a:latin typeface="Arial"/>
                        <a:ea typeface="Arial"/>
                        <a:cs typeface="Arial"/>
                        <a:sym typeface="Arial"/>
                      </a:endParaRPr>
                    </a:p>
                  </a:txBody>
                  <a:tcPr marL="51425" marR="51425" marT="0" marB="0" anchor="b">
                    <a:solidFill>
                      <a:srgbClr val="FFFF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dk1"/>
                          </a:solidFill>
                          <a:latin typeface="Arial"/>
                          <a:ea typeface="Arial"/>
                          <a:cs typeface="Arial"/>
                          <a:sym typeface="Arial"/>
                        </a:rPr>
                        <a:t>2.7</a:t>
                      </a:r>
                      <a:endParaRPr sz="1400" b="1" u="none" strike="noStrike" cap="none">
                        <a:solidFill>
                          <a:schemeClr val="dk1"/>
                        </a:solidFill>
                        <a:latin typeface="Arial"/>
                        <a:ea typeface="Arial"/>
                        <a:cs typeface="Arial"/>
                        <a:sym typeface="Arial"/>
                      </a:endParaRPr>
                    </a:p>
                  </a:txBody>
                  <a:tcPr marL="51425" marR="51425" marT="0" marB="0" anchor="b">
                    <a:solidFill>
                      <a:srgbClr val="FFFF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dk1"/>
                          </a:solidFill>
                          <a:latin typeface="Arial"/>
                          <a:ea typeface="Arial"/>
                          <a:cs typeface="Arial"/>
                          <a:sym typeface="Arial"/>
                        </a:rPr>
                        <a:t>1.9</a:t>
                      </a:r>
                      <a:endParaRPr sz="1400" u="none" strike="noStrike" cap="none" dirty="0"/>
                    </a:p>
                  </a:txBody>
                  <a:tcPr marL="51425" marR="51425" marT="0" marB="0">
                    <a:solidFill>
                      <a:srgbClr val="FFFF00"/>
                    </a:solidFill>
                  </a:tcPr>
                </a:tc>
                <a:extLst>
                  <a:ext uri="{0D108BD9-81ED-4DB2-BD59-A6C34878D82A}">
                    <a16:rowId xmlns:a16="http://schemas.microsoft.com/office/drawing/2014/main" val="10015"/>
                  </a:ext>
                </a:extLst>
              </a:tr>
            </a:tbl>
          </a:graphicData>
        </a:graphic>
      </p:graphicFrame>
      <p:sp>
        <p:nvSpPr>
          <p:cNvPr id="212" name="Google Shape;212;p25"/>
          <p:cNvSpPr txBox="1"/>
          <p:nvPr/>
        </p:nvSpPr>
        <p:spPr>
          <a:xfrm>
            <a:off x="311700" y="4393810"/>
            <a:ext cx="4082070" cy="41549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dirty="0">
                <a:solidFill>
                  <a:srgbClr val="000000"/>
                </a:solidFill>
                <a:latin typeface="Arial"/>
                <a:ea typeface="Arial"/>
                <a:cs typeface="Arial"/>
                <a:sym typeface="Arial"/>
              </a:rPr>
              <a:t>Total fertility rate by education and wealth quintile:</a:t>
            </a:r>
          </a:p>
          <a:p>
            <a:pPr marL="0" marR="0" lvl="0" indent="0" algn="ctr" rtl="0">
              <a:lnSpc>
                <a:spcPct val="100000"/>
              </a:lnSpc>
              <a:spcBef>
                <a:spcPts val="0"/>
              </a:spcBef>
              <a:spcAft>
                <a:spcPts val="0"/>
              </a:spcAft>
              <a:buClr>
                <a:srgbClr val="000000"/>
              </a:buClr>
              <a:buSzPts val="1050"/>
              <a:buFont typeface="Arial"/>
              <a:buNone/>
            </a:pPr>
            <a:r>
              <a:rPr lang="en" sz="1050" b="1" i="0" u="none" strike="noStrike" cap="none" dirty="0">
                <a:solidFill>
                  <a:srgbClr val="000000"/>
                </a:solidFill>
                <a:latin typeface="Arial"/>
                <a:ea typeface="Arial"/>
                <a:cs typeface="Arial"/>
                <a:sym typeface="Arial"/>
              </a:rPr>
              <a:t>2017 and 2022</a:t>
            </a:r>
            <a:endParaRPr sz="1400" b="1" i="0" u="none" strike="noStrike" cap="none" dirty="0">
              <a:solidFill>
                <a:srgbClr val="000000"/>
              </a:solidFill>
              <a:latin typeface="Arial"/>
              <a:ea typeface="Arial"/>
              <a:cs typeface="Arial"/>
              <a:sym typeface="Arial"/>
            </a:endParaRPr>
          </a:p>
        </p:txBody>
      </p:sp>
      <p:sp>
        <p:nvSpPr>
          <p:cNvPr id="213" name="Google Shape;213;p25"/>
          <p:cNvSpPr txBox="1"/>
          <p:nvPr/>
        </p:nvSpPr>
        <p:spPr>
          <a:xfrm>
            <a:off x="4572000" y="4578639"/>
            <a:ext cx="4575568"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 sz="1100" b="0" i="0" u="none" strike="noStrike" cap="none" dirty="0">
                <a:solidFill>
                  <a:schemeClr val="dk1"/>
                </a:solidFill>
                <a:latin typeface="Arial"/>
                <a:ea typeface="Arial"/>
                <a:cs typeface="Arial"/>
                <a:sym typeface="Arial"/>
              </a:rPr>
              <a:t>Source: PSA, 2017 and 2022 NDHS</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8835801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4" name="Google Shape;184;p22"/>
          <p:cNvSpPr/>
          <p:nvPr/>
        </p:nvSpPr>
        <p:spPr>
          <a:xfrm>
            <a:off x="0" y="574329"/>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5" name="Google Shape;185;p22"/>
          <p:cNvSpPr txBox="1"/>
          <p:nvPr/>
        </p:nvSpPr>
        <p:spPr>
          <a:xfrm>
            <a:off x="-7575" y="671153"/>
            <a:ext cx="91440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chemeClr val="lt1"/>
                </a:solidFill>
                <a:latin typeface="Arial"/>
                <a:ea typeface="Arial"/>
                <a:cs typeface="Arial"/>
                <a:sym typeface="Arial"/>
              </a:rPr>
              <a:t>Which population groups declined the most?</a:t>
            </a:r>
            <a:endParaRPr sz="2400" b="1" i="0" u="none" strike="noStrike" cap="none" dirty="0">
              <a:solidFill>
                <a:schemeClr val="lt1"/>
              </a:solidFill>
              <a:latin typeface="Arial"/>
              <a:ea typeface="Arial"/>
              <a:cs typeface="Arial"/>
              <a:sym typeface="Arial"/>
            </a:endParaRPr>
          </a:p>
        </p:txBody>
      </p:sp>
      <p:sp>
        <p:nvSpPr>
          <p:cNvPr id="6" name="Content Placeholder 1">
            <a:extLst>
              <a:ext uri="{FF2B5EF4-FFF2-40B4-BE49-F238E27FC236}">
                <a16:creationId xmlns:a16="http://schemas.microsoft.com/office/drawing/2014/main" id="{D6B2374A-7E65-3246-8310-01F4745F78D9}"/>
              </a:ext>
            </a:extLst>
          </p:cNvPr>
          <p:cNvSpPr txBox="1">
            <a:spLocks/>
          </p:cNvSpPr>
          <p:nvPr/>
        </p:nvSpPr>
        <p:spPr>
          <a:xfrm>
            <a:off x="281373" y="1287841"/>
            <a:ext cx="8581254" cy="3234065"/>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39700" indent="0">
              <a:buNone/>
            </a:pPr>
            <a:r>
              <a:rPr lang="en-US" sz="1600" b="1" dirty="0"/>
              <a:t>% reduction in the TFR</a:t>
            </a:r>
            <a:r>
              <a:rPr lang="en-US" sz="1600" dirty="0"/>
              <a:t> (15-49) from 2017 NDHS results 2022 NDHS results :</a:t>
            </a:r>
          </a:p>
          <a:p>
            <a:r>
              <a:rPr lang="en-US" sz="1600" b="1" dirty="0"/>
              <a:t>National: -27%.</a:t>
            </a:r>
          </a:p>
          <a:p>
            <a:r>
              <a:rPr lang="en-US" sz="1600" b="1" dirty="0"/>
              <a:t>Urban</a:t>
            </a:r>
            <a:r>
              <a:rPr lang="en-US" sz="1600" dirty="0"/>
              <a:t> -28%, </a:t>
            </a:r>
            <a:r>
              <a:rPr lang="en-US" sz="1600" b="1" dirty="0"/>
              <a:t>Rural</a:t>
            </a:r>
            <a:r>
              <a:rPr lang="en-US" sz="1600" dirty="0"/>
              <a:t> -23%.</a:t>
            </a:r>
          </a:p>
          <a:p>
            <a:r>
              <a:rPr lang="en-US" sz="1600" b="1" dirty="0"/>
              <a:t>All regions declined except BARMM</a:t>
            </a:r>
            <a:r>
              <a:rPr lang="en-US" sz="1600" dirty="0"/>
              <a:t>.  </a:t>
            </a:r>
            <a:r>
              <a:rPr lang="en-US" sz="1600" dirty="0" err="1"/>
              <a:t>Highest:NCR</a:t>
            </a:r>
            <a:r>
              <a:rPr lang="en-US" sz="1600" dirty="0"/>
              <a:t> ( -39% from 1.92 to 1.17), Eastern Visayas (-37%), Bicol (-32%) Cagayan Valley (-31%) Davao (-31%), Northern Mindanao (-31%).</a:t>
            </a:r>
          </a:p>
          <a:p>
            <a:r>
              <a:rPr lang="en-US" sz="1600" dirty="0"/>
              <a:t>Apart from BARMM, which was flat, the </a:t>
            </a:r>
            <a:r>
              <a:rPr lang="en-US" sz="1600" b="1" dirty="0"/>
              <a:t>minimum decline </a:t>
            </a:r>
            <a:r>
              <a:rPr lang="en-US" sz="1600" dirty="0"/>
              <a:t>was -16% in MIMAROPA.</a:t>
            </a:r>
          </a:p>
          <a:p>
            <a:r>
              <a:rPr lang="en-US" sz="1600" dirty="0"/>
              <a:t>Taking population size into account, about </a:t>
            </a:r>
            <a:r>
              <a:rPr lang="en-US" sz="1600" b="1" dirty="0"/>
              <a:t>1/6 of the national decline was due to the National Capital Region</a:t>
            </a:r>
            <a:r>
              <a:rPr lang="en-US" sz="1600" dirty="0"/>
              <a:t> and </a:t>
            </a:r>
            <a:r>
              <a:rPr lang="en-US" sz="1600" b="1" dirty="0"/>
              <a:t>about 1/6 was due to </a:t>
            </a:r>
            <a:r>
              <a:rPr lang="en-US" sz="1600" b="1" dirty="0" err="1"/>
              <a:t>Calabarzon</a:t>
            </a:r>
            <a:r>
              <a:rPr lang="en-US" sz="1600" dirty="0"/>
              <a:t>.</a:t>
            </a:r>
          </a:p>
          <a:p>
            <a:r>
              <a:rPr lang="en-US" sz="1600" b="1" dirty="0"/>
              <a:t>The probability that a woman with 4+ children will have another child (in a calendar year) declined from 19% in 2010 to 4% in 2021.</a:t>
            </a:r>
            <a:r>
              <a:rPr lang="en-US" sz="1600" dirty="0"/>
              <a:t>  This is the sharpest decline with respect to order-specific rates.</a:t>
            </a:r>
          </a:p>
          <a:p>
            <a:endParaRPr lang="en-US" sz="1600" dirty="0"/>
          </a:p>
        </p:txBody>
      </p:sp>
      <p:sp>
        <p:nvSpPr>
          <p:cNvPr id="2" name="TextBox 1">
            <a:extLst>
              <a:ext uri="{FF2B5EF4-FFF2-40B4-BE49-F238E27FC236}">
                <a16:creationId xmlns:a16="http://schemas.microsoft.com/office/drawing/2014/main" id="{972DFFAC-A88B-444A-8537-6C71E7B9FFC6}"/>
              </a:ext>
            </a:extLst>
          </p:cNvPr>
          <p:cNvSpPr txBox="1"/>
          <p:nvPr/>
        </p:nvSpPr>
        <p:spPr>
          <a:xfrm>
            <a:off x="281373" y="4530219"/>
            <a:ext cx="5759910" cy="307777"/>
          </a:xfrm>
          <a:prstGeom prst="rect">
            <a:avLst/>
          </a:prstGeom>
          <a:noFill/>
        </p:spPr>
        <p:txBody>
          <a:bodyPr wrap="none" rtlCol="0">
            <a:spAutoFit/>
          </a:bodyPr>
          <a:lstStyle/>
          <a:p>
            <a:r>
              <a:rPr lang="en-US" dirty="0"/>
              <a:t>Source: Tom Pullum (2023), Recent Fertility in the 2022 NDHS, USAID</a:t>
            </a:r>
          </a:p>
        </p:txBody>
      </p:sp>
    </p:spTree>
    <p:extLst>
      <p:ext uri="{BB962C8B-B14F-4D97-AF65-F5344CB8AC3E}">
        <p14:creationId xmlns:p14="http://schemas.microsoft.com/office/powerpoint/2010/main" val="2258806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4" name="Google Shape;184;p22"/>
          <p:cNvSpPr/>
          <p:nvPr/>
        </p:nvSpPr>
        <p:spPr>
          <a:xfrm>
            <a:off x="0" y="574329"/>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5" name="Google Shape;185;p22"/>
          <p:cNvSpPr txBox="1"/>
          <p:nvPr/>
        </p:nvSpPr>
        <p:spPr>
          <a:xfrm>
            <a:off x="-7575" y="671153"/>
            <a:ext cx="91440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chemeClr val="lt1"/>
                </a:solidFill>
                <a:latin typeface="Arial"/>
                <a:ea typeface="Arial"/>
                <a:cs typeface="Arial"/>
                <a:sym typeface="Arial"/>
              </a:rPr>
              <a:t>Decline in wealth quintiles</a:t>
            </a:r>
            <a:endParaRPr sz="2400" b="1" i="0" u="none" strike="noStrike" cap="none" dirty="0">
              <a:solidFill>
                <a:schemeClr val="lt1"/>
              </a:solidFill>
              <a:latin typeface="Arial"/>
              <a:ea typeface="Arial"/>
              <a:cs typeface="Arial"/>
              <a:sym typeface="Arial"/>
            </a:endParaRPr>
          </a:p>
        </p:txBody>
      </p:sp>
      <p:sp>
        <p:nvSpPr>
          <p:cNvPr id="6" name="Content Placeholder 1">
            <a:extLst>
              <a:ext uri="{FF2B5EF4-FFF2-40B4-BE49-F238E27FC236}">
                <a16:creationId xmlns:a16="http://schemas.microsoft.com/office/drawing/2014/main" id="{D6B2374A-7E65-3246-8310-01F4745F78D9}"/>
              </a:ext>
            </a:extLst>
          </p:cNvPr>
          <p:cNvSpPr txBox="1">
            <a:spLocks/>
          </p:cNvSpPr>
          <p:nvPr/>
        </p:nvSpPr>
        <p:spPr>
          <a:xfrm>
            <a:off x="281373" y="1206527"/>
            <a:ext cx="8581254" cy="3396692"/>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US" sz="2400" dirty="0"/>
              <a:t>Richest: -18% (1.7 to 1.4)</a:t>
            </a:r>
          </a:p>
          <a:p>
            <a:r>
              <a:rPr lang="en-US" sz="2400" dirty="0"/>
              <a:t>Richer: -30% (2.1 to 1.5)</a:t>
            </a:r>
          </a:p>
          <a:p>
            <a:r>
              <a:rPr lang="en-US" sz="2400" dirty="0"/>
              <a:t>Middle: -24% (2.6 to 2.0)</a:t>
            </a:r>
          </a:p>
          <a:p>
            <a:r>
              <a:rPr lang="en-US" sz="2400" dirty="0"/>
              <a:t>Poorer: -32% (3.2 to 2.2)</a:t>
            </a:r>
          </a:p>
          <a:p>
            <a:r>
              <a:rPr lang="en-US" sz="2400" dirty="0"/>
              <a:t>Poorest: -26% (4.3 to 3.1)</a:t>
            </a:r>
          </a:p>
          <a:p>
            <a:endParaRPr lang="en-US" sz="2400" dirty="0"/>
          </a:p>
          <a:p>
            <a:r>
              <a:rPr lang="en-US" sz="2400" dirty="0"/>
              <a:t>Over half of the national decline was due to the poorest two quintiles. About 1/10 was due to the highest quintile.</a:t>
            </a:r>
          </a:p>
        </p:txBody>
      </p:sp>
      <p:sp>
        <p:nvSpPr>
          <p:cNvPr id="2" name="TextBox 1">
            <a:extLst>
              <a:ext uri="{FF2B5EF4-FFF2-40B4-BE49-F238E27FC236}">
                <a16:creationId xmlns:a16="http://schemas.microsoft.com/office/drawing/2014/main" id="{972DFFAC-A88B-444A-8537-6C71E7B9FFC6}"/>
              </a:ext>
            </a:extLst>
          </p:cNvPr>
          <p:cNvSpPr txBox="1"/>
          <p:nvPr/>
        </p:nvSpPr>
        <p:spPr>
          <a:xfrm>
            <a:off x="281373" y="4535919"/>
            <a:ext cx="5759910" cy="307777"/>
          </a:xfrm>
          <a:prstGeom prst="rect">
            <a:avLst/>
          </a:prstGeom>
          <a:noFill/>
        </p:spPr>
        <p:txBody>
          <a:bodyPr wrap="none" rtlCol="0">
            <a:spAutoFit/>
          </a:bodyPr>
          <a:lstStyle/>
          <a:p>
            <a:r>
              <a:rPr lang="en-US" dirty="0"/>
              <a:t>Source: Tom Pullum(2023), Recent Fertility in the 2022 NDHS, USAID</a:t>
            </a:r>
          </a:p>
        </p:txBody>
      </p:sp>
    </p:spTree>
    <p:extLst>
      <p:ext uri="{BB962C8B-B14F-4D97-AF65-F5344CB8AC3E}">
        <p14:creationId xmlns:p14="http://schemas.microsoft.com/office/powerpoint/2010/main" val="3726909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4" name="Google Shape;184;p22"/>
          <p:cNvSpPr/>
          <p:nvPr/>
        </p:nvSpPr>
        <p:spPr>
          <a:xfrm>
            <a:off x="0" y="574329"/>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5" name="Google Shape;185;p22"/>
          <p:cNvSpPr txBox="1"/>
          <p:nvPr/>
        </p:nvSpPr>
        <p:spPr>
          <a:xfrm>
            <a:off x="-7575" y="671153"/>
            <a:ext cx="91440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Conclusion of the USAID study</a:t>
            </a:r>
            <a:endParaRPr sz="2400" b="1" i="0" u="none" strike="noStrike" cap="none" dirty="0">
              <a:solidFill>
                <a:schemeClr val="lt1"/>
              </a:solidFill>
              <a:latin typeface="Arial"/>
              <a:ea typeface="Arial"/>
              <a:cs typeface="Arial"/>
              <a:sym typeface="Arial"/>
            </a:endParaRPr>
          </a:p>
        </p:txBody>
      </p:sp>
      <p:sp>
        <p:nvSpPr>
          <p:cNvPr id="6" name="Content Placeholder 1">
            <a:extLst>
              <a:ext uri="{FF2B5EF4-FFF2-40B4-BE49-F238E27FC236}">
                <a16:creationId xmlns:a16="http://schemas.microsoft.com/office/drawing/2014/main" id="{D6B2374A-7E65-3246-8310-01F4745F78D9}"/>
              </a:ext>
            </a:extLst>
          </p:cNvPr>
          <p:cNvSpPr txBox="1">
            <a:spLocks/>
          </p:cNvSpPr>
          <p:nvPr/>
        </p:nvSpPr>
        <p:spPr>
          <a:xfrm>
            <a:off x="281373" y="1287841"/>
            <a:ext cx="8581254" cy="3242000"/>
          </a:xfrm>
          <a:prstGeom prst="rect">
            <a:avLst/>
          </a:prstGeom>
          <a:noFill/>
          <a:ln>
            <a:noFill/>
          </a:ln>
        </p:spPr>
        <p:txBody>
          <a:bodyPr spcFirstLastPara="1" wrap="square" lIns="91425" tIns="91425" rIns="91425" bIns="91425" anchor="ctr" anchorCtr="0">
            <a:normAutofit fontScale="77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US" sz="2900" dirty="0">
                <a:latin typeface="Arial" panose="020B0604020202020204" pitchFamily="34" charset="0"/>
                <a:cs typeface="Arial" panose="020B0604020202020204" pitchFamily="34" charset="0"/>
              </a:rPr>
              <a:t>No evidence of data quality problems.</a:t>
            </a:r>
          </a:p>
          <a:p>
            <a:r>
              <a:rPr lang="en-US" sz="2900" dirty="0">
                <a:latin typeface="Arial" panose="020B0604020202020204" pitchFamily="34" charset="0"/>
                <a:cs typeface="Arial" panose="020B0604020202020204" pitchFamily="34" charset="0"/>
              </a:rPr>
              <a:t>All age intervals declined, especially the youngest (15-19 and 20-24).</a:t>
            </a:r>
          </a:p>
          <a:p>
            <a:r>
              <a:rPr lang="en-US" sz="2900" dirty="0">
                <a:latin typeface="Arial" panose="020B0604020202020204" pitchFamily="34" charset="0"/>
                <a:cs typeface="Arial" panose="020B0604020202020204" pitchFamily="34" charset="0"/>
              </a:rPr>
              <a:t>Across-the-board declines by place of residence and region (except for BARMM).</a:t>
            </a:r>
          </a:p>
          <a:p>
            <a:r>
              <a:rPr lang="en-US" sz="2900" dirty="0">
                <a:latin typeface="Arial" panose="020B0604020202020204" pitchFamily="34" charset="0"/>
                <a:cs typeface="Arial" panose="020B0604020202020204" pitchFamily="34" charset="0"/>
              </a:rPr>
              <a:t>The two poorest wealth quintiles fell the most. Because they had the highest initial TFRs, variation across quintiles was reduced.</a:t>
            </a:r>
          </a:p>
          <a:p>
            <a:r>
              <a:rPr lang="en-US" sz="2900" dirty="0">
                <a:effectLst/>
                <a:latin typeface="Arial" panose="020B0604020202020204" pitchFamily="34" charset="0"/>
                <a:ea typeface="Calibri" panose="020F0502020204030204" pitchFamily="34" charset="0"/>
                <a:cs typeface="Arial" panose="020B0604020202020204" pitchFamily="34" charset="0"/>
              </a:rPr>
              <a:t>The percentage of women age 15-49 never in a union increased from 36% to 42%. The compositional change caused a decline in the national TFR but was a relatively minor effect.</a:t>
            </a:r>
          </a:p>
        </p:txBody>
      </p:sp>
      <p:sp>
        <p:nvSpPr>
          <p:cNvPr id="2" name="TextBox 1">
            <a:extLst>
              <a:ext uri="{FF2B5EF4-FFF2-40B4-BE49-F238E27FC236}">
                <a16:creationId xmlns:a16="http://schemas.microsoft.com/office/drawing/2014/main" id="{972DFFAC-A88B-444A-8537-6C71E7B9FFC6}"/>
              </a:ext>
            </a:extLst>
          </p:cNvPr>
          <p:cNvSpPr txBox="1"/>
          <p:nvPr/>
        </p:nvSpPr>
        <p:spPr>
          <a:xfrm>
            <a:off x="281373" y="4529841"/>
            <a:ext cx="5759910" cy="307777"/>
          </a:xfrm>
          <a:prstGeom prst="rect">
            <a:avLst/>
          </a:prstGeom>
          <a:noFill/>
        </p:spPr>
        <p:txBody>
          <a:bodyPr wrap="none" rtlCol="0">
            <a:spAutoFit/>
          </a:bodyPr>
          <a:lstStyle/>
          <a:p>
            <a:r>
              <a:rPr lang="en-US" dirty="0"/>
              <a:t>Source: Tom Pullum(2023), Recent Fertility in the 2022 NDHS, USAID</a:t>
            </a:r>
          </a:p>
        </p:txBody>
      </p:sp>
    </p:spTree>
    <p:extLst>
      <p:ext uri="{BB962C8B-B14F-4D97-AF65-F5344CB8AC3E}">
        <p14:creationId xmlns:p14="http://schemas.microsoft.com/office/powerpoint/2010/main" val="2170017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a:extLst>
            <a:ext uri="{FF2B5EF4-FFF2-40B4-BE49-F238E27FC236}">
              <a16:creationId xmlns:a16="http://schemas.microsoft.com/office/drawing/2014/main" id="{F1B2D562-9822-DDE1-3F9E-953531AC251C}"/>
            </a:ext>
          </a:extLst>
        </p:cNvPr>
        <p:cNvGrpSpPr/>
        <p:nvPr/>
      </p:nvGrpSpPr>
      <p:grpSpPr>
        <a:xfrm>
          <a:off x="0" y="0"/>
          <a:ext cx="0" cy="0"/>
          <a:chOff x="0" y="0"/>
          <a:chExt cx="0" cy="0"/>
        </a:xfrm>
      </p:grpSpPr>
      <p:sp>
        <p:nvSpPr>
          <p:cNvPr id="184" name="Google Shape;184;p22">
            <a:extLst>
              <a:ext uri="{FF2B5EF4-FFF2-40B4-BE49-F238E27FC236}">
                <a16:creationId xmlns:a16="http://schemas.microsoft.com/office/drawing/2014/main" id="{B55E1B54-A5FA-9477-8F9F-A3013E69E2E6}"/>
              </a:ext>
            </a:extLst>
          </p:cNvPr>
          <p:cNvSpPr/>
          <p:nvPr/>
        </p:nvSpPr>
        <p:spPr>
          <a:xfrm>
            <a:off x="0" y="574329"/>
            <a:ext cx="9144000" cy="616688"/>
          </a:xfrm>
          <a:prstGeom prst="rect">
            <a:avLst/>
          </a:prstGeom>
          <a:solidFill>
            <a:schemeClr val="accent1">
              <a:lumMod val="50000"/>
            </a:schemeClr>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5" name="Google Shape;185;p22">
            <a:extLst>
              <a:ext uri="{FF2B5EF4-FFF2-40B4-BE49-F238E27FC236}">
                <a16:creationId xmlns:a16="http://schemas.microsoft.com/office/drawing/2014/main" id="{8F8B3D0F-FAF2-D96A-12D7-3E2A98B055E0}"/>
              </a:ext>
            </a:extLst>
          </p:cNvPr>
          <p:cNvSpPr txBox="1"/>
          <p:nvPr/>
        </p:nvSpPr>
        <p:spPr>
          <a:xfrm>
            <a:off x="-7575" y="671153"/>
            <a:ext cx="9144000" cy="438551"/>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Conclusion of the USAID study</a:t>
            </a:r>
            <a:endParaRPr sz="2400" b="1" i="0" u="none" strike="noStrike" cap="none" dirty="0">
              <a:solidFill>
                <a:schemeClr val="lt1"/>
              </a:solidFill>
              <a:latin typeface="Arial"/>
              <a:ea typeface="Arial"/>
              <a:cs typeface="Arial"/>
              <a:sym typeface="Arial"/>
            </a:endParaRPr>
          </a:p>
        </p:txBody>
      </p:sp>
      <p:sp>
        <p:nvSpPr>
          <p:cNvPr id="6" name="Content Placeholder 1">
            <a:extLst>
              <a:ext uri="{FF2B5EF4-FFF2-40B4-BE49-F238E27FC236}">
                <a16:creationId xmlns:a16="http://schemas.microsoft.com/office/drawing/2014/main" id="{9A90288B-4F3A-F83D-7314-2E33B979412C}"/>
              </a:ext>
            </a:extLst>
          </p:cNvPr>
          <p:cNvSpPr txBox="1">
            <a:spLocks/>
          </p:cNvSpPr>
          <p:nvPr/>
        </p:nvSpPr>
        <p:spPr>
          <a:xfrm>
            <a:off x="281373" y="1346662"/>
            <a:ext cx="8581254" cy="3125685"/>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US" sz="2200" dirty="0">
                <a:latin typeface="Arial" panose="020B0604020202020204" pitchFamily="34" charset="0"/>
                <a:ea typeface="Calibri" panose="020F0502020204030204" pitchFamily="34" charset="0"/>
                <a:cs typeface="Arial" panose="020B0604020202020204" pitchFamily="34" charset="0"/>
              </a:rPr>
              <a:t>The annual decline from 2010 to 2021 was close to linear, with no evidence of levelling off.</a:t>
            </a:r>
          </a:p>
          <a:p>
            <a:r>
              <a:rPr lang="en-US" sz="2200" dirty="0">
                <a:effectLst/>
                <a:latin typeface="Arial" panose="020B0604020202020204" pitchFamily="34" charset="0"/>
                <a:ea typeface="Calibri" panose="020F0502020204030204" pitchFamily="34" charset="0"/>
                <a:cs typeface="Arial" panose="020B0604020202020204" pitchFamily="34" charset="0"/>
              </a:rPr>
              <a:t>No significant evidence of a COVID effect, which would </a:t>
            </a:r>
            <a:r>
              <a:rPr lang="en-US" sz="2200" dirty="0">
                <a:latin typeface="Arial" panose="020B0604020202020204" pitchFamily="34" charset="0"/>
                <a:ea typeface="Calibri" panose="020F0502020204030204" pitchFamily="34" charset="0"/>
                <a:cs typeface="Arial" panose="020B0604020202020204" pitchFamily="34" charset="0"/>
              </a:rPr>
              <a:t>only have started with conceptions in March or April of 2020, and births 9 months later.</a:t>
            </a:r>
          </a:p>
          <a:p>
            <a:r>
              <a:rPr lang="en-US" sz="2200" dirty="0">
                <a:effectLst/>
                <a:latin typeface="Arial" panose="020B0604020202020204" pitchFamily="34" charset="0"/>
                <a:ea typeface="Calibri" panose="020F0502020204030204" pitchFamily="34" charset="0"/>
                <a:cs typeface="Arial" panose="020B0604020202020204" pitchFamily="34" charset="0"/>
              </a:rPr>
              <a:t>Finally: further analysis on this topic (and others) is needed.</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506102-7CF9-1F8F-7F22-ECA99E687A2C}"/>
              </a:ext>
            </a:extLst>
          </p:cNvPr>
          <p:cNvSpPr txBox="1"/>
          <p:nvPr/>
        </p:nvSpPr>
        <p:spPr>
          <a:xfrm>
            <a:off x="281373" y="4533722"/>
            <a:ext cx="5759910" cy="307777"/>
          </a:xfrm>
          <a:prstGeom prst="rect">
            <a:avLst/>
          </a:prstGeom>
          <a:noFill/>
        </p:spPr>
        <p:txBody>
          <a:bodyPr wrap="none" rtlCol="0">
            <a:spAutoFit/>
          </a:bodyPr>
          <a:lstStyle/>
          <a:p>
            <a:r>
              <a:rPr lang="en-US" dirty="0"/>
              <a:t>Source: Tom Pullum(2023), Recent Fertility in the 2022 NDHS, USAID</a:t>
            </a:r>
          </a:p>
        </p:txBody>
      </p:sp>
    </p:spTree>
    <p:extLst>
      <p:ext uri="{BB962C8B-B14F-4D97-AF65-F5344CB8AC3E}">
        <p14:creationId xmlns:p14="http://schemas.microsoft.com/office/powerpoint/2010/main" val="604279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6" name="Google Shape;86;p2"/>
          <p:cNvSpPr txBox="1"/>
          <p:nvPr/>
        </p:nvSpPr>
        <p:spPr>
          <a:xfrm>
            <a:off x="1013278" y="792865"/>
            <a:ext cx="6951300" cy="526329"/>
          </a:xfrm>
          <a:prstGeom prst="rect">
            <a:avLst/>
          </a:prstGeom>
          <a:solidFill>
            <a:srgbClr val="083C9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b="1" i="0" u="none" strike="noStrike" cap="none" dirty="0">
                <a:solidFill>
                  <a:schemeClr val="lt1"/>
                </a:solidFill>
                <a:latin typeface="Arial"/>
                <a:ea typeface="Arial"/>
                <a:cs typeface="Arial"/>
                <a:sym typeface="Arial"/>
              </a:rPr>
              <a:t>OUTLINE OF THE PRESENTATION</a:t>
            </a:r>
            <a:endParaRPr sz="1800" b="1" i="0" u="none" strike="noStrike" cap="none" dirty="0">
              <a:solidFill>
                <a:schemeClr val="lt1"/>
              </a:solidFill>
              <a:latin typeface="Arial"/>
              <a:ea typeface="Arial"/>
              <a:cs typeface="Arial"/>
              <a:sym typeface="Arial"/>
            </a:endParaRPr>
          </a:p>
        </p:txBody>
      </p:sp>
      <p:sp>
        <p:nvSpPr>
          <p:cNvPr id="87" name="Google Shape;87;p2"/>
          <p:cNvSpPr/>
          <p:nvPr/>
        </p:nvSpPr>
        <p:spPr>
          <a:xfrm>
            <a:off x="1265000" y="1598310"/>
            <a:ext cx="315000" cy="315000"/>
          </a:xfrm>
          <a:prstGeom prst="ellipse">
            <a:avLst/>
          </a:prstGeom>
          <a:solidFill>
            <a:srgbClr val="083C9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1</a:t>
            </a:r>
            <a:endParaRPr sz="1400" b="0" i="0" u="none" strike="noStrike" cap="none" dirty="0">
              <a:solidFill>
                <a:schemeClr val="lt1"/>
              </a:solidFill>
              <a:latin typeface="Arial"/>
              <a:ea typeface="Arial"/>
              <a:cs typeface="Arial"/>
              <a:sym typeface="Arial"/>
            </a:endParaRPr>
          </a:p>
        </p:txBody>
      </p:sp>
      <p:cxnSp>
        <p:nvCxnSpPr>
          <p:cNvPr id="88" name="Google Shape;88;p2"/>
          <p:cNvCxnSpPr>
            <a:cxnSpLocks/>
          </p:cNvCxnSpPr>
          <p:nvPr/>
        </p:nvCxnSpPr>
        <p:spPr>
          <a:xfrm flipV="1">
            <a:off x="1743945" y="1755810"/>
            <a:ext cx="2520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
        <p:nvSpPr>
          <p:cNvPr id="89" name="Google Shape;89;p2"/>
          <p:cNvSpPr/>
          <p:nvPr/>
        </p:nvSpPr>
        <p:spPr>
          <a:xfrm>
            <a:off x="4417365" y="1598310"/>
            <a:ext cx="315000" cy="315000"/>
          </a:xfrm>
          <a:prstGeom prst="ellipse">
            <a:avLst/>
          </a:prstGeom>
          <a:solidFill>
            <a:srgbClr val="083C9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2</a:t>
            </a:r>
            <a:endParaRPr sz="1400" b="0" i="0" u="none" strike="noStrike" cap="none" dirty="0">
              <a:solidFill>
                <a:schemeClr val="lt1"/>
              </a:solidFill>
              <a:latin typeface="Arial"/>
              <a:ea typeface="Arial"/>
              <a:cs typeface="Arial"/>
              <a:sym typeface="Arial"/>
            </a:endParaRPr>
          </a:p>
        </p:txBody>
      </p:sp>
      <p:cxnSp>
        <p:nvCxnSpPr>
          <p:cNvPr id="90" name="Google Shape;90;p2"/>
          <p:cNvCxnSpPr>
            <a:cxnSpLocks/>
          </p:cNvCxnSpPr>
          <p:nvPr/>
        </p:nvCxnSpPr>
        <p:spPr>
          <a:xfrm>
            <a:off x="4899519" y="1755810"/>
            <a:ext cx="2520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
        <p:nvSpPr>
          <p:cNvPr id="91" name="Google Shape;91;p2"/>
          <p:cNvSpPr/>
          <p:nvPr/>
        </p:nvSpPr>
        <p:spPr>
          <a:xfrm>
            <a:off x="7602293" y="1581575"/>
            <a:ext cx="315000" cy="315000"/>
          </a:xfrm>
          <a:prstGeom prst="ellipse">
            <a:avLst/>
          </a:prstGeom>
          <a:solidFill>
            <a:srgbClr val="083C9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3</a:t>
            </a:r>
            <a:endParaRPr sz="1400" b="0" i="0" u="none" strike="noStrike" cap="none" dirty="0">
              <a:solidFill>
                <a:schemeClr val="lt1"/>
              </a:solidFill>
              <a:latin typeface="Arial"/>
              <a:ea typeface="Arial"/>
              <a:cs typeface="Arial"/>
              <a:sym typeface="Arial"/>
            </a:endParaRPr>
          </a:p>
        </p:txBody>
      </p:sp>
      <p:pic>
        <p:nvPicPr>
          <p:cNvPr id="94" name="Google Shape;94;p2"/>
          <p:cNvPicPr preferRelativeResize="0"/>
          <p:nvPr/>
        </p:nvPicPr>
        <p:blipFill rotWithShape="1">
          <a:blip r:embed="rId4">
            <a:alphaModFix/>
          </a:blip>
          <a:srcRect/>
          <a:stretch/>
        </p:blipFill>
        <p:spPr>
          <a:xfrm>
            <a:off x="7265068" y="2238377"/>
            <a:ext cx="989450" cy="961508"/>
          </a:xfrm>
          <a:prstGeom prst="rect">
            <a:avLst/>
          </a:prstGeom>
          <a:noFill/>
          <a:ln w="9525" cap="flat" cmpd="sng">
            <a:solidFill>
              <a:srgbClr val="002060"/>
            </a:solidFill>
            <a:prstDash val="solid"/>
            <a:round/>
            <a:headEnd type="none" w="sm" len="sm"/>
            <a:tailEnd type="none" w="sm" len="sm"/>
          </a:ln>
        </p:spPr>
      </p:pic>
      <p:sp>
        <p:nvSpPr>
          <p:cNvPr id="97" name="Google Shape;97;p2"/>
          <p:cNvSpPr txBox="1"/>
          <p:nvPr/>
        </p:nvSpPr>
        <p:spPr>
          <a:xfrm>
            <a:off x="6934943" y="3484443"/>
            <a:ext cx="1649700" cy="48032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Moving Forward`</a:t>
            </a:r>
            <a:endParaRPr sz="1400" b="1" i="0" u="none" strike="noStrike" cap="none" dirty="0">
              <a:solidFill>
                <a:srgbClr val="000000"/>
              </a:solidFill>
              <a:latin typeface="Arial"/>
              <a:ea typeface="Arial"/>
              <a:cs typeface="Arial"/>
              <a:sym typeface="Arial"/>
            </a:endParaRPr>
          </a:p>
        </p:txBody>
      </p:sp>
      <p:pic>
        <p:nvPicPr>
          <p:cNvPr id="1028" name="Picture 4" descr="Problem - Free security icons">
            <a:extLst>
              <a:ext uri="{FF2B5EF4-FFF2-40B4-BE49-F238E27FC236}">
                <a16:creationId xmlns:a16="http://schemas.microsoft.com/office/drawing/2014/main" id="{157F2A2C-33A3-E523-7A17-FD1EC1F02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317" y="2158956"/>
            <a:ext cx="1137365" cy="113736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Google Shape;95;p2">
            <a:extLst>
              <a:ext uri="{FF2B5EF4-FFF2-40B4-BE49-F238E27FC236}">
                <a16:creationId xmlns:a16="http://schemas.microsoft.com/office/drawing/2014/main" id="{82200105-2A3A-2568-A59B-5F092D737DC3}"/>
              </a:ext>
            </a:extLst>
          </p:cNvPr>
          <p:cNvSpPr txBox="1"/>
          <p:nvPr/>
        </p:nvSpPr>
        <p:spPr>
          <a:xfrm>
            <a:off x="3660000" y="3484443"/>
            <a:ext cx="1824000" cy="4967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Updates on Areas of Action</a:t>
            </a:r>
            <a:endParaRPr sz="1400" b="1" i="0" u="none" strike="noStrike" cap="none" dirty="0">
              <a:solidFill>
                <a:srgbClr val="000000"/>
              </a:solidFill>
              <a:latin typeface="Arial"/>
              <a:ea typeface="Arial"/>
              <a:cs typeface="Arial"/>
              <a:sym typeface="Arial"/>
            </a:endParaRPr>
          </a:p>
        </p:txBody>
      </p:sp>
      <p:sp>
        <p:nvSpPr>
          <p:cNvPr id="6" name="Google Shape;95;p2">
            <a:extLst>
              <a:ext uri="{FF2B5EF4-FFF2-40B4-BE49-F238E27FC236}">
                <a16:creationId xmlns:a16="http://schemas.microsoft.com/office/drawing/2014/main" id="{7A927DEB-41EE-3965-BF33-DDFBC694B46C}"/>
              </a:ext>
            </a:extLst>
          </p:cNvPr>
          <p:cNvSpPr txBox="1"/>
          <p:nvPr/>
        </p:nvSpPr>
        <p:spPr>
          <a:xfrm>
            <a:off x="510500" y="3439847"/>
            <a:ext cx="1824000" cy="58591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ICPD </a:t>
            </a:r>
            <a:r>
              <a:rPr lang="en" sz="1400" b="1" i="0" u="none" strike="noStrike" cap="none" dirty="0" err="1">
                <a:solidFill>
                  <a:srgbClr val="000000"/>
                </a:solidFill>
                <a:latin typeface="Arial"/>
                <a:ea typeface="Arial"/>
                <a:cs typeface="Arial"/>
                <a:sym typeface="Arial"/>
              </a:rPr>
              <a:t>Programme</a:t>
            </a:r>
            <a:r>
              <a:rPr lang="en" sz="1400" b="1" i="0" u="none" strike="noStrike" cap="none" dirty="0">
                <a:solidFill>
                  <a:srgbClr val="000000"/>
                </a:solidFill>
                <a:latin typeface="Arial"/>
                <a:ea typeface="Arial"/>
                <a:cs typeface="Arial"/>
                <a:sym typeface="Arial"/>
              </a:rPr>
              <a:t> of Action</a:t>
            </a:r>
            <a:endParaRPr sz="1400" b="1" i="0" u="none" strike="noStrike" cap="none" dirty="0">
              <a:solidFill>
                <a:srgbClr val="000000"/>
              </a:solidFill>
              <a:latin typeface="Arial"/>
              <a:ea typeface="Arial"/>
              <a:cs typeface="Arial"/>
              <a:sym typeface="Arial"/>
            </a:endParaRPr>
          </a:p>
        </p:txBody>
      </p:sp>
      <p:pic>
        <p:nvPicPr>
          <p:cNvPr id="1026" name="Picture 2" descr="Regional Conference on ICPD | UNECE">
            <a:extLst>
              <a:ext uri="{FF2B5EF4-FFF2-40B4-BE49-F238E27FC236}">
                <a16:creationId xmlns:a16="http://schemas.microsoft.com/office/drawing/2014/main" id="{E06E2791-53EE-F6CA-4521-A1DCF2C2EF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03" r="5899"/>
          <a:stretch/>
        </p:blipFill>
        <p:spPr bwMode="auto">
          <a:xfrm>
            <a:off x="568036" y="2238377"/>
            <a:ext cx="1708928" cy="9785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3" name="Google Shape;253;p29"/>
          <p:cNvSpPr/>
          <p:nvPr/>
        </p:nvSpPr>
        <p:spPr>
          <a:xfrm>
            <a:off x="-9898" y="581309"/>
            <a:ext cx="9144000" cy="824655"/>
          </a:xfrm>
          <a:prstGeom prst="rect">
            <a:avLst/>
          </a:prstGeom>
          <a:solidFill>
            <a:srgbClr val="083C92"/>
          </a:solid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54" name="Google Shape;254;p29"/>
          <p:cNvSpPr txBox="1"/>
          <p:nvPr/>
        </p:nvSpPr>
        <p:spPr>
          <a:xfrm>
            <a:off x="960332" y="613839"/>
            <a:ext cx="722221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2000" b="1" i="0" u="none" strike="noStrike" cap="none" dirty="0">
                <a:solidFill>
                  <a:schemeClr val="lt1"/>
                </a:solidFill>
                <a:latin typeface="Arial"/>
                <a:ea typeface="Arial"/>
                <a:cs typeface="Arial"/>
                <a:sym typeface="Arial"/>
              </a:rPr>
              <a:t>The percentage of married women using modern contraceptives has increased since 1993.</a:t>
            </a:r>
            <a:endParaRPr sz="1600" b="1" i="0" u="none" strike="noStrike" cap="none" dirty="0">
              <a:solidFill>
                <a:schemeClr val="lt1"/>
              </a:solidFill>
              <a:latin typeface="Arial"/>
              <a:ea typeface="Arial"/>
              <a:cs typeface="Arial"/>
              <a:sym typeface="Arial"/>
            </a:endParaRPr>
          </a:p>
        </p:txBody>
      </p:sp>
      <p:graphicFrame>
        <p:nvGraphicFramePr>
          <p:cNvPr id="255" name="Google Shape;255;p29"/>
          <p:cNvGraphicFramePr/>
          <p:nvPr>
            <p:extLst>
              <p:ext uri="{D42A27DB-BD31-4B8C-83A1-F6EECF244321}">
                <p14:modId xmlns:p14="http://schemas.microsoft.com/office/powerpoint/2010/main" val="2884470735"/>
              </p:ext>
            </p:extLst>
          </p:nvPr>
        </p:nvGraphicFramePr>
        <p:xfrm>
          <a:off x="1417727" y="1428621"/>
          <a:ext cx="6308546" cy="2949999"/>
        </p:xfrm>
        <a:graphic>
          <a:graphicData uri="http://schemas.openxmlformats.org/drawingml/2006/chart">
            <c:chart xmlns:c="http://schemas.openxmlformats.org/drawingml/2006/chart" xmlns:r="http://schemas.openxmlformats.org/officeDocument/2006/relationships" r:id="rId4"/>
          </a:graphicData>
        </a:graphic>
      </p:graphicFrame>
      <p:sp>
        <p:nvSpPr>
          <p:cNvPr id="256" name="Google Shape;256;p29"/>
          <p:cNvSpPr txBox="1"/>
          <p:nvPr/>
        </p:nvSpPr>
        <p:spPr>
          <a:xfrm>
            <a:off x="1397931" y="4309889"/>
            <a:ext cx="6328342" cy="25391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000000"/>
                </a:solidFill>
                <a:latin typeface="Arial"/>
                <a:ea typeface="Arial"/>
                <a:cs typeface="Arial"/>
                <a:sym typeface="Arial"/>
              </a:rPr>
              <a:t>Percentage of married women aged 15-49 who used traditional and modern contraceptives: 1993-2022</a:t>
            </a:r>
            <a:endParaRPr sz="1400" b="0" i="0" u="none" strike="noStrike" cap="none" dirty="0">
              <a:solidFill>
                <a:srgbClr val="000000"/>
              </a:solidFill>
              <a:latin typeface="Arial"/>
              <a:ea typeface="Arial"/>
              <a:cs typeface="Arial"/>
              <a:sym typeface="Arial"/>
            </a:endParaRPr>
          </a:p>
        </p:txBody>
      </p:sp>
      <p:sp>
        <p:nvSpPr>
          <p:cNvPr id="257" name="Google Shape;257;p29"/>
          <p:cNvSpPr txBox="1"/>
          <p:nvPr/>
        </p:nvSpPr>
        <p:spPr>
          <a:xfrm>
            <a:off x="6589533" y="4609118"/>
            <a:ext cx="2554467" cy="238497"/>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 sz="1100" b="0" i="0" u="none" strike="noStrike" cap="none" dirty="0">
                <a:solidFill>
                  <a:schemeClr val="dk1"/>
                </a:solidFill>
                <a:latin typeface="Arial"/>
                <a:ea typeface="Arial"/>
                <a:cs typeface="Arial"/>
                <a:sym typeface="Arial"/>
              </a:rPr>
              <a:t>Source: PSA,  various NDHS</a:t>
            </a:r>
            <a:endParaRPr sz="1100" b="0" i="0" u="none" strike="noStrike" cap="none" dirty="0">
              <a:solidFill>
                <a:schemeClr val="dk1"/>
              </a:solidFill>
              <a:latin typeface="Arial"/>
              <a:ea typeface="Arial"/>
              <a:cs typeface="Arial"/>
              <a:sym typeface="Arial"/>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p:nvPr/>
        </p:nvSpPr>
        <p:spPr>
          <a:xfrm>
            <a:off x="4572000" y="4617230"/>
            <a:ext cx="4572000" cy="220777"/>
          </a:xfrm>
          <a:prstGeom prst="rect">
            <a:avLst/>
          </a:prstGeom>
          <a:noFill/>
          <a:ln>
            <a:noFill/>
          </a:ln>
        </p:spPr>
        <p:txBody>
          <a:bodyPr spcFirstLastPara="1" wrap="square" lIns="51400" tIns="25700" rIns="51400" bIns="25700" anchor="t" anchorCtr="0">
            <a:spAutoFit/>
          </a:bodyPr>
          <a:lstStyle/>
          <a:p>
            <a:pPr marL="0" marR="0" lvl="0" indent="0" algn="r" rtl="0">
              <a:lnSpc>
                <a:spcPct val="100000"/>
              </a:lnSpc>
              <a:spcBef>
                <a:spcPts val="0"/>
              </a:spcBef>
              <a:spcAft>
                <a:spcPts val="0"/>
              </a:spcAft>
              <a:buNone/>
            </a:pPr>
            <a:r>
              <a:rPr lang="en" sz="1100" b="0" u="none" strike="noStrike" cap="none" dirty="0">
                <a:solidFill>
                  <a:schemeClr val="dk1"/>
                </a:solidFill>
                <a:latin typeface="Arial"/>
                <a:ea typeface="Arial"/>
                <a:cs typeface="Arial"/>
                <a:sym typeface="Arial"/>
              </a:rPr>
              <a:t>Source: PSA, various CRVS</a:t>
            </a:r>
            <a:endParaRPr sz="1100" b="0" u="none" strike="noStrike" cap="none" dirty="0">
              <a:solidFill>
                <a:schemeClr val="dk1"/>
              </a:solidFill>
              <a:latin typeface="Arial"/>
              <a:ea typeface="Arial"/>
              <a:cs typeface="Arial"/>
              <a:sym typeface="Arial"/>
            </a:endParaRPr>
          </a:p>
        </p:txBody>
      </p:sp>
      <p:sp>
        <p:nvSpPr>
          <p:cNvPr id="208" name="Google Shape;208;p27"/>
          <p:cNvSpPr txBox="1"/>
          <p:nvPr/>
        </p:nvSpPr>
        <p:spPr>
          <a:xfrm>
            <a:off x="0" y="573601"/>
            <a:ext cx="9144000" cy="684773"/>
          </a:xfrm>
          <a:prstGeom prst="rect">
            <a:avLst/>
          </a:prstGeom>
          <a:solidFill>
            <a:schemeClr val="accent1">
              <a:lumMod val="50000"/>
            </a:schemeClr>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sz="2000" b="1" i="0" u="none" strike="noStrike" cap="none" dirty="0">
                <a:solidFill>
                  <a:schemeClr val="bg1"/>
                </a:solidFill>
                <a:latin typeface="Arial"/>
                <a:ea typeface="Arial"/>
                <a:cs typeface="Arial"/>
                <a:sym typeface="Arial"/>
              </a:rPr>
              <a:t>An upward trend in adolescent pregnancies, particularly those under the age of 15, was recorded from 2021 to 2022.</a:t>
            </a:r>
            <a:endParaRPr sz="1400" b="1" i="0" u="none" strike="noStrike" cap="none" dirty="0">
              <a:solidFill>
                <a:schemeClr val="bg1"/>
              </a:solidFill>
              <a:latin typeface="Arial"/>
              <a:ea typeface="Arial"/>
              <a:cs typeface="Arial"/>
              <a:sym typeface="Arial"/>
            </a:endParaRPr>
          </a:p>
        </p:txBody>
      </p:sp>
      <p:sp>
        <p:nvSpPr>
          <p:cNvPr id="209" name="Google Shape;209;p27"/>
          <p:cNvSpPr txBox="1"/>
          <p:nvPr/>
        </p:nvSpPr>
        <p:spPr>
          <a:xfrm>
            <a:off x="428105" y="4152694"/>
            <a:ext cx="8287789" cy="500107"/>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 b="0" i="1" u="none" strike="noStrike" cap="none" dirty="0">
                <a:solidFill>
                  <a:srgbClr val="000000"/>
                </a:solidFill>
                <a:latin typeface="Arial"/>
                <a:ea typeface="Arial"/>
                <a:cs typeface="Arial"/>
                <a:sym typeface="Arial"/>
              </a:rPr>
              <a:t>Adolescent pregnancies are considered “high-risk”, as they are more likely to encounter complications during childbearing and labor, leading to increased morbidity and mortality for both mother and child</a:t>
            </a:r>
            <a:endParaRPr dirty="0"/>
          </a:p>
        </p:txBody>
      </p:sp>
      <p:pic>
        <p:nvPicPr>
          <p:cNvPr id="1028" name="Picture 4">
            <a:extLst>
              <a:ext uri="{FF2B5EF4-FFF2-40B4-BE49-F238E27FC236}">
                <a16:creationId xmlns:a16="http://schemas.microsoft.com/office/drawing/2014/main" id="{75E9ABD9-D874-8540-2D53-99CE36EB5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629" y="1251978"/>
            <a:ext cx="4412741" cy="297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41"/>
          <p:cNvSpPr txBox="1">
            <a:spLocks noGrp="1"/>
          </p:cNvSpPr>
          <p:nvPr>
            <p:ph type="title"/>
          </p:nvPr>
        </p:nvSpPr>
        <p:spPr>
          <a:xfrm>
            <a:off x="197400" y="1141200"/>
            <a:ext cx="2926800" cy="1430550"/>
          </a:xfrm>
          <a:prstGeom prst="rect">
            <a:avLst/>
          </a:prstGeom>
          <a:solidFill>
            <a:srgbClr val="B1CDFB"/>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2400" dirty="0"/>
              <a:t>Sexual and Reproductive Health, Services and Rights</a:t>
            </a:r>
            <a:endParaRPr dirty="0"/>
          </a:p>
        </p:txBody>
      </p:sp>
      <p:sp>
        <p:nvSpPr>
          <p:cNvPr id="370" name="Google Shape;370;p41"/>
          <p:cNvSpPr txBox="1"/>
          <p:nvPr/>
        </p:nvSpPr>
        <p:spPr>
          <a:xfrm>
            <a:off x="3493827" y="564203"/>
            <a:ext cx="5452773"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000000"/>
                </a:solidFill>
                <a:latin typeface="Arial"/>
                <a:ea typeface="Arial"/>
                <a:cs typeface="Arial"/>
                <a:sym typeface="Arial"/>
              </a:rPr>
              <a:t>Policy and Program Accomplishments: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Responsible Parenthood and Reproductive Health </a:t>
            </a:r>
            <a:r>
              <a:rPr lang="en" sz="1800" dirty="0"/>
              <a:t>Act of 2012 ( RA 10354)</a:t>
            </a:r>
            <a:endParaRPr dirty="0"/>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EO 12 s. of 2017 on Attaining and Sustaining Zero Unmet Need for Family Planning</a:t>
            </a:r>
            <a:endParaRPr dirty="0"/>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Universal Health Care Act of 2019 ( RA 11223)</a:t>
            </a:r>
            <a:endParaRPr dirty="0"/>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EO 141 s. of 2021 Addressing the Root Causes of Adolescent Pregnancy</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2021 Act Prohibiting the Practice of Child Marriage(RA 11596)</a:t>
            </a:r>
            <a:endParaRPr dirty="0"/>
          </a:p>
        </p:txBody>
      </p:sp>
      <p:sp>
        <p:nvSpPr>
          <p:cNvPr id="371" name="Google Shape;371;p41"/>
          <p:cNvSpPr txBox="1"/>
          <p:nvPr/>
        </p:nvSpPr>
        <p:spPr>
          <a:xfrm>
            <a:off x="197400" y="2571750"/>
            <a:ext cx="2926800" cy="497127"/>
          </a:xfrm>
          <a:prstGeom prst="rect">
            <a:avLst/>
          </a:prstGeom>
          <a:solidFill>
            <a:srgbClr val="D8E6FC"/>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000" b="0" i="0" u="none" strike="noStrike" cap="none">
                <a:solidFill>
                  <a:srgbClr val="000000"/>
                </a:solidFill>
                <a:latin typeface="Arial"/>
                <a:ea typeface="Arial"/>
                <a:cs typeface="Arial"/>
                <a:sym typeface="Arial"/>
              </a:rPr>
              <a:t>Interventions</a:t>
            </a:r>
            <a:endParaRPr/>
          </a:p>
        </p:txBody>
      </p:sp>
    </p:spTree>
    <p:extLst>
      <p:ext uri="{BB962C8B-B14F-4D97-AF65-F5344CB8AC3E}">
        <p14:creationId xmlns:p14="http://schemas.microsoft.com/office/powerpoint/2010/main" val="4816611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197400" y="1282890"/>
            <a:ext cx="2926800" cy="1288860"/>
          </a:xfrm>
          <a:prstGeom prst="rect">
            <a:avLst/>
          </a:prstGeom>
          <a:solidFill>
            <a:srgbClr val="B1CDFB"/>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2400" dirty="0"/>
              <a:t>Gender Equality and Women’s Empowerment</a:t>
            </a:r>
            <a:endParaRPr dirty="0"/>
          </a:p>
        </p:txBody>
      </p:sp>
      <p:sp>
        <p:nvSpPr>
          <p:cNvPr id="398" name="Google Shape;398;p45"/>
          <p:cNvSpPr txBox="1"/>
          <p:nvPr/>
        </p:nvSpPr>
        <p:spPr>
          <a:xfrm>
            <a:off x="3493827" y="738375"/>
            <a:ext cx="5452773"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000000"/>
                </a:solidFill>
                <a:latin typeface="Arial"/>
                <a:ea typeface="Arial"/>
                <a:cs typeface="Arial"/>
                <a:sym typeface="Arial"/>
              </a:rPr>
              <a:t>Policy and Program Accomplishments: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mn-lt"/>
                <a:ea typeface="Arial"/>
                <a:cs typeface="Arial"/>
                <a:sym typeface="Arial"/>
              </a:rPr>
              <a:t>Magna Carta of Women of 2009 ( RA 9710) </a:t>
            </a:r>
          </a:p>
          <a:p>
            <a:pPr marL="285750" indent="-285750">
              <a:buSzPts val="1800"/>
              <a:buFont typeface="Arial"/>
              <a:buChar char="•"/>
            </a:pPr>
            <a:r>
              <a:rPr lang="en-PH" sz="1800" b="0" i="0" dirty="0">
                <a:solidFill>
                  <a:srgbClr val="1F1F1F"/>
                </a:solidFill>
                <a:effectLst/>
                <a:latin typeface="+mn-lt"/>
              </a:rPr>
              <a:t>2022 Act Raising the Age of Sexual Consent</a:t>
            </a:r>
            <a:endParaRPr lang="en-PH" sz="1800" b="0" i="0" u="none" strike="noStrike" cap="none" dirty="0">
              <a:solidFill>
                <a:srgbClr val="000000"/>
              </a:solidFill>
              <a:latin typeface="+mn-lt"/>
              <a:ea typeface="Arial"/>
              <a:cs typeface="Arial"/>
              <a:sym typeface="Arial"/>
            </a:endParaRPr>
          </a:p>
          <a:p>
            <a:pPr>
              <a:buSzPts val="1800"/>
            </a:pPr>
            <a:r>
              <a:rPr lang="en-PH" sz="1800" dirty="0">
                <a:latin typeface="+mn-lt"/>
              </a:rPr>
              <a:t>     </a:t>
            </a:r>
            <a:r>
              <a:rPr lang="en" sz="1800" b="0" i="0" u="none" strike="noStrike" cap="none" dirty="0">
                <a:solidFill>
                  <a:srgbClr val="000000"/>
                </a:solidFill>
                <a:latin typeface="+mn-lt"/>
                <a:ea typeface="Arial"/>
                <a:cs typeface="Arial"/>
                <a:sym typeface="Arial"/>
              </a:rPr>
              <a:t>( RA116481)</a:t>
            </a:r>
          </a:p>
          <a:p>
            <a:pPr marL="285750" indent="-285750">
              <a:buSzPts val="1800"/>
              <a:buFont typeface="Arial" panose="020B0604020202020204" pitchFamily="34" charset="0"/>
              <a:buChar char="•"/>
            </a:pPr>
            <a:r>
              <a:rPr lang="en" sz="1800" b="0" i="0" u="none" strike="noStrike" cap="none" dirty="0">
                <a:solidFill>
                  <a:srgbClr val="000000"/>
                </a:solidFill>
                <a:latin typeface="+mn-lt"/>
                <a:ea typeface="Arial"/>
                <a:cs typeface="Arial"/>
                <a:sym typeface="Arial"/>
              </a:rPr>
              <a:t> </a:t>
            </a:r>
            <a:r>
              <a:rPr lang="en-PH" sz="1800" b="0" i="0" u="none" strike="noStrike" cap="none" dirty="0">
                <a:solidFill>
                  <a:srgbClr val="000000"/>
                </a:solidFill>
                <a:latin typeface="+mn-lt"/>
                <a:ea typeface="Arial"/>
                <a:cs typeface="Arial"/>
                <a:sym typeface="Arial"/>
              </a:rPr>
              <a:t>Philippine Plan for Gender Responsive Development 1995-2025</a:t>
            </a:r>
            <a:endParaRPr lang="en-PH" sz="1800" dirty="0">
              <a:latin typeface="+mn-lt"/>
            </a:endParaRPr>
          </a:p>
          <a:p>
            <a:pPr marL="285750" marR="0" lvl="0" indent="-285750" algn="l" rtl="0">
              <a:lnSpc>
                <a:spcPct val="100000"/>
              </a:lnSpc>
              <a:spcBef>
                <a:spcPts val="0"/>
              </a:spcBef>
              <a:spcAft>
                <a:spcPts val="0"/>
              </a:spcAft>
              <a:buClr>
                <a:srgbClr val="000000"/>
              </a:buClr>
              <a:buSzPts val="1800"/>
              <a:buFont typeface="Arial"/>
              <a:buChar char="•"/>
            </a:pPr>
            <a:r>
              <a:rPr lang="en-PH" sz="1800" b="0" i="0" u="none" strike="noStrike" cap="none" dirty="0">
                <a:solidFill>
                  <a:srgbClr val="000000"/>
                </a:solidFill>
                <a:latin typeface="+mn-lt"/>
                <a:ea typeface="Arial"/>
                <a:cs typeface="Arial"/>
                <a:sym typeface="Arial"/>
              </a:rPr>
              <a:t>General Appropriations Act (1993-Present) providing for 5% Gender and Development (GAD) Budget mandatory allocation</a:t>
            </a:r>
            <a:endParaRPr lang="en-PH" sz="1800" dirty="0">
              <a:latin typeface="+mn-lt"/>
            </a:endParaRPr>
          </a:p>
          <a:p>
            <a:pPr marL="285750" marR="0" lvl="0" indent="-285750" algn="l" rtl="0">
              <a:lnSpc>
                <a:spcPct val="100000"/>
              </a:lnSpc>
              <a:spcBef>
                <a:spcPts val="0"/>
              </a:spcBef>
              <a:spcAft>
                <a:spcPts val="0"/>
              </a:spcAft>
              <a:buClr>
                <a:srgbClr val="000000"/>
              </a:buClr>
              <a:buSzPts val="1800"/>
              <a:buFont typeface="Arial"/>
              <a:buChar char="•"/>
            </a:pPr>
            <a:endParaRPr lang="en" sz="1800" b="0" i="0" u="none" strike="noStrike" cap="none" dirty="0">
              <a:solidFill>
                <a:srgbClr val="000000"/>
              </a:solidFill>
              <a:latin typeface="Arial"/>
              <a:ea typeface="Arial"/>
              <a:cs typeface="Arial"/>
              <a:sym typeface="Arial"/>
            </a:endParaRPr>
          </a:p>
        </p:txBody>
      </p:sp>
      <p:sp>
        <p:nvSpPr>
          <p:cNvPr id="399" name="Google Shape;399;p45"/>
          <p:cNvSpPr txBox="1"/>
          <p:nvPr/>
        </p:nvSpPr>
        <p:spPr>
          <a:xfrm>
            <a:off x="197400" y="2571750"/>
            <a:ext cx="2926800" cy="497127"/>
          </a:xfrm>
          <a:prstGeom prst="rect">
            <a:avLst/>
          </a:prstGeom>
          <a:solidFill>
            <a:srgbClr val="D8E6FC"/>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000" b="0" i="0" u="none" strike="noStrike" cap="none">
                <a:solidFill>
                  <a:srgbClr val="000000"/>
                </a:solidFill>
                <a:latin typeface="Arial"/>
                <a:ea typeface="Arial"/>
                <a:cs typeface="Arial"/>
                <a:sym typeface="Arial"/>
              </a:rPr>
              <a:t>Interventions</a:t>
            </a:r>
            <a:endParaRPr/>
          </a:p>
        </p:txBody>
      </p:sp>
      <p:sp>
        <p:nvSpPr>
          <p:cNvPr id="6" name="TextBox 5">
            <a:extLst>
              <a:ext uri="{FF2B5EF4-FFF2-40B4-BE49-F238E27FC236}">
                <a16:creationId xmlns:a16="http://schemas.microsoft.com/office/drawing/2014/main" id="{CEB57B03-92F7-2B4E-A5D6-56905C9C9337}"/>
              </a:ext>
            </a:extLst>
          </p:cNvPr>
          <p:cNvSpPr txBox="1"/>
          <p:nvPr/>
        </p:nvSpPr>
        <p:spPr>
          <a:xfrm>
            <a:off x="2926080" y="3860610"/>
            <a:ext cx="4572000" cy="738664"/>
          </a:xfrm>
          <a:prstGeom prst="rect">
            <a:avLst/>
          </a:prstGeom>
          <a:noFill/>
        </p:spPr>
        <p:txBody>
          <a:bodyPr wrap="square">
            <a:spAutoFit/>
          </a:bodyPr>
          <a:lstStyle/>
          <a:p>
            <a:pPr marL="0" marR="0" lvl="0" indent="0" algn="l" rtl="0">
              <a:lnSpc>
                <a:spcPct val="100000"/>
              </a:lnSpc>
              <a:spcBef>
                <a:spcPts val="0"/>
              </a:spcBef>
              <a:spcAft>
                <a:spcPts val="0"/>
              </a:spcAft>
              <a:buNone/>
            </a:pPr>
            <a:r>
              <a:rPr lang="en-PH" sz="1400" b="1" i="0" u="none" strike="noStrike" cap="none" dirty="0">
                <a:solidFill>
                  <a:srgbClr val="000000"/>
                </a:solidFill>
                <a:latin typeface="Arial"/>
                <a:ea typeface="Arial"/>
                <a:cs typeface="Arial"/>
                <a:sym typeface="Arial"/>
              </a:rPr>
              <a:t>Philippines’ high ranking in the Gender GAP Index of the World Economic Forum (16th for 2020, 17th for 2021, and 19th for 2022)</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197400" y="1282890"/>
            <a:ext cx="2926800" cy="1288860"/>
          </a:xfrm>
          <a:prstGeom prst="rect">
            <a:avLst/>
          </a:prstGeom>
          <a:solidFill>
            <a:srgbClr val="B1CDFB"/>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2400"/>
              <a:t>Gender Equality and Women’s Empowerment</a:t>
            </a:r>
            <a:endParaRPr/>
          </a:p>
        </p:txBody>
      </p:sp>
      <p:sp>
        <p:nvSpPr>
          <p:cNvPr id="405" name="Google Shape;405;p46"/>
          <p:cNvSpPr txBox="1"/>
          <p:nvPr/>
        </p:nvSpPr>
        <p:spPr>
          <a:xfrm>
            <a:off x="3493827" y="855716"/>
            <a:ext cx="5452773"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000000"/>
                </a:solidFill>
                <a:latin typeface="Arial"/>
                <a:ea typeface="Arial"/>
                <a:cs typeface="Arial"/>
                <a:sym typeface="Arial"/>
              </a:rPr>
              <a:t>Policy and Program Accomplishments: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Philippine Plan for Gender Responsive Development 1995-2025</a:t>
            </a:r>
            <a:endParaRPr dirty="0"/>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General Appropriations Act (1993-Present) providing for 5% Gender and Development (GAD) Budget mandatory allocation</a:t>
            </a:r>
            <a:endParaRPr dirty="0"/>
          </a:p>
          <a:p>
            <a:pPr marL="285750" marR="0" lvl="0" indent="-28575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Arial"/>
                <a:ea typeface="Arial"/>
                <a:cs typeface="Arial"/>
                <a:sym typeface="Arial"/>
              </a:rPr>
              <a:t>Anti-Mail Order Spouse of 2017</a:t>
            </a:r>
            <a:endParaRPr dirty="0"/>
          </a:p>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800" b="1" i="0" u="none" strike="noStrike" cap="none" dirty="0">
                <a:solidFill>
                  <a:srgbClr val="000000"/>
                </a:solidFill>
                <a:latin typeface="Arial"/>
                <a:ea typeface="Arial"/>
                <a:cs typeface="Arial"/>
                <a:sym typeface="Arial"/>
              </a:rPr>
              <a:t>Philippines’ high ranking in the Gender GAP Index of the World Economic Forum (16th for 2020, 17th for 2021, and 19th for 2022)</a:t>
            </a:r>
            <a:endParaRPr sz="1800" b="1"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406" name="Google Shape;406;p46"/>
          <p:cNvSpPr txBox="1"/>
          <p:nvPr/>
        </p:nvSpPr>
        <p:spPr>
          <a:xfrm>
            <a:off x="197400" y="2571750"/>
            <a:ext cx="2926800" cy="497127"/>
          </a:xfrm>
          <a:prstGeom prst="rect">
            <a:avLst/>
          </a:prstGeom>
          <a:solidFill>
            <a:srgbClr val="D8E6FC"/>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000" b="0" i="0" u="none" strike="noStrike" cap="none">
                <a:solidFill>
                  <a:srgbClr val="000000"/>
                </a:solidFill>
                <a:latin typeface="Arial"/>
                <a:ea typeface="Arial"/>
                <a:cs typeface="Arial"/>
                <a:sym typeface="Arial"/>
              </a:rPr>
              <a:t>Interventions</a:t>
            </a:r>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CCC23D14-B567-A346-0BC6-6D2A5CF5A63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352173E-7923-CDF2-3257-26552F212D2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60591" y="1105600"/>
            <a:ext cx="6422817" cy="34568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5D61EB-762D-0040-A442-8B42A9FBEA88}"/>
              </a:ext>
            </a:extLst>
          </p:cNvPr>
          <p:cNvSpPr txBox="1">
            <a:spLocks/>
          </p:cNvSpPr>
          <p:nvPr/>
        </p:nvSpPr>
        <p:spPr>
          <a:xfrm>
            <a:off x="414368" y="561128"/>
            <a:ext cx="8315261" cy="67981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800" b="1" kern="1200" baseline="0">
                <a:solidFill>
                  <a:srgbClr val="3462A8"/>
                </a:solidFill>
                <a:latin typeface="Century Gothic" panose="020B0502020202020204" pitchFamily="34" charset="0"/>
                <a:ea typeface="+mj-ea"/>
                <a:cs typeface="+mj-cs"/>
              </a:defRPr>
            </a:lvl1pPr>
          </a:lstStyle>
          <a:p>
            <a:pPr marL="214313" algn="l">
              <a:lnSpc>
                <a:spcPct val="100000"/>
              </a:lnSpc>
            </a:pPr>
            <a:r>
              <a:rPr lang="en-US" sz="2700" dirty="0">
                <a:solidFill>
                  <a:srgbClr val="13538A"/>
                </a:solidFill>
                <a:latin typeface="Arial" panose="020B0604020202020204" pitchFamily="34" charset="0"/>
                <a:cs typeface="Arial" panose="020B0604020202020204" pitchFamily="34" charset="0"/>
              </a:rPr>
              <a:t>What is the Demographic</a:t>
            </a:r>
            <a:r>
              <a:rPr lang="en-US" sz="2700" dirty="0">
                <a:latin typeface="Arial" panose="020B0604020202020204" pitchFamily="34" charset="0"/>
                <a:cs typeface="Arial" panose="020B0604020202020204" pitchFamily="34" charset="0"/>
              </a:rPr>
              <a:t> Dividend (DD)?</a:t>
            </a:r>
          </a:p>
        </p:txBody>
      </p:sp>
      <p:sp>
        <p:nvSpPr>
          <p:cNvPr id="4" name="TextBox 3">
            <a:extLst>
              <a:ext uri="{FF2B5EF4-FFF2-40B4-BE49-F238E27FC236}">
                <a16:creationId xmlns:a16="http://schemas.microsoft.com/office/drawing/2014/main" id="{95D8AB61-2A98-D417-4AE7-15FA775F2752}"/>
              </a:ext>
            </a:extLst>
          </p:cNvPr>
          <p:cNvSpPr txBox="1"/>
          <p:nvPr/>
        </p:nvSpPr>
        <p:spPr>
          <a:xfrm>
            <a:off x="241653" y="3472317"/>
            <a:ext cx="3161893" cy="1061829"/>
          </a:xfrm>
          <a:prstGeom prst="rect">
            <a:avLst/>
          </a:prstGeom>
          <a:noFill/>
        </p:spPr>
        <p:txBody>
          <a:bodyPr wrap="square">
            <a:spAutoFit/>
          </a:bodyPr>
          <a:lstStyle/>
          <a:p>
            <a:endParaRPr lang="en-US" sz="1050" dirty="0"/>
          </a:p>
          <a:p>
            <a:r>
              <a:rPr lang="en-US" sz="1050" dirty="0">
                <a:latin typeface="Arial" panose="020B0604020202020204" pitchFamily="34" charset="0"/>
                <a:cs typeface="Arial" panose="020B0604020202020204" pitchFamily="34" charset="0"/>
              </a:rPr>
              <a:t>But harnessing the demographic dividend is not automatic, and </a:t>
            </a:r>
            <a:r>
              <a:rPr lang="en-US" sz="1050" b="1" dirty="0">
                <a:latin typeface="Arial" panose="020B0604020202020204" pitchFamily="34" charset="0"/>
                <a:cs typeface="Arial" panose="020B0604020202020204" pitchFamily="34" charset="0"/>
              </a:rPr>
              <a:t>requires strategic investments in health, education, economic policy, and governance. </a:t>
            </a:r>
          </a:p>
          <a:p>
            <a:endParaRPr lang="en-US" sz="1050" dirty="0"/>
          </a:p>
        </p:txBody>
      </p:sp>
      <p:sp>
        <p:nvSpPr>
          <p:cNvPr id="5" name="TextBox 4">
            <a:extLst>
              <a:ext uri="{FF2B5EF4-FFF2-40B4-BE49-F238E27FC236}">
                <a16:creationId xmlns:a16="http://schemas.microsoft.com/office/drawing/2014/main" id="{3A891D11-FDB4-24DE-21C0-B880A080EB29}"/>
              </a:ext>
            </a:extLst>
          </p:cNvPr>
          <p:cNvSpPr txBox="1"/>
          <p:nvPr/>
        </p:nvSpPr>
        <p:spPr>
          <a:xfrm>
            <a:off x="6061861" y="1489184"/>
            <a:ext cx="2840485" cy="577081"/>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accelerated economic growth that can happen as the population age structure changes</a:t>
            </a:r>
            <a:r>
              <a:rPr lang="en-US" sz="105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2064BE33-977A-BD36-DBF2-B95414036113}"/>
              </a:ext>
            </a:extLst>
          </p:cNvPr>
          <p:cNvSpPr txBox="1"/>
          <p:nvPr/>
        </p:nvSpPr>
        <p:spPr>
          <a:xfrm>
            <a:off x="0" y="4562429"/>
            <a:ext cx="9144000" cy="276999"/>
          </a:xfrm>
          <a:prstGeom prst="rect">
            <a:avLst/>
          </a:prstGeom>
          <a:noFill/>
        </p:spPr>
        <p:txBody>
          <a:bodyPr wrap="square" rtlCol="0">
            <a:spAutoFit/>
          </a:bodyPr>
          <a:lstStyle/>
          <a:p>
            <a:r>
              <a:rPr lang="en-US" sz="1100" dirty="0"/>
              <a:t>Source: </a:t>
            </a:r>
            <a:r>
              <a:rPr lang="en-US" sz="1100" dirty="0" err="1"/>
              <a:t>Edillon</a:t>
            </a:r>
            <a:r>
              <a:rPr lang="en-US" sz="1100" dirty="0"/>
              <a:t> ( 2024), presentation on Maximizing the Demographic Dividend by Accomplishing the Sustainable Development </a:t>
            </a:r>
            <a:r>
              <a:rPr lang="en-US" sz="1200" dirty="0"/>
              <a:t>Goals</a:t>
            </a:r>
          </a:p>
        </p:txBody>
      </p:sp>
    </p:spTree>
    <p:extLst>
      <p:ext uri="{BB962C8B-B14F-4D97-AF65-F5344CB8AC3E}">
        <p14:creationId xmlns:p14="http://schemas.microsoft.com/office/powerpoint/2010/main" val="196882437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ED43C373-5647-54F4-A5A5-569CEC65CA7A}"/>
            </a:ext>
          </a:extLst>
        </p:cNvPr>
        <p:cNvGrpSpPr/>
        <p:nvPr/>
      </p:nvGrpSpPr>
      <p:grpSpPr>
        <a:xfrm>
          <a:off x="0" y="0"/>
          <a:ext cx="0" cy="0"/>
          <a:chOff x="0" y="0"/>
          <a:chExt cx="0" cy="0"/>
        </a:xfrm>
      </p:grpSpPr>
      <p:pic>
        <p:nvPicPr>
          <p:cNvPr id="7" name="Picture 8" descr="Corporate social responsibility sign. Sustainable Development Goals  illustration. SDG signs. Pictogram for ad, web, mobile app, promo. Vector  Stock Vector Image &amp; Art - Alamy">
            <a:extLst>
              <a:ext uri="{FF2B5EF4-FFF2-40B4-BE49-F238E27FC236}">
                <a16:creationId xmlns:a16="http://schemas.microsoft.com/office/drawing/2014/main" id="{C7AD06B9-D6FB-4530-B1F2-206D806C7D44}"/>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2593" b="94815" l="967" r="97099">
                        <a14:foregroundMark x1="43907" y1="36481" x2="43907" y2="36481"/>
                        <a14:foregroundMark x1="66151" y1="36481" x2="66151" y2="36481"/>
                        <a14:foregroundMark x1="55319" y1="55556" x2="55319" y2="55556"/>
                        <a14:foregroundMark x1="50870" y1="58333" x2="50870" y2="58333"/>
                        <a14:foregroundMark x1="40619" y1="44259" x2="40619" y2="44259"/>
                        <a14:foregroundMark x1="66151" y1="50000" x2="66151" y2="50000"/>
                        <a14:foregroundMark x1="50097" y1="64074" x2="50097" y2="64074"/>
                        <a14:foregroundMark x1="81238" y1="21667" x2="81238" y2="21667"/>
                        <a14:foregroundMark x1="73114" y1="9444" x2="73114" y2="9444"/>
                        <a14:foregroundMark x1="57253" y1="7593" x2="57253" y2="7593"/>
                        <a14:foregroundMark x1="55319" y1="16296" x2="55319" y2="16296"/>
                        <a14:foregroundMark x1="43907" y1="6852" x2="43907" y2="6852"/>
                        <a14:foregroundMark x1="45455" y1="20000" x2="45455" y2="20000"/>
                        <a14:foregroundMark x1="38104" y1="81667" x2="38104" y2="81667"/>
                        <a14:foregroundMark x1="49710" y1="83519" x2="49710" y2="83519"/>
                        <a14:foregroundMark x1="64990" y1="82037" x2="64990" y2="82037"/>
                        <a14:foregroundMark x1="49516" y1="79815" x2="49516" y2="79815"/>
                        <a14:foregroundMark x1="39072" y1="57037" x2="39072" y2="57037"/>
                        <a14:foregroundMark x1="75629" y1="72963" x2="75629" y2="72963"/>
                        <a14:foregroundMark x1="84720" y1="66111" x2="84720" y2="66111"/>
                        <a14:foregroundMark x1="87621" y1="50926" x2="87621" y2="50926"/>
                        <a14:foregroundMark x1="88395" y1="34259" x2="88395" y2="34259"/>
                        <a14:foregroundMark x1="7350" y1="37222" x2="7350" y2="37222"/>
                        <a14:foregroundMark x1="4836" y1="50926" x2="4836" y2="50926"/>
                        <a14:foregroundMark x1="23211" y1="58704" x2="23211" y2="58704"/>
                        <a14:foregroundMark x1="45068" y1="51296" x2="45068" y2="51296"/>
                        <a14:foregroundMark x1="55126" y1="30185" x2="55126" y2="30185"/>
                        <a14:foregroundMark x1="44681" y1="11667" x2="44681" y2="11667"/>
                        <a14:foregroundMark x1="29014" y1="15556" x2="29014" y2="15556"/>
                        <a14:foregroundMark x1="18375" y1="24630" x2="18375" y2="24630"/>
                        <a14:foregroundMark x1="27273" y1="31296" x2="27273" y2="31296"/>
                        <a14:foregroundMark x1="77176" y1="28333" x2="77176" y2="28333"/>
                        <a14:foregroundMark x1="83752" y1="22037" x2="83752" y2="22037"/>
                        <a14:foregroundMark x1="81818" y1="38519" x2="81818" y2="38519"/>
                        <a14:foregroundMark x1="92843" y1="51481" x2="92843" y2="51481"/>
                        <a14:foregroundMark x1="78917" y1="50370" x2="78917" y2="50370"/>
                        <a14:foregroundMark x1="79884" y1="60926" x2="79884" y2="60926"/>
                        <a14:foregroundMark x1="72147" y1="69815" x2="72147" y2="69815"/>
                        <a14:foregroundMark x1="63056" y1="79630" x2="63056" y2="79630"/>
                        <a14:foregroundMark x1="48356" y1="75741" x2="48356" y2="75741"/>
                        <a14:foregroundMark x1="41006" y1="77963" x2="41006" y2="77963"/>
                        <a14:foregroundMark x1="36557" y1="88148" x2="36557" y2="88148"/>
                        <a14:foregroundMark x1="24952" y1="73148" x2="24952" y2="73148"/>
                        <a14:foregroundMark x1="46035" y1="55556" x2="46035" y2="55556"/>
                        <a14:foregroundMark x1="62863" y1="30741" x2="62863" y2="30741"/>
                        <a14:foregroundMark x1="47776" y1="30556" x2="47776" y2="30556"/>
                        <a14:foregroundMark x1="17215" y1="38148" x2="17215" y2="38148"/>
                        <a14:foregroundMark x1="17021" y1="50926" x2="17021" y2="50926"/>
                        <a14:foregroundMark x1="25725" y1="10185" x2="25725" y2="10185"/>
                        <a14:foregroundMark x1="41199" y1="5926" x2="41199" y2="5926"/>
                        <a14:foregroundMark x1="59574" y1="3889" x2="59574" y2="3889"/>
                        <a14:foregroundMark x1="93230" y1="32407" x2="93230" y2="32407"/>
                        <a14:foregroundMark x1="95164" y1="52407" x2="95164" y2="52407"/>
                        <a14:foregroundMark x1="88008" y1="64630" x2="88008" y2="64630"/>
                        <a14:foregroundMark x1="22244" y1="27222" x2="22244" y2="27222"/>
                        <a14:foregroundMark x1="31915" y1="19444" x2="31915" y2="19444"/>
                        <a14:foregroundMark x1="42166" y1="16852" x2="42166" y2="16852"/>
                        <a14:foregroundMark x1="17021" y1="21852" x2="17021" y2="21852"/>
                        <a14:foregroundMark x1="17408" y1="50741" x2="17408" y2="50741"/>
                        <a14:foregroundMark x1="9091" y1="50370" x2="9091" y2="50370"/>
                        <a14:foregroundMark x1="14507" y1="49074" x2="14507" y2="49074"/>
                        <a14:foregroundMark x1="22437" y1="49630" x2="22437" y2="49630"/>
                        <a14:foregroundMark x1="22437" y1="40556" x2="22437" y2="40556"/>
                        <a14:foregroundMark x1="34043" y1="23333" x2="34043" y2="23333"/>
                        <a14:foregroundMark x1="39072" y1="12037" x2="39072" y2="12037"/>
                        <a14:foregroundMark x1="52418" y1="49444" x2="52418" y2="49444"/>
                        <a14:foregroundMark x1="53385" y1="32963" x2="53385" y2="32963"/>
                        <a14:foregroundMark x1="50097" y1="44259" x2="50097" y2="44259"/>
                        <a14:foregroundMark x1="30754" y1="50185" x2="30754" y2="50185"/>
                        <a14:foregroundMark x1="56867" y1="63333" x2="56867" y2="63333"/>
                        <a14:foregroundMark x1="43133" y1="64630" x2="43133" y2="64630"/>
                        <a14:foregroundMark x1="39072" y1="75000" x2="39072" y2="75000"/>
                        <a14:foregroundMark x1="51644" y1="79074" x2="51644" y2="79074"/>
                        <a14:foregroundMark x1="59381" y1="75370" x2="59381" y2="75370"/>
                        <a14:foregroundMark x1="75822" y1="61111" x2="75822" y2="61111"/>
                        <a14:foregroundMark x1="67311" y1="53148" x2="67311" y2="53148"/>
                        <a14:foregroundMark x1="37911" y1="35185" x2="37911" y2="35185"/>
                        <a14:foregroundMark x1="19149" y1="24259" x2="19149" y2="24259"/>
                        <a14:foregroundMark x1="97099" y1="53889" x2="97099" y2="53889"/>
                        <a14:foregroundMark x1="75048" y1="73704" x2="75048" y2="73704"/>
                        <a14:foregroundMark x1="78143" y1="78889" x2="78143" y2="78889"/>
                        <a14:foregroundMark x1="28820" y1="71111" x2="28820" y2="71111"/>
                        <a14:foregroundMark x1="19729" y1="77963" x2="19729" y2="77963"/>
                        <a14:foregroundMark x1="23211" y1="59630" x2="23211" y2="59630"/>
                        <a14:foregroundMark x1="72727" y1="14074" x2="72727" y2="14074"/>
                        <a14:foregroundMark x1="70406" y1="17963" x2="70406" y2="17963"/>
                        <a14:foregroundMark x1="57640" y1="8889" x2="57640" y2="8889"/>
                        <a14:foregroundMark x1="55126" y1="20185" x2="55126" y2="20185"/>
                        <a14:foregroundMark x1="87041" y1="36667" x2="87041" y2="36667"/>
                        <a14:foregroundMark x1="84526" y1="50741" x2="84526" y2="50741"/>
                        <a14:foregroundMark x1="34236" y1="37963" x2="34236" y2="37963"/>
                        <a14:foregroundMark x1="11219" y1="52222" x2="11219" y2="52222"/>
                        <a14:foregroundMark x1="24758" y1="80000" x2="24758" y2="80000"/>
                        <a14:foregroundMark x1="71567" y1="72037" x2="71567" y2="72037"/>
                        <a14:foregroundMark x1="77950" y1="82963" x2="77950" y2="82963"/>
                        <a14:foregroundMark x1="86074" y1="39444" x2="86074" y2="39444"/>
                        <a14:foregroundMark x1="73694" y1="30926" x2="73694" y2="30926"/>
                        <a14:foregroundMark x1="58027" y1="12222" x2="58027" y2="12222"/>
                        <a14:foregroundMark x1="55319" y1="16852" x2="55319" y2="16852"/>
                        <a14:foregroundMark x1="55706" y1="42037" x2="55706" y2="42037"/>
                        <a14:foregroundMark x1="50484" y1="31667" x2="50484" y2="31667"/>
                        <a14:foregroundMark x1="39652" y1="33148" x2="39652" y2="33148"/>
                        <a14:foregroundMark x1="30174" y1="43889" x2="30174" y2="43889"/>
                        <a14:foregroundMark x1="27660" y1="51667" x2="27660" y2="51667"/>
                        <a14:foregroundMark x1="33075" y1="57037" x2="33075" y2="57037"/>
                        <a14:foregroundMark x1="44487" y1="65926" x2="44487" y2="65926"/>
                        <a14:foregroundMark x1="52998" y1="66296" x2="52998" y2="66296"/>
                        <a14:foregroundMark x1="70406" y1="51481" x2="70406" y2="51481"/>
                        <a14:foregroundMark x1="58801" y1="37593" x2="58801" y2="37593"/>
                        <a14:foregroundMark x1="40232" y1="38889" x2="40232" y2="38889"/>
                        <a14:foregroundMark x1="89362" y1="49444" x2="89362" y2="49444"/>
                        <a14:foregroundMark x1="76402" y1="70741" x2="76402" y2="70741"/>
                        <a14:foregroundMark x1="35783" y1="77593" x2="35783" y2="77593"/>
                        <a14:foregroundMark x1="9478" y1="56852" x2="9478" y2="56852"/>
                        <a14:foregroundMark x1="8124" y1="47963" x2="8124" y2="47963"/>
                        <a14:foregroundMark x1="43520" y1="15556" x2="43520" y2="15556"/>
                        <a14:foregroundMark x1="57834" y1="16481" x2="57834" y2="16481"/>
                        <a14:foregroundMark x1="57253" y1="5185" x2="57253" y2="5185"/>
                        <a14:foregroundMark x1="60928" y1="4815" x2="60928" y2="4815"/>
                        <a14:foregroundMark x1="57640" y1="2593" x2="57640" y2="2593"/>
                        <a14:foregroundMark x1="67505" y1="88704" x2="67505" y2="88704"/>
                        <a14:foregroundMark x1="51838" y1="90741" x2="51838" y2="90741"/>
                        <a14:foregroundMark x1="33849" y1="91296" x2="33849" y2="91296"/>
                        <a14:foregroundMark x1="66344" y1="91667" x2="66344" y2="91667"/>
                        <a14:foregroundMark x1="49323" y1="94815" x2="49323" y2="94815"/>
                        <a14:foregroundMark x1="63830" y1="37593" x2="63830" y2="37593"/>
                        <a14:foregroundMark x1="43520" y1="27222" x2="43520" y2="27222"/>
                        <a14:foregroundMark x1="32689" y1="32778" x2="32689" y2="32778"/>
                        <a14:foregroundMark x1="30948" y1="38333" x2="30948" y2="38333"/>
                        <a14:foregroundMark x1="36557" y1="52037" x2="36557" y2="52037"/>
                        <a14:foregroundMark x1="38491" y1="62778" x2="38491" y2="62778"/>
                        <a14:foregroundMark x1="26306" y1="69074" x2="26306" y2="69074"/>
                        <a14:foregroundMark x1="18762" y1="62407" x2="18762" y2="62407"/>
                        <a14:foregroundMark x1="9478" y1="65741" x2="9478" y2="65741"/>
                        <a14:foregroundMark x1="11412" y1="51296" x2="11412" y2="51296"/>
                        <a14:foregroundMark x1="16054" y1="52593" x2="16054" y2="52593"/>
                        <a14:foregroundMark x1="27660" y1="18889" x2="27660" y2="18889"/>
                        <a14:foregroundMark x1="52611" y1="26667" x2="52611" y2="26667"/>
                        <a14:foregroundMark x1="62669" y1="64259" x2="62669" y2="64259"/>
                        <a14:foregroundMark x1="56480" y1="67222" x2="56480" y2="67222"/>
                        <a14:foregroundMark x1="48549" y1="67037" x2="48549" y2="67037"/>
                        <a14:foregroundMark x1="27853" y1="47407" x2="27853" y2="47407"/>
                        <a14:foregroundMark x1="6770" y1="54444" x2="6770" y2="54444"/>
                        <a14:foregroundMark x1="6963" y1="52222" x2="6963" y2="52222"/>
                        <a14:foregroundMark x1="967" y1="52407" x2="967" y2="52407"/>
                        <a14:foregroundMark x1="67892" y1="20370" x2="67892" y2="20370"/>
                        <a14:foregroundMark x1="57447" y1="54444" x2="57447" y2="54444"/>
                        <a14:foregroundMark x1="51838" y1="37222" x2="51838" y2="37222"/>
                        <a14:foregroundMark x1="44874" y1="41296" x2="44874" y2="41296"/>
                        <a14:foregroundMark x1="39845" y1="30556" x2="39845" y2="30556"/>
                        <a14:foregroundMark x1="60735" y1="32407" x2="60735" y2="32407"/>
                        <a14:foregroundMark x1="66538" y1="22593" x2="66538" y2="22593"/>
                        <a14:foregroundMark x1="31915" y1="66852" x2="31915" y2="66852"/>
                        <a14:foregroundMark x1="21083" y1="83148" x2="21083" y2="83148"/>
                        <a14:foregroundMark x1="10445" y1="32593" x2="10445" y2="32593"/>
                        <a14:foregroundMark x1="16054" y1="40741" x2="16054" y2="40741"/>
                        <a14:foregroundMark x1="25919" y1="8519" x2="25919" y2="8519"/>
                        <a14:foregroundMark x1="69439" y1="57037" x2="69439" y2="57037"/>
                        <a14:foregroundMark x1="66344" y1="60000" x2="66344" y2="60000"/>
                        <a14:foregroundMark x1="65571" y1="57037" x2="65571" y2="57037"/>
                        <a14:foregroundMark x1="46228" y1="58333" x2="46228" y2="58333"/>
                        <a14:foregroundMark x1="46228" y1="58333" x2="46228" y2="58333"/>
                        <a14:foregroundMark x1="36364" y1="48704" x2="36364" y2="48704"/>
                        <a14:foregroundMark x1="36557" y1="54630" x2="36557" y2="54630"/>
                        <a14:foregroundMark x1="36170" y1="62593" x2="36170" y2="62593"/>
                        <a14:foregroundMark x1="34816" y1="58704" x2="34816" y2="58704"/>
                        <a14:foregroundMark x1="34816" y1="57593" x2="34816" y2="57593"/>
                        <a14:foregroundMark x1="50097" y1="65556" x2="50097" y2="65556"/>
                        <a14:foregroundMark x1="49710" y1="64815" x2="49710" y2="64815"/>
                        <a14:foregroundMark x1="49323" y1="61852" x2="49323" y2="61852"/>
                        <a14:foregroundMark x1="48743" y1="56481" x2="48743" y2="56481"/>
                        <a14:foregroundMark x1="48936" y1="54444" x2="48936" y2="54444"/>
                        <a14:foregroundMark x1="41973" y1="34630" x2="41973" y2="34630"/>
                        <a14:foregroundMark x1="41973" y1="34630" x2="41973" y2="34630"/>
                        <a14:foregroundMark x1="35977" y1="33704" x2="35977" y2="33704"/>
                        <a14:foregroundMark x1="35977" y1="33704" x2="35977" y2="33704"/>
                        <a14:foregroundMark x1="49710" y1="33333" x2="49710" y2="33333"/>
                        <a14:foregroundMark x1="50484" y1="32963" x2="50484" y2="32963"/>
                        <a14:foregroundMark x1="46422" y1="36481" x2="46422" y2="36481"/>
                        <a14:foregroundMark x1="46422" y1="37037" x2="46422" y2="37037"/>
                        <a14:foregroundMark x1="56480" y1="39630" x2="56480" y2="39630"/>
                        <a14:foregroundMark x1="56480" y1="39630" x2="56480" y2="39630"/>
                        <a14:foregroundMark x1="60348" y1="43148" x2="60348" y2="43148"/>
                        <a14:foregroundMark x1="62089" y1="47963" x2="62089" y2="47963"/>
                        <a14:foregroundMark x1="60155" y1="51111" x2="60155" y2="51111"/>
                        <a14:foregroundMark x1="50290" y1="58333" x2="50290" y2="58333"/>
                        <a14:foregroundMark x1="49516" y1="60000" x2="49516" y2="60000"/>
                        <a14:foregroundMark x1="53965" y1="63889" x2="53965" y2="63889"/>
                        <a14:foregroundMark x1="55126" y1="63889" x2="55126" y2="63889"/>
                        <a14:foregroundMark x1="53385" y1="70370" x2="53385" y2="70370"/>
                        <a14:foregroundMark x1="54932" y1="69259" x2="54932" y2="69259"/>
                        <a14:foregroundMark x1="52418" y1="67407" x2="52418" y2="67407"/>
                        <a14:foregroundMark x1="41973" y1="66852" x2="41973" y2="66852"/>
                        <a14:foregroundMark x1="40812" y1="65926" x2="40812" y2="65926"/>
                        <a14:foregroundMark x1="39845" y1="65000" x2="39845" y2="65000"/>
                        <a14:foregroundMark x1="42940" y1="67593" x2="42940" y2="67593"/>
                        <a14:foregroundMark x1="26499" y1="50000" x2="26499" y2="50000"/>
                        <a14:foregroundMark x1="30948" y1="53519" x2="30948" y2="53519"/>
                        <a14:foregroundMark x1="31141" y1="54074" x2="31141" y2="54074"/>
                        <a14:foregroundMark x1="32495" y1="47037" x2="32495" y2="47037"/>
                        <a14:foregroundMark x1="34429" y1="38148" x2="34429" y2="38148"/>
                        <a14:foregroundMark x1="35203" y1="37593" x2="35203" y2="37593"/>
                        <a14:foregroundMark x1="41199" y1="39259" x2="41199" y2="39259"/>
                        <a14:foregroundMark x1="45841" y1="40556" x2="46422" y2="40556"/>
                        <a14:foregroundMark x1="65377" y1="40370" x2="65377" y2="40370"/>
                        <a14:foregroundMark x1="68085" y1="38148" x2="68085" y2="38148"/>
                        <a14:foregroundMark x1="70793" y1="40556" x2="70793" y2="40556"/>
                        <a14:foregroundMark x1="70406" y1="44444" x2="70406" y2="44444"/>
                        <a14:foregroundMark x1="70406" y1="48889" x2="70406" y2="48889"/>
                        <a14:foregroundMark x1="74081" y1="50185" x2="74081" y2="50185"/>
                        <a14:foregroundMark x1="73694" y1="44444" x2="73694" y2="44444"/>
                        <a14:foregroundMark x1="58027" y1="28148" x2="58027" y2="28148"/>
                        <a14:foregroundMark x1="46809" y1="27963" x2="46809" y2="27963"/>
                        <a14:foregroundMark x1="35010" y1="32593" x2="35010" y2="32593"/>
                        <a14:foregroundMark x1="29400" y1="42037" x2="29400" y2="42037"/>
                        <a14:foregroundMark x1="28820" y1="56667" x2="28820" y2="56667"/>
                        <a14:foregroundMark x1="19729" y1="62778" x2="19729" y2="62778"/>
                        <a14:foregroundMark x1="61315" y1="66852" x2="61315" y2="66852"/>
                        <a14:foregroundMark x1="66151" y1="64259" x2="66151" y2="64259"/>
                        <a14:foregroundMark x1="57640" y1="38148" x2="57640" y2="38148"/>
                        <a14:foregroundMark x1="65957" y1="40370" x2="65957" y2="40370"/>
                        <a14:foregroundMark x1="62089" y1="35370" x2="62089" y2="35370"/>
                        <a14:foregroundMark x1="67698" y1="70000" x2="67698" y2="70000"/>
                        <a14:foregroundMark x1="93424" y1="37593" x2="93424" y2="37593"/>
                        <a14:foregroundMark x1="95938" y1="37593" x2="95938" y2="37593"/>
                        <a14:foregroundMark x1="40426" y1="10370" x2="40426" y2="10370"/>
                        <a14:foregroundMark x1="40232" y1="9815" x2="40232" y2="9815"/>
                        <a14:foregroundMark x1="42360" y1="4259" x2="42360" y2="4259"/>
                        <a14:foregroundMark x1="92650" y1="37963" x2="92650" y2="37963"/>
                        <a14:foregroundMark x1="49323" y1="86852" x2="49323" y2="86852"/>
                      </a14:backgroundRemoval>
                    </a14:imgEffect>
                    <a14:imgEffect>
                      <a14:colorTemperature colorTemp="5325"/>
                    </a14:imgEffect>
                    <a14:imgEffect>
                      <a14:saturation sat="199000"/>
                    </a14:imgEffect>
                  </a14:imgLayer>
                </a14:imgProps>
              </a:ext>
              <a:ext uri="{28A0092B-C50C-407E-A947-70E740481C1C}">
                <a14:useLocalDpi xmlns:a14="http://schemas.microsoft.com/office/drawing/2010/main" val="0"/>
              </a:ext>
            </a:extLst>
          </a:blip>
          <a:srcRect b="3822"/>
          <a:stretch/>
        </p:blipFill>
        <p:spPr bwMode="auto">
          <a:xfrm>
            <a:off x="4392745" y="273499"/>
            <a:ext cx="6533240" cy="656304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2983B4A-F465-4548-334B-7A5D2D7D419C}"/>
              </a:ext>
            </a:extLst>
          </p:cNvPr>
          <p:cNvSpPr txBox="1">
            <a:spLocks/>
          </p:cNvSpPr>
          <p:nvPr/>
        </p:nvSpPr>
        <p:spPr>
          <a:xfrm>
            <a:off x="1" y="560225"/>
            <a:ext cx="9144000" cy="67981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800" b="1" kern="1200" baseline="0">
                <a:solidFill>
                  <a:srgbClr val="3462A8"/>
                </a:solidFill>
                <a:latin typeface="Century Gothic" panose="020B0502020202020204" pitchFamily="34" charset="0"/>
                <a:ea typeface="+mj-ea"/>
                <a:cs typeface="+mj-cs"/>
              </a:defRPr>
            </a:lvl1pPr>
          </a:lstStyle>
          <a:p>
            <a:pPr marL="214313">
              <a:lnSpc>
                <a:spcPct val="100000"/>
              </a:lnSpc>
            </a:pPr>
            <a:r>
              <a:rPr lang="en-US" sz="2400" dirty="0">
                <a:solidFill>
                  <a:srgbClr val="13538A"/>
                </a:solidFill>
                <a:latin typeface="Arial" panose="020B0604020202020204" pitchFamily="34" charset="0"/>
                <a:cs typeface="Arial" panose="020B0604020202020204" pitchFamily="34" charset="0"/>
              </a:rPr>
              <a:t>Sustainable Development Goals &amp; Demographic Dividend</a:t>
            </a:r>
            <a:endParaRPr lang="en-US" sz="2400" dirty="0">
              <a:latin typeface="Arial" panose="020B0604020202020204" pitchFamily="34" charset="0"/>
              <a:cs typeface="Arial" panose="020B0604020202020204" pitchFamily="34" charset="0"/>
            </a:endParaRPr>
          </a:p>
        </p:txBody>
      </p:sp>
      <p:grpSp>
        <p:nvGrpSpPr>
          <p:cNvPr id="9" name="Group 8"/>
          <p:cNvGrpSpPr/>
          <p:nvPr/>
        </p:nvGrpSpPr>
        <p:grpSpPr>
          <a:xfrm>
            <a:off x="321112" y="1342078"/>
            <a:ext cx="6076436" cy="3036764"/>
            <a:chOff x="713898" y="1685556"/>
            <a:chExt cx="8101915" cy="4049019"/>
          </a:xfrm>
        </p:grpSpPr>
        <p:pic>
          <p:nvPicPr>
            <p:cNvPr id="1026" name="Picture 2" descr="Sustainable Development Goal 3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8" y="1685556"/>
              <a:ext cx="1812712" cy="1812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al 4 – Quality Education – SDGs – Philipp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001" y="1685556"/>
              <a:ext cx="1812712" cy="1812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DG 5 Gender Equality - University of Science and Technology of Southern  Philippi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104" y="1685556"/>
              <a:ext cx="1812712" cy="18127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al 8 | Department of Economic and Social Affai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3896" y="1685556"/>
              <a:ext cx="1851917" cy="18519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al 10 – Reduced Inequalities – SDGs – Philippin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395" y="3793613"/>
              <a:ext cx="1940962" cy="19409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Sustainable Development Goal 11.png - Wikimedia Comm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9155" y="3793613"/>
              <a:ext cx="1940962" cy="1940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Sustainable Development Goal 13Climate.svg - Wikimedia Comm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2743" y="3814711"/>
              <a:ext cx="1919864" cy="191986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634E7C81-1658-0F45-B851-084888BAFB5E}"/>
              </a:ext>
            </a:extLst>
          </p:cNvPr>
          <p:cNvSpPr txBox="1"/>
          <p:nvPr/>
        </p:nvSpPr>
        <p:spPr>
          <a:xfrm>
            <a:off x="995" y="4558336"/>
            <a:ext cx="8574783" cy="276999"/>
          </a:xfrm>
          <a:prstGeom prst="rect">
            <a:avLst/>
          </a:prstGeom>
          <a:noFill/>
        </p:spPr>
        <p:txBody>
          <a:bodyPr wrap="none" rtlCol="0">
            <a:spAutoFit/>
          </a:bodyPr>
          <a:lstStyle/>
          <a:p>
            <a:r>
              <a:rPr lang="en-US" sz="1100" dirty="0"/>
              <a:t>Source: </a:t>
            </a:r>
            <a:r>
              <a:rPr lang="en-US" sz="1100" dirty="0" err="1"/>
              <a:t>Edillon</a:t>
            </a:r>
            <a:r>
              <a:rPr lang="en-US" sz="1100" dirty="0"/>
              <a:t> ( 2024), presentation on Maximizing the Demographic Dividend by Accomplishing the Sustainable Development </a:t>
            </a:r>
            <a:r>
              <a:rPr lang="en-US" sz="1200" dirty="0"/>
              <a:t>Goals</a:t>
            </a:r>
          </a:p>
        </p:txBody>
      </p:sp>
    </p:spTree>
    <p:extLst>
      <p:ext uri="{BB962C8B-B14F-4D97-AF65-F5344CB8AC3E}">
        <p14:creationId xmlns:p14="http://schemas.microsoft.com/office/powerpoint/2010/main" val="52328175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F53B0AE0-55D4-194A-ADAD-E21F4A3C8B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0005DCA-3DAE-2859-EC41-DF147311C059}"/>
              </a:ext>
            </a:extLst>
          </p:cNvPr>
          <p:cNvPicPr>
            <a:picLocks noChangeAspect="1"/>
          </p:cNvPicPr>
          <p:nvPr/>
        </p:nvPicPr>
        <p:blipFill>
          <a:blip r:embed="rId3"/>
          <a:srcRect t="3860" b="5961"/>
          <a:stretch/>
        </p:blipFill>
        <p:spPr>
          <a:xfrm>
            <a:off x="181026" y="670452"/>
            <a:ext cx="4760111" cy="3729572"/>
          </a:xfrm>
          <a:prstGeom prst="rect">
            <a:avLst/>
          </a:prstGeom>
          <a:noFill/>
          <a:ln w="44450">
            <a:solidFill>
              <a:schemeClr val="tx1"/>
            </a:solidFill>
          </a:ln>
        </p:spPr>
      </p:pic>
      <p:pic>
        <p:nvPicPr>
          <p:cNvPr id="4" name="Picture 3">
            <a:extLst>
              <a:ext uri="{FF2B5EF4-FFF2-40B4-BE49-F238E27FC236}">
                <a16:creationId xmlns:a16="http://schemas.microsoft.com/office/drawing/2014/main" id="{4DA028B4-559C-E9EC-8D7B-72BB43BC0C0E}"/>
              </a:ext>
            </a:extLst>
          </p:cNvPr>
          <p:cNvPicPr>
            <a:picLocks noChangeAspect="1"/>
          </p:cNvPicPr>
          <p:nvPr/>
        </p:nvPicPr>
        <p:blipFill>
          <a:blip r:embed="rId4"/>
          <a:stretch>
            <a:fillRect/>
          </a:stretch>
        </p:blipFill>
        <p:spPr>
          <a:xfrm>
            <a:off x="6441478" y="3531729"/>
            <a:ext cx="1348431" cy="1028700"/>
          </a:xfrm>
          <a:prstGeom prst="rect">
            <a:avLst/>
          </a:prstGeom>
        </p:spPr>
      </p:pic>
      <p:pic>
        <p:nvPicPr>
          <p:cNvPr id="6" name="Picture 5">
            <a:extLst>
              <a:ext uri="{FF2B5EF4-FFF2-40B4-BE49-F238E27FC236}">
                <a16:creationId xmlns:a16="http://schemas.microsoft.com/office/drawing/2014/main" id="{BA4B909A-DAB5-8992-99B4-3428AE668D94}"/>
              </a:ext>
            </a:extLst>
          </p:cNvPr>
          <p:cNvPicPr>
            <a:picLocks noChangeAspect="1"/>
          </p:cNvPicPr>
          <p:nvPr/>
        </p:nvPicPr>
        <p:blipFill>
          <a:blip r:embed="rId5"/>
          <a:stretch>
            <a:fillRect/>
          </a:stretch>
        </p:blipFill>
        <p:spPr>
          <a:xfrm>
            <a:off x="5087389" y="583071"/>
            <a:ext cx="4056611" cy="667478"/>
          </a:xfrm>
          <a:prstGeom prst="rect">
            <a:avLst/>
          </a:prstGeom>
        </p:spPr>
      </p:pic>
      <p:pic>
        <p:nvPicPr>
          <p:cNvPr id="11" name="Picture 10">
            <a:extLst>
              <a:ext uri="{FF2B5EF4-FFF2-40B4-BE49-F238E27FC236}">
                <a16:creationId xmlns:a16="http://schemas.microsoft.com/office/drawing/2014/main" id="{5126BEB5-22ED-FB9D-ED88-942FBECD1882}"/>
              </a:ext>
            </a:extLst>
          </p:cNvPr>
          <p:cNvPicPr>
            <a:picLocks noChangeAspect="1"/>
          </p:cNvPicPr>
          <p:nvPr/>
        </p:nvPicPr>
        <p:blipFill>
          <a:blip r:embed="rId6"/>
          <a:stretch>
            <a:fillRect/>
          </a:stretch>
        </p:blipFill>
        <p:spPr>
          <a:xfrm>
            <a:off x="5960101" y="1379390"/>
            <a:ext cx="2311186" cy="1970450"/>
          </a:xfrm>
          <a:prstGeom prst="rect">
            <a:avLst/>
          </a:prstGeom>
        </p:spPr>
      </p:pic>
      <p:sp>
        <p:nvSpPr>
          <p:cNvPr id="3" name="TextBox 2">
            <a:extLst>
              <a:ext uri="{FF2B5EF4-FFF2-40B4-BE49-F238E27FC236}">
                <a16:creationId xmlns:a16="http://schemas.microsoft.com/office/drawing/2014/main" id="{0D6988DC-C363-9348-9867-C7AFCB315D8A}"/>
              </a:ext>
            </a:extLst>
          </p:cNvPr>
          <p:cNvSpPr txBox="1"/>
          <p:nvPr/>
        </p:nvSpPr>
        <p:spPr>
          <a:xfrm>
            <a:off x="17819" y="4560429"/>
            <a:ext cx="8574783" cy="276999"/>
          </a:xfrm>
          <a:prstGeom prst="rect">
            <a:avLst/>
          </a:prstGeom>
          <a:noFill/>
        </p:spPr>
        <p:txBody>
          <a:bodyPr wrap="none" rtlCol="0">
            <a:spAutoFit/>
          </a:bodyPr>
          <a:lstStyle/>
          <a:p>
            <a:r>
              <a:rPr lang="en-US" sz="1100" dirty="0"/>
              <a:t>Source: </a:t>
            </a:r>
            <a:r>
              <a:rPr lang="en-US" sz="1100" dirty="0" err="1"/>
              <a:t>Edillon</a:t>
            </a:r>
            <a:r>
              <a:rPr lang="en-US" sz="1100" dirty="0"/>
              <a:t> ( 2024), presentation on Maximizing the Demographic Dividend by Accomplishing the Sustainable Development </a:t>
            </a:r>
            <a:r>
              <a:rPr lang="en-US" sz="1200" dirty="0"/>
              <a:t>Goals</a:t>
            </a:r>
          </a:p>
        </p:txBody>
      </p:sp>
    </p:spTree>
    <p:extLst>
      <p:ext uri="{BB962C8B-B14F-4D97-AF65-F5344CB8AC3E}">
        <p14:creationId xmlns:p14="http://schemas.microsoft.com/office/powerpoint/2010/main" val="354013245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2C88B9B9-E3EC-A357-692A-D2F0837719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6FD384-3B37-CB0D-3824-BDD211BD0DAA}"/>
              </a:ext>
            </a:extLst>
          </p:cNvPr>
          <p:cNvPicPr>
            <a:picLocks noChangeAspect="1"/>
          </p:cNvPicPr>
          <p:nvPr/>
        </p:nvPicPr>
        <p:blipFill>
          <a:blip r:embed="rId3"/>
          <a:srcRect t="1217" b="3291"/>
          <a:stretch/>
        </p:blipFill>
        <p:spPr>
          <a:xfrm>
            <a:off x="1995055" y="1552116"/>
            <a:ext cx="5168529" cy="3004020"/>
          </a:xfrm>
          <a:prstGeom prst="rect">
            <a:avLst/>
          </a:prstGeom>
        </p:spPr>
      </p:pic>
      <p:sp>
        <p:nvSpPr>
          <p:cNvPr id="7" name="Content Placeholder 2">
            <a:extLst>
              <a:ext uri="{FF2B5EF4-FFF2-40B4-BE49-F238E27FC236}">
                <a16:creationId xmlns:a16="http://schemas.microsoft.com/office/drawing/2014/main" id="{6BEB03BC-839B-59F1-6F48-E0C8C4FC5AEB}"/>
              </a:ext>
            </a:extLst>
          </p:cNvPr>
          <p:cNvSpPr txBox="1">
            <a:spLocks/>
          </p:cNvSpPr>
          <p:nvPr/>
        </p:nvSpPr>
        <p:spPr>
          <a:xfrm>
            <a:off x="413523" y="562425"/>
            <a:ext cx="8316953" cy="90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100" b="1" dirty="0">
                <a:solidFill>
                  <a:srgbClr val="22539F"/>
                </a:solidFill>
              </a:rPr>
              <a:t>Philippines stands out in Southeast Asia as one of the last few countries, together with Lao PDR and Timor-Leste, to benefit from First Demographic Dividend </a:t>
            </a:r>
          </a:p>
        </p:txBody>
      </p:sp>
      <p:sp>
        <p:nvSpPr>
          <p:cNvPr id="8" name="TextBox 7">
            <a:extLst>
              <a:ext uri="{FF2B5EF4-FFF2-40B4-BE49-F238E27FC236}">
                <a16:creationId xmlns:a16="http://schemas.microsoft.com/office/drawing/2014/main" id="{5039CD27-4758-2CAA-E042-CD18DFC65CF0}"/>
              </a:ext>
            </a:extLst>
          </p:cNvPr>
          <p:cNvSpPr txBox="1"/>
          <p:nvPr/>
        </p:nvSpPr>
        <p:spPr>
          <a:xfrm>
            <a:off x="-1" y="4583272"/>
            <a:ext cx="9144000" cy="261610"/>
          </a:xfrm>
          <a:prstGeom prst="rect">
            <a:avLst/>
          </a:prstGeom>
          <a:noFill/>
        </p:spPr>
        <p:txBody>
          <a:bodyPr wrap="square" rtlCol="0">
            <a:spAutoFit/>
          </a:bodyPr>
          <a:lstStyle/>
          <a:p>
            <a:r>
              <a:rPr lang="en-US" sz="1050" dirty="0"/>
              <a:t>Source: </a:t>
            </a:r>
            <a:r>
              <a:rPr lang="en-US" sz="1050" dirty="0" err="1"/>
              <a:t>Edillon</a:t>
            </a:r>
            <a:r>
              <a:rPr lang="en-US" sz="1050" dirty="0"/>
              <a:t> ( 2024), presentation on Maximizing the Demographic Dividend by Accomplishing the Sustainable Development </a:t>
            </a:r>
            <a:r>
              <a:rPr lang="en-US" sz="1100" dirty="0"/>
              <a:t>Goals</a:t>
            </a:r>
          </a:p>
        </p:txBody>
      </p:sp>
    </p:spTree>
    <p:extLst>
      <p:ext uri="{BB962C8B-B14F-4D97-AF65-F5344CB8AC3E}">
        <p14:creationId xmlns:p14="http://schemas.microsoft.com/office/powerpoint/2010/main" val="328513923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6F50A86A-1565-BB0F-772A-F6E49E283F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883208-6FFB-1BBE-EF4D-FE697AF20435}"/>
              </a:ext>
            </a:extLst>
          </p:cNvPr>
          <p:cNvPicPr>
            <a:picLocks noChangeAspect="1"/>
          </p:cNvPicPr>
          <p:nvPr/>
        </p:nvPicPr>
        <p:blipFill>
          <a:blip r:embed="rId3"/>
          <a:stretch>
            <a:fillRect/>
          </a:stretch>
        </p:blipFill>
        <p:spPr>
          <a:xfrm>
            <a:off x="1890269" y="1342657"/>
            <a:ext cx="5363461" cy="3224753"/>
          </a:xfrm>
          <a:prstGeom prst="rect">
            <a:avLst/>
          </a:prstGeom>
          <a:noFill/>
          <a:ln w="38100">
            <a:noFill/>
          </a:ln>
        </p:spPr>
      </p:pic>
      <p:sp>
        <p:nvSpPr>
          <p:cNvPr id="4" name="Content Placeholder 2">
            <a:extLst>
              <a:ext uri="{FF2B5EF4-FFF2-40B4-BE49-F238E27FC236}">
                <a16:creationId xmlns:a16="http://schemas.microsoft.com/office/drawing/2014/main" id="{F0CFB0D3-CAA2-34B8-2B55-665669141F4F}"/>
              </a:ext>
            </a:extLst>
          </p:cNvPr>
          <p:cNvSpPr txBox="1">
            <a:spLocks/>
          </p:cNvSpPr>
          <p:nvPr/>
        </p:nvSpPr>
        <p:spPr>
          <a:xfrm>
            <a:off x="616736" y="597023"/>
            <a:ext cx="7910527" cy="7757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800" b="1" dirty="0">
                <a:solidFill>
                  <a:srgbClr val="1F4A99"/>
                </a:solidFill>
              </a:rPr>
              <a:t>During similar demographic stage, aspirational and  neighboring peers benefited from larger First Demographic Dividends</a:t>
            </a:r>
          </a:p>
        </p:txBody>
      </p:sp>
      <p:sp>
        <p:nvSpPr>
          <p:cNvPr id="6" name="TextBox 5">
            <a:extLst>
              <a:ext uri="{FF2B5EF4-FFF2-40B4-BE49-F238E27FC236}">
                <a16:creationId xmlns:a16="http://schemas.microsoft.com/office/drawing/2014/main" id="{AA80BB7C-E832-7444-AA73-627FA597E87B}"/>
              </a:ext>
            </a:extLst>
          </p:cNvPr>
          <p:cNvSpPr txBox="1"/>
          <p:nvPr/>
        </p:nvSpPr>
        <p:spPr>
          <a:xfrm>
            <a:off x="0" y="4570084"/>
            <a:ext cx="9270487" cy="276999"/>
          </a:xfrm>
          <a:prstGeom prst="rect">
            <a:avLst/>
          </a:prstGeom>
          <a:noFill/>
        </p:spPr>
        <p:txBody>
          <a:bodyPr wrap="none" rtlCol="0">
            <a:spAutoFit/>
          </a:bodyPr>
          <a:lstStyle/>
          <a:p>
            <a:r>
              <a:rPr lang="en-US" sz="1200" dirty="0"/>
              <a:t>Source: </a:t>
            </a:r>
            <a:r>
              <a:rPr lang="en-US" sz="1200" dirty="0" err="1"/>
              <a:t>Edillon</a:t>
            </a:r>
            <a:r>
              <a:rPr lang="en-US" sz="1200" dirty="0"/>
              <a:t> ( 2024), presentation on Maximizing the Demographic Dividend by Accomplishing the Sustainable Development Goals</a:t>
            </a:r>
          </a:p>
        </p:txBody>
      </p:sp>
    </p:spTree>
    <p:extLst>
      <p:ext uri="{BB962C8B-B14F-4D97-AF65-F5344CB8AC3E}">
        <p14:creationId xmlns:p14="http://schemas.microsoft.com/office/powerpoint/2010/main" val="29325919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F88062-5F04-0926-1CF9-C5A4153FA337}"/>
              </a:ext>
            </a:extLst>
          </p:cNvPr>
          <p:cNvSpPr>
            <a:spLocks noGrp="1"/>
          </p:cNvSpPr>
          <p:nvPr>
            <p:ph type="body" idx="1"/>
          </p:nvPr>
        </p:nvSpPr>
        <p:spPr>
          <a:xfrm>
            <a:off x="3096492" y="699318"/>
            <a:ext cx="5832786" cy="3988957"/>
          </a:xfrm>
        </p:spPr>
        <p:txBody>
          <a:bodyPr/>
          <a:lstStyle/>
          <a:p>
            <a:pPr marL="139700" indent="0" algn="just">
              <a:buNone/>
            </a:pPr>
            <a:r>
              <a:rPr lang="en-US" sz="2400" dirty="0">
                <a:solidFill>
                  <a:srgbClr val="002060"/>
                </a:solidFill>
              </a:rPr>
              <a:t>Adopted by 179 governments in 1994, this </a:t>
            </a:r>
            <a:r>
              <a:rPr lang="en-US" sz="2400" dirty="0" err="1">
                <a:solidFill>
                  <a:srgbClr val="002060"/>
                </a:solidFill>
              </a:rPr>
              <a:t>Programme</a:t>
            </a:r>
            <a:r>
              <a:rPr lang="en-US" sz="2400" dirty="0">
                <a:solidFill>
                  <a:srgbClr val="002060"/>
                </a:solidFill>
              </a:rPr>
              <a:t> of Action to </a:t>
            </a:r>
            <a:r>
              <a:rPr lang="en-US" sz="2400" i="1" dirty="0">
                <a:solidFill>
                  <a:srgbClr val="002060"/>
                </a:solidFill>
              </a:rPr>
              <a:t>address the critical challenges and interrelationships  between population and sustained economic growth in the context of sustainable development development. </a:t>
            </a:r>
          </a:p>
          <a:p>
            <a:pPr marL="139700" indent="0" algn="just">
              <a:buNone/>
            </a:pPr>
            <a:endParaRPr lang="en-US" sz="2400" dirty="0">
              <a:solidFill>
                <a:srgbClr val="002060"/>
              </a:solidFill>
            </a:endParaRPr>
          </a:p>
        </p:txBody>
      </p:sp>
      <p:pic>
        <p:nvPicPr>
          <p:cNvPr id="2050" name="Picture 2" descr="Regional Conference on ICPD | UNECE">
            <a:extLst>
              <a:ext uri="{FF2B5EF4-FFF2-40B4-BE49-F238E27FC236}">
                <a16:creationId xmlns:a16="http://schemas.microsoft.com/office/drawing/2014/main" id="{34D27447-8F34-2F97-A36E-D3E633DDF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3075"/>
            <a:ext cx="3304276"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239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8FE193EB-096D-6FAA-CA70-48E4DD514387}"/>
            </a:ext>
          </a:extLst>
        </p:cNvPr>
        <p:cNvGrpSpPr/>
        <p:nvPr/>
      </p:nvGrpSpPr>
      <p:grpSpPr>
        <a:xfrm>
          <a:off x="0" y="0"/>
          <a:ext cx="0" cy="0"/>
          <a:chOff x="0" y="0"/>
          <a:chExt cx="0" cy="0"/>
        </a:xfrm>
      </p:grpSpPr>
      <p:sp>
        <p:nvSpPr>
          <p:cNvPr id="2" name="Google Shape;544;gd1fc58a26b_0_83">
            <a:extLst>
              <a:ext uri="{FF2B5EF4-FFF2-40B4-BE49-F238E27FC236}">
                <a16:creationId xmlns:a16="http://schemas.microsoft.com/office/drawing/2014/main" id="{A0B49F01-E386-3574-C18E-C463042C954D}"/>
              </a:ext>
            </a:extLst>
          </p:cNvPr>
          <p:cNvSpPr txBox="1"/>
          <p:nvPr/>
        </p:nvSpPr>
        <p:spPr>
          <a:xfrm>
            <a:off x="512276" y="1416264"/>
            <a:ext cx="8125109" cy="2966189"/>
          </a:xfrm>
          <a:prstGeom prst="rect">
            <a:avLst/>
          </a:prstGeom>
          <a:noFill/>
          <a:ln>
            <a:noFill/>
          </a:ln>
        </p:spPr>
        <p:txBody>
          <a:bodyPr spcFirstLastPara="1" wrap="square" lIns="28571" tIns="28571" rIns="28571" bIns="28571" anchor="t" anchorCtr="0">
            <a:spAutoFit/>
          </a:bodyPr>
          <a:lstStyle/>
          <a:p>
            <a:pPr marL="385763" indent="-385763">
              <a:buAutoNum type="arabicPeriod"/>
            </a:pPr>
            <a:r>
              <a:rPr lang="en-US" sz="2100" dirty="0">
                <a:latin typeface="Arial" panose="020B0604020202020204" pitchFamily="34" charset="0"/>
                <a:ea typeface="Proxima Nova"/>
                <a:cs typeface="Arial" panose="020B0604020202020204" pitchFamily="34" charset="0"/>
                <a:sym typeface="Proxima Nova"/>
              </a:rPr>
              <a:t>Investing in health and quality education and achieving   </a:t>
            </a:r>
          </a:p>
          <a:p>
            <a:r>
              <a:rPr lang="en-US" sz="2100" dirty="0">
                <a:latin typeface="Arial" panose="020B0604020202020204" pitchFamily="34" charset="0"/>
                <a:ea typeface="Proxima Nova"/>
                <a:cs typeface="Arial" panose="020B0604020202020204" pitchFamily="34" charset="0"/>
                <a:sym typeface="Proxima Nova"/>
              </a:rPr>
              <a:t>     health and education-related SDG indicators and targets</a:t>
            </a:r>
          </a:p>
          <a:p>
            <a:endParaRPr lang="en-US" sz="2100" dirty="0">
              <a:latin typeface="Arial" panose="020B0604020202020204" pitchFamily="34" charset="0"/>
              <a:ea typeface="Proxima Nova"/>
              <a:cs typeface="Arial" panose="020B0604020202020204" pitchFamily="34" charset="0"/>
              <a:sym typeface="Proxima Nova"/>
            </a:endParaRPr>
          </a:p>
          <a:p>
            <a:r>
              <a:rPr lang="en-US" sz="2100" dirty="0">
                <a:latin typeface="Arial" panose="020B0604020202020204" pitchFamily="34" charset="0"/>
                <a:ea typeface="Proxima Nova"/>
                <a:cs typeface="Arial" panose="020B0604020202020204" pitchFamily="34" charset="0"/>
                <a:sym typeface="Proxima Nova"/>
              </a:rPr>
              <a:t>2. Increase income earning ability, especially among the youth</a:t>
            </a:r>
          </a:p>
          <a:p>
            <a:r>
              <a:rPr lang="en-US" sz="2100" dirty="0">
                <a:latin typeface="Arial" panose="020B0604020202020204" pitchFamily="34" charset="0"/>
                <a:ea typeface="Proxima Nova"/>
                <a:cs typeface="Arial" panose="020B0604020202020204" pitchFamily="34" charset="0"/>
                <a:sym typeface="Proxima Nova"/>
              </a:rPr>
              <a:t> </a:t>
            </a:r>
          </a:p>
          <a:p>
            <a:r>
              <a:rPr lang="en-US" sz="2100" dirty="0">
                <a:latin typeface="Arial" panose="020B0604020202020204" pitchFamily="34" charset="0"/>
                <a:ea typeface="Proxima Nova"/>
                <a:cs typeface="Arial" panose="020B0604020202020204" pitchFamily="34" charset="0"/>
                <a:sym typeface="Proxima Nova"/>
              </a:rPr>
              <a:t>3. Enhance Population Development research, advocacy, and    </a:t>
            </a:r>
          </a:p>
          <a:p>
            <a:r>
              <a:rPr lang="en-US" sz="2100" dirty="0">
                <a:latin typeface="Arial" panose="020B0604020202020204" pitchFamily="34" charset="0"/>
                <a:ea typeface="Proxima Nova"/>
                <a:cs typeface="Arial" panose="020B0604020202020204" pitchFamily="34" charset="0"/>
                <a:sym typeface="Proxima Nova"/>
              </a:rPr>
              <a:t>    knowledge management system</a:t>
            </a:r>
          </a:p>
          <a:p>
            <a:endParaRPr lang="en-US" sz="2100" dirty="0">
              <a:latin typeface="Arial" panose="020B0604020202020204" pitchFamily="34" charset="0"/>
              <a:ea typeface="Proxima Nova"/>
              <a:cs typeface="Arial" panose="020B0604020202020204" pitchFamily="34" charset="0"/>
              <a:sym typeface="Proxima Nova"/>
            </a:endParaRPr>
          </a:p>
          <a:p>
            <a:r>
              <a:rPr lang="en-US" sz="2100" dirty="0">
                <a:latin typeface="Arial" panose="020B0604020202020204" pitchFamily="34" charset="0"/>
                <a:ea typeface="Proxima Nova"/>
                <a:cs typeface="Arial" panose="020B0604020202020204" pitchFamily="34" charset="0"/>
                <a:sym typeface="Proxima Nova"/>
              </a:rPr>
              <a:t>4. Encourage savings build-up</a:t>
            </a:r>
          </a:p>
        </p:txBody>
      </p:sp>
      <p:sp>
        <p:nvSpPr>
          <p:cNvPr id="5" name="Title 1">
            <a:extLst>
              <a:ext uri="{FF2B5EF4-FFF2-40B4-BE49-F238E27FC236}">
                <a16:creationId xmlns:a16="http://schemas.microsoft.com/office/drawing/2014/main" id="{879AE82A-ACC5-5CD4-1C44-DC6700300C0C}"/>
              </a:ext>
            </a:extLst>
          </p:cNvPr>
          <p:cNvSpPr txBox="1">
            <a:spLocks/>
          </p:cNvSpPr>
          <p:nvPr/>
        </p:nvSpPr>
        <p:spPr>
          <a:xfrm>
            <a:off x="587092" y="631767"/>
            <a:ext cx="7886700" cy="58444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800" b="1" kern="1200" baseline="0">
                <a:solidFill>
                  <a:srgbClr val="3462A8"/>
                </a:solidFill>
                <a:latin typeface="Century Gothic" panose="020B0502020202020204" pitchFamily="34" charset="0"/>
                <a:ea typeface="+mj-ea"/>
                <a:cs typeface="+mj-cs"/>
              </a:defRPr>
            </a:lvl1pPr>
          </a:lstStyle>
          <a:p>
            <a:r>
              <a:rPr lang="en" sz="2400" dirty="0">
                <a:solidFill>
                  <a:srgbClr val="1F4A99"/>
                </a:solidFill>
                <a:latin typeface="Arial" panose="020B0604020202020204" pitchFamily="34" charset="0"/>
                <a:cs typeface="Arial" panose="020B0604020202020204" pitchFamily="34" charset="0"/>
              </a:rPr>
              <a:t>Moving Forward: Strategies to Achieve </a:t>
            </a:r>
            <a:r>
              <a:rPr lang="en-US" sz="2400" dirty="0">
                <a:solidFill>
                  <a:srgbClr val="1F4A99"/>
                </a:solidFill>
                <a:latin typeface="Arial" panose="020B0604020202020204" pitchFamily="34" charset="0"/>
                <a:cs typeface="Arial" panose="020B0604020202020204" pitchFamily="34" charset="0"/>
              </a:rPr>
              <a:t>the</a:t>
            </a:r>
            <a:r>
              <a:rPr lang="en" sz="2400" dirty="0">
                <a:solidFill>
                  <a:srgbClr val="1F4A99"/>
                </a:solidFill>
                <a:latin typeface="Arial" panose="020B0604020202020204" pitchFamily="34" charset="0"/>
                <a:cs typeface="Arial" panose="020B0604020202020204" pitchFamily="34" charset="0"/>
              </a:rPr>
              <a:t> Demographic Dividend</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5763B9C-E4A8-624A-87A6-973B6A9F3967}"/>
              </a:ext>
            </a:extLst>
          </p:cNvPr>
          <p:cNvSpPr txBox="1"/>
          <p:nvPr/>
        </p:nvSpPr>
        <p:spPr>
          <a:xfrm>
            <a:off x="0" y="4581193"/>
            <a:ext cx="9144000" cy="276999"/>
          </a:xfrm>
          <a:prstGeom prst="rect">
            <a:avLst/>
          </a:prstGeom>
          <a:noFill/>
        </p:spPr>
        <p:txBody>
          <a:bodyPr wrap="square" rtlCol="0">
            <a:spAutoFit/>
          </a:bodyPr>
          <a:lstStyle/>
          <a:p>
            <a:r>
              <a:rPr lang="en-US" sz="1100" dirty="0"/>
              <a:t>Source: </a:t>
            </a:r>
            <a:r>
              <a:rPr lang="en-US" sz="1100" dirty="0" err="1"/>
              <a:t>Edillon</a:t>
            </a:r>
            <a:r>
              <a:rPr lang="en-US" sz="1100" dirty="0"/>
              <a:t> ( 2024), presentation on Maximizing the Demographic Dividend by Accomplishing the Sustainable Development </a:t>
            </a:r>
            <a:r>
              <a:rPr lang="en-US" sz="1200" dirty="0"/>
              <a:t>Goals</a:t>
            </a:r>
          </a:p>
        </p:txBody>
      </p:sp>
    </p:spTree>
    <p:extLst>
      <p:ext uri="{BB962C8B-B14F-4D97-AF65-F5344CB8AC3E}">
        <p14:creationId xmlns:p14="http://schemas.microsoft.com/office/powerpoint/2010/main" val="275885587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1"/>
        <p:cNvGrpSpPr/>
        <p:nvPr/>
      </p:nvGrpSpPr>
      <p:grpSpPr>
        <a:xfrm>
          <a:off x="0" y="0"/>
          <a:ext cx="0" cy="0"/>
          <a:chOff x="0" y="0"/>
          <a:chExt cx="0" cy="0"/>
        </a:xfrm>
      </p:grpSpPr>
      <p:sp>
        <p:nvSpPr>
          <p:cNvPr id="372" name="Google Shape;372;p35"/>
          <p:cNvSpPr txBox="1"/>
          <p:nvPr/>
        </p:nvSpPr>
        <p:spPr>
          <a:xfrm>
            <a:off x="311700" y="803550"/>
            <a:ext cx="8520600" cy="30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5"/>
          <p:cNvSpPr/>
          <p:nvPr/>
        </p:nvSpPr>
        <p:spPr>
          <a:xfrm>
            <a:off x="938934" y="1980167"/>
            <a:ext cx="72661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dirty="0">
                <a:solidFill>
                  <a:srgbClr val="083C92"/>
                </a:solidFill>
                <a:latin typeface="Arial"/>
                <a:ea typeface="Arial"/>
                <a:cs typeface="Arial"/>
                <a:sym typeface="Arial"/>
              </a:rPr>
              <a:t>Thank you very much!</a:t>
            </a:r>
            <a:endParaRPr sz="4400" b="1" i="0" u="none" strike="noStrike" cap="none" dirty="0">
              <a:solidFill>
                <a:srgbClr val="083C92"/>
              </a:solidFill>
              <a:latin typeface="Arial"/>
              <a:ea typeface="Arial"/>
              <a:cs typeface="Arial"/>
              <a:sym typeface="Arial"/>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2729B-27D7-9286-7367-7697FE3C4B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D9DE5C-23C6-9974-45A7-0196E8ADF6E7}"/>
              </a:ext>
            </a:extLst>
          </p:cNvPr>
          <p:cNvSpPr>
            <a:spLocks noGrp="1"/>
          </p:cNvSpPr>
          <p:nvPr>
            <p:ph type="body" idx="1"/>
          </p:nvPr>
        </p:nvSpPr>
        <p:spPr>
          <a:xfrm>
            <a:off x="3042458" y="556953"/>
            <a:ext cx="5968538" cy="4289367"/>
          </a:xfrm>
        </p:spPr>
        <p:txBody>
          <a:bodyPr/>
          <a:lstStyle/>
          <a:p>
            <a:pPr marL="139700" indent="0" algn="just">
              <a:lnSpc>
                <a:spcPts val="1650"/>
              </a:lnSpc>
              <a:buNone/>
            </a:pPr>
            <a:r>
              <a:rPr lang="en-PH" sz="1600" b="1" i="0" u="none" strike="noStrike" dirty="0">
                <a:solidFill>
                  <a:srgbClr val="002060"/>
                </a:solidFill>
                <a:effectLst/>
                <a:latin typeface="+mn-lt"/>
              </a:rPr>
              <a:t>Focus on people</a:t>
            </a:r>
            <a:endParaRPr lang="en-PH" sz="1600" dirty="0">
              <a:solidFill>
                <a:srgbClr val="002060"/>
              </a:solidFill>
              <a:latin typeface="+mn-lt"/>
            </a:endParaRPr>
          </a:p>
          <a:p>
            <a:pPr marL="139700" indent="0" algn="just">
              <a:lnSpc>
                <a:spcPts val="1650"/>
              </a:lnSpc>
              <a:buNone/>
            </a:pPr>
            <a:r>
              <a:rPr lang="en-PH" sz="1600" b="0" i="0" u="none" strike="noStrike" dirty="0">
                <a:solidFill>
                  <a:srgbClr val="002060"/>
                </a:solidFill>
                <a:effectLst/>
                <a:latin typeface="+mn-lt"/>
              </a:rPr>
              <a:t>The </a:t>
            </a:r>
            <a:r>
              <a:rPr lang="en-PH" sz="1600" b="0" i="0" u="none" strike="noStrike" dirty="0" err="1">
                <a:solidFill>
                  <a:srgbClr val="002060"/>
                </a:solidFill>
                <a:effectLst/>
                <a:latin typeface="+mn-lt"/>
              </a:rPr>
              <a:t>PoA</a:t>
            </a:r>
            <a:r>
              <a:rPr lang="en-PH" sz="1600" b="0" i="0" u="none" strike="noStrike" dirty="0">
                <a:solidFill>
                  <a:srgbClr val="002060"/>
                </a:solidFill>
                <a:effectLst/>
                <a:latin typeface="+mn-lt"/>
              </a:rPr>
              <a:t> shifted the focus from demographic targets to meeting the needs of individuals, and recognized that population is about people, not numbers. </a:t>
            </a:r>
          </a:p>
          <a:p>
            <a:pPr marL="139700" indent="0" algn="just">
              <a:lnSpc>
                <a:spcPts val="1650"/>
              </a:lnSpc>
              <a:buNone/>
            </a:pPr>
            <a:endParaRPr lang="en-PH" sz="1600" b="1" dirty="0">
              <a:solidFill>
                <a:srgbClr val="002060"/>
              </a:solidFill>
              <a:latin typeface="+mn-lt"/>
            </a:endParaRPr>
          </a:p>
          <a:p>
            <a:pPr marL="139700" indent="0" algn="just">
              <a:lnSpc>
                <a:spcPts val="1650"/>
              </a:lnSpc>
              <a:buNone/>
            </a:pPr>
            <a:r>
              <a:rPr lang="en-PH" sz="1600" b="1" i="0" u="none" strike="noStrike" dirty="0">
                <a:solidFill>
                  <a:srgbClr val="002060"/>
                </a:solidFill>
                <a:effectLst/>
                <a:latin typeface="+mn-lt"/>
              </a:rPr>
              <a:t>Fosters human rights</a:t>
            </a:r>
            <a:endParaRPr lang="en-PH" sz="1600" b="0" i="0" u="none" strike="noStrike" dirty="0">
              <a:solidFill>
                <a:srgbClr val="002060"/>
              </a:solidFill>
              <a:effectLst/>
              <a:latin typeface="+mn-lt"/>
            </a:endParaRPr>
          </a:p>
          <a:p>
            <a:pPr marL="139700" indent="0" algn="just" fontAlgn="ctr">
              <a:lnSpc>
                <a:spcPts val="1650"/>
              </a:lnSpc>
              <a:buNone/>
            </a:pPr>
            <a:r>
              <a:rPr lang="en-PH" sz="1600" b="0" i="0" u="none" strike="noStrike" dirty="0">
                <a:solidFill>
                  <a:srgbClr val="002060"/>
                </a:solidFill>
                <a:effectLst/>
                <a:latin typeface="+mn-lt"/>
              </a:rPr>
              <a:t>The </a:t>
            </a:r>
            <a:r>
              <a:rPr lang="en-PH" sz="1600" b="0" i="0" u="none" strike="noStrike" dirty="0" err="1">
                <a:solidFill>
                  <a:srgbClr val="002060"/>
                </a:solidFill>
                <a:effectLst/>
                <a:latin typeface="+mn-lt"/>
              </a:rPr>
              <a:t>PoA</a:t>
            </a:r>
            <a:r>
              <a:rPr lang="en-PH" sz="1600" b="0" i="0" u="none" strike="noStrike" dirty="0">
                <a:solidFill>
                  <a:srgbClr val="002060"/>
                </a:solidFill>
                <a:effectLst/>
                <a:latin typeface="+mn-lt"/>
              </a:rPr>
              <a:t> emphasized the importance of human rights, including reproductive rights, and the empowerment of women and girls. </a:t>
            </a:r>
          </a:p>
          <a:p>
            <a:pPr marL="139700" indent="0" algn="just">
              <a:lnSpc>
                <a:spcPts val="1650"/>
              </a:lnSpc>
              <a:buNone/>
            </a:pPr>
            <a:endParaRPr lang="en-PH" sz="1600" b="1" i="0" u="none" strike="noStrike" dirty="0">
              <a:solidFill>
                <a:srgbClr val="002060"/>
              </a:solidFill>
              <a:effectLst/>
              <a:latin typeface="+mn-lt"/>
            </a:endParaRPr>
          </a:p>
          <a:p>
            <a:pPr marL="139700" indent="0" algn="just">
              <a:lnSpc>
                <a:spcPts val="1650"/>
              </a:lnSpc>
              <a:buNone/>
            </a:pPr>
            <a:r>
              <a:rPr lang="en-PH" sz="1600" b="1" i="0" u="none" strike="noStrike" dirty="0">
                <a:solidFill>
                  <a:srgbClr val="002060"/>
                </a:solidFill>
                <a:effectLst/>
                <a:latin typeface="+mn-lt"/>
              </a:rPr>
              <a:t>Addresses a range of POPDEV interrelated issues</a:t>
            </a:r>
            <a:endParaRPr lang="en-PH" sz="1600" b="0" i="0" u="none" strike="noStrike" dirty="0">
              <a:solidFill>
                <a:srgbClr val="002060"/>
              </a:solidFill>
              <a:effectLst/>
              <a:latin typeface="+mn-lt"/>
            </a:endParaRPr>
          </a:p>
          <a:p>
            <a:pPr marL="139700" indent="0" algn="just" fontAlgn="ctr">
              <a:lnSpc>
                <a:spcPts val="1650"/>
              </a:lnSpc>
              <a:buNone/>
            </a:pPr>
            <a:r>
              <a:rPr lang="en-PH" sz="1600" b="0" i="0" u="none" strike="noStrike" dirty="0">
                <a:solidFill>
                  <a:srgbClr val="002060"/>
                </a:solidFill>
                <a:effectLst/>
                <a:latin typeface="+mn-lt"/>
              </a:rPr>
              <a:t>The </a:t>
            </a:r>
            <a:r>
              <a:rPr lang="en-PH" sz="1600" b="0" i="0" u="none" strike="noStrike" dirty="0" err="1">
                <a:solidFill>
                  <a:srgbClr val="002060"/>
                </a:solidFill>
                <a:effectLst/>
                <a:latin typeface="+mn-lt"/>
              </a:rPr>
              <a:t>PoA</a:t>
            </a:r>
            <a:r>
              <a:rPr lang="en-PH" sz="1600" b="0" i="0" u="none" strike="noStrike" dirty="0">
                <a:solidFill>
                  <a:srgbClr val="002060"/>
                </a:solidFill>
                <a:effectLst/>
                <a:latin typeface="+mn-lt"/>
              </a:rPr>
              <a:t> went beyond traditional population issues to address a variety of development problems, including poverty, environmental sustainability, and family support. </a:t>
            </a:r>
          </a:p>
          <a:p>
            <a:pPr marL="139700" indent="0" algn="just">
              <a:lnSpc>
                <a:spcPts val="1650"/>
              </a:lnSpc>
              <a:buNone/>
            </a:pPr>
            <a:endParaRPr lang="en-PH" sz="1600" b="1" i="0" u="none" strike="noStrike" dirty="0">
              <a:solidFill>
                <a:srgbClr val="002060"/>
              </a:solidFill>
              <a:effectLst/>
              <a:latin typeface="+mn-lt"/>
            </a:endParaRPr>
          </a:p>
          <a:p>
            <a:pPr marL="139700" indent="0" algn="just">
              <a:lnSpc>
                <a:spcPts val="1650"/>
              </a:lnSpc>
              <a:buNone/>
            </a:pPr>
            <a:r>
              <a:rPr lang="en-PH" sz="1600" b="1" i="0" u="none" strike="noStrike" dirty="0">
                <a:solidFill>
                  <a:srgbClr val="002060"/>
                </a:solidFill>
                <a:effectLst/>
                <a:latin typeface="+mn-lt"/>
              </a:rPr>
              <a:t>Guides national population policies</a:t>
            </a:r>
            <a:endParaRPr lang="en-PH" sz="1600" b="0" i="0" u="none" strike="noStrike" dirty="0">
              <a:solidFill>
                <a:srgbClr val="002060"/>
              </a:solidFill>
              <a:effectLst/>
              <a:latin typeface="+mn-lt"/>
            </a:endParaRPr>
          </a:p>
          <a:p>
            <a:pPr marL="139700" indent="0" algn="just">
              <a:lnSpc>
                <a:spcPts val="1650"/>
              </a:lnSpc>
              <a:buNone/>
            </a:pPr>
            <a:r>
              <a:rPr lang="en-PH" sz="1600" b="0" i="0" u="none" strike="noStrike" dirty="0">
                <a:solidFill>
                  <a:srgbClr val="002060"/>
                </a:solidFill>
                <a:effectLst/>
                <a:latin typeface="+mn-lt"/>
              </a:rPr>
              <a:t>The </a:t>
            </a:r>
            <a:r>
              <a:rPr lang="en-PH" sz="1600" b="0" i="0" u="none" strike="noStrike" dirty="0" err="1">
                <a:solidFill>
                  <a:srgbClr val="002060"/>
                </a:solidFill>
                <a:effectLst/>
                <a:latin typeface="+mn-lt"/>
              </a:rPr>
              <a:t>PoA</a:t>
            </a:r>
            <a:r>
              <a:rPr lang="en-PH" sz="1600" b="0" i="0" u="none" strike="noStrike" dirty="0">
                <a:solidFill>
                  <a:srgbClr val="002060"/>
                </a:solidFill>
                <a:effectLst/>
                <a:latin typeface="+mn-lt"/>
              </a:rPr>
              <a:t> advanced a new definition of population policy that gave prominence to reproductive health and women's empowerment.</a:t>
            </a:r>
          </a:p>
        </p:txBody>
      </p:sp>
      <p:pic>
        <p:nvPicPr>
          <p:cNvPr id="2050" name="Picture 2" descr="Regional Conference on ICPD | UNECE">
            <a:extLst>
              <a:ext uri="{FF2B5EF4-FFF2-40B4-BE49-F238E27FC236}">
                <a16:creationId xmlns:a16="http://schemas.microsoft.com/office/drawing/2014/main" id="{9BF7DD0E-CFE7-7895-60B1-73584FC3A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05"/>
          <a:stretch/>
        </p:blipFill>
        <p:spPr bwMode="auto">
          <a:xfrm>
            <a:off x="0" y="1743075"/>
            <a:ext cx="3142211"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002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2729B-27D7-9286-7367-7697FE3C4B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D9DE5C-23C6-9974-45A7-0196E8ADF6E7}"/>
              </a:ext>
            </a:extLst>
          </p:cNvPr>
          <p:cNvSpPr>
            <a:spLocks noGrp="1"/>
          </p:cNvSpPr>
          <p:nvPr>
            <p:ph type="body" idx="1"/>
          </p:nvPr>
        </p:nvSpPr>
        <p:spPr>
          <a:xfrm>
            <a:off x="3042458" y="556953"/>
            <a:ext cx="3142211" cy="4289367"/>
          </a:xfrm>
        </p:spPr>
        <p:txBody>
          <a:bodyPr/>
          <a:lstStyle/>
          <a:p>
            <a:pPr marL="139700" indent="0">
              <a:lnSpc>
                <a:spcPts val="1650"/>
              </a:lnSpc>
              <a:buNone/>
            </a:pPr>
            <a:r>
              <a:rPr lang="en" sz="1600" b="1" dirty="0">
                <a:latin typeface="+mn-lt"/>
              </a:rPr>
              <a:t>Population and Sustainable Development</a:t>
            </a:r>
          </a:p>
          <a:p>
            <a:pPr marL="139700" indent="0">
              <a:lnSpc>
                <a:spcPts val="1650"/>
              </a:lnSpc>
              <a:buNone/>
            </a:pPr>
            <a:endParaRPr lang="en" sz="1600" b="1" dirty="0">
              <a:latin typeface="+mn-lt"/>
            </a:endParaRPr>
          </a:p>
          <a:p>
            <a:pPr marL="139700" indent="0">
              <a:lnSpc>
                <a:spcPts val="1650"/>
              </a:lnSpc>
              <a:buNone/>
            </a:pPr>
            <a:r>
              <a:rPr lang="en" sz="1600" b="1" dirty="0">
                <a:latin typeface="+mn-lt"/>
              </a:rPr>
              <a:t>Poverty Eradication and Employment</a:t>
            </a:r>
          </a:p>
          <a:p>
            <a:pPr marL="139700" indent="0">
              <a:lnSpc>
                <a:spcPts val="1650"/>
              </a:lnSpc>
              <a:buNone/>
            </a:pPr>
            <a:endParaRPr lang="en-PH" sz="1600" b="1" dirty="0">
              <a:solidFill>
                <a:srgbClr val="002060"/>
              </a:solidFill>
              <a:latin typeface="+mn-lt"/>
            </a:endParaRPr>
          </a:p>
          <a:p>
            <a:pPr marL="139700" indent="0">
              <a:lnSpc>
                <a:spcPts val="1650"/>
              </a:lnSpc>
              <a:buNone/>
            </a:pPr>
            <a:r>
              <a:rPr lang="en-PH" sz="1600" b="1" i="0" u="none" strike="noStrike" dirty="0">
                <a:solidFill>
                  <a:srgbClr val="002060"/>
                </a:solidFill>
                <a:effectLst/>
                <a:latin typeface="+mn-lt"/>
              </a:rPr>
              <a:t>Health</a:t>
            </a:r>
          </a:p>
          <a:p>
            <a:pPr marL="139700" indent="0">
              <a:lnSpc>
                <a:spcPts val="1650"/>
              </a:lnSpc>
              <a:buNone/>
            </a:pPr>
            <a:endParaRPr lang="en-PH" sz="1600" b="1" i="0" u="none" strike="noStrike" dirty="0">
              <a:solidFill>
                <a:srgbClr val="002060"/>
              </a:solidFill>
              <a:effectLst/>
              <a:latin typeface="+mn-lt"/>
            </a:endParaRPr>
          </a:p>
          <a:p>
            <a:pPr marL="139700" indent="0" fontAlgn="ctr">
              <a:lnSpc>
                <a:spcPts val="1650"/>
              </a:lnSpc>
              <a:buNone/>
            </a:pPr>
            <a:r>
              <a:rPr lang="en" sz="1600" b="1" dirty="0">
                <a:latin typeface="+mn-lt"/>
              </a:rPr>
              <a:t>Sexual and Reproductive Health, Services and Rights</a:t>
            </a:r>
          </a:p>
          <a:p>
            <a:pPr marL="139700" indent="0">
              <a:lnSpc>
                <a:spcPts val="1650"/>
              </a:lnSpc>
              <a:buNone/>
            </a:pPr>
            <a:endParaRPr lang="en-PH" sz="1600" b="1" i="0" u="none" strike="noStrike" dirty="0">
              <a:solidFill>
                <a:srgbClr val="002060"/>
              </a:solidFill>
              <a:effectLst/>
              <a:latin typeface="+mn-lt"/>
            </a:endParaRPr>
          </a:p>
          <a:p>
            <a:pPr marL="139700" indent="0">
              <a:lnSpc>
                <a:spcPts val="1650"/>
              </a:lnSpc>
              <a:buNone/>
            </a:pPr>
            <a:r>
              <a:rPr lang="en-PH" sz="1600" b="1" i="0" u="none" strike="noStrike" dirty="0">
                <a:solidFill>
                  <a:srgbClr val="002060"/>
                </a:solidFill>
                <a:effectLst/>
                <a:latin typeface="+mn-lt"/>
              </a:rPr>
              <a:t>Education</a:t>
            </a:r>
          </a:p>
          <a:p>
            <a:pPr marL="139700" indent="0">
              <a:lnSpc>
                <a:spcPts val="1650"/>
              </a:lnSpc>
              <a:buNone/>
            </a:pPr>
            <a:endParaRPr lang="en-PH" sz="1600" b="1" i="0" u="none" strike="noStrike" dirty="0">
              <a:solidFill>
                <a:srgbClr val="002060"/>
              </a:solidFill>
              <a:effectLst/>
              <a:latin typeface="+mn-lt"/>
            </a:endParaRPr>
          </a:p>
          <a:p>
            <a:pPr marL="139700" indent="0">
              <a:lnSpc>
                <a:spcPts val="1650"/>
              </a:lnSpc>
              <a:buNone/>
            </a:pPr>
            <a:r>
              <a:rPr lang="en" sz="1600" b="1" dirty="0">
                <a:latin typeface="+mn-lt"/>
              </a:rPr>
              <a:t>Gender Equality and Women’s Empowerment</a:t>
            </a:r>
          </a:p>
        </p:txBody>
      </p:sp>
      <p:pic>
        <p:nvPicPr>
          <p:cNvPr id="2050" name="Picture 2" descr="Regional Conference on ICPD | UNECE">
            <a:extLst>
              <a:ext uri="{FF2B5EF4-FFF2-40B4-BE49-F238E27FC236}">
                <a16:creationId xmlns:a16="http://schemas.microsoft.com/office/drawing/2014/main" id="{9BF7DD0E-CFE7-7895-60B1-73584FC3A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05"/>
          <a:stretch/>
        </p:blipFill>
        <p:spPr bwMode="auto">
          <a:xfrm>
            <a:off x="-4624" y="1603375"/>
            <a:ext cx="3142211"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9D0FAA02-CB9D-914C-891B-F7A71AAD1105}"/>
              </a:ext>
            </a:extLst>
          </p:cNvPr>
          <p:cNvSpPr/>
          <p:nvPr/>
        </p:nvSpPr>
        <p:spPr>
          <a:xfrm>
            <a:off x="286781" y="804897"/>
            <a:ext cx="2755677" cy="9413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51F408F4-B0AC-884E-AC43-D09976E94C1B}"/>
              </a:ext>
            </a:extLst>
          </p:cNvPr>
          <p:cNvSpPr txBox="1"/>
          <p:nvPr/>
        </p:nvSpPr>
        <p:spPr>
          <a:xfrm>
            <a:off x="390698" y="1049107"/>
            <a:ext cx="2540005" cy="461665"/>
          </a:xfrm>
          <a:prstGeom prst="rect">
            <a:avLst/>
          </a:prstGeom>
          <a:noFill/>
        </p:spPr>
        <p:txBody>
          <a:bodyPr wrap="square" rtlCol="0">
            <a:spAutoFit/>
          </a:bodyPr>
          <a:lstStyle/>
          <a:p>
            <a:pPr algn="ctr"/>
            <a:r>
              <a:rPr lang="en-US" sz="2400" b="1" dirty="0"/>
              <a:t>Areas of  Action</a:t>
            </a:r>
          </a:p>
        </p:txBody>
      </p:sp>
      <p:sp>
        <p:nvSpPr>
          <p:cNvPr id="6" name="Text Placeholder 2">
            <a:extLst>
              <a:ext uri="{FF2B5EF4-FFF2-40B4-BE49-F238E27FC236}">
                <a16:creationId xmlns:a16="http://schemas.microsoft.com/office/drawing/2014/main" id="{613E660B-4D2D-6A42-9E3F-633C073B75F2}"/>
              </a:ext>
            </a:extLst>
          </p:cNvPr>
          <p:cNvSpPr txBox="1">
            <a:spLocks/>
          </p:cNvSpPr>
          <p:nvPr/>
        </p:nvSpPr>
        <p:spPr>
          <a:xfrm>
            <a:off x="6006415" y="678180"/>
            <a:ext cx="2933931" cy="3908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39700" indent="0">
              <a:lnSpc>
                <a:spcPts val="1650"/>
              </a:lnSpc>
              <a:buFont typeface="Arial"/>
              <a:buNone/>
            </a:pPr>
            <a:r>
              <a:rPr lang="en" sz="1600" b="1" dirty="0">
                <a:latin typeface="+mn-lt"/>
              </a:rPr>
              <a:t>Adolescents and Young People</a:t>
            </a:r>
          </a:p>
          <a:p>
            <a:pPr marL="139700" indent="0">
              <a:lnSpc>
                <a:spcPts val="1650"/>
              </a:lnSpc>
              <a:buFont typeface="Arial"/>
              <a:buNone/>
            </a:pPr>
            <a:endParaRPr lang="en" sz="1600" b="1" dirty="0">
              <a:latin typeface="+mn-lt"/>
            </a:endParaRPr>
          </a:p>
          <a:p>
            <a:pPr marL="139700" indent="0">
              <a:lnSpc>
                <a:spcPts val="1650"/>
              </a:lnSpc>
              <a:buFont typeface="Arial"/>
              <a:buNone/>
            </a:pPr>
            <a:r>
              <a:rPr lang="en" sz="1600" b="1" dirty="0">
                <a:solidFill>
                  <a:srgbClr val="002060"/>
                </a:solidFill>
                <a:latin typeface="+mn-lt"/>
              </a:rPr>
              <a:t>Ageing</a:t>
            </a:r>
          </a:p>
          <a:p>
            <a:pPr marL="139700" indent="0">
              <a:lnSpc>
                <a:spcPts val="1650"/>
              </a:lnSpc>
              <a:buFont typeface="Arial"/>
              <a:buNone/>
            </a:pPr>
            <a:endParaRPr lang="en" sz="1600" b="1" dirty="0">
              <a:solidFill>
                <a:srgbClr val="002060"/>
              </a:solidFill>
              <a:latin typeface="+mn-lt"/>
            </a:endParaRPr>
          </a:p>
          <a:p>
            <a:pPr marL="139700" indent="0">
              <a:lnSpc>
                <a:spcPts val="1650"/>
              </a:lnSpc>
              <a:buFont typeface="Arial"/>
              <a:buNone/>
            </a:pPr>
            <a:r>
              <a:rPr lang="en" sz="1600" b="1" dirty="0">
                <a:solidFill>
                  <a:srgbClr val="002060"/>
                </a:solidFill>
                <a:latin typeface="+mn-lt"/>
              </a:rPr>
              <a:t>I</a:t>
            </a:r>
            <a:r>
              <a:rPr lang="en-PH" sz="1600" b="1" dirty="0">
                <a:solidFill>
                  <a:srgbClr val="002060"/>
                </a:solidFill>
                <a:latin typeface="+mn-lt"/>
              </a:rPr>
              <a:t>n</a:t>
            </a:r>
            <a:r>
              <a:rPr lang="en" sz="1600" b="1" dirty="0" err="1">
                <a:solidFill>
                  <a:srgbClr val="002060"/>
                </a:solidFill>
                <a:latin typeface="+mn-lt"/>
              </a:rPr>
              <a:t>ternational</a:t>
            </a:r>
            <a:r>
              <a:rPr lang="en" sz="1600" b="1" dirty="0">
                <a:solidFill>
                  <a:srgbClr val="002060"/>
                </a:solidFill>
                <a:latin typeface="+mn-lt"/>
              </a:rPr>
              <a:t> Migration</a:t>
            </a:r>
          </a:p>
          <a:p>
            <a:pPr marL="139700" indent="0">
              <a:lnSpc>
                <a:spcPts val="1650"/>
              </a:lnSpc>
              <a:buFont typeface="Arial"/>
              <a:buNone/>
            </a:pPr>
            <a:endParaRPr lang="en" sz="1600" b="1" dirty="0">
              <a:solidFill>
                <a:srgbClr val="002060"/>
              </a:solidFill>
              <a:latin typeface="+mn-lt"/>
            </a:endParaRPr>
          </a:p>
          <a:p>
            <a:pPr marL="139700" indent="0">
              <a:lnSpc>
                <a:spcPts val="1650"/>
              </a:lnSpc>
              <a:buFont typeface="Arial"/>
              <a:buNone/>
            </a:pPr>
            <a:r>
              <a:rPr lang="en" sz="1600" b="1" dirty="0">
                <a:solidFill>
                  <a:srgbClr val="002060"/>
                </a:solidFill>
                <a:latin typeface="+mn-lt"/>
              </a:rPr>
              <a:t>Urbanization and I</a:t>
            </a:r>
            <a:r>
              <a:rPr lang="en-PH" sz="1600" b="1" dirty="0">
                <a:solidFill>
                  <a:srgbClr val="002060"/>
                </a:solidFill>
                <a:latin typeface="+mn-lt"/>
              </a:rPr>
              <a:t>n</a:t>
            </a:r>
            <a:r>
              <a:rPr lang="en" sz="1600" b="1" dirty="0">
                <a:solidFill>
                  <a:srgbClr val="002060"/>
                </a:solidFill>
                <a:latin typeface="+mn-lt"/>
              </a:rPr>
              <a:t>ternal Migration</a:t>
            </a:r>
          </a:p>
          <a:p>
            <a:pPr marL="139700" indent="0">
              <a:lnSpc>
                <a:spcPts val="1650"/>
              </a:lnSpc>
              <a:buFont typeface="Arial"/>
              <a:buNone/>
            </a:pPr>
            <a:endParaRPr lang="en" sz="1600" b="1" dirty="0">
              <a:solidFill>
                <a:srgbClr val="002060"/>
              </a:solidFill>
              <a:latin typeface="+mn-lt"/>
            </a:endParaRPr>
          </a:p>
          <a:p>
            <a:pPr marL="139700" indent="0">
              <a:lnSpc>
                <a:spcPts val="1650"/>
              </a:lnSpc>
              <a:buFont typeface="Arial"/>
              <a:buNone/>
            </a:pPr>
            <a:r>
              <a:rPr lang="en" sz="1600" b="1" dirty="0">
                <a:solidFill>
                  <a:srgbClr val="002060"/>
                </a:solidFill>
                <a:latin typeface="+mn-lt"/>
              </a:rPr>
              <a:t>Data and Statistics</a:t>
            </a:r>
          </a:p>
        </p:txBody>
      </p:sp>
      <p:sp>
        <p:nvSpPr>
          <p:cNvPr id="5" name="TextBox 4">
            <a:extLst>
              <a:ext uri="{FF2B5EF4-FFF2-40B4-BE49-F238E27FC236}">
                <a16:creationId xmlns:a16="http://schemas.microsoft.com/office/drawing/2014/main" id="{3ED08898-D7BC-0645-AEE3-8BE61C71EBD5}"/>
              </a:ext>
            </a:extLst>
          </p:cNvPr>
          <p:cNvSpPr txBox="1"/>
          <p:nvPr/>
        </p:nvSpPr>
        <p:spPr>
          <a:xfrm>
            <a:off x="849086" y="3644537"/>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7908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0"/>
          <p:cNvSpPr txBox="1">
            <a:spLocks noGrp="1"/>
          </p:cNvSpPr>
          <p:nvPr>
            <p:ph type="title"/>
          </p:nvPr>
        </p:nvSpPr>
        <p:spPr>
          <a:xfrm>
            <a:off x="197400" y="1282890"/>
            <a:ext cx="2926800" cy="1288860"/>
          </a:xfrm>
          <a:prstGeom prst="rect">
            <a:avLst/>
          </a:prstGeom>
          <a:solidFill>
            <a:srgbClr val="B1CDFB"/>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2400" dirty="0"/>
              <a:t>Population and Sustainable Development</a:t>
            </a:r>
            <a:endParaRPr dirty="0"/>
          </a:p>
        </p:txBody>
      </p:sp>
      <p:sp>
        <p:nvSpPr>
          <p:cNvPr id="503" name="Google Shape;503;p60"/>
          <p:cNvSpPr txBox="1"/>
          <p:nvPr/>
        </p:nvSpPr>
        <p:spPr>
          <a:xfrm>
            <a:off x="3493827" y="1074372"/>
            <a:ext cx="5452773"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Arial"/>
                <a:ea typeface="Arial"/>
                <a:cs typeface="Arial"/>
                <a:sym typeface="Arial"/>
              </a:rPr>
              <a:t>Policy and Program Accomplishments:</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202122"/>
                </a:solidFill>
                <a:latin typeface="Arial"/>
                <a:ea typeface="Arial"/>
                <a:cs typeface="Arial"/>
                <a:sym typeface="Arial"/>
              </a:rPr>
              <a:t>PD 79 (National Population Policy)</a:t>
            </a:r>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202122"/>
                </a:solidFill>
                <a:latin typeface="Arial"/>
                <a:ea typeface="Arial"/>
                <a:cs typeface="Arial"/>
                <a:sym typeface="Arial"/>
              </a:rPr>
              <a:t>Philippine Development Plans</a:t>
            </a:r>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202122"/>
                </a:solidFill>
                <a:latin typeface="Arial"/>
                <a:ea typeface="Arial"/>
                <a:cs typeface="Arial"/>
                <a:sym typeface="Arial"/>
              </a:rPr>
              <a:t>Philippine Population and Development Plan of Action for 2023-2028</a:t>
            </a:r>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202122"/>
                </a:solidFill>
                <a:latin typeface="Arial"/>
                <a:ea typeface="Arial"/>
                <a:cs typeface="Arial"/>
                <a:sym typeface="Arial"/>
              </a:rPr>
              <a:t>Integration of population agenda in sectoral development policies, strategies and programs</a:t>
            </a:r>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202122"/>
                </a:solidFill>
                <a:latin typeface="Arial"/>
                <a:ea typeface="Arial"/>
                <a:cs typeface="Arial"/>
                <a:sym typeface="Arial"/>
              </a:rPr>
              <a:t>SDG initiatives</a:t>
            </a:r>
            <a:endParaRPr/>
          </a:p>
        </p:txBody>
      </p:sp>
      <p:sp>
        <p:nvSpPr>
          <p:cNvPr id="504" name="Google Shape;504;p60"/>
          <p:cNvSpPr txBox="1"/>
          <p:nvPr/>
        </p:nvSpPr>
        <p:spPr>
          <a:xfrm>
            <a:off x="197400" y="2571750"/>
            <a:ext cx="2926800" cy="497127"/>
          </a:xfrm>
          <a:prstGeom prst="rect">
            <a:avLst/>
          </a:prstGeom>
          <a:solidFill>
            <a:srgbClr val="D8E6FC"/>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000" b="0" i="0" u="none" strike="noStrike" cap="none">
                <a:solidFill>
                  <a:srgbClr val="000000"/>
                </a:solidFill>
                <a:latin typeface="Arial"/>
                <a:ea typeface="Arial"/>
                <a:cs typeface="Arial"/>
                <a:sym typeface="Arial"/>
              </a:rPr>
              <a:t>Interventions</a:t>
            </a:r>
            <a:endParaRPr/>
          </a:p>
        </p:txBody>
      </p:sp>
    </p:spTree>
    <p:extLst>
      <p:ext uri="{BB962C8B-B14F-4D97-AF65-F5344CB8AC3E}">
        <p14:creationId xmlns:p14="http://schemas.microsoft.com/office/powerpoint/2010/main" val="27072992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31"/>
          <p:cNvPicPr preferRelativeResize="0"/>
          <p:nvPr/>
        </p:nvPicPr>
        <p:blipFill rotWithShape="1">
          <a:blip r:embed="rId3">
            <a:alphaModFix/>
          </a:blip>
          <a:srcRect t="6803"/>
          <a:stretch/>
        </p:blipFill>
        <p:spPr>
          <a:xfrm>
            <a:off x="0" y="0"/>
            <a:ext cx="9144001" cy="4890836"/>
          </a:xfrm>
          <a:prstGeom prst="rect">
            <a:avLst/>
          </a:prstGeom>
          <a:noFill/>
          <a:ln>
            <a:noFill/>
          </a:ln>
        </p:spPr>
      </p:pic>
      <p:pic>
        <p:nvPicPr>
          <p:cNvPr id="3" name="Picture 2">
            <a:extLst>
              <a:ext uri="{FF2B5EF4-FFF2-40B4-BE49-F238E27FC236}">
                <a16:creationId xmlns:a16="http://schemas.microsoft.com/office/drawing/2014/main" id="{A6E890F8-02C1-3EE1-C53C-7222781E7302}"/>
              </a:ext>
            </a:extLst>
          </p:cNvPr>
          <p:cNvPicPr>
            <a:picLocks noChangeAspect="1"/>
          </p:cNvPicPr>
          <p:nvPr/>
        </p:nvPicPr>
        <p:blipFill rotWithShape="1">
          <a:blip r:embed="rId4"/>
          <a:srcRect l="1329" t="1279" r="1329" b="1007"/>
          <a:stretch/>
        </p:blipFill>
        <p:spPr>
          <a:xfrm>
            <a:off x="255723" y="238700"/>
            <a:ext cx="3571056" cy="4593075"/>
          </a:xfrm>
          <a:prstGeom prst="rect">
            <a:avLst/>
          </a:prstGeom>
        </p:spPr>
      </p:pic>
      <p:sp>
        <p:nvSpPr>
          <p:cNvPr id="4" name="Google Shape;276;p31">
            <a:extLst>
              <a:ext uri="{FF2B5EF4-FFF2-40B4-BE49-F238E27FC236}">
                <a16:creationId xmlns:a16="http://schemas.microsoft.com/office/drawing/2014/main" id="{0505934C-59A7-3F3A-6F2B-7154FBE983C5}"/>
              </a:ext>
            </a:extLst>
          </p:cNvPr>
          <p:cNvSpPr/>
          <p:nvPr/>
        </p:nvSpPr>
        <p:spPr>
          <a:xfrm>
            <a:off x="4194457" y="1082842"/>
            <a:ext cx="4949544" cy="2707105"/>
          </a:xfrm>
          <a:prstGeom prst="rect">
            <a:avLst/>
          </a:prstGeom>
          <a:solidFill>
            <a:schemeClr val="accent1">
              <a:lumMod val="50000"/>
              <a:alpha val="8274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 name="Google Shape;277;p31">
            <a:extLst>
              <a:ext uri="{FF2B5EF4-FFF2-40B4-BE49-F238E27FC236}">
                <a16:creationId xmlns:a16="http://schemas.microsoft.com/office/drawing/2014/main" id="{1D556757-0226-A9F4-454F-F6FC48CF1C35}"/>
              </a:ext>
            </a:extLst>
          </p:cNvPr>
          <p:cNvSpPr/>
          <p:nvPr/>
        </p:nvSpPr>
        <p:spPr>
          <a:xfrm>
            <a:off x="4109287" y="1082841"/>
            <a:ext cx="85169" cy="2707105"/>
          </a:xfrm>
          <a:prstGeom prst="rect">
            <a:avLst/>
          </a:prstGeom>
          <a:solidFill>
            <a:srgbClr val="BD95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 name="Google Shape;279;p31">
            <a:extLst>
              <a:ext uri="{FF2B5EF4-FFF2-40B4-BE49-F238E27FC236}">
                <a16:creationId xmlns:a16="http://schemas.microsoft.com/office/drawing/2014/main" id="{BDB8D164-87EA-37C5-35DD-86197DAB6B00}"/>
              </a:ext>
            </a:extLst>
          </p:cNvPr>
          <p:cNvSpPr txBox="1"/>
          <p:nvPr/>
        </p:nvSpPr>
        <p:spPr>
          <a:xfrm>
            <a:off x="4295822" y="1291276"/>
            <a:ext cx="4592455"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1800" dirty="0">
                <a:solidFill>
                  <a:schemeClr val="bg1"/>
                </a:solidFill>
              </a:rPr>
              <a:t>The Philippine Population and Development Plan of Action (PPD-POA) 2023- 2028 serves as </a:t>
            </a:r>
            <a:r>
              <a:rPr lang="en-US" sz="1800" dirty="0">
                <a:solidFill>
                  <a:srgbClr val="FFFF00"/>
                </a:solidFill>
              </a:rPr>
              <a:t>the government’s overall blueprint in managing the country’s demographic situations and addressing interrelated population and development issues </a:t>
            </a:r>
            <a:r>
              <a:rPr lang="en-US" sz="1800" dirty="0">
                <a:solidFill>
                  <a:schemeClr val="bg1"/>
                </a:solidFill>
              </a:rPr>
              <a:t>in support of the Philippine Development Plan (PDP) 2023-2028.</a:t>
            </a:r>
            <a:endParaRPr b="0" i="0" u="none" strike="noStrike" cap="none" dirty="0">
              <a:solidFill>
                <a:schemeClr val="bg1"/>
              </a:solidFill>
              <a:latin typeface="Signika Medium"/>
              <a:ea typeface="Signika Medium"/>
              <a:cs typeface="Signika Medium"/>
              <a:sym typeface="Signika Medium"/>
            </a:endParaRPr>
          </a:p>
        </p:txBody>
      </p:sp>
    </p:spTree>
    <p:extLst>
      <p:ext uri="{BB962C8B-B14F-4D97-AF65-F5344CB8AC3E}">
        <p14:creationId xmlns:p14="http://schemas.microsoft.com/office/powerpoint/2010/main" val="33718063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31"/>
          <p:cNvPicPr preferRelativeResize="0"/>
          <p:nvPr/>
        </p:nvPicPr>
        <p:blipFill rotWithShape="1">
          <a:blip r:embed="rId3">
            <a:alphaModFix/>
          </a:blip>
          <a:srcRect t="6803"/>
          <a:stretch/>
        </p:blipFill>
        <p:spPr>
          <a:xfrm>
            <a:off x="0" y="0"/>
            <a:ext cx="9144001" cy="4890836"/>
          </a:xfrm>
          <a:prstGeom prst="rect">
            <a:avLst/>
          </a:prstGeom>
          <a:noFill/>
          <a:ln>
            <a:noFill/>
          </a:ln>
        </p:spPr>
      </p:pic>
      <p:sp>
        <p:nvSpPr>
          <p:cNvPr id="276" name="Google Shape;276;p31"/>
          <p:cNvSpPr/>
          <p:nvPr/>
        </p:nvSpPr>
        <p:spPr>
          <a:xfrm>
            <a:off x="3620425" y="1019050"/>
            <a:ext cx="5532982" cy="2852735"/>
          </a:xfrm>
          <a:prstGeom prst="rect">
            <a:avLst/>
          </a:prstGeom>
          <a:solidFill>
            <a:schemeClr val="accent1">
              <a:lumMod val="50000"/>
              <a:alpha val="82745"/>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7" name="Google Shape;277;p31"/>
          <p:cNvSpPr/>
          <p:nvPr/>
        </p:nvSpPr>
        <p:spPr>
          <a:xfrm>
            <a:off x="3564855" y="1019050"/>
            <a:ext cx="89711" cy="2851461"/>
          </a:xfrm>
          <a:prstGeom prst="rect">
            <a:avLst/>
          </a:prstGeom>
          <a:solidFill>
            <a:srgbClr val="BD955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8" name="Google Shape;278;p31"/>
          <p:cNvSpPr txBox="1"/>
          <p:nvPr/>
        </p:nvSpPr>
        <p:spPr>
          <a:xfrm>
            <a:off x="3717670" y="1133710"/>
            <a:ext cx="2802966" cy="561611"/>
          </a:xfrm>
          <a:prstGeom prst="rect">
            <a:avLst/>
          </a:prstGeom>
          <a:noFill/>
          <a:ln>
            <a:noFill/>
          </a:ln>
        </p:spPr>
        <p:txBody>
          <a:bodyPr spcFirstLastPara="1" wrap="square" lIns="68550" tIns="34250" rIns="68550" bIns="3425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small" dirty="0">
                <a:solidFill>
                  <a:srgbClr val="FFFF00"/>
                </a:solidFill>
                <a:latin typeface="Arial Black" panose="020B0A04020102020204" pitchFamily="34" charset="0"/>
                <a:ea typeface="Signika SemiBold"/>
                <a:cs typeface="Signika SemiBold"/>
                <a:sym typeface="Signika SemiBold"/>
              </a:rPr>
              <a:t>GOAL</a:t>
            </a:r>
            <a:endParaRPr sz="3200" b="1" i="0" u="none" strike="noStrike" cap="small" dirty="0">
              <a:solidFill>
                <a:srgbClr val="FFFF00"/>
              </a:solidFill>
              <a:latin typeface="Arial Black" panose="020B0A04020102020204" pitchFamily="34" charset="0"/>
              <a:ea typeface="Signika SemiBold"/>
              <a:cs typeface="Signika SemiBold"/>
              <a:sym typeface="Signika SemiBold"/>
            </a:endParaRPr>
          </a:p>
        </p:txBody>
      </p:sp>
      <p:sp>
        <p:nvSpPr>
          <p:cNvPr id="279" name="Google Shape;279;p31"/>
          <p:cNvSpPr txBox="1"/>
          <p:nvPr/>
        </p:nvSpPr>
        <p:spPr>
          <a:xfrm>
            <a:off x="3717670" y="1642931"/>
            <a:ext cx="5383199"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 sz="2200" b="1" i="0" u="none" strike="noStrike" cap="none" dirty="0">
                <a:solidFill>
                  <a:srgbClr val="FFFF00"/>
                </a:solidFill>
                <a:latin typeface="Arial" panose="020B0604020202020204" pitchFamily="34" charset="0"/>
                <a:ea typeface="Signika"/>
                <a:cs typeface="Arial" panose="020B0604020202020204" pitchFamily="34" charset="0"/>
                <a:sym typeface="Signika"/>
              </a:rPr>
              <a:t>Optimize demographic opportunities</a:t>
            </a:r>
            <a:r>
              <a:rPr lang="en" sz="2200" b="0" i="0" u="none" strike="noStrike" cap="none" dirty="0">
                <a:solidFill>
                  <a:srgbClr val="FFFF00"/>
                </a:solidFill>
                <a:latin typeface="Arial" panose="020B0604020202020204" pitchFamily="34" charset="0"/>
                <a:ea typeface="Signika Medium"/>
                <a:cs typeface="Arial" panose="020B0604020202020204" pitchFamily="34" charset="0"/>
                <a:sym typeface="Signika Medium"/>
              </a:rPr>
              <a:t> </a:t>
            </a:r>
            <a:r>
              <a:rPr lang="en" sz="2200" b="0" i="0" u="none" strike="noStrike" cap="none" dirty="0">
                <a:solidFill>
                  <a:schemeClr val="lt1"/>
                </a:solidFill>
                <a:latin typeface="Arial" panose="020B0604020202020204" pitchFamily="34" charset="0"/>
                <a:ea typeface="Signika Medium"/>
                <a:cs typeface="Arial" panose="020B0604020202020204" pitchFamily="34" charset="0"/>
                <a:sym typeface="Signika Medium"/>
              </a:rPr>
              <a:t>and </a:t>
            </a:r>
            <a:r>
              <a:rPr lang="en" sz="2200" b="1" i="0" u="none" strike="noStrike" cap="none" dirty="0">
                <a:solidFill>
                  <a:srgbClr val="FFFF00"/>
                </a:solidFill>
                <a:latin typeface="Arial" panose="020B0604020202020204" pitchFamily="34" charset="0"/>
                <a:ea typeface="Signika Medium"/>
                <a:cs typeface="Arial" panose="020B0604020202020204" pitchFamily="34" charset="0"/>
                <a:sym typeface="Signika Medium"/>
              </a:rPr>
              <a:t>address persistent population issues and challenges </a:t>
            </a:r>
            <a:r>
              <a:rPr lang="en" sz="2200" b="0" i="0" u="none" strike="noStrike" cap="none" dirty="0">
                <a:solidFill>
                  <a:schemeClr val="lt1"/>
                </a:solidFill>
                <a:latin typeface="Arial" panose="020B0604020202020204" pitchFamily="34" charset="0"/>
                <a:ea typeface="Signika Medium"/>
                <a:cs typeface="Arial" panose="020B0604020202020204" pitchFamily="34" charset="0"/>
                <a:sym typeface="Signika Medium"/>
              </a:rPr>
              <a:t>to reap demographic dividend and accelerate sustainable and inclusive development at all levels. </a:t>
            </a:r>
            <a:endParaRPr sz="2200" b="0" i="0" u="none" strike="noStrike" cap="none" dirty="0">
              <a:solidFill>
                <a:schemeClr val="lt1"/>
              </a:solidFill>
              <a:latin typeface="Arial" panose="020B0604020202020204" pitchFamily="34" charset="0"/>
              <a:ea typeface="Signika Medium"/>
              <a:cs typeface="Arial" panose="020B0604020202020204" pitchFamily="34" charset="0"/>
              <a:sym typeface="Signika Medium"/>
            </a:endParaRPr>
          </a:p>
        </p:txBody>
      </p:sp>
      <p:pic>
        <p:nvPicPr>
          <p:cNvPr id="2" name="Picture 1">
            <a:extLst>
              <a:ext uri="{FF2B5EF4-FFF2-40B4-BE49-F238E27FC236}">
                <a16:creationId xmlns:a16="http://schemas.microsoft.com/office/drawing/2014/main" id="{0B99256B-525B-8275-AE26-F116C577E426}"/>
              </a:ext>
            </a:extLst>
          </p:cNvPr>
          <p:cNvPicPr>
            <a:picLocks noChangeAspect="1"/>
          </p:cNvPicPr>
          <p:nvPr/>
        </p:nvPicPr>
        <p:blipFill rotWithShape="1">
          <a:blip r:embed="rId4"/>
          <a:srcRect l="1329" t="1279" r="1329" b="1007"/>
          <a:stretch/>
        </p:blipFill>
        <p:spPr>
          <a:xfrm>
            <a:off x="137134" y="364349"/>
            <a:ext cx="3235017" cy="4160862"/>
          </a:xfrm>
          <a:prstGeom prst="rect">
            <a:avLst/>
          </a:prstGeom>
        </p:spPr>
      </p:pic>
    </p:spTree>
    <p:extLst>
      <p:ext uri="{BB962C8B-B14F-4D97-AF65-F5344CB8AC3E}">
        <p14:creationId xmlns:p14="http://schemas.microsoft.com/office/powerpoint/2010/main" val="36650102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32"/>
          <p:cNvPicPr preferRelativeResize="0"/>
          <p:nvPr/>
        </p:nvPicPr>
        <p:blipFill rotWithShape="1">
          <a:blip r:embed="rId3">
            <a:alphaModFix/>
          </a:blip>
          <a:srcRect t="6803"/>
          <a:stretch/>
        </p:blipFill>
        <p:spPr>
          <a:xfrm>
            <a:off x="-8294" y="-65667"/>
            <a:ext cx="9144001" cy="4912154"/>
          </a:xfrm>
          <a:prstGeom prst="rect">
            <a:avLst/>
          </a:prstGeom>
          <a:noFill/>
          <a:ln>
            <a:noFill/>
          </a:ln>
        </p:spPr>
      </p:pic>
      <p:sp>
        <p:nvSpPr>
          <p:cNvPr id="286" name="Google Shape;286;p32"/>
          <p:cNvSpPr/>
          <p:nvPr/>
        </p:nvSpPr>
        <p:spPr>
          <a:xfrm>
            <a:off x="-541184" y="-51554"/>
            <a:ext cx="2909455" cy="4912154"/>
          </a:xfrm>
          <a:prstGeom prst="rect">
            <a:avLst/>
          </a:prstGeom>
          <a:solidFill>
            <a:srgbClr val="EEEEEE">
              <a:alpha val="5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32"/>
          <p:cNvPicPr preferRelativeResize="0"/>
          <p:nvPr/>
        </p:nvPicPr>
        <p:blipFill rotWithShape="1">
          <a:blip r:embed="rId4">
            <a:alphaModFix/>
          </a:blip>
          <a:srcRect/>
          <a:stretch/>
        </p:blipFill>
        <p:spPr>
          <a:xfrm>
            <a:off x="-904465" y="-259470"/>
            <a:ext cx="12598401" cy="5548016"/>
          </a:xfrm>
          <a:prstGeom prst="rect">
            <a:avLst/>
          </a:prstGeom>
          <a:noFill/>
          <a:ln>
            <a:noFill/>
          </a:ln>
        </p:spPr>
      </p:pic>
      <p:sp>
        <p:nvSpPr>
          <p:cNvPr id="288" name="Google Shape;288;p32"/>
          <p:cNvSpPr txBox="1"/>
          <p:nvPr/>
        </p:nvSpPr>
        <p:spPr>
          <a:xfrm rot="-5400000">
            <a:off x="-990455" y="2326483"/>
            <a:ext cx="4269598"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dirty="0">
                <a:solidFill>
                  <a:srgbClr val="002060"/>
                </a:solidFill>
                <a:latin typeface="Arial" panose="020B0604020202020204" pitchFamily="34" charset="0"/>
                <a:ea typeface="Signika"/>
                <a:cs typeface="Arial" panose="020B0604020202020204" pitchFamily="34" charset="0"/>
                <a:sym typeface="Signika"/>
              </a:rPr>
              <a:t>STRATEG</a:t>
            </a:r>
            <a:r>
              <a:rPr lang="en" sz="2200" b="1" dirty="0">
                <a:solidFill>
                  <a:srgbClr val="002060"/>
                </a:solidFill>
                <a:latin typeface="Arial" panose="020B0604020202020204" pitchFamily="34" charset="0"/>
                <a:ea typeface="Signika"/>
                <a:cs typeface="Arial" panose="020B0604020202020204" pitchFamily="34" charset="0"/>
                <a:sym typeface="Signika"/>
              </a:rPr>
              <a:t>IC</a:t>
            </a:r>
            <a:r>
              <a:rPr lang="en" sz="2200" b="1" i="0" u="none" strike="noStrike" cap="none" dirty="0">
                <a:solidFill>
                  <a:srgbClr val="002060"/>
                </a:solidFill>
                <a:latin typeface="Arial" panose="020B0604020202020204" pitchFamily="34" charset="0"/>
                <a:ea typeface="Signika"/>
                <a:cs typeface="Arial" panose="020B0604020202020204" pitchFamily="34" charset="0"/>
                <a:sym typeface="Signika"/>
              </a:rPr>
              <a:t> FRAMEWORK</a:t>
            </a:r>
            <a:endParaRPr sz="2200" b="1" i="0" u="none" strike="noStrike" cap="none" dirty="0">
              <a:solidFill>
                <a:srgbClr val="002060"/>
              </a:solidFill>
              <a:latin typeface="Arial" panose="020B0604020202020204" pitchFamily="34" charset="0"/>
              <a:ea typeface="Signika"/>
              <a:cs typeface="Arial" panose="020B0604020202020204" pitchFamily="34" charset="0"/>
              <a:sym typeface="Signika"/>
            </a:endParaRPr>
          </a:p>
        </p:txBody>
      </p:sp>
      <p:pic>
        <p:nvPicPr>
          <p:cNvPr id="291" name="Google Shape;291;p32"/>
          <p:cNvPicPr preferRelativeResize="0"/>
          <p:nvPr/>
        </p:nvPicPr>
        <p:blipFill rotWithShape="1">
          <a:blip r:embed="rId5">
            <a:alphaModFix/>
          </a:blip>
          <a:srcRect/>
          <a:stretch/>
        </p:blipFill>
        <p:spPr>
          <a:xfrm>
            <a:off x="2369536" y="-280646"/>
            <a:ext cx="6202897" cy="3451180"/>
          </a:xfrm>
          <a:prstGeom prst="rect">
            <a:avLst/>
          </a:prstGeom>
          <a:noFill/>
          <a:ln>
            <a:noFill/>
          </a:ln>
        </p:spPr>
      </p:pic>
      <p:pic>
        <p:nvPicPr>
          <p:cNvPr id="292" name="Google Shape;292;p32"/>
          <p:cNvPicPr preferRelativeResize="0"/>
          <p:nvPr/>
        </p:nvPicPr>
        <p:blipFill rotWithShape="1">
          <a:blip r:embed="rId6">
            <a:alphaModFix/>
          </a:blip>
          <a:srcRect/>
          <a:stretch/>
        </p:blipFill>
        <p:spPr>
          <a:xfrm>
            <a:off x="2870670" y="1180000"/>
            <a:ext cx="5344511" cy="1162146"/>
          </a:xfrm>
          <a:prstGeom prst="rect">
            <a:avLst/>
          </a:prstGeom>
          <a:noFill/>
          <a:ln>
            <a:noFill/>
          </a:ln>
        </p:spPr>
      </p:pic>
      <p:sp>
        <p:nvSpPr>
          <p:cNvPr id="293" name="Google Shape;293;p32"/>
          <p:cNvSpPr txBox="1"/>
          <p:nvPr/>
        </p:nvSpPr>
        <p:spPr>
          <a:xfrm>
            <a:off x="2563473" y="2400823"/>
            <a:ext cx="5671677" cy="651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en" sz="1200" b="0" i="0" u="none" strike="noStrike" cap="none" dirty="0">
                <a:solidFill>
                  <a:schemeClr val="dk1"/>
                </a:solidFill>
                <a:latin typeface="Arial" panose="020B0604020202020204" pitchFamily="34" charset="0"/>
                <a:ea typeface="Signika"/>
                <a:cs typeface="Arial" panose="020B0604020202020204" pitchFamily="34" charset="0"/>
                <a:sym typeface="Signika"/>
              </a:rPr>
              <a:t>Optimize demographic opportunities</a:t>
            </a:r>
            <a:r>
              <a:rPr lang="en" sz="1200" b="0" i="0" u="none" strike="noStrike" cap="none" dirty="0">
                <a:solidFill>
                  <a:schemeClr val="dk1"/>
                </a:solidFill>
                <a:latin typeface="Arial" panose="020B0604020202020204" pitchFamily="34" charset="0"/>
                <a:ea typeface="Signika Medium"/>
                <a:cs typeface="Arial" panose="020B0604020202020204" pitchFamily="34" charset="0"/>
                <a:sym typeface="Signika Medium"/>
              </a:rPr>
              <a:t> and address persistent population issues and challenges to reap demographic dividend and accelerate sustainable and inclusive development at all levels </a:t>
            </a:r>
            <a:endParaRPr sz="1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94" name="Google Shape;294;p32"/>
          <p:cNvSpPr txBox="1"/>
          <p:nvPr/>
        </p:nvSpPr>
        <p:spPr>
          <a:xfrm>
            <a:off x="1971164" y="3219056"/>
            <a:ext cx="1284000" cy="2222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 sz="1333" b="0" i="0" u="none" strike="noStrike" cap="none" dirty="0">
                <a:solidFill>
                  <a:srgbClr val="4B7B92"/>
                </a:solidFill>
                <a:latin typeface="Arial" panose="020B0604020202020204" pitchFamily="34" charset="0"/>
                <a:ea typeface="Signika"/>
                <a:cs typeface="Arial" panose="020B0604020202020204" pitchFamily="34" charset="0"/>
                <a:sym typeface="Signika"/>
              </a:rPr>
              <a:t>Facilitate demographic transition</a:t>
            </a:r>
            <a:endParaRPr sz="1333" b="0" i="0" u="none" strike="noStrike" cap="none" dirty="0">
              <a:solidFill>
                <a:srgbClr val="4B7B92"/>
              </a:solidFill>
              <a:latin typeface="Arial" panose="020B0604020202020204" pitchFamily="34" charset="0"/>
              <a:ea typeface="Signika"/>
              <a:cs typeface="Arial" panose="020B0604020202020204" pitchFamily="34" charset="0"/>
              <a:sym typeface="Signika"/>
            </a:endParaRPr>
          </a:p>
        </p:txBody>
      </p:sp>
      <p:sp>
        <p:nvSpPr>
          <p:cNvPr id="295" name="Google Shape;295;p32"/>
          <p:cNvSpPr txBox="1"/>
          <p:nvPr/>
        </p:nvSpPr>
        <p:spPr>
          <a:xfrm>
            <a:off x="3240279" y="3193536"/>
            <a:ext cx="1612000" cy="209523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i="0" u="none" strike="noStrike" cap="none" dirty="0">
                <a:solidFill>
                  <a:srgbClr val="BDBA2C"/>
                </a:solidFill>
                <a:latin typeface="Arial" panose="020B0604020202020204" pitchFamily="34" charset="0"/>
                <a:ea typeface="Signika"/>
                <a:cs typeface="Arial" panose="020B0604020202020204" pitchFamily="34" charset="0"/>
                <a:sym typeface="Signika"/>
              </a:rPr>
              <a:t>Promote inclusive and sustainable wellbeing and development of all age groups through their life course</a:t>
            </a:r>
            <a:endParaRPr sz="1300" i="0" u="none" strike="noStrike" cap="none" dirty="0">
              <a:solidFill>
                <a:srgbClr val="BDBA2C"/>
              </a:solidFill>
              <a:latin typeface="Arial" panose="020B0604020202020204" pitchFamily="34" charset="0"/>
              <a:ea typeface="Signika"/>
              <a:cs typeface="Arial" panose="020B0604020202020204" pitchFamily="34" charset="0"/>
              <a:sym typeface="Signika"/>
            </a:endParaRPr>
          </a:p>
        </p:txBody>
      </p:sp>
      <p:sp>
        <p:nvSpPr>
          <p:cNvPr id="296" name="Google Shape;296;p32"/>
          <p:cNvSpPr txBox="1"/>
          <p:nvPr/>
        </p:nvSpPr>
        <p:spPr>
          <a:xfrm rot="-5400000">
            <a:off x="514352" y="3761773"/>
            <a:ext cx="2431305" cy="52318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Signika"/>
                <a:ea typeface="Signika"/>
                <a:cs typeface="Signika"/>
                <a:sym typeface="Signika"/>
              </a:rPr>
              <a:t>OBJECTIVES</a:t>
            </a:r>
            <a:endParaRPr sz="1800" b="1" i="0" u="none" strike="noStrike" cap="none">
              <a:solidFill>
                <a:schemeClr val="lt1"/>
              </a:solidFill>
              <a:latin typeface="Signika"/>
              <a:ea typeface="Signika"/>
              <a:cs typeface="Signika"/>
              <a:sym typeface="Signika"/>
            </a:endParaRPr>
          </a:p>
        </p:txBody>
      </p:sp>
      <p:sp>
        <p:nvSpPr>
          <p:cNvPr id="297" name="Google Shape;297;p32"/>
          <p:cNvSpPr txBox="1"/>
          <p:nvPr/>
        </p:nvSpPr>
        <p:spPr>
          <a:xfrm rot="-5400000">
            <a:off x="860116" y="2450368"/>
            <a:ext cx="1697084" cy="492402"/>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lt1"/>
                </a:solidFill>
                <a:latin typeface="Signika"/>
                <a:ea typeface="Signika"/>
                <a:cs typeface="Signika"/>
                <a:sym typeface="Signika"/>
              </a:rPr>
              <a:t>GOAL</a:t>
            </a:r>
            <a:endParaRPr sz="1600" b="1" i="0" u="none" strike="noStrike" cap="none">
              <a:solidFill>
                <a:schemeClr val="lt1"/>
              </a:solidFill>
              <a:latin typeface="Signika"/>
              <a:ea typeface="Signika"/>
              <a:cs typeface="Signika"/>
              <a:sym typeface="Signika"/>
            </a:endParaRPr>
          </a:p>
        </p:txBody>
      </p:sp>
      <p:sp>
        <p:nvSpPr>
          <p:cNvPr id="298" name="Google Shape;298;p32"/>
          <p:cNvSpPr txBox="1"/>
          <p:nvPr/>
        </p:nvSpPr>
        <p:spPr>
          <a:xfrm>
            <a:off x="4800372" y="3260206"/>
            <a:ext cx="1612000" cy="2222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 sz="1333" i="0" u="none" strike="noStrike" cap="none" dirty="0">
                <a:solidFill>
                  <a:srgbClr val="FECD60"/>
                </a:solidFill>
                <a:latin typeface="Arial" panose="020B0604020202020204" pitchFamily="34" charset="0"/>
                <a:ea typeface="Signika"/>
                <a:cs typeface="Arial" panose="020B0604020202020204" pitchFamily="34" charset="0"/>
                <a:sym typeface="Signika"/>
              </a:rPr>
              <a:t>Facilitate enabling socioeconomic preconditions for demographic dividend</a:t>
            </a:r>
            <a:endParaRPr sz="1333" i="0" u="none" strike="noStrike" cap="none" dirty="0">
              <a:solidFill>
                <a:srgbClr val="FECD60"/>
              </a:solidFill>
              <a:latin typeface="Arial" panose="020B0604020202020204" pitchFamily="34" charset="0"/>
              <a:ea typeface="Signika"/>
              <a:cs typeface="Arial" panose="020B0604020202020204" pitchFamily="34" charset="0"/>
              <a:sym typeface="Signika"/>
            </a:endParaRPr>
          </a:p>
        </p:txBody>
      </p:sp>
      <p:sp>
        <p:nvSpPr>
          <p:cNvPr id="299" name="Google Shape;299;p32"/>
          <p:cNvSpPr txBox="1"/>
          <p:nvPr/>
        </p:nvSpPr>
        <p:spPr>
          <a:xfrm>
            <a:off x="6319957" y="3260206"/>
            <a:ext cx="1612000" cy="2222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 sz="1333" b="0" i="0" u="none" strike="noStrike" cap="none" dirty="0">
                <a:solidFill>
                  <a:srgbClr val="F3841D"/>
                </a:solidFill>
                <a:latin typeface="Arial" panose="020B0604020202020204" pitchFamily="34" charset="0"/>
                <a:ea typeface="Signika"/>
                <a:cs typeface="Arial" panose="020B0604020202020204" pitchFamily="34" charset="0"/>
                <a:sym typeface="Signika"/>
              </a:rPr>
              <a:t>Facilitate more rational distribution of population</a:t>
            </a:r>
            <a:endParaRPr sz="1333" b="0" i="0" u="none" strike="noStrike" cap="none" dirty="0">
              <a:solidFill>
                <a:srgbClr val="F3841D"/>
              </a:solidFill>
              <a:latin typeface="Arial" panose="020B0604020202020204" pitchFamily="34" charset="0"/>
              <a:ea typeface="Signika"/>
              <a:cs typeface="Arial" panose="020B0604020202020204" pitchFamily="34" charset="0"/>
              <a:sym typeface="Signika"/>
            </a:endParaRPr>
          </a:p>
        </p:txBody>
      </p:sp>
      <p:sp>
        <p:nvSpPr>
          <p:cNvPr id="300" name="Google Shape;300;p32"/>
          <p:cNvSpPr txBox="1"/>
          <p:nvPr/>
        </p:nvSpPr>
        <p:spPr>
          <a:xfrm>
            <a:off x="7596414" y="3137650"/>
            <a:ext cx="1427178" cy="2222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33"/>
              <a:buFont typeface="Arial"/>
              <a:buNone/>
            </a:pPr>
            <a:r>
              <a:rPr lang="en" sz="1333" b="0" i="0" u="none" strike="noStrike" cap="none" dirty="0">
                <a:solidFill>
                  <a:srgbClr val="D24D3A"/>
                </a:solidFill>
                <a:latin typeface="Arial" panose="020B0604020202020204" pitchFamily="34" charset="0"/>
                <a:ea typeface="Signika"/>
                <a:cs typeface="Arial" panose="020B0604020202020204" pitchFamily="34" charset="0"/>
                <a:sym typeface="Signika"/>
              </a:rPr>
              <a:t>Promote inclusive development of all sectors especially the marginalized population</a:t>
            </a:r>
            <a:endParaRPr sz="1333" b="0" i="0" u="none" strike="noStrike" cap="none" dirty="0">
              <a:solidFill>
                <a:srgbClr val="D24D3A"/>
              </a:solidFill>
              <a:latin typeface="Arial" panose="020B0604020202020204" pitchFamily="34" charset="0"/>
              <a:ea typeface="Signika"/>
              <a:cs typeface="Arial" panose="020B0604020202020204" pitchFamily="34" charset="0"/>
              <a:sym typeface="Signika"/>
            </a:endParaRPr>
          </a:p>
        </p:txBody>
      </p:sp>
      <p:sp>
        <p:nvSpPr>
          <p:cNvPr id="301" name="Google Shape;301;p32"/>
          <p:cNvSpPr/>
          <p:nvPr/>
        </p:nvSpPr>
        <p:spPr>
          <a:xfrm>
            <a:off x="2095174" y="3248778"/>
            <a:ext cx="982800" cy="50000"/>
          </a:xfrm>
          <a:prstGeom prst="rect">
            <a:avLst/>
          </a:prstGeom>
          <a:solidFill>
            <a:srgbClr val="4B7B9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 name="Google Shape;302;p32"/>
          <p:cNvSpPr/>
          <p:nvPr/>
        </p:nvSpPr>
        <p:spPr>
          <a:xfrm>
            <a:off x="3377498" y="3235206"/>
            <a:ext cx="1172800" cy="50000"/>
          </a:xfrm>
          <a:prstGeom prst="rect">
            <a:avLst/>
          </a:prstGeom>
          <a:solidFill>
            <a:srgbClr val="BDBA2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 name="Google Shape;303;p32"/>
          <p:cNvSpPr/>
          <p:nvPr/>
        </p:nvSpPr>
        <p:spPr>
          <a:xfrm>
            <a:off x="4964372" y="3232325"/>
            <a:ext cx="1284000" cy="50000"/>
          </a:xfrm>
          <a:prstGeom prst="rect">
            <a:avLst/>
          </a:prstGeom>
          <a:solidFill>
            <a:srgbClr val="FECD5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 name="Google Shape;304;p32"/>
          <p:cNvSpPr/>
          <p:nvPr/>
        </p:nvSpPr>
        <p:spPr>
          <a:xfrm>
            <a:off x="6441993" y="3219056"/>
            <a:ext cx="1124800" cy="50000"/>
          </a:xfrm>
          <a:prstGeom prst="rect">
            <a:avLst/>
          </a:prstGeom>
          <a:solidFill>
            <a:srgbClr val="F3841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 name="Google Shape;305;p32"/>
          <p:cNvSpPr/>
          <p:nvPr/>
        </p:nvSpPr>
        <p:spPr>
          <a:xfrm>
            <a:off x="7744703" y="3205694"/>
            <a:ext cx="1124800" cy="50000"/>
          </a:xfrm>
          <a:prstGeom prst="rect">
            <a:avLst/>
          </a:prstGeom>
          <a:solidFill>
            <a:srgbClr val="D24D3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5044688"/>
      </p:ext>
    </p:extLst>
  </p:cSld>
  <p:clrMapOvr>
    <a:masterClrMapping/>
  </p:clrMapOvr>
  <p:transition spd="slow">
    <p:push dir="u"/>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2411</Words>
  <Application>Microsoft Office PowerPoint</Application>
  <PresentationFormat>On-screen Show (16:9)</PresentationFormat>
  <Paragraphs>302</Paragraphs>
  <Slides>32</Slides>
  <Notes>32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Signika Medium</vt:lpstr>
      <vt:lpstr>Signika</vt:lpstr>
      <vt:lpstr>Arial Black</vt:lpstr>
      <vt:lpstr>Simple Light</vt:lpstr>
      <vt:lpstr>PowerPoint Presentation</vt:lpstr>
      <vt:lpstr>PowerPoint Presentation</vt:lpstr>
      <vt:lpstr>PowerPoint Presentation</vt:lpstr>
      <vt:lpstr>PowerPoint Presentation</vt:lpstr>
      <vt:lpstr>PowerPoint Presentation</vt:lpstr>
      <vt:lpstr>Population and Sustainable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and Reproductive Health, Services and Rights</vt:lpstr>
      <vt:lpstr>Gender Equality and Women’s Empowerment</vt:lpstr>
      <vt:lpstr>Gender Equality and Women’s 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CPD OED</dc:creator>
  <cp:lastModifiedBy>Nat Punzalan</cp:lastModifiedBy>
  <cp:revision>57</cp:revision>
  <cp:lastPrinted>2024-11-19T22:32:34Z</cp:lastPrinted>
  <dcterms:modified xsi:type="dcterms:W3CDTF">2024-11-19T23:17:07Z</dcterms:modified>
</cp:coreProperties>
</file>