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220" r:id="rId2"/>
    <p:sldId id="281" r:id="rId3"/>
    <p:sldId id="1291" r:id="rId4"/>
    <p:sldId id="1081" r:id="rId5"/>
    <p:sldId id="1083" r:id="rId6"/>
    <p:sldId id="1208" r:id="rId7"/>
    <p:sldId id="1217" r:id="rId8"/>
    <p:sldId id="1219" r:id="rId9"/>
    <p:sldId id="354" r:id="rId10"/>
    <p:sldId id="357" r:id="rId11"/>
    <p:sldId id="1223" r:id="rId12"/>
    <p:sldId id="307" r:id="rId13"/>
    <p:sldId id="287" r:id="rId14"/>
    <p:sldId id="1235" r:id="rId15"/>
    <p:sldId id="1213" r:id="rId16"/>
    <p:sldId id="1215" r:id="rId17"/>
    <p:sldId id="1230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261" autoAdjust="0"/>
  </p:normalViewPr>
  <p:slideViewPr>
    <p:cSldViewPr snapToGrid="0">
      <p:cViewPr varScale="1">
        <p:scale>
          <a:sx n="75" d="100"/>
          <a:sy n="75" d="100"/>
        </p:scale>
        <p:origin x="1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C-OPS\Dropbox\PC%20(4)\Documents\march%202020%20OPS\LCSFC\Report%20Notes\URC\URC%202024\Mayol%20adol%20preg\pregrun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jie\Downloads\School%20Trajectories%2020240812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Distribution of girls ever been pregnant, </a:t>
            </a:r>
          </a:p>
          <a:p>
            <a:pPr>
              <a:defRPr sz="1800" b="1"/>
            </a:pPr>
            <a:r>
              <a:rPr lang="en-US" sz="1800" b="1" dirty="0"/>
              <a:t>by age of first pregnancy</a:t>
            </a:r>
          </a:p>
        </c:rich>
      </c:tx>
      <c:layout>
        <c:manualLayout>
          <c:xMode val="edge"/>
          <c:yMode val="edge"/>
          <c:x val="0.21694942727403055"/>
          <c:y val="2.8517921380357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39339527479024"/>
          <c:y val="7.3484670432130098E-2"/>
          <c:w val="0.81507063661689672"/>
          <c:h val="0.8096100654539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Sheet1!$M$13:$M$18</c:f>
              <c:strCache>
                <c:ptCount val="6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5">
                  <c:v>13-16</c:v>
                </c:pt>
              </c:strCache>
            </c:strRef>
          </c:cat>
          <c:val>
            <c:numRef>
              <c:f>Sheet1!$N$13:$N$18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27</c:v>
                </c:pt>
                <c:pt idx="3">
                  <c:v>25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0-4247-A3DA-03D69B2D8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30"/>
        <c:axId val="666285344"/>
        <c:axId val="666276224"/>
      </c:barChart>
      <c:catAx>
        <c:axId val="6662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276224"/>
        <c:crosses val="autoZero"/>
        <c:auto val="1"/>
        <c:lblAlgn val="ctr"/>
        <c:lblOffset val="100"/>
        <c:noMultiLvlLbl val="0"/>
      </c:catAx>
      <c:valAx>
        <c:axId val="66627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28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'grtrack sex preg cefmu'!$B$7</c:f>
              <c:strCache>
                <c:ptCount val="1"/>
                <c:pt idx="0">
                  <c:v>F-never sex</c:v>
                </c:pt>
              </c:strCache>
            </c:strRef>
          </c:tx>
          <c:spPr>
            <a:ln w="25400" cmpd="sng">
              <a:solidFill>
                <a:srgbClr val="4472C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17327020725284E-2"/>
                  <c:y val="1.796945193171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86-4EE4-831A-1C4A9FE25FA4}"/>
                </c:ext>
              </c:extLst>
            </c:dLbl>
            <c:dLbl>
              <c:idx val="1"/>
              <c:layout>
                <c:manualLayout>
                  <c:x val="-3.6932440861160258E-2"/>
                  <c:y val="1.7969451931716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86-4EE4-831A-1C4A9FE25FA4}"/>
                </c:ext>
              </c:extLst>
            </c:dLbl>
            <c:dLbl>
              <c:idx val="2"/>
              <c:layout>
                <c:manualLayout>
                  <c:x val="-3.69324408611603E-2"/>
                  <c:y val="2.15633423180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86-4EE4-831A-1C4A9FE25FA4}"/>
                </c:ext>
              </c:extLst>
            </c:dLbl>
            <c:dLbl>
              <c:idx val="3"/>
              <c:layout>
                <c:manualLayout>
                  <c:x val="-3.69324408611603E-2"/>
                  <c:y val="1.437556154537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86-4EE4-831A-1C4A9FE25FA4}"/>
                </c:ext>
              </c:extLst>
            </c:dLbl>
            <c:dLbl>
              <c:idx val="4"/>
              <c:layout>
                <c:manualLayout>
                  <c:x val="-3.6932440861160452E-2"/>
                  <c:y val="1.437556154537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86-4EE4-831A-1C4A9FE25FA4}"/>
                </c:ext>
              </c:extLst>
            </c:dLbl>
            <c:dLbl>
              <c:idx val="5"/>
              <c:layout>
                <c:manualLayout>
                  <c:x val="-3.9058969303478214E-2"/>
                  <c:y val="1.796945193171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86-4EE4-831A-1C4A9FE25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'grtrack sex preg cefmu'!$C$6:$H$6</c:f>
              <c:strCache>
                <c:ptCount val="6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15 (2021)</c:v>
                </c:pt>
                <c:pt idx="5">
                  <c:v>Age 16 (2022)</c:v>
                </c:pt>
              </c:strCache>
            </c:strRef>
          </c:cat>
          <c:val>
            <c:numRef>
              <c:f>'grtrack sex preg cefmu'!$C$7:$H$7</c:f>
              <c:numCache>
                <c:formatCode>0.0</c:formatCode>
                <c:ptCount val="6"/>
                <c:pt idx="0">
                  <c:v>95.16</c:v>
                </c:pt>
                <c:pt idx="1">
                  <c:v>94.45</c:v>
                </c:pt>
                <c:pt idx="2">
                  <c:v>93.69</c:v>
                </c:pt>
                <c:pt idx="3">
                  <c:v>92.76</c:v>
                </c:pt>
                <c:pt idx="4">
                  <c:v>91.83</c:v>
                </c:pt>
                <c:pt idx="5">
                  <c:v>89.98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86-4EE4-831A-1C4A9FE25FA4}"/>
            </c:ext>
          </c:extLst>
        </c:ser>
        <c:ser>
          <c:idx val="1"/>
          <c:order val="1"/>
          <c:tx>
            <c:strRef>
              <c:f>'grtrack sex preg cefmu'!$B$8</c:f>
              <c:strCache>
                <c:ptCount val="1"/>
                <c:pt idx="0">
                  <c:v>F-ever sex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'grtrack sex preg cefmu'!$C$6:$H$6</c:f>
              <c:strCache>
                <c:ptCount val="6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15 (2021)</c:v>
                </c:pt>
                <c:pt idx="5">
                  <c:v>Age 16 (2022)</c:v>
                </c:pt>
              </c:strCache>
            </c:strRef>
          </c:cat>
          <c:val>
            <c:numRef>
              <c:f>'grtrack sex preg cefmu'!$C$8:$H$8</c:f>
              <c:numCache>
                <c:formatCode>0.0</c:formatCode>
                <c:ptCount val="6"/>
                <c:pt idx="0">
                  <c:v>87.84</c:v>
                </c:pt>
                <c:pt idx="1">
                  <c:v>86.49</c:v>
                </c:pt>
                <c:pt idx="2">
                  <c:v>81.08</c:v>
                </c:pt>
                <c:pt idx="3">
                  <c:v>74.319999999999993</c:v>
                </c:pt>
                <c:pt idx="4">
                  <c:v>72.97</c:v>
                </c:pt>
                <c:pt idx="5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86-4EE4-831A-1C4A9FE25FA4}"/>
            </c:ext>
          </c:extLst>
        </c:ser>
        <c:ser>
          <c:idx val="2"/>
          <c:order val="2"/>
          <c:tx>
            <c:strRef>
              <c:f>'grtrack sex preg cefmu'!$B$9</c:f>
              <c:strCache>
                <c:ptCount val="1"/>
                <c:pt idx="0">
                  <c:v>F-ever pregnant</c:v>
                </c:pt>
              </c:strCache>
            </c:strRef>
          </c:tx>
          <c:spPr>
            <a:ln w="25400" cmpd="sng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'grtrack sex preg cefmu'!$C$6:$H$6</c:f>
              <c:strCache>
                <c:ptCount val="6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15 (2021)</c:v>
                </c:pt>
                <c:pt idx="5">
                  <c:v>Age 16 (2022)</c:v>
                </c:pt>
              </c:strCache>
            </c:strRef>
          </c:cat>
          <c:val>
            <c:numRef>
              <c:f>'grtrack sex preg cefmu'!$C$9:$H$9</c:f>
              <c:numCache>
                <c:formatCode>0.0</c:formatCode>
                <c:ptCount val="6"/>
                <c:pt idx="0">
                  <c:v>85.11</c:v>
                </c:pt>
                <c:pt idx="1">
                  <c:v>82.98</c:v>
                </c:pt>
                <c:pt idx="2">
                  <c:v>74.47</c:v>
                </c:pt>
                <c:pt idx="3">
                  <c:v>65.959999999999994</c:v>
                </c:pt>
                <c:pt idx="4">
                  <c:v>65.959999999999994</c:v>
                </c:pt>
                <c:pt idx="5">
                  <c:v>46.81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86-4EE4-831A-1C4A9FE25FA4}"/>
            </c:ext>
          </c:extLst>
        </c:ser>
        <c:ser>
          <c:idx val="3"/>
          <c:order val="3"/>
          <c:tx>
            <c:strRef>
              <c:f>'grtrack sex preg cefmu'!$B$10</c:f>
              <c:strCache>
                <c:ptCount val="1"/>
                <c:pt idx="0">
                  <c:v>F-ever in union</c:v>
                </c:pt>
              </c:strCache>
            </c:strRef>
          </c:tx>
          <c:spPr>
            <a:ln w="25400" cmpd="sng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'grtrack sex preg cefmu'!$C$6:$H$6</c:f>
              <c:strCache>
                <c:ptCount val="6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15 (2021)</c:v>
                </c:pt>
                <c:pt idx="5">
                  <c:v>Age 16 (2022)</c:v>
                </c:pt>
              </c:strCache>
            </c:strRef>
          </c:cat>
          <c:val>
            <c:numRef>
              <c:f>'grtrack sex preg cefmu'!$C$10:$H$10</c:f>
              <c:numCache>
                <c:formatCode>0.0</c:formatCode>
                <c:ptCount val="6"/>
                <c:pt idx="0">
                  <c:v>89.06</c:v>
                </c:pt>
                <c:pt idx="1">
                  <c:v>85.94</c:v>
                </c:pt>
                <c:pt idx="2">
                  <c:v>79.69</c:v>
                </c:pt>
                <c:pt idx="3">
                  <c:v>76.56</c:v>
                </c:pt>
                <c:pt idx="4">
                  <c:v>75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E86-4EE4-831A-1C4A9FE25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617205"/>
        <c:axId val="1881565849"/>
      </c:lineChart>
      <c:catAx>
        <c:axId val="63061720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881565849"/>
        <c:crosses val="autoZero"/>
        <c:auto val="1"/>
        <c:lblAlgn val="ctr"/>
        <c:lblOffset val="100"/>
        <c:noMultiLvlLbl val="1"/>
      </c:catAx>
      <c:valAx>
        <c:axId val="1881565849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630617205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sz="1200" b="1">
              <a:solidFill>
                <a:srgbClr val="1A1A1A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1.61097E-7</cdr:x>
      <cdr:y>0.31972</cdr:y>
    </cdr:from>
    <cdr:to>
      <cdr:x>0.03069</cdr:x>
      <cdr:y>0.68028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D3DDF1E-F3DE-8623-F567-97BBE3A49A66}"/>
            </a:ext>
          </a:extLst>
        </cdr:cNvPr>
        <cdr:cNvSpPr txBox="1"/>
      </cdr:nvSpPr>
      <cdr:spPr>
        <a:xfrm xmlns:a="http://schemas.openxmlformats.org/drawingml/2006/main" rot="16200000">
          <a:off x="-1009263" y="3137042"/>
          <a:ext cx="2399529" cy="381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PH" sz="1400" dirty="0"/>
            <a:t>Frequency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E1E7D-18A4-4F78-B02B-6DFAC97B8A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D674-35A3-4B67-AECD-63168451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dt" idx="10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dirty="0"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27" name="Google Shape;227;p2:notes"/>
          <p:cNvSpPr txBox="1">
            <a:spLocks noGrp="1"/>
          </p:cNvSpPr>
          <p:nvPr>
            <p:ph type="ftr" idx="11"/>
          </p:nvPr>
        </p:nvSpPr>
        <p:spPr>
          <a:xfrm>
            <a:off x="0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01651-725C-4281-8563-277548FE39C1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998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f2719ab9b8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2f2719ab9b8_1_2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00" tIns="45150" rIns="90300" bIns="45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g2f2719ab9b8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00" tIns="45150" rIns="90300" bIns="45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/>
              <a:t>12</a:t>
            </a:fld>
            <a:endParaRPr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2719ab9b8_1_3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g2f2719ab9b8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D674-35A3-4B67-AECD-63168451E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7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latin typeface="Helvetica Neue LT Pro 87 Heavy Condense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2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latin typeface="Helvetica Neue LT Pro 87 Heavy Condense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27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01651-725C-4281-8563-277548FE39C1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117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21DA-4AFD-464F-94E7-64CF57CAF732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12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dirty="0"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6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dirty="0"/>
          </a:p>
        </p:txBody>
      </p:sp>
      <p:sp>
        <p:nvSpPr>
          <p:cNvPr id="365" name="Google Shape;365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533"/>
              </a:spcAft>
              <a:buFont typeface="Wingdings" panose="05000000000000000000" pitchFamily="2" charset="2"/>
              <a:buChar char="§"/>
            </a:pPr>
            <a:endParaRPr dirty="0"/>
          </a:p>
        </p:txBody>
      </p:sp>
      <p:sp>
        <p:nvSpPr>
          <p:cNvPr id="367" name="Google Shape;367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01651-725C-4281-8563-277548FE39C1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33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01651-725C-4281-8563-277548FE39C1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453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01651-725C-4281-8563-277548FE39C1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108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2404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5565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9E21-62FE-F4B8-F301-42C26372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ACAE6-6FEE-122E-A1C0-D6D87565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E9A5-F035-CBD0-359F-6C2CEF16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B405-669B-C2B6-F49A-9955C020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54F0-8B9E-4C89-ED5D-4D1AF30D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58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9592-7F8F-A14B-2A55-B2DC3760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8E1C4-EAEA-8EDC-0C31-0DF8ADB8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B2E0-1A74-A900-4A34-F09F19B0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67FC5-E2D2-0FDF-B076-D884D571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7BE9-7D50-A17E-D90E-565A2894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0778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14E76-C217-1EA5-0D73-12747B1D0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AD6E9-F348-8315-FB68-88B2594D6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815D-2139-54EE-3C5F-C676949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CFCB-6F6A-643D-5009-93FF2F2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0A17-4E52-CA98-C894-CB7EAC0A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5611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2719ab9b8_1_163"/>
          <p:cNvSpPr txBox="1">
            <a:spLocks noGrp="1"/>
          </p:cNvSpPr>
          <p:nvPr>
            <p:ph type="title"/>
          </p:nvPr>
        </p:nvSpPr>
        <p:spPr>
          <a:xfrm>
            <a:off x="731520" y="1947672"/>
            <a:ext cx="3017400" cy="19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f2719ab9b8_1_163"/>
          <p:cNvSpPr txBox="1">
            <a:spLocks noGrp="1"/>
          </p:cNvSpPr>
          <p:nvPr>
            <p:ph type="body" idx="1"/>
          </p:nvPr>
        </p:nvSpPr>
        <p:spPr>
          <a:xfrm>
            <a:off x="758952" y="4279392"/>
            <a:ext cx="29808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304815" lvl="0" indent="-1524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>
                <a:solidFill>
                  <a:schemeClr val="dk1"/>
                </a:solidFill>
              </a:defRPr>
            </a:lvl1pPr>
            <a:lvl2pPr marL="609630" lvl="1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2000">
                <a:solidFill>
                  <a:srgbClr val="888888"/>
                </a:solidFill>
              </a:defRPr>
            </a:lvl2pPr>
            <a:lvl3pPr marL="914446" lvl="2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1800">
                <a:solidFill>
                  <a:srgbClr val="888888"/>
                </a:solidFill>
              </a:defRPr>
            </a:lvl3pPr>
            <a:lvl4pPr marL="1219261" lvl="3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4pPr>
            <a:lvl5pPr marL="1524076" lvl="4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5pPr>
            <a:lvl6pPr marL="1828891" lvl="5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6pPr>
            <a:lvl7pPr marL="2133707" lvl="6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7pPr>
            <a:lvl8pPr marL="2438522" lvl="7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8pPr>
            <a:lvl9pPr marL="2743337" lvl="8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f2719ab9b8_1_163"/>
          <p:cNvSpPr/>
          <p:nvPr/>
        </p:nvSpPr>
        <p:spPr>
          <a:xfrm>
            <a:off x="5102241" y="597060"/>
            <a:ext cx="5949600" cy="59496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g2f2719ab9b8_1_163"/>
          <p:cNvSpPr>
            <a:spLocks noGrp="1"/>
          </p:cNvSpPr>
          <p:nvPr>
            <p:ph type="pic" idx="2"/>
          </p:nvPr>
        </p:nvSpPr>
        <p:spPr>
          <a:xfrm>
            <a:off x="5001768" y="420624"/>
            <a:ext cx="5898000" cy="5898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889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7036-7B40-FFB4-658C-D3227EFD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9AE9-25EE-56D7-62A4-0E83FA0F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D00D-70D3-1B69-A51B-D658C1D2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5168-01CE-87A2-3E70-2D670EE2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59E2-534E-54C7-8FEB-D73D6C28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92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4C29-2746-F0B7-3204-BCA9F4B7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43F2F-5AB8-C2AC-D248-18FC47C03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F91B-0189-31E4-334D-9D6CEA45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39268-F686-CC9B-5CC5-B3405D25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ACE08-E309-B8AF-C9F8-71B44B1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326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ED1B-F5EA-B327-32F3-691B3168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A489-72D2-919E-45AF-C3C8C9013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98464-5DCC-14E3-18F8-C4FAA001F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B4EED-B6F6-1326-4678-EE2030E9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9E35-83ED-EA35-70CB-351EA503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093F-CFAD-5B53-D23B-84AD91BD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865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9D6B-4F35-12C5-7037-B619506D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C0545-9153-694A-BD8E-E23359BC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FCA4F-0B55-0545-E750-52F8FB21C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0EA41-2369-F5D6-BB86-CBF94C406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DD4EC-5747-8B7B-0168-2B4A091DC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1E425-4AB9-97E8-DC68-B779586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101CB-022C-8DC5-E25E-2D7888A3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1A302-F7BE-11C6-EB6C-FE9F30D3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646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B334-1B38-38B6-76CA-F2165455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C5E31-BDEF-CD13-0E29-25B6FAF7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6EC81-4DB1-E3A7-F21A-CD612968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97568-B8BE-8384-C44A-F397DF19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145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EE0F9-9E8B-C660-E946-56A83459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FE6C-7876-41EA-AF3C-92A8CCB8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C6B8-A785-4190-54B1-6A7C9C05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63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B225-4AEE-C249-19F7-022CC587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C505-8237-B32F-ADA2-C3250EBF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D47CC-2120-AD13-5F3F-16E790326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23175-6155-1FF9-A9D8-A4C68042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662B0-0B2A-0F89-00A5-F2E3D631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6B5A8-7381-05CA-4F29-E5469478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347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BE69-339F-16BE-05BA-CDC21121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8ADD5-2AC3-BDA0-47DE-614099050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30F7A-975F-BFAF-13E6-38E656A4E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64C29-A1FB-5159-BC9F-23F8422F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D3C21-BA16-F08C-3F15-78B6F0A4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C6E4A-B5AA-5FF8-CEF4-010CDBBB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622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39DEF-4E84-75F9-A370-3A4C37E2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6DE55-38E9-960E-448B-46105EAFE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93F2-EE86-7A76-2EF0-652D0347C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766A-1492-4BC3-BFC5-DE017C88D164}" type="datetimeFigureOut">
              <a:rPr lang="en-PH" smtClean="0"/>
              <a:t>15/11/2024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9371-7811-AC8B-2CA0-D85F802D6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4CB5F-484C-19D1-005C-57087BA6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A118-D61E-4049-9BE9-03EE91056D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8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susc.org/lcsfc-survey-reports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susc.org/lcsfc-policy-notes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"/>
          <p:cNvSpPr txBox="1"/>
          <p:nvPr/>
        </p:nvSpPr>
        <p:spPr>
          <a:xfrm>
            <a:off x="1067483" y="1149449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Longitudinal Cohort Study 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 the Filipino Child</a:t>
            </a: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(LCSFC)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sz="3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" name="Google Shape;291;p4">
            <a:extLst>
              <a:ext uri="{FF2B5EF4-FFF2-40B4-BE49-F238E27FC236}">
                <a16:creationId xmlns:a16="http://schemas.microsoft.com/office/drawing/2014/main" id="{878389DA-8848-E310-4A18-61CECB217CEF}"/>
              </a:ext>
            </a:extLst>
          </p:cNvPr>
          <p:cNvGrpSpPr/>
          <p:nvPr/>
        </p:nvGrpSpPr>
        <p:grpSpPr>
          <a:xfrm>
            <a:off x="0" y="-19088"/>
            <a:ext cx="12192000" cy="5316719"/>
            <a:chOff x="0" y="0"/>
            <a:chExt cx="1964092" cy="2724562"/>
          </a:xfrm>
        </p:grpSpPr>
        <p:sp>
          <p:nvSpPr>
            <p:cNvPr id="22" name="Google Shape;292;p4">
              <a:extLst>
                <a:ext uri="{FF2B5EF4-FFF2-40B4-BE49-F238E27FC236}">
                  <a16:creationId xmlns:a16="http://schemas.microsoft.com/office/drawing/2014/main" id="{45E5F97C-4139-1041-9FB6-B4482D104FA4}"/>
                </a:ext>
              </a:extLst>
            </p:cNvPr>
            <p:cNvSpPr/>
            <p:nvPr/>
          </p:nvSpPr>
          <p:spPr>
            <a:xfrm>
              <a:off x="0" y="0"/>
              <a:ext cx="1964092" cy="2724562"/>
            </a:xfrm>
            <a:custGeom>
              <a:avLst/>
              <a:gdLst/>
              <a:ahLst/>
              <a:cxnLst/>
              <a:rect l="l" t="t" r="r" b="b"/>
              <a:pathLst>
                <a:path w="1964092" h="2724562" extrusionOk="0">
                  <a:moveTo>
                    <a:pt x="0" y="0"/>
                  </a:moveTo>
                  <a:lnTo>
                    <a:pt x="1964092" y="0"/>
                  </a:lnTo>
                  <a:lnTo>
                    <a:pt x="1964092" y="2724562"/>
                  </a:lnTo>
                  <a:lnTo>
                    <a:pt x="0" y="2724562"/>
                  </a:lnTo>
                  <a:close/>
                </a:path>
              </a:pathLst>
            </a:custGeom>
            <a:solidFill>
              <a:srgbClr val="222C63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3;p4">
              <a:extLst>
                <a:ext uri="{FF2B5EF4-FFF2-40B4-BE49-F238E27FC236}">
                  <a16:creationId xmlns:a16="http://schemas.microsoft.com/office/drawing/2014/main" id="{FF1EA64C-2317-8C90-0D45-C44DAA059A6C}"/>
                </a:ext>
              </a:extLst>
            </p:cNvPr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5555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235;p2">
            <a:extLst>
              <a:ext uri="{FF2B5EF4-FFF2-40B4-BE49-F238E27FC236}">
                <a16:creationId xmlns:a16="http://schemas.microsoft.com/office/drawing/2014/main" id="{11F06ADC-C23E-38E9-2ED9-D5DAF62D1C7E}"/>
              </a:ext>
            </a:extLst>
          </p:cNvPr>
          <p:cNvSpPr txBox="1"/>
          <p:nvPr/>
        </p:nvSpPr>
        <p:spPr>
          <a:xfrm>
            <a:off x="727039" y="470250"/>
            <a:ext cx="104332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1636713" algn="l"/>
              </a:tabLst>
            </a:pPr>
            <a:r>
              <a:rPr lang="en-US" sz="36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Sexual Initiation, Family Planning, Pregnancy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1636713" algn="l"/>
              </a:tabLst>
            </a:pPr>
            <a:r>
              <a:rPr lang="en-US" sz="36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 Early Union among Filipino Adolescents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1636713" algn="l"/>
              </a:tabLst>
            </a:pPr>
            <a:r>
              <a:rPr lang="en-US" sz="3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Findings from the Longitudinal Cohort Study on the Filipino Child</a:t>
            </a:r>
            <a:endParaRPr sz="3000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282;p3" descr="Partnerships | Joint SDG Fund">
            <a:extLst>
              <a:ext uri="{FF2B5EF4-FFF2-40B4-BE49-F238E27FC236}">
                <a16:creationId xmlns:a16="http://schemas.microsoft.com/office/drawing/2014/main" id="{993566CD-B7E0-5033-2A7E-A6C219ADA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8441" y="6049926"/>
            <a:ext cx="2143113" cy="4055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090D3D8-A210-4F63-7746-9FDA6AD6951E}"/>
              </a:ext>
            </a:extLst>
          </p:cNvPr>
          <p:cNvGrpSpPr/>
          <p:nvPr/>
        </p:nvGrpSpPr>
        <p:grpSpPr>
          <a:xfrm>
            <a:off x="1423159" y="5421335"/>
            <a:ext cx="9041013" cy="1555006"/>
            <a:chOff x="1423159" y="5421335"/>
            <a:chExt cx="9041013" cy="1555006"/>
          </a:xfrm>
        </p:grpSpPr>
        <p:grpSp>
          <p:nvGrpSpPr>
            <p:cNvPr id="5" name="Google Shape;277;p3">
              <a:extLst>
                <a:ext uri="{FF2B5EF4-FFF2-40B4-BE49-F238E27FC236}">
                  <a16:creationId xmlns:a16="http://schemas.microsoft.com/office/drawing/2014/main" id="{6B586D20-A17E-EBD4-4DB5-3C90F288EDCD}"/>
                </a:ext>
              </a:extLst>
            </p:cNvPr>
            <p:cNvGrpSpPr/>
            <p:nvPr/>
          </p:nvGrpSpPr>
          <p:grpSpPr>
            <a:xfrm>
              <a:off x="2836604" y="5907297"/>
              <a:ext cx="3899208" cy="1069044"/>
              <a:chOff x="4151563" y="3051673"/>
              <a:chExt cx="4028005" cy="1115601"/>
            </a:xfrm>
          </p:grpSpPr>
          <p:grpSp>
            <p:nvGrpSpPr>
              <p:cNvPr id="7" name="Google Shape;278;p3">
                <a:extLst>
                  <a:ext uri="{FF2B5EF4-FFF2-40B4-BE49-F238E27FC236}">
                    <a16:creationId xmlns:a16="http://schemas.microsoft.com/office/drawing/2014/main" id="{14F6CCBE-246D-F54A-D9F5-24BFD316740E}"/>
                  </a:ext>
                </a:extLst>
              </p:cNvPr>
              <p:cNvGrpSpPr/>
              <p:nvPr/>
            </p:nvGrpSpPr>
            <p:grpSpPr>
              <a:xfrm>
                <a:off x="4151563" y="3358033"/>
                <a:ext cx="4028005" cy="415951"/>
                <a:chOff x="3102305" y="2692486"/>
                <a:chExt cx="3021004" cy="311963"/>
              </a:xfrm>
            </p:grpSpPr>
            <p:pic>
              <p:nvPicPr>
                <p:cNvPr id="9" name="Google Shape;279;p3">
                  <a:extLst>
                    <a:ext uri="{FF2B5EF4-FFF2-40B4-BE49-F238E27FC236}">
                      <a16:creationId xmlns:a16="http://schemas.microsoft.com/office/drawing/2014/main" id="{0F321DED-5148-B841-0211-53400BB1E44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102305" y="2693451"/>
                  <a:ext cx="657527" cy="3105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Google Shape;280;p3">
                  <a:extLst>
                    <a:ext uri="{FF2B5EF4-FFF2-40B4-BE49-F238E27FC236}">
                      <a16:creationId xmlns:a16="http://schemas.microsoft.com/office/drawing/2014/main" id="{4DBFD5F1-54E1-B0DB-FF1D-C5449C900A6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31985" y="2692486"/>
                  <a:ext cx="891324" cy="3119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" name="Google Shape;281;p3" descr="Australia's Department of Foreign Affairs and Trade | IFES ...">
                <a:extLst>
                  <a:ext uri="{FF2B5EF4-FFF2-40B4-BE49-F238E27FC236}">
                    <a16:creationId xmlns:a16="http://schemas.microsoft.com/office/drawing/2014/main" id="{1AD63BA2-BA46-681E-20B7-004095CBEDD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81911" y="3051673"/>
                <a:ext cx="1115601" cy="1115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oogle Shape;266;p3">
              <a:extLst>
                <a:ext uri="{FF2B5EF4-FFF2-40B4-BE49-F238E27FC236}">
                  <a16:creationId xmlns:a16="http://schemas.microsoft.com/office/drawing/2014/main" id="{A77CB56A-D9B0-3849-8A5A-1B9ED5FB2E47}"/>
                </a:ext>
              </a:extLst>
            </p:cNvPr>
            <p:cNvGrpSpPr/>
            <p:nvPr/>
          </p:nvGrpSpPr>
          <p:grpSpPr>
            <a:xfrm>
              <a:off x="1423159" y="5421335"/>
              <a:ext cx="9041013" cy="704418"/>
              <a:chOff x="1154887" y="3312482"/>
              <a:chExt cx="7004740" cy="551322"/>
            </a:xfrm>
          </p:grpSpPr>
          <p:pic>
            <p:nvPicPr>
              <p:cNvPr id="11" name="Google Shape;267;p3" descr="https://upload.wikimedia.org/wikipedia/en/thumb/1/19/National_Youth_Commission_Philippines.svg/1044px-National_Youth_Commission_Philippines.svg.png">
                <a:extLst>
                  <a:ext uri="{FF2B5EF4-FFF2-40B4-BE49-F238E27FC236}">
                    <a16:creationId xmlns:a16="http://schemas.microsoft.com/office/drawing/2014/main" id="{DA588134-30AF-99B1-65C7-852D59AC402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18560" y="3349847"/>
                <a:ext cx="541067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268;p3" descr="Image result for philippine commission on women">
                <a:extLst>
                  <a:ext uri="{FF2B5EF4-FFF2-40B4-BE49-F238E27FC236}">
                    <a16:creationId xmlns:a16="http://schemas.microsoft.com/office/drawing/2014/main" id="{820D8A72-A01A-A527-D002-5EA90911C90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211566" y="3349847"/>
                <a:ext cx="501656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269;p3" descr="POPCOM Logo">
                <a:extLst>
                  <a:ext uri="{FF2B5EF4-FFF2-40B4-BE49-F238E27FC236}">
                    <a16:creationId xmlns:a16="http://schemas.microsoft.com/office/drawing/2014/main" id="{D643BFE2-6729-6765-3D4A-0DFF1B03BB49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900539" y="334984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270;p3" descr="https://upload.wikimedia.org/wikipedia/en/thumb/b/b8/Seal_of_the_National_Economic_and_Development_Authority.svg/1016px-Seal_of_the_National_Economic_and_Development_Authority.svg.png">
                <a:extLst>
                  <a:ext uri="{FF2B5EF4-FFF2-40B4-BE49-F238E27FC236}">
                    <a16:creationId xmlns:a16="http://schemas.microsoft.com/office/drawing/2014/main" id="{77A75CEF-413B-DDEF-C6AE-0F829D7FC20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154887" y="3332144"/>
                <a:ext cx="519163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271;p3" descr="https://pbs.twimg.com/profile_images/1745567124/KAGAWARANNGEDUKASYON__640x640_.jpg">
                <a:extLst>
                  <a:ext uri="{FF2B5EF4-FFF2-40B4-BE49-F238E27FC236}">
                    <a16:creationId xmlns:a16="http://schemas.microsoft.com/office/drawing/2014/main" id="{95E3DB97-2F1F-E8C4-BF9D-6B857278EBA7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567847" y="333445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272;p3" descr="http://uhmis3.doh.gov.ph/fsmm/gallery/content/99_2nd%20Cosultative%20Meeting/DOH.jpg">
                <a:extLst>
                  <a:ext uri="{FF2B5EF4-FFF2-40B4-BE49-F238E27FC236}">
                    <a16:creationId xmlns:a16="http://schemas.microsoft.com/office/drawing/2014/main" id="{95B89B59-D20F-9893-E15F-EA1B34D43AD4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861367" y="3326710"/>
                <a:ext cx="519163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273;p3" descr="https://upload.wikimedia.org/wikipedia/commons/thumb/2/25/Philippine_Statistics_Authority.svg/2000px-Philippine_Statistics_Authority.svg.png">
                <a:extLst>
                  <a:ext uri="{FF2B5EF4-FFF2-40B4-BE49-F238E27FC236}">
                    <a16:creationId xmlns:a16="http://schemas.microsoft.com/office/drawing/2014/main" id="{E90AC851-7646-A3A8-A0CA-63E740B55FAF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721898" y="3312482"/>
                <a:ext cx="549094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274;p3" descr="http://www.mb.com.ph/wp-content/uploads/2016/01/DSWD-logo.jpg">
                <a:extLst>
                  <a:ext uri="{FF2B5EF4-FFF2-40B4-BE49-F238E27FC236}">
                    <a16:creationId xmlns:a16="http://schemas.microsoft.com/office/drawing/2014/main" id="{A993A641-4AD5-C246-6BA1-DFD60D5C3CBB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285864" y="335050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75;p3" descr="Image result for council for the welfare of children">
                <a:extLst>
                  <a:ext uri="{FF2B5EF4-FFF2-40B4-BE49-F238E27FC236}">
                    <a16:creationId xmlns:a16="http://schemas.microsoft.com/office/drawing/2014/main" id="{66E3C658-C565-460F-525C-AF5ED1D20245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458309" y="3326715"/>
                <a:ext cx="56594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76;p3">
                <a:extLst>
                  <a:ext uri="{FF2B5EF4-FFF2-40B4-BE49-F238E27FC236}">
                    <a16:creationId xmlns:a16="http://schemas.microsoft.com/office/drawing/2014/main" id="{CAC934FC-4524-99B7-A6FD-B3E15F35AF6F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4003881" y="3326718"/>
                <a:ext cx="530700" cy="4990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840E12E-175F-7D74-EB2D-BED373F1DB39}"/>
              </a:ext>
            </a:extLst>
          </p:cNvPr>
          <p:cNvSpPr txBox="1"/>
          <p:nvPr/>
        </p:nvSpPr>
        <p:spPr>
          <a:xfrm>
            <a:off x="816077" y="3441291"/>
            <a:ext cx="107368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Nanette L. Mayol  and Judith Borja with LCSFC Team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USC-Office of Population Studies Foundation, Inc.</a:t>
            </a:r>
          </a:p>
          <a:p>
            <a:pPr algn="ctr"/>
            <a:endParaRPr lang="en-U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November 20, 2024</a:t>
            </a:r>
            <a:endParaRPr lang="en-PH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2;p9">
            <a:extLst>
              <a:ext uri="{FF2B5EF4-FFF2-40B4-BE49-F238E27FC236}">
                <a16:creationId xmlns:a16="http://schemas.microsoft.com/office/drawing/2014/main" id="{56EB46A2-0DF4-D6E9-CE79-84F4FFE1355C}"/>
              </a:ext>
            </a:extLst>
          </p:cNvPr>
          <p:cNvSpPr/>
          <p:nvPr/>
        </p:nvSpPr>
        <p:spPr>
          <a:xfrm>
            <a:off x="0" y="0"/>
            <a:ext cx="12192000" cy="95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36DE47-418F-7166-FC51-520437378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20690"/>
              </p:ext>
            </p:extLst>
          </p:nvPr>
        </p:nvGraphicFramePr>
        <p:xfrm>
          <a:off x="5251537" y="1378744"/>
          <a:ext cx="6469961" cy="423591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8852845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1042970450"/>
                    </a:ext>
                  </a:extLst>
                </a:gridCol>
                <a:gridCol w="1589416">
                  <a:extLst>
                    <a:ext uri="{9D8B030D-6E8A-4147-A177-3AD203B41FA5}">
                      <a16:colId xmlns:a16="http://schemas.microsoft.com/office/drawing/2014/main" val="3636643881"/>
                    </a:ext>
                  </a:extLst>
                </a:gridCol>
                <a:gridCol w="1214478">
                  <a:extLst>
                    <a:ext uri="{9D8B030D-6E8A-4147-A177-3AD203B41FA5}">
                      <a16:colId xmlns:a16="http://schemas.microsoft.com/office/drawing/2014/main" val="3216691544"/>
                    </a:ext>
                  </a:extLst>
                </a:gridCol>
              </a:tblGrid>
              <a:tr h="551225"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Characteristic</a:t>
                      </a:r>
                      <a:endParaRPr lang="en-PH" sz="1600" b="1" i="0" u="none" strike="noStrike" dirty="0">
                        <a:solidFill>
                          <a:srgbClr val="222B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Never Pregnant</a:t>
                      </a:r>
                    </a:p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%</a:t>
                      </a:r>
                      <a:endParaRPr lang="en-PH" sz="1600" b="1" i="0" u="none" strike="noStrike" dirty="0">
                        <a:solidFill>
                          <a:srgbClr val="222B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Ever Pregnant</a:t>
                      </a:r>
                    </a:p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%</a:t>
                      </a:r>
                      <a:endParaRPr lang="en-PH" sz="1600" b="1" i="0" u="none" strike="noStrike" dirty="0">
                        <a:solidFill>
                          <a:srgbClr val="222B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ALL</a:t>
                      </a:r>
                    </a:p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222B63"/>
                          </a:solidFill>
                          <a:effectLst/>
                        </a:rPr>
                        <a:t>%</a:t>
                      </a:r>
                      <a:endParaRPr lang="en-PH" sz="1600" b="1" i="0" u="none" strike="noStrike" dirty="0">
                        <a:solidFill>
                          <a:srgbClr val="222B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28425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Urban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43.1</a:t>
                      </a:r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48.4</a:t>
                      </a:r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0156444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Domain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2824032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Luzon 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31.9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31.8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7072761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Visayas</a:t>
                      </a:r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36.2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2229841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Mindanao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36.2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33.6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0783548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Enrolled*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98.5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58.6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97.4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901457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Ever been married*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75.4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1635486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Close to mother*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94.7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87.9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94.5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3937984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Close to father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85.7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89.3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85.8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1901369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Smoking*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7694793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Drinking alcohol*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350987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Chat strangers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52.9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53.4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52.9</a:t>
                      </a:r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9617349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Friends ever sex*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43.6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9738823"/>
                  </a:ext>
                </a:extLst>
              </a:tr>
              <a:tr h="263192"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Watch porno*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8.5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228870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241BB8A-241B-4E01-F3A0-3DDD3F0D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10"/>
            <a:ext cx="10515600" cy="11682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Profile of adolescent girls by pregnancy experience </a:t>
            </a:r>
            <a:endParaRPr lang="en-PH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736BA-82FD-4171-C4EA-40E45C4C4FD9}"/>
              </a:ext>
            </a:extLst>
          </p:cNvPr>
          <p:cNvSpPr txBox="1"/>
          <p:nvPr/>
        </p:nvSpPr>
        <p:spPr>
          <a:xfrm>
            <a:off x="524220" y="1795334"/>
            <a:ext cx="4401218" cy="3374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23" hangingPunct="0"/>
            <a:r>
              <a:rPr lang="en-US" sz="2133" dirty="0">
                <a:solidFill>
                  <a:srgbClr val="222B63"/>
                </a:solidFill>
              </a:rPr>
              <a:t>Ever pregnant adolescent girls were:</a:t>
            </a:r>
          </a:p>
          <a:p>
            <a:pPr defTabSz="457223" hangingPunct="0"/>
            <a:endParaRPr lang="en-US" sz="2133" dirty="0">
              <a:solidFill>
                <a:srgbClr val="222B63"/>
              </a:solidFill>
            </a:endParaRPr>
          </a:p>
          <a:p>
            <a:pPr marL="609630" lvl="1" indent="-304815" defTabSz="457223" hangingPunct="0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srgbClr val="222B63"/>
                </a:solidFill>
              </a:rPr>
              <a:t>Less likely </a:t>
            </a:r>
            <a:r>
              <a:rPr lang="en-US" sz="2133" dirty="0">
                <a:solidFill>
                  <a:srgbClr val="222B63"/>
                </a:solidFill>
              </a:rPr>
              <a:t>to be e</a:t>
            </a:r>
            <a:r>
              <a:rPr lang="en-US" sz="2133" dirty="0">
                <a:solidFill>
                  <a:srgbClr val="222B63"/>
                </a:solidFill>
                <a:sym typeface="Calibri"/>
              </a:rPr>
              <a:t>nrolled in school and clos</a:t>
            </a:r>
            <a:r>
              <a:rPr lang="en-US" sz="2133" dirty="0">
                <a:solidFill>
                  <a:srgbClr val="222B63"/>
                </a:solidFill>
              </a:rPr>
              <a:t>e to their mothers;</a:t>
            </a:r>
          </a:p>
          <a:p>
            <a:pPr marL="609630" lvl="1" indent="-304815" defTabSz="457223" hangingPunct="0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srgbClr val="222B63"/>
                </a:solidFill>
              </a:rPr>
              <a:t>More likely </a:t>
            </a:r>
            <a:r>
              <a:rPr lang="en-US" sz="2133" dirty="0">
                <a:solidFill>
                  <a:srgbClr val="222B63"/>
                </a:solidFill>
              </a:rPr>
              <a:t>to be ever married, smoking, drinking alcohol, watching pornographic videos, and having friends who ever had sex.   </a:t>
            </a:r>
            <a:endParaRPr lang="en-PH" sz="2133" dirty="0">
              <a:solidFill>
                <a:srgbClr val="222B63"/>
              </a:solidFill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3F71D-FA06-92B4-11ED-377EF49F1F5C}"/>
              </a:ext>
            </a:extLst>
          </p:cNvPr>
          <p:cNvSpPr txBox="1"/>
          <p:nvPr/>
        </p:nvSpPr>
        <p:spPr>
          <a:xfrm>
            <a:off x="7955280" y="5699047"/>
            <a:ext cx="3766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Unweighted estimates; *difference p&lt;0.05</a:t>
            </a:r>
            <a:endParaRPr lang="en-PH" sz="16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BA69A-7D67-B29D-7DFF-AD8786DF5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-click to edit">
            <a:extLst>
              <a:ext uri="{FF2B5EF4-FFF2-40B4-BE49-F238E27FC236}">
                <a16:creationId xmlns:a16="http://schemas.microsoft.com/office/drawing/2014/main" id="{A96FA5CA-8EC8-A622-7B82-D6323E3A8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926" y="2317832"/>
            <a:ext cx="11465140" cy="2223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Child, Early, Forced Marriage and Unions</a:t>
            </a:r>
            <a:br>
              <a:rPr lang="en-US" sz="48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latin typeface="Calibri" panose="020F0502020204030204" pitchFamily="34" charset="0"/>
                <a:ea typeface="Times New Roman" panose="02020603050405020304" pitchFamily="18" charset="0"/>
              </a:rPr>
              <a:t>(CEFMU)</a:t>
            </a: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of Wave 6 (mean age 16.4 y)</a:t>
            </a: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sz="4800" b="1" dirty="0"/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9EEA1788-E3F1-38D3-6083-E0C3770914F0}"/>
              </a:ext>
            </a:extLst>
          </p:cNvPr>
          <p:cNvSpPr/>
          <p:nvPr/>
        </p:nvSpPr>
        <p:spPr>
          <a:xfrm>
            <a:off x="0" y="-29289"/>
            <a:ext cx="12192000" cy="6445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FFFA3DD2-2B1B-744A-4541-F3045AB99C9F}"/>
              </a:ext>
            </a:extLst>
          </p:cNvPr>
          <p:cNvSpPr/>
          <p:nvPr/>
        </p:nvSpPr>
        <p:spPr>
          <a:xfrm>
            <a:off x="0" y="6671493"/>
            <a:ext cx="12192000" cy="208856"/>
          </a:xfrm>
          <a:prstGeom prst="rect">
            <a:avLst/>
          </a:prstGeom>
          <a:solidFill>
            <a:srgbClr val="F373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F3897-BB91-A7DB-7C61-A9CB9CAD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4558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f2719ab9b8_1_29"/>
          <p:cNvSpPr/>
          <p:nvPr/>
        </p:nvSpPr>
        <p:spPr>
          <a:xfrm>
            <a:off x="0" y="-29289"/>
            <a:ext cx="12192000" cy="912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21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f2719ab9b8_1_29"/>
          <p:cNvSpPr txBox="1">
            <a:spLocks noGrp="1"/>
          </p:cNvSpPr>
          <p:nvPr>
            <p:ph type="title" idx="4294967295"/>
          </p:nvPr>
        </p:nvSpPr>
        <p:spPr>
          <a:xfrm>
            <a:off x="557213" y="187325"/>
            <a:ext cx="11635000" cy="193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6000"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CEFMU PROFILE</a:t>
            </a:r>
            <a:endParaRPr sz="4000" b="1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2f2719ab9b8_1_29"/>
          <p:cNvSpPr txBox="1"/>
          <p:nvPr/>
        </p:nvSpPr>
        <p:spPr>
          <a:xfrm>
            <a:off x="393700" y="5264883"/>
            <a:ext cx="11882382" cy="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3000"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Weighted results; analysis sample n=4,407</a:t>
            </a:r>
            <a:endParaRPr sz="1200" i="1" dirty="0"/>
          </a:p>
        </p:txBody>
      </p:sp>
      <p:sp>
        <p:nvSpPr>
          <p:cNvPr id="663" name="Google Shape;663;g2f2719ab9b8_1_29"/>
          <p:cNvSpPr txBox="1"/>
          <p:nvPr/>
        </p:nvSpPr>
        <p:spPr>
          <a:xfrm>
            <a:off x="1019504" y="1140917"/>
            <a:ext cx="11098800" cy="400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4200"/>
            </a:pPr>
            <a:endParaRPr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r>
              <a:rPr lang="en-US" sz="2133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Ever in CEFMU</a:t>
            </a:r>
            <a:r>
              <a:rPr lang="en-US" sz="2133" b="1" baseline="30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*</a:t>
            </a:r>
            <a:r>
              <a:rPr lang="en-US" sz="2133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: 2.0% (101)</a:t>
            </a:r>
            <a:endParaRPr sz="10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dk1"/>
              </a:buClr>
              <a:buSzPts val="4200"/>
            </a:pPr>
            <a:r>
              <a:rPr lang="en-US" sz="2133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	</a:t>
            </a:r>
          </a:p>
          <a:p>
            <a:pPr>
              <a:buClr>
                <a:schemeClr val="dk1"/>
              </a:buClr>
              <a:buSzPts val="4200"/>
            </a:pPr>
            <a:endParaRPr lang="en-US"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endParaRPr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r>
              <a:rPr lang="en-US" sz="2133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Mean age at first union: 15.0 years (range: 13-16)</a:t>
            </a:r>
            <a:endParaRPr sz="10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dk1"/>
              </a:buClr>
              <a:buSzPts val="4200"/>
            </a:pPr>
            <a:endParaRPr lang="en-US"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endParaRPr lang="en-PH"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endParaRPr lang="en-US" sz="16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r>
              <a:rPr lang="en-US" sz="2133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Age of first CEFMU partners:</a:t>
            </a:r>
            <a:endParaRPr sz="10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dk1"/>
              </a:buClr>
              <a:buSzPts val="4200"/>
            </a:pPr>
            <a:endParaRPr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endParaRPr lang="en-PH"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4200"/>
            </a:pPr>
            <a:endParaRPr sz="2133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64" name="Google Shape;664;g2f2719ab9b8_1_29"/>
          <p:cNvSpPr txBox="1"/>
          <p:nvPr/>
        </p:nvSpPr>
        <p:spPr>
          <a:xfrm>
            <a:off x="178676" y="-184882"/>
            <a:ext cx="11719000" cy="1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4800"/>
            </a:pPr>
            <a:r>
              <a:rPr lang="en-US" sz="32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CEFMU Profile by age 16</a:t>
            </a:r>
            <a:endParaRPr sz="32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0894D-C8C7-2878-3B44-D07E64D9CD2F}"/>
              </a:ext>
            </a:extLst>
          </p:cNvPr>
          <p:cNvSpPr txBox="1"/>
          <p:nvPr/>
        </p:nvSpPr>
        <p:spPr>
          <a:xfrm>
            <a:off x="2015834" y="3336563"/>
            <a:ext cx="398338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19 of 79 in CEFMU before age 15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66764-5C14-EEE0-ABD3-557F8A2AD55A}"/>
              </a:ext>
            </a:extLst>
          </p:cNvPr>
          <p:cNvSpPr txBox="1"/>
          <p:nvPr/>
        </p:nvSpPr>
        <p:spPr>
          <a:xfrm>
            <a:off x="7062553" y="3336563"/>
            <a:ext cx="363084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6 of 22 in CEFMU before age 15</a:t>
            </a:r>
            <a:endParaRPr lang="en-US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6" descr="Male with solid fill">
            <a:extLst>
              <a:ext uri="{FF2B5EF4-FFF2-40B4-BE49-F238E27FC236}">
                <a16:creationId xmlns:a16="http://schemas.microsoft.com/office/drawing/2014/main" id="{0979690F-FA3F-F26E-3D1E-B28AF653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735" y="3231546"/>
            <a:ext cx="639818" cy="639818"/>
          </a:xfrm>
          <a:prstGeom prst="rect">
            <a:avLst/>
          </a:prstGeom>
        </p:spPr>
      </p:pic>
      <p:pic>
        <p:nvPicPr>
          <p:cNvPr id="9" name="Graphic 8" descr="Female with solid fill">
            <a:extLst>
              <a:ext uri="{FF2B5EF4-FFF2-40B4-BE49-F238E27FC236}">
                <a16:creationId xmlns:a16="http://schemas.microsoft.com/office/drawing/2014/main" id="{499E3C4A-F181-4B8D-BFAE-5506B57F0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016" y="3218310"/>
            <a:ext cx="639818" cy="639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E54F67-A26B-CB2E-9606-5CF22BF07AFA}"/>
              </a:ext>
            </a:extLst>
          </p:cNvPr>
          <p:cNvSpPr txBox="1"/>
          <p:nvPr/>
        </p:nvSpPr>
        <p:spPr>
          <a:xfrm>
            <a:off x="2015834" y="4473787"/>
            <a:ext cx="398338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60 of 79 are older by 3-17 years, the rest ± 2 years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1BFFC-406A-0B0B-EAE0-3AC8CB61866B}"/>
              </a:ext>
            </a:extLst>
          </p:cNvPr>
          <p:cNvSpPr txBox="1"/>
          <p:nvPr/>
        </p:nvSpPr>
        <p:spPr>
          <a:xfrm>
            <a:off x="7062553" y="4473788"/>
            <a:ext cx="3159296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20 of 22 are ± 2 years; </a:t>
            </a:r>
          </a:p>
          <a:p>
            <a:pPr>
              <a:buClr>
                <a:schemeClr val="dk1"/>
              </a:buClr>
              <a:buSzPts val="4200"/>
            </a:pP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 were 6 and 9 years older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 descr="Male with solid fill">
            <a:extLst>
              <a:ext uri="{FF2B5EF4-FFF2-40B4-BE49-F238E27FC236}">
                <a16:creationId xmlns:a16="http://schemas.microsoft.com/office/drawing/2014/main" id="{A46A4A1F-9E49-93A9-4B9D-CE4EB93C6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735" y="4470041"/>
            <a:ext cx="639818" cy="639818"/>
          </a:xfrm>
          <a:prstGeom prst="rect">
            <a:avLst/>
          </a:prstGeom>
        </p:spPr>
      </p:pic>
      <p:pic>
        <p:nvPicPr>
          <p:cNvPr id="13" name="Graphic 12" descr="Female with solid fill">
            <a:extLst>
              <a:ext uri="{FF2B5EF4-FFF2-40B4-BE49-F238E27FC236}">
                <a16:creationId xmlns:a16="http://schemas.microsoft.com/office/drawing/2014/main" id="{28012A50-661F-E8F7-3CE7-ECAC8FBD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016" y="4456806"/>
            <a:ext cx="639818" cy="6398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5F0574-32E3-7C02-477E-BCACE52BF921}"/>
              </a:ext>
            </a:extLst>
          </p:cNvPr>
          <p:cNvSpPr txBox="1"/>
          <p:nvPr/>
        </p:nvSpPr>
        <p:spPr>
          <a:xfrm>
            <a:off x="1977734" y="2146583"/>
            <a:ext cx="905166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3.2% </a:t>
            </a:r>
            <a:r>
              <a:rPr lang="en-US" sz="186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;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B9F6F-9E08-2EDB-A25E-708F27646121}"/>
              </a:ext>
            </a:extLst>
          </p:cNvPr>
          <p:cNvSpPr txBox="1"/>
          <p:nvPr/>
        </p:nvSpPr>
        <p:spPr>
          <a:xfrm>
            <a:off x="3393605" y="2146583"/>
            <a:ext cx="91169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4200"/>
            </a:pPr>
            <a:r>
              <a:rPr lang="en-US" sz="1867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1.0%</a:t>
            </a:r>
            <a:endParaRPr lang="en-US" sz="9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phic 17" descr="Male with solid fill">
            <a:extLst>
              <a:ext uri="{FF2B5EF4-FFF2-40B4-BE49-F238E27FC236}">
                <a16:creationId xmlns:a16="http://schemas.microsoft.com/office/drawing/2014/main" id="{6E062F42-8059-BEAF-8B0E-99684D2CB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888" y="2003466"/>
            <a:ext cx="639818" cy="639818"/>
          </a:xfrm>
          <a:prstGeom prst="rect">
            <a:avLst/>
          </a:prstGeom>
        </p:spPr>
      </p:pic>
      <p:pic>
        <p:nvPicPr>
          <p:cNvPr id="19" name="Graphic 18" descr="Female with solid fill">
            <a:extLst>
              <a:ext uri="{FF2B5EF4-FFF2-40B4-BE49-F238E27FC236}">
                <a16:creationId xmlns:a16="http://schemas.microsoft.com/office/drawing/2014/main" id="{456D6162-D50B-4339-9EB1-3317A2261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016" y="2028330"/>
            <a:ext cx="639818" cy="639818"/>
          </a:xfrm>
          <a:prstGeom prst="rect">
            <a:avLst/>
          </a:prstGeom>
        </p:spPr>
      </p:pic>
      <p:pic>
        <p:nvPicPr>
          <p:cNvPr id="21" name="Graphic 20" descr="Wedding rings with solid fill">
            <a:extLst>
              <a:ext uri="{FF2B5EF4-FFF2-40B4-BE49-F238E27FC236}">
                <a16:creationId xmlns:a16="http://schemas.microsoft.com/office/drawing/2014/main" id="{B7BA4245-DD43-CFDD-A86F-DB1AF2D70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1067" y="1888904"/>
            <a:ext cx="609600" cy="609600"/>
          </a:xfrm>
          <a:prstGeom prst="rect">
            <a:avLst/>
          </a:prstGeom>
        </p:spPr>
      </p:pic>
      <p:pic>
        <p:nvPicPr>
          <p:cNvPr id="23" name="Graphic 22" descr="Home with solid fill">
            <a:extLst>
              <a:ext uri="{FF2B5EF4-FFF2-40B4-BE49-F238E27FC236}">
                <a16:creationId xmlns:a16="http://schemas.microsoft.com/office/drawing/2014/main" id="{A555B8B8-BA8F-E81E-AA09-BCF7A8D6E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1548" y="1864385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12FDB7-21D7-2B02-2BC4-F0DE40BE96CF}"/>
              </a:ext>
            </a:extLst>
          </p:cNvPr>
          <p:cNvSpPr txBox="1"/>
          <p:nvPr/>
        </p:nvSpPr>
        <p:spPr>
          <a:xfrm>
            <a:off x="6282648" y="1958005"/>
            <a:ext cx="2477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11% </a:t>
            </a: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married (religious or tribal ceremony)</a:t>
            </a: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2B8DD8-E229-3453-8405-021054295674}"/>
              </a:ext>
            </a:extLst>
          </p:cNvPr>
          <p:cNvSpPr txBox="1"/>
          <p:nvPr/>
        </p:nvSpPr>
        <p:spPr>
          <a:xfrm>
            <a:off x="9521148" y="2070136"/>
            <a:ext cx="2276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89% </a:t>
            </a: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cohabiting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CDAC7-13D4-15D3-329B-E5C9D39D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7;g2f2719ab9b8_1_39">
            <a:extLst>
              <a:ext uri="{FF2B5EF4-FFF2-40B4-BE49-F238E27FC236}">
                <a16:creationId xmlns:a16="http://schemas.microsoft.com/office/drawing/2014/main" id="{0C4E0AD9-5486-1E26-A263-895AAC773674}"/>
              </a:ext>
            </a:extLst>
          </p:cNvPr>
          <p:cNvSpPr/>
          <p:nvPr/>
        </p:nvSpPr>
        <p:spPr>
          <a:xfrm>
            <a:off x="0" y="1"/>
            <a:ext cx="1207305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21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2f2719ab9b8_1_39"/>
          <p:cNvSpPr/>
          <p:nvPr/>
        </p:nvSpPr>
        <p:spPr>
          <a:xfrm>
            <a:off x="6142933" y="1645250"/>
            <a:ext cx="3056600" cy="2864200"/>
          </a:xfrm>
          <a:prstGeom prst="ellipse">
            <a:avLst/>
          </a:prstGeom>
          <a:solidFill>
            <a:srgbClr val="FDB81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2f2719ab9b8_1_39"/>
          <p:cNvSpPr/>
          <p:nvPr/>
        </p:nvSpPr>
        <p:spPr>
          <a:xfrm>
            <a:off x="2846550" y="1645250"/>
            <a:ext cx="3056600" cy="2864200"/>
          </a:xfrm>
          <a:prstGeom prst="ellipse">
            <a:avLst/>
          </a:prstGeom>
          <a:solidFill>
            <a:srgbClr val="FF992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2f2719ab9b8_1_39"/>
          <p:cNvSpPr/>
          <p:nvPr/>
        </p:nvSpPr>
        <p:spPr>
          <a:xfrm>
            <a:off x="3981890" y="3735115"/>
            <a:ext cx="4044510" cy="1894600"/>
          </a:xfrm>
          <a:prstGeom prst="ellipse">
            <a:avLst/>
          </a:prstGeom>
          <a:solidFill>
            <a:srgbClr val="F3733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f2719ab9b8_1_39"/>
          <p:cNvSpPr txBox="1"/>
          <p:nvPr/>
        </p:nvSpPr>
        <p:spPr>
          <a:xfrm>
            <a:off x="3112697" y="2069758"/>
            <a:ext cx="23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Forced/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Arranged </a:t>
            </a:r>
            <a:endParaRPr sz="14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Girls: 19%</a:t>
            </a:r>
            <a:endParaRPr sz="20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Boys:   9%</a:t>
            </a:r>
            <a:endParaRPr sz="2000" dirty="0"/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All:   17%</a:t>
            </a:r>
            <a:endParaRPr sz="1400" dirty="0"/>
          </a:p>
        </p:txBody>
      </p:sp>
      <p:sp>
        <p:nvSpPr>
          <p:cNvPr id="674" name="Google Shape;674;g2f2719ab9b8_1_39"/>
          <p:cNvSpPr txBox="1"/>
          <p:nvPr/>
        </p:nvSpPr>
        <p:spPr>
          <a:xfrm>
            <a:off x="6393333" y="2141568"/>
            <a:ext cx="28062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Peer-led/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 union</a:t>
            </a:r>
            <a:endParaRPr sz="14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Girls: 51%</a:t>
            </a:r>
            <a:endParaRPr sz="20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Boys: 64%</a:t>
            </a:r>
            <a:endParaRPr sz="2000" dirty="0"/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All:     53%</a:t>
            </a:r>
            <a:endParaRPr sz="1400" dirty="0"/>
          </a:p>
        </p:txBody>
      </p:sp>
      <p:sp>
        <p:nvSpPr>
          <p:cNvPr id="675" name="Google Shape;675;g2f2719ab9b8_1_39"/>
          <p:cNvSpPr txBox="1"/>
          <p:nvPr/>
        </p:nvSpPr>
        <p:spPr>
          <a:xfrm>
            <a:off x="4601045" y="4037469"/>
            <a:ext cx="2806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Circumstantial</a:t>
            </a:r>
            <a:endParaRPr sz="14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Girls: 30%</a:t>
            </a:r>
            <a:endParaRPr sz="2000"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Boys: 27%</a:t>
            </a:r>
            <a:endParaRPr sz="2000" dirty="0"/>
          </a:p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All:    30%</a:t>
            </a:r>
            <a:endParaRPr sz="1400" dirty="0"/>
          </a:p>
        </p:txBody>
      </p:sp>
      <p:sp>
        <p:nvSpPr>
          <p:cNvPr id="676" name="Google Shape;676;g2f2719ab9b8_1_39"/>
          <p:cNvSpPr txBox="1"/>
          <p:nvPr/>
        </p:nvSpPr>
        <p:spPr>
          <a:xfrm>
            <a:off x="410670" y="5670564"/>
            <a:ext cx="4940027" cy="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3000"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unweighted results (n=101); 1</a:t>
            </a:r>
            <a:r>
              <a:rPr lang="en-US" sz="1600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CEFMU </a:t>
            </a:r>
            <a:endParaRPr sz="1200" i="1" dirty="0"/>
          </a:p>
        </p:txBody>
      </p:sp>
      <p:sp>
        <p:nvSpPr>
          <p:cNvPr id="677" name="Google Shape;677;g2f2719ab9b8_1_39"/>
          <p:cNvSpPr/>
          <p:nvPr/>
        </p:nvSpPr>
        <p:spPr>
          <a:xfrm>
            <a:off x="0" y="-29289"/>
            <a:ext cx="12192000" cy="912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21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2f2719ab9b8_1_39"/>
          <p:cNvSpPr txBox="1">
            <a:spLocks noGrp="1"/>
          </p:cNvSpPr>
          <p:nvPr>
            <p:ph type="title"/>
          </p:nvPr>
        </p:nvSpPr>
        <p:spPr>
          <a:xfrm>
            <a:off x="0" y="132949"/>
            <a:ext cx="12192000" cy="94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algn="ctr">
              <a:buSzPts val="6000"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CEFMU in the LCSFC</a:t>
            </a:r>
            <a:r>
              <a:rPr lang="en-US" sz="3600" b="1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5600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85C02-D4F2-034A-9A98-5700607385DC}"/>
              </a:ext>
            </a:extLst>
          </p:cNvPr>
          <p:cNvSpPr txBox="1"/>
          <p:nvPr/>
        </p:nvSpPr>
        <p:spPr>
          <a:xfrm>
            <a:off x="470895" y="2687063"/>
            <a:ext cx="2302697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 from family, forced into marriage, economic reasons</a:t>
            </a:r>
            <a:endParaRPr lang="en-US" sz="1867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594F4-5835-B270-2FFB-BD8627142658}"/>
              </a:ext>
            </a:extLst>
          </p:cNvPr>
          <p:cNvSpPr txBox="1"/>
          <p:nvPr/>
        </p:nvSpPr>
        <p:spPr>
          <a:xfrm>
            <a:off x="9345450" y="2750563"/>
            <a:ext cx="2529050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love, desire to be married/ have children,  to be independent</a:t>
            </a:r>
            <a:endParaRPr lang="en-US" sz="1867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D1AC9-1877-252A-468D-3A130C8CE3F0}"/>
              </a:ext>
            </a:extLst>
          </p:cNvPr>
          <p:cNvSpPr txBox="1"/>
          <p:nvPr/>
        </p:nvSpPr>
        <p:spPr>
          <a:xfrm>
            <a:off x="7599658" y="5274435"/>
            <a:ext cx="230269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186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 pregnant, got partner pregnant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2F1BB-4130-F627-37DA-DB3B76F5E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 title="Chart">
            <a:extLst>
              <a:ext uri="{FF2B5EF4-FFF2-40B4-BE49-F238E27FC236}">
                <a16:creationId xmlns:a16="http://schemas.microsoft.com/office/drawing/2014/main" id="{00000000-0008-0000-0200-0000A0D6804B}"/>
              </a:ext>
            </a:extLst>
          </p:cNvPr>
          <p:cNvGraphicFramePr>
            <a:graphicFrameLocks/>
          </p:cNvGraphicFramePr>
          <p:nvPr/>
        </p:nvGraphicFramePr>
        <p:xfrm>
          <a:off x="385200" y="1694481"/>
          <a:ext cx="7956000" cy="441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552;g2f252cdd10e_2_532">
            <a:extLst>
              <a:ext uri="{FF2B5EF4-FFF2-40B4-BE49-F238E27FC236}">
                <a16:creationId xmlns:a16="http://schemas.microsoft.com/office/drawing/2014/main" id="{CD7BAFC0-2CB3-4F8D-2226-4133F6308B72}"/>
              </a:ext>
            </a:extLst>
          </p:cNvPr>
          <p:cNvSpPr txBox="1">
            <a:spLocks/>
          </p:cNvSpPr>
          <p:nvPr/>
        </p:nvSpPr>
        <p:spPr>
          <a:xfrm>
            <a:off x="0" y="444463"/>
            <a:ext cx="12192000" cy="97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r>
              <a:rPr lang="en-US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track with schooling: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Females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with sexual/pregnancy/union experience 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more off track than those who have not initiated sex.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575;g2f252cdd10e_2_655">
            <a:extLst>
              <a:ext uri="{FF2B5EF4-FFF2-40B4-BE49-F238E27FC236}">
                <a16:creationId xmlns:a16="http://schemas.microsoft.com/office/drawing/2014/main" id="{5A7B1DBA-FE7C-AF6A-1F63-A7162CACD1FB}"/>
              </a:ext>
            </a:extLst>
          </p:cNvPr>
          <p:cNvSpPr txBox="1"/>
          <p:nvPr/>
        </p:nvSpPr>
        <p:spPr>
          <a:xfrm>
            <a:off x="8425697" y="2022830"/>
            <a:ext cx="3112800" cy="4154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had sex (n=1,837)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Google Shape;576;g2f252cdd10e_2_655">
            <a:extLst>
              <a:ext uri="{FF2B5EF4-FFF2-40B4-BE49-F238E27FC236}">
                <a16:creationId xmlns:a16="http://schemas.microsoft.com/office/drawing/2014/main" id="{BEF0E36D-B4AA-2539-BF4B-10C2B03777AD}"/>
              </a:ext>
            </a:extLst>
          </p:cNvPr>
          <p:cNvSpPr txBox="1"/>
          <p:nvPr/>
        </p:nvSpPr>
        <p:spPr>
          <a:xfrm>
            <a:off x="8425697" y="3248066"/>
            <a:ext cx="3035400" cy="415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 had sex (n=74)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Google Shape;577;g2f252cdd10e_2_655">
            <a:extLst>
              <a:ext uri="{FF2B5EF4-FFF2-40B4-BE49-F238E27FC236}">
                <a16:creationId xmlns:a16="http://schemas.microsoft.com/office/drawing/2014/main" id="{DF977F85-A336-73F8-2344-C0ADDEE509B6}"/>
              </a:ext>
            </a:extLst>
          </p:cNvPr>
          <p:cNvSpPr txBox="1"/>
          <p:nvPr/>
        </p:nvSpPr>
        <p:spPr>
          <a:xfrm>
            <a:off x="8425697" y="4132092"/>
            <a:ext cx="3035400" cy="415438"/>
          </a:xfrm>
          <a:prstGeom prst="rect">
            <a:avLst/>
          </a:prstGeom>
          <a:solidFill>
            <a:srgbClr val="4B9E38"/>
          </a:solidFill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 pregnant (n=47)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Google Shape;578;g2f252cdd10e_2_655">
            <a:extLst>
              <a:ext uri="{FF2B5EF4-FFF2-40B4-BE49-F238E27FC236}">
                <a16:creationId xmlns:a16="http://schemas.microsoft.com/office/drawing/2014/main" id="{6AAE21C1-F3E8-D4AC-716A-52D4244AD16F}"/>
              </a:ext>
            </a:extLst>
          </p:cNvPr>
          <p:cNvSpPr txBox="1"/>
          <p:nvPr/>
        </p:nvSpPr>
        <p:spPr>
          <a:xfrm>
            <a:off x="8425697" y="3686092"/>
            <a:ext cx="3035400" cy="415438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 in union (n=64)</a:t>
            </a:r>
            <a:endParaRPr dirty="0"/>
          </a:p>
        </p:txBody>
      </p:sp>
      <p:sp>
        <p:nvSpPr>
          <p:cNvPr id="13" name="Google Shape;580;g2f252cdd10e_2_655">
            <a:extLst>
              <a:ext uri="{FF2B5EF4-FFF2-40B4-BE49-F238E27FC236}">
                <a16:creationId xmlns:a16="http://schemas.microsoft.com/office/drawing/2014/main" id="{F2B7DA87-E07C-E850-47D9-197E00A80E2D}"/>
              </a:ext>
            </a:extLst>
          </p:cNvPr>
          <p:cNvSpPr txBox="1"/>
          <p:nvPr/>
        </p:nvSpPr>
        <p:spPr>
          <a:xfrm>
            <a:off x="1306246" y="3616536"/>
            <a:ext cx="5363725" cy="18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age (y) at first sex: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14.7 (range: 7-16)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age (y) at first pregnancy: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15.3 (range: 13-16)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age (y) at first union: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15.0 (range: 13-16)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8145-724C-82E1-3C49-457864518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2;p9">
            <a:extLst>
              <a:ext uri="{FF2B5EF4-FFF2-40B4-BE49-F238E27FC236}">
                <a16:creationId xmlns:a16="http://schemas.microsoft.com/office/drawing/2014/main" id="{F89D3FDC-91AF-205B-2C8E-3315556A76B4}"/>
              </a:ext>
            </a:extLst>
          </p:cNvPr>
          <p:cNvSpPr/>
          <p:nvPr/>
        </p:nvSpPr>
        <p:spPr>
          <a:xfrm>
            <a:off x="0" y="-1"/>
            <a:ext cx="12192000" cy="14612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3732-7548-AEDC-98A2-A0E7EC0B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67842"/>
            <a:ext cx="1171903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Childhood factors (10/11 y/o) associated with 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Sexual Initiation, Pregnancy, and CEFMU by 16 y/o</a:t>
            </a:r>
            <a:endParaRPr lang="en-PH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9C92-3101-CE19-55E6-84EAE2B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1565569"/>
            <a:ext cx="10497292" cy="4262332"/>
          </a:xfrm>
        </p:spPr>
        <p:txBody>
          <a:bodyPr>
            <a:noAutofit/>
          </a:bodyPr>
          <a:lstStyle/>
          <a:p>
            <a:r>
              <a:rPr lang="en-US" sz="2667" kern="100" dirty="0">
                <a:cs typeface="Times New Roman" panose="02020603050405020304" pitchFamily="18" charset="0"/>
              </a:rPr>
              <a:t>Sexual initiation by age 16:</a:t>
            </a:r>
          </a:p>
          <a:p>
            <a:pPr marL="596930" lvl="1" indent="-29211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cs typeface="Times New Roman" panose="02020603050405020304" pitchFamily="18" charset="0"/>
              </a:rPr>
              <a:t>Lower HH wealth, less educated mothers, drinking alcohol, smoking, watching pornographic videos</a:t>
            </a:r>
          </a:p>
          <a:p>
            <a:r>
              <a:rPr lang="en-US" sz="2667" dirty="0"/>
              <a:t>Pregnancy by age 16:</a:t>
            </a:r>
          </a:p>
          <a:p>
            <a:pPr marL="596930" lvl="1" indent="-29211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cs typeface="Times New Roman" panose="02020603050405020304" pitchFamily="18" charset="0"/>
              </a:rPr>
              <a:t>Lower HH wealth, less educated mothers, watching pornographic videos, off-track with schooling</a:t>
            </a:r>
          </a:p>
          <a:p>
            <a:r>
              <a:rPr lang="en-US" sz="2400" kern="100" dirty="0"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CEFMU by age 16:</a:t>
            </a:r>
            <a:endParaRPr lang="en-US" sz="2667" dirty="0"/>
          </a:p>
          <a:p>
            <a:pPr marL="630238" lvl="1" indent="-3460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cs typeface="Times New Roman" panose="02020603050405020304" pitchFamily="18" charset="0"/>
              </a:rPr>
              <a:t>Female, lower HH wealth, less educated mothers, lower total competency scores, early child work/labor</a:t>
            </a:r>
          </a:p>
          <a:p>
            <a:pPr marL="647715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cs typeface="Times New Roman" panose="02020603050405020304" pitchFamily="18" charset="0"/>
            </a:endParaRPr>
          </a:p>
          <a:p>
            <a:pPr marL="647715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2667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2667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H" sz="26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5658D-1F89-1AEB-CD0C-B9FFF19C49D8}"/>
              </a:ext>
            </a:extLst>
          </p:cNvPr>
          <p:cNvSpPr txBox="1"/>
          <p:nvPr/>
        </p:nvSpPr>
        <p:spPr>
          <a:xfrm>
            <a:off x="612742" y="5981601"/>
            <a:ext cx="1057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Unweighted estimates, results of multivariate analyses</a:t>
            </a:r>
          </a:p>
          <a:p>
            <a:endParaRPr lang="en-PH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1E6B2-C3CD-F861-6A37-B1DB95549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2;p9">
            <a:extLst>
              <a:ext uri="{FF2B5EF4-FFF2-40B4-BE49-F238E27FC236}">
                <a16:creationId xmlns:a16="http://schemas.microsoft.com/office/drawing/2014/main" id="{F89D3FDC-91AF-205B-2C8E-3315556A76B4}"/>
              </a:ext>
            </a:extLst>
          </p:cNvPr>
          <p:cNvSpPr/>
          <p:nvPr/>
        </p:nvSpPr>
        <p:spPr>
          <a:xfrm>
            <a:off x="0" y="0"/>
            <a:ext cx="12192000" cy="95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3732-7548-AEDC-98A2-A0E7EC0B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12" y="-184882"/>
            <a:ext cx="10772588" cy="1325563"/>
          </a:xfrm>
        </p:spPr>
        <p:txBody>
          <a:bodyPr>
            <a:normAutofit/>
          </a:bodyPr>
          <a:lstStyle/>
          <a:p>
            <a:r>
              <a:rPr lang="en-US" sz="3600" b="1" kern="100" dirty="0">
                <a:solidFill>
                  <a:schemeClr val="bg1"/>
                </a:solidFill>
                <a:latin typeface="Calibri  "/>
                <a:cs typeface="Times New Roman" panose="02020603050405020304" pitchFamily="18" charset="0"/>
              </a:rPr>
              <a:t>To sum, in 2022 (at mean age 16.4y):</a:t>
            </a:r>
            <a:endParaRPr lang="en-PH" sz="36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9C92-3101-CE19-55E6-84EAE2B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134419"/>
            <a:ext cx="11308080" cy="483502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  "/>
                <a:ea typeface="Calibri" panose="020F0502020204030204" pitchFamily="34" charset="0"/>
                <a:cs typeface="Helvetica" panose="020B0604020202020204" pitchFamily="34" charset="0"/>
              </a:rPr>
              <a:t>8.4% reported to have experienced sexual intercourse, more males than females</a:t>
            </a:r>
          </a:p>
          <a:p>
            <a:endParaRPr lang="en-US" sz="1600" dirty="0">
              <a:latin typeface="Calibri  "/>
            </a:endParaRPr>
          </a:p>
          <a:p>
            <a:r>
              <a:rPr lang="en-US" sz="2400" dirty="0">
                <a:latin typeface="Calibri  "/>
              </a:rPr>
              <a:t>About 2.5% of girls have been pregnant, most </a:t>
            </a:r>
            <a:r>
              <a:rPr lang="en-US" sz="2400" kern="100" dirty="0">
                <a:latin typeface="Calibri  "/>
                <a:cs typeface="Times New Roman" panose="02020603050405020304" pitchFamily="18" charset="0"/>
              </a:rPr>
              <a:t>had their first pregnancy at age 15 or 16 y</a:t>
            </a:r>
          </a:p>
          <a:p>
            <a:endParaRPr lang="en-US" sz="1600" kern="100" dirty="0">
              <a:latin typeface="Calibri  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2.0% have ever been in CEFMU, girls more than boys</a:t>
            </a:r>
          </a:p>
          <a:p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Early sexual initiation (≤ age 16), pregnancy, early unions have significant adverse consequences on adolescent school performance</a:t>
            </a:r>
          </a:p>
          <a:p>
            <a:endParaRPr lang="en-US" sz="1600" dirty="0">
              <a:latin typeface="Calibri  "/>
            </a:endParaRPr>
          </a:p>
          <a:p>
            <a:r>
              <a:rPr lang="en-US" sz="2400" dirty="0">
                <a:latin typeface="Calibri  "/>
              </a:rPr>
              <a:t>There are childhood factors that increase the risk of early sexual initiation, pregnancy, and CEFMU: HH wealth, mother’s education, child’s early schooling, other risky behaviors</a:t>
            </a:r>
            <a:endParaRPr lang="en-US" sz="2400" kern="100" dirty="0">
              <a:latin typeface="Calibri  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kern="100" dirty="0">
              <a:latin typeface="Calibri  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kern="100" dirty="0">
              <a:effectLst/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2400" kern="100" dirty="0">
              <a:effectLst/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2400" kern="100" dirty="0">
              <a:latin typeface="Calibri  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H" sz="2400" dirty="0">
              <a:latin typeface="Calibri 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5658D-1F89-1AEB-CD0C-B9FFF19C49D8}"/>
              </a:ext>
            </a:extLst>
          </p:cNvPr>
          <p:cNvSpPr txBox="1"/>
          <p:nvPr/>
        </p:nvSpPr>
        <p:spPr>
          <a:xfrm>
            <a:off x="581212" y="6354016"/>
            <a:ext cx="322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*Unweighted analyses</a:t>
            </a:r>
            <a:endParaRPr lang="en-PH" sz="1600" dirty="0"/>
          </a:p>
        </p:txBody>
      </p:sp>
      <p:sp>
        <p:nvSpPr>
          <p:cNvPr id="6" name="Google Shape;108;p3">
            <a:extLst>
              <a:ext uri="{FF2B5EF4-FFF2-40B4-BE49-F238E27FC236}">
                <a16:creationId xmlns:a16="http://schemas.microsoft.com/office/drawing/2014/main" id="{2C0CC4C3-D705-E316-9FAE-11F96735A841}"/>
              </a:ext>
            </a:extLst>
          </p:cNvPr>
          <p:cNvSpPr/>
          <p:nvPr/>
        </p:nvSpPr>
        <p:spPr>
          <a:xfrm>
            <a:off x="0" y="6671493"/>
            <a:ext cx="12192000" cy="208856"/>
          </a:xfrm>
          <a:prstGeom prst="rect">
            <a:avLst/>
          </a:prstGeom>
          <a:solidFill>
            <a:srgbClr val="F373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FCFFD-0B0D-D88D-46C9-83436C230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5E26-AE15-8B76-A79B-A757E8C9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8" y="1325563"/>
            <a:ext cx="10807262" cy="485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Early intervention is crucial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Enhance access to and completion of quality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those less academically inclined: provide alternatives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Strengthen implementation of comprehensive strategies to address adolescent sexual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Comprehensive Sexuality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Empower children: increase agency, skills in dealing with any form of violence and social support; promote healthy relationships, responsible social media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Empower parents, grandparents and educate community leaders</a:t>
            </a:r>
            <a:r>
              <a:rPr lang="en-PH" sz="2200" dirty="0">
                <a:latin typeface="Calibri" panose="020F0502020204030204" pitchFamily="34" charset="0"/>
                <a:cs typeface="Calibri" panose="020F0502020204030204" pitchFamily="34" charset="0"/>
              </a:rPr>
              <a:t> on precedents and consequences of risky, adverse behaviors and practices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9">
            <a:extLst>
              <a:ext uri="{FF2B5EF4-FFF2-40B4-BE49-F238E27FC236}">
                <a16:creationId xmlns:a16="http://schemas.microsoft.com/office/drawing/2014/main" id="{1D06368E-DA13-A28E-74F6-ECA883ED26EE}"/>
              </a:ext>
            </a:extLst>
          </p:cNvPr>
          <p:cNvSpPr/>
          <p:nvPr/>
        </p:nvSpPr>
        <p:spPr>
          <a:xfrm>
            <a:off x="0" y="0"/>
            <a:ext cx="12192000" cy="95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04DF70-BE98-4247-7761-8B46DDD9C43C}"/>
              </a:ext>
            </a:extLst>
          </p:cNvPr>
          <p:cNvSpPr txBox="1">
            <a:spLocks/>
          </p:cNvSpPr>
          <p:nvPr/>
        </p:nvSpPr>
        <p:spPr>
          <a:xfrm>
            <a:off x="546538" y="-184882"/>
            <a:ext cx="10807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100" dirty="0">
                <a:solidFill>
                  <a:schemeClr val="bg1"/>
                </a:solidFill>
                <a:latin typeface="Calibri  "/>
                <a:cs typeface="Times New Roman" panose="02020603050405020304" pitchFamily="18" charset="0"/>
              </a:rPr>
              <a:t>Policy implications:</a:t>
            </a:r>
            <a:endParaRPr lang="en-PH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27F14-CFE9-1BD3-854B-B3A10557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4">
            <a:extLst>
              <a:ext uri="{FF2B5EF4-FFF2-40B4-BE49-F238E27FC236}">
                <a16:creationId xmlns:a16="http://schemas.microsoft.com/office/drawing/2014/main" id="{26F34477-AE2D-0894-591A-A09C26F0BDEE}"/>
              </a:ext>
            </a:extLst>
          </p:cNvPr>
          <p:cNvSpPr/>
          <p:nvPr/>
        </p:nvSpPr>
        <p:spPr>
          <a:xfrm>
            <a:off x="-8878" y="-107211"/>
            <a:ext cx="12200878" cy="9472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20;p11">
            <a:extLst>
              <a:ext uri="{FF2B5EF4-FFF2-40B4-BE49-F238E27FC236}">
                <a16:creationId xmlns:a16="http://schemas.microsoft.com/office/drawing/2014/main" id="{1F7CFCEA-7AAF-79EC-205B-97B7ED783CC6}"/>
              </a:ext>
            </a:extLst>
          </p:cNvPr>
          <p:cNvSpPr txBox="1">
            <a:spLocks/>
          </p:cNvSpPr>
          <p:nvPr/>
        </p:nvSpPr>
        <p:spPr>
          <a:xfrm>
            <a:off x="254176" y="45514"/>
            <a:ext cx="11674769" cy="62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Clr>
                <a:srgbClr val="000000"/>
              </a:buClr>
              <a:buSzPts val="2100"/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Thank you.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ection heading">
            <a:extLst>
              <a:ext uri="{FF2B5EF4-FFF2-40B4-BE49-F238E27FC236}">
                <a16:creationId xmlns:a16="http://schemas.microsoft.com/office/drawing/2014/main" id="{7609E520-5121-AB36-1DA8-C09A1285941D}"/>
              </a:ext>
            </a:extLst>
          </p:cNvPr>
          <p:cNvSpPr txBox="1">
            <a:spLocks/>
          </p:cNvSpPr>
          <p:nvPr/>
        </p:nvSpPr>
        <p:spPr>
          <a:xfrm>
            <a:off x="1514573" y="1521819"/>
            <a:ext cx="9162853" cy="4308825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For more information on the LCSFC and to access LCSFC publications please visit:  </a:t>
            </a:r>
          </a:p>
          <a:p>
            <a:r>
              <a:rPr lang="en-US" sz="2400" b="1" dirty="0"/>
              <a:t>	Reports (</a:t>
            </a:r>
            <a:r>
              <a:rPr lang="en-US" sz="2400" b="1" dirty="0">
                <a:hlinkClick r:id="rId3"/>
              </a:rPr>
              <a:t>https://www.opsusc.org/lcsfc-survey-reports.php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	Policy Notes (</a:t>
            </a:r>
            <a:r>
              <a:rPr lang="en-US" sz="2400" b="1" dirty="0">
                <a:hlinkClick r:id="rId4"/>
              </a:rPr>
              <a:t>https://www.opsusc.org/lcsfc-policy-notes.php</a:t>
            </a:r>
            <a:r>
              <a:rPr lang="en-US" sz="2400" b="1" dirty="0"/>
              <a:t>)</a:t>
            </a: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br>
              <a:rPr lang="en-US" sz="2400" b="1" dirty="0">
                <a:solidFill>
                  <a:srgbClr val="FF0000"/>
                </a:solidFill>
                <a:latin typeface="+mn-lt"/>
              </a:rPr>
            </a:br>
            <a:r>
              <a:rPr lang="en-US" sz="2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For data use requests and other inquiries, please contact: </a:t>
            </a:r>
            <a:br>
              <a:rPr lang="en-US" sz="2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US" sz="2400" dirty="0">
                <a:latin typeface="+mn-lt"/>
                <a:ea typeface="SimSun" panose="02010600030101010101" pitchFamily="2" charset="-122"/>
              </a:rPr>
            </a:br>
            <a:r>
              <a:rPr lang="en-US" sz="2400" b="1" dirty="0">
                <a:solidFill>
                  <a:srgbClr val="444444"/>
                </a:solidFill>
                <a:latin typeface="+mn-lt"/>
                <a:ea typeface="SimSun" panose="02010600030101010101" pitchFamily="2" charset="-122"/>
              </a:rPr>
              <a:t>Roland Paul T. Junio</a:t>
            </a:r>
            <a:br>
              <a:rPr lang="en-US" sz="2400" dirty="0">
                <a:latin typeface="+mn-lt"/>
                <a:ea typeface="SimSun" panose="02010600030101010101" pitchFamily="2" charset="-122"/>
              </a:rPr>
            </a:br>
            <a:r>
              <a:rPr lang="en-US" sz="2400" dirty="0">
                <a:solidFill>
                  <a:srgbClr val="222222"/>
                </a:solidFill>
                <a:latin typeface="+mn-lt"/>
              </a:rPr>
              <a:t>Coordinator, LCSFC</a:t>
            </a:r>
            <a:br>
              <a:rPr lang="en-US" sz="2400" dirty="0">
                <a:solidFill>
                  <a:srgbClr val="222222"/>
                </a:solidFill>
                <a:latin typeface="+mn-lt"/>
              </a:rPr>
            </a:br>
            <a:r>
              <a:rPr lang="en-US" sz="2400" dirty="0">
                <a:latin typeface="+mn-lt"/>
                <a:ea typeface="Times New Roman" panose="02020603050405020304" pitchFamily="18" charset="0"/>
              </a:rPr>
              <a:t>United Nations Population Fund</a:t>
            </a:r>
            <a:br>
              <a:rPr lang="en-US" sz="2400" dirty="0">
                <a:latin typeface="+mn-lt"/>
                <a:ea typeface="SimSun" panose="02010600030101010101" pitchFamily="2" charset="-122"/>
              </a:rPr>
            </a:br>
            <a:r>
              <a:rPr lang="en-US" sz="2400" b="1" dirty="0">
                <a:solidFill>
                  <a:srgbClr val="FF0000"/>
                </a:solidFill>
                <a:latin typeface="+mn-lt"/>
                <a:ea typeface="SimSun" panose="02010600030101010101" pitchFamily="2" charset="-122"/>
              </a:rPr>
              <a:t>Email: junio@unfpa.org</a:t>
            </a:r>
            <a:br>
              <a:rPr lang="en-US" sz="2400" dirty="0">
                <a:latin typeface="+mn-lt"/>
                <a:ea typeface="SimSun" panose="02010600030101010101" pitchFamily="2" charset="-122"/>
              </a:rPr>
            </a:b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56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"/>
          <p:cNvSpPr/>
          <p:nvPr/>
        </p:nvSpPr>
        <p:spPr>
          <a:xfrm>
            <a:off x="0" y="-38548"/>
            <a:ext cx="4106272" cy="6896548"/>
          </a:xfrm>
          <a:custGeom>
            <a:avLst/>
            <a:gdLst/>
            <a:ahLst/>
            <a:cxnLst/>
            <a:rect l="l" t="t" r="r" b="b"/>
            <a:pathLst>
              <a:path w="1964092" h="2724562" extrusionOk="0">
                <a:moveTo>
                  <a:pt x="0" y="0"/>
                </a:moveTo>
                <a:lnTo>
                  <a:pt x="1964092" y="0"/>
                </a:lnTo>
                <a:lnTo>
                  <a:pt x="1964092" y="2724562"/>
                </a:lnTo>
                <a:lnTo>
                  <a:pt x="0" y="2724562"/>
                </a:lnTo>
                <a:close/>
              </a:path>
            </a:pathLst>
          </a:custGeom>
          <a:solidFill>
            <a:srgbClr val="222C63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"/>
          <p:cNvSpPr txBox="1"/>
          <p:nvPr/>
        </p:nvSpPr>
        <p:spPr>
          <a:xfrm>
            <a:off x="-84563" y="33782"/>
            <a:ext cx="1699298" cy="198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5555"/>
              </a:lnSpc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0" y="-1705971"/>
            <a:ext cx="4106272" cy="4124935"/>
          </a:xfrm>
          <a:custGeom>
            <a:avLst/>
            <a:gdLst/>
            <a:ahLst/>
            <a:cxnLst/>
            <a:rect l="l" t="t" r="r" b="b"/>
            <a:pathLst>
              <a:path w="7065514" h="7052667" extrusionOk="0">
                <a:moveTo>
                  <a:pt x="0" y="0"/>
                </a:moveTo>
                <a:lnTo>
                  <a:pt x="7065514" y="0"/>
                </a:lnTo>
                <a:lnTo>
                  <a:pt x="7065514" y="7052667"/>
                </a:lnTo>
                <a:lnTo>
                  <a:pt x="0" y="7052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"/>
          <p:cNvSpPr txBox="1"/>
          <p:nvPr/>
        </p:nvSpPr>
        <p:spPr>
          <a:xfrm>
            <a:off x="5201105" y="736600"/>
            <a:ext cx="5835286" cy="114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44"/>
              </a:lnSpc>
            </a:pPr>
            <a:r>
              <a:rPr lang="en-US" sz="2239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 partnership with the top demographic research institutions in the country</a:t>
            </a:r>
            <a:endParaRPr sz="1200" dirty="0"/>
          </a:p>
          <a:p>
            <a:pPr algn="ctr">
              <a:lnSpc>
                <a:spcPct val="111011"/>
              </a:lnSpc>
            </a:pPr>
            <a:endParaRPr sz="2239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7016168" y="1639808"/>
            <a:ext cx="2205161" cy="779157"/>
          </a:xfrm>
          <a:custGeom>
            <a:avLst/>
            <a:gdLst/>
            <a:ahLst/>
            <a:cxnLst/>
            <a:rect l="l" t="t" r="r" b="b"/>
            <a:pathLst>
              <a:path w="3307741" h="1168735" extrusionOk="0">
                <a:moveTo>
                  <a:pt x="0" y="0"/>
                </a:moveTo>
                <a:lnTo>
                  <a:pt x="3307741" y="0"/>
                </a:lnTo>
                <a:lnTo>
                  <a:pt x="3307741" y="1168735"/>
                </a:lnTo>
                <a:lnTo>
                  <a:pt x="0" y="1168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5365324" y="2858812"/>
            <a:ext cx="889915" cy="889915"/>
          </a:xfrm>
          <a:custGeom>
            <a:avLst/>
            <a:gdLst/>
            <a:ahLst/>
            <a:cxnLst/>
            <a:rect l="l" t="t" r="r" b="b"/>
            <a:pathLst>
              <a:path w="1334873" h="1334873" extrusionOk="0">
                <a:moveTo>
                  <a:pt x="0" y="0"/>
                </a:moveTo>
                <a:lnTo>
                  <a:pt x="1334873" y="0"/>
                </a:lnTo>
                <a:lnTo>
                  <a:pt x="1334873" y="1334873"/>
                </a:lnTo>
                <a:lnTo>
                  <a:pt x="0" y="133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7514292" y="2858811"/>
            <a:ext cx="1052667" cy="1052667"/>
          </a:xfrm>
          <a:custGeom>
            <a:avLst/>
            <a:gdLst/>
            <a:ahLst/>
            <a:cxnLst/>
            <a:rect l="l" t="t" r="r" b="b"/>
            <a:pathLst>
              <a:path w="1579000" h="1579000" extrusionOk="0">
                <a:moveTo>
                  <a:pt x="0" y="0"/>
                </a:moveTo>
                <a:lnTo>
                  <a:pt x="1579001" y="0"/>
                </a:lnTo>
                <a:lnTo>
                  <a:pt x="1579001" y="1579000"/>
                </a:lnTo>
                <a:lnTo>
                  <a:pt x="0" y="157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9663259" y="2858812"/>
            <a:ext cx="1286793" cy="1086053"/>
          </a:xfrm>
          <a:custGeom>
            <a:avLst/>
            <a:gdLst/>
            <a:ahLst/>
            <a:cxnLst/>
            <a:rect l="l" t="t" r="r" b="b"/>
            <a:pathLst>
              <a:path w="1930190" h="1629080" extrusionOk="0">
                <a:moveTo>
                  <a:pt x="0" y="0"/>
                </a:moveTo>
                <a:lnTo>
                  <a:pt x="1930190" y="0"/>
                </a:lnTo>
                <a:lnTo>
                  <a:pt x="1930190" y="1629080"/>
                </a:lnTo>
                <a:lnTo>
                  <a:pt x="0" y="16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5400558" y="3906730"/>
            <a:ext cx="81944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Luzon</a:t>
            </a:r>
            <a:endParaRPr sz="1400" i="1" dirty="0"/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400" i="1" dirty="0"/>
          </a:p>
        </p:txBody>
      </p:sp>
      <p:sp>
        <p:nvSpPr>
          <p:cNvPr id="302" name="Google Shape;302;p4"/>
          <p:cNvSpPr txBox="1"/>
          <p:nvPr/>
        </p:nvSpPr>
        <p:spPr>
          <a:xfrm>
            <a:off x="7615920" y="3906730"/>
            <a:ext cx="8494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Visayas</a:t>
            </a:r>
            <a:endParaRPr sz="1400" i="1" dirty="0"/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400" i="1" dirty="0"/>
          </a:p>
        </p:txBody>
      </p:sp>
      <p:sp>
        <p:nvSpPr>
          <p:cNvPr id="303" name="Google Shape;303;p4"/>
          <p:cNvSpPr txBox="1"/>
          <p:nvPr/>
        </p:nvSpPr>
        <p:spPr>
          <a:xfrm>
            <a:off x="9761845" y="3906730"/>
            <a:ext cx="10896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Mindanao</a:t>
            </a:r>
            <a:endParaRPr sz="1400" i="1" dirty="0"/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400" i="1" dirty="0"/>
          </a:p>
        </p:txBody>
      </p:sp>
      <p:sp>
        <p:nvSpPr>
          <p:cNvPr id="304" name="Google Shape;304;p4"/>
          <p:cNvSpPr txBox="1"/>
          <p:nvPr/>
        </p:nvSpPr>
        <p:spPr>
          <a:xfrm>
            <a:off x="4597034" y="4630536"/>
            <a:ext cx="3656009" cy="20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222B63"/>
                </a:solidFill>
                <a:latin typeface="Calibri"/>
                <a:ea typeface="Calibri"/>
                <a:cs typeface="Calibri"/>
                <a:sym typeface="Calibri"/>
              </a:rPr>
              <a:t>Consultants: </a:t>
            </a:r>
            <a:endParaRPr sz="1400" b="1" dirty="0">
              <a:solidFill>
                <a:srgbClr val="222B63"/>
              </a:solidFill>
            </a:endParaRPr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Alejandro N. Herrin </a:t>
            </a: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(Policy Adviser) </a:t>
            </a:r>
            <a:endParaRPr sz="1200" dirty="0"/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M. Largo &amp; Jan Lorenzo G. Alegado (Policy Analysis)</a:t>
            </a:r>
            <a:endParaRPr sz="1200" dirty="0"/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Erniel B. Barrios</a:t>
            </a: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(Statistics)</a:t>
            </a:r>
            <a:endParaRPr sz="1200" dirty="0"/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8304542" y="4915959"/>
            <a:ext cx="3328597" cy="137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Delia E. </a:t>
            </a:r>
            <a:r>
              <a:rPr lang="en-US" sz="13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Belleza</a:t>
            </a: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Ms. Priscilla G. Fernando (Psychology)</a:t>
            </a:r>
            <a:endParaRPr sz="1200" dirty="0"/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Maria Fiscalina A. Nolasco</a:t>
            </a: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(Qualitative Research</a:t>
            </a:r>
            <a:endParaRPr sz="1200" dirty="0"/>
          </a:p>
          <a:p>
            <a:pPr>
              <a:lnSpc>
                <a:spcPct val="80000"/>
              </a:lnSpc>
            </a:pP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Leo Angelo L. Ocampo</a:t>
            </a:r>
          </a:p>
          <a:p>
            <a:pPr>
              <a:lnSpc>
                <a:spcPct val="80000"/>
              </a:lnSpc>
            </a:pPr>
            <a:r>
              <a:rPr lang="en-US"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(Database Programming)</a:t>
            </a:r>
            <a:endParaRPr sz="13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07539-158D-C48E-E14C-0D92C7C5C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  <p:sp>
        <p:nvSpPr>
          <p:cNvPr id="12" name="Google Shape;296;p4">
            <a:extLst>
              <a:ext uri="{FF2B5EF4-FFF2-40B4-BE49-F238E27FC236}">
                <a16:creationId xmlns:a16="http://schemas.microsoft.com/office/drawing/2014/main" id="{B33315C5-02D5-78DD-DD34-30C0E0E4CF0A}"/>
              </a:ext>
            </a:extLst>
          </p:cNvPr>
          <p:cNvSpPr/>
          <p:nvPr/>
        </p:nvSpPr>
        <p:spPr>
          <a:xfrm>
            <a:off x="577755" y="356496"/>
            <a:ext cx="3091080" cy="5335239"/>
          </a:xfrm>
          <a:custGeom>
            <a:avLst/>
            <a:gdLst/>
            <a:ahLst/>
            <a:cxnLst/>
            <a:rect l="l" t="t" r="r" b="b"/>
            <a:pathLst>
              <a:path w="5229297" h="9025827" extrusionOk="0">
                <a:moveTo>
                  <a:pt x="0" y="0"/>
                </a:moveTo>
                <a:lnTo>
                  <a:pt x="5229297" y="0"/>
                </a:lnTo>
                <a:lnTo>
                  <a:pt x="5229297" y="9025828"/>
                </a:lnTo>
                <a:lnTo>
                  <a:pt x="0" y="902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AC4471F7-88CE-46AB-2BC7-E9083AA888B6}"/>
              </a:ext>
            </a:extLst>
          </p:cNvPr>
          <p:cNvSpPr/>
          <p:nvPr/>
        </p:nvSpPr>
        <p:spPr>
          <a:xfrm>
            <a:off x="0" y="-1065"/>
            <a:ext cx="12192000" cy="10022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Google Shape;219;p11">
            <a:extLst>
              <a:ext uri="{FF2B5EF4-FFF2-40B4-BE49-F238E27FC236}">
                <a16:creationId xmlns:a16="http://schemas.microsoft.com/office/drawing/2014/main" id="{02D87A34-79E3-7CE5-6BC2-27F6ED705A61}"/>
              </a:ext>
            </a:extLst>
          </p:cNvPr>
          <p:cNvSpPr txBox="1">
            <a:spLocks/>
          </p:cNvSpPr>
          <p:nvPr/>
        </p:nvSpPr>
        <p:spPr>
          <a:xfrm>
            <a:off x="387481" y="410196"/>
            <a:ext cx="11417037" cy="50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n-lt"/>
                <a:ea typeface="Merriweather"/>
                <a:cs typeface="Merriweather"/>
                <a:sym typeface="Merriweather"/>
              </a:rPr>
              <a:t>The Longitudinal Cohort Study on the Filipino Child (LCSFC)</a:t>
            </a:r>
            <a:endParaRPr lang="en-US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Google Shape;220;p11">
            <a:extLst>
              <a:ext uri="{FF2B5EF4-FFF2-40B4-BE49-F238E27FC236}">
                <a16:creationId xmlns:a16="http://schemas.microsoft.com/office/drawing/2014/main" id="{3FE7DF23-951F-B711-23AC-1BD11334D6AF}"/>
              </a:ext>
            </a:extLst>
          </p:cNvPr>
          <p:cNvSpPr txBox="1">
            <a:spLocks/>
          </p:cNvSpPr>
          <p:nvPr/>
        </p:nvSpPr>
        <p:spPr>
          <a:xfrm>
            <a:off x="618848" y="2235447"/>
            <a:ext cx="10796307" cy="297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Clr>
                <a:srgbClr val="000000"/>
              </a:buClr>
              <a:buSzPts val="2100"/>
              <a:buFont typeface="Arial" panose="020B0604020202020204" pitchFamily="34" charset="0"/>
              <a:buNone/>
            </a:pPr>
            <a:r>
              <a:rPr lang="en-US" b="1" dirty="0">
                <a:ea typeface="Lato"/>
                <a:cs typeface="Lato"/>
                <a:sym typeface="Lato"/>
              </a:rPr>
              <a:t>Main impetus: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dirty="0">
                <a:ea typeface="Lato"/>
                <a:cs typeface="Lato"/>
                <a:sym typeface="Lato"/>
              </a:rPr>
              <a:t>To examine how the </a:t>
            </a:r>
            <a:r>
              <a:rPr lang="en-US" b="1" i="1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SDG generation </a:t>
            </a:r>
            <a:r>
              <a:rPr lang="en-US" dirty="0">
                <a:ea typeface="Lato"/>
                <a:cs typeface="Lato"/>
                <a:sym typeface="Lato"/>
              </a:rPr>
              <a:t>– the Filipinos who transition from childhood through young adulthood within the SDG implementation period (2015-2030) - is faring while programs designed to meet the SDG targets are in place.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US" dirty="0">
              <a:ea typeface="Lato"/>
              <a:cs typeface="Lato"/>
              <a:sym typeface="Lato"/>
            </a:endParaRPr>
          </a:p>
          <a:p>
            <a:pPr marL="228594" indent="-76198">
              <a:buClr>
                <a:srgbClr val="EB8B2D"/>
              </a:buClr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2" descr="Save the date: SDG Innovation Challenge - 2021 - Melton Foundation">
            <a:extLst>
              <a:ext uri="{FF2B5EF4-FFF2-40B4-BE49-F238E27FC236}">
                <a16:creationId xmlns:a16="http://schemas.microsoft.com/office/drawing/2014/main" id="{28499507-8015-2932-6F88-4BECBE4A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89" y="1205909"/>
            <a:ext cx="1753605" cy="17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1CD-82F2-C85C-C92F-6F44B925C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8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92;p4">
            <a:extLst>
              <a:ext uri="{FF2B5EF4-FFF2-40B4-BE49-F238E27FC236}">
                <a16:creationId xmlns:a16="http://schemas.microsoft.com/office/drawing/2014/main" id="{035643BD-6126-C3A8-D2F9-A8948B761754}"/>
              </a:ext>
            </a:extLst>
          </p:cNvPr>
          <p:cNvSpPr/>
          <p:nvPr/>
        </p:nvSpPr>
        <p:spPr>
          <a:xfrm>
            <a:off x="0" y="-38548"/>
            <a:ext cx="4106272" cy="6896548"/>
          </a:xfrm>
          <a:custGeom>
            <a:avLst/>
            <a:gdLst/>
            <a:ahLst/>
            <a:cxnLst/>
            <a:rect l="l" t="t" r="r" b="b"/>
            <a:pathLst>
              <a:path w="1964092" h="2724562" extrusionOk="0">
                <a:moveTo>
                  <a:pt x="0" y="0"/>
                </a:moveTo>
                <a:lnTo>
                  <a:pt x="1964092" y="0"/>
                </a:lnTo>
                <a:lnTo>
                  <a:pt x="1964092" y="2724562"/>
                </a:lnTo>
                <a:lnTo>
                  <a:pt x="0" y="2724562"/>
                </a:lnTo>
                <a:close/>
              </a:path>
            </a:pathLst>
          </a:custGeom>
          <a:solidFill>
            <a:srgbClr val="222C63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3;p9">
            <a:extLst>
              <a:ext uri="{FF2B5EF4-FFF2-40B4-BE49-F238E27FC236}">
                <a16:creationId xmlns:a16="http://schemas.microsoft.com/office/drawing/2014/main" id="{0B929BCD-6FCA-BDDB-4891-A1E4181387F1}"/>
              </a:ext>
            </a:extLst>
          </p:cNvPr>
          <p:cNvSpPr txBox="1">
            <a:spLocks/>
          </p:cNvSpPr>
          <p:nvPr/>
        </p:nvSpPr>
        <p:spPr>
          <a:xfrm>
            <a:off x="4246638" y="355881"/>
            <a:ext cx="7797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  <a:buSzPts val="5200"/>
            </a:pPr>
            <a:r>
              <a:rPr lang="en-US" sz="2933" b="1" dirty="0">
                <a:solidFill>
                  <a:srgbClr val="222B63"/>
                </a:solidFill>
                <a:latin typeface="+mn-lt"/>
                <a:ea typeface="Merriweather"/>
                <a:cs typeface="Merriweather"/>
                <a:sym typeface="Merriweather"/>
              </a:rPr>
              <a:t>Longitudinal Survey (Main Study)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79E4E1-BDD3-C922-658B-DA2B0BBCC24E}"/>
              </a:ext>
            </a:extLst>
          </p:cNvPr>
          <p:cNvSpPr txBox="1">
            <a:spLocks/>
          </p:cNvSpPr>
          <p:nvPr/>
        </p:nvSpPr>
        <p:spPr>
          <a:xfrm>
            <a:off x="4776716" y="1143000"/>
            <a:ext cx="6837529" cy="46027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PH" sz="2400" dirty="0">
                <a:ea typeface="Lato"/>
                <a:cs typeface="Lato"/>
                <a:sym typeface="Lato"/>
              </a:rPr>
              <a:t>Prospective study on a cohort of Filipinos who were age 10 in 2016; same sample observed until age 24 in 2030.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At each wave: Study collects multi-level data (Individual, Household, Community)</a:t>
            </a:r>
          </a:p>
          <a:p>
            <a:pPr>
              <a:spcBef>
                <a:spcPts val="600"/>
              </a:spcBef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PH" sz="2400" dirty="0">
                <a:ea typeface="Lato"/>
                <a:cs typeface="Lato"/>
                <a:sym typeface="Lato"/>
              </a:rPr>
              <a:t>Nationally representative sample (Luzon, Visayas, Mindanao)</a:t>
            </a:r>
          </a:p>
          <a:p>
            <a:pPr>
              <a:spcBef>
                <a:spcPts val="600"/>
              </a:spcBef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PH" sz="2400" dirty="0">
                <a:ea typeface="Lato"/>
                <a:cs typeface="Lato"/>
                <a:sym typeface="Lato"/>
              </a:rPr>
              <a:t>Baseline (2016) sample: n=4,952 (age 10)</a:t>
            </a:r>
          </a:p>
          <a:p>
            <a:pPr>
              <a:spcBef>
                <a:spcPts val="600"/>
              </a:spcBef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PH" sz="2400" dirty="0">
                <a:ea typeface="Lato"/>
                <a:cs typeface="Lato"/>
                <a:sym typeface="Lato"/>
              </a:rPr>
              <a:t>Latest wave (W7 in 2024):  n=4,269 (age 17/18) </a:t>
            </a:r>
          </a:p>
          <a:p>
            <a:pPr marL="0" indent="0">
              <a:spcBef>
                <a:spcPts val="600"/>
              </a:spcBef>
              <a:spcAft>
                <a:spcPts val="533"/>
              </a:spcAft>
              <a:buNone/>
            </a:pPr>
            <a:r>
              <a:rPr lang="en-PH" sz="2400" dirty="0">
                <a:ea typeface="Lato"/>
                <a:cs typeface="Lato"/>
                <a:sym typeface="Lato"/>
              </a:rPr>
              <a:t>   </a:t>
            </a:r>
            <a:endParaRPr lang="en-US" sz="2400" dirty="0">
              <a:ea typeface="Lato"/>
              <a:cs typeface="Times New Roman" panose="02020603050405020304" pitchFamily="18" charset="0"/>
              <a:sym typeface="Lato"/>
            </a:endParaRPr>
          </a:p>
          <a:p>
            <a:pPr>
              <a:spcBef>
                <a:spcPts val="600"/>
              </a:spcBef>
              <a:spcAft>
                <a:spcPts val="533"/>
              </a:spcAft>
              <a:buFont typeface="Wingdings" panose="05000000000000000000" pitchFamily="2" charset="2"/>
              <a:buChar char="§"/>
            </a:pPr>
            <a:endParaRPr lang="en-PH" sz="2400" dirty="0">
              <a:ea typeface="Lato"/>
              <a:cs typeface="Lato"/>
              <a:sym typeface="Lato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PH" sz="2400" b="1" dirty="0">
              <a:ea typeface="Lato"/>
              <a:cs typeface="Lato"/>
              <a:sym typeface="Lato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B99DC-862E-1148-4F81-23AC35546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  <p:sp>
        <p:nvSpPr>
          <p:cNvPr id="12" name="Google Shape;294;p4">
            <a:extLst>
              <a:ext uri="{FF2B5EF4-FFF2-40B4-BE49-F238E27FC236}">
                <a16:creationId xmlns:a16="http://schemas.microsoft.com/office/drawing/2014/main" id="{3A4792BD-8342-29AB-DE76-4D199CF7D7D2}"/>
              </a:ext>
            </a:extLst>
          </p:cNvPr>
          <p:cNvSpPr/>
          <p:nvPr/>
        </p:nvSpPr>
        <p:spPr>
          <a:xfrm>
            <a:off x="0" y="-1705971"/>
            <a:ext cx="4106272" cy="4124935"/>
          </a:xfrm>
          <a:custGeom>
            <a:avLst/>
            <a:gdLst/>
            <a:ahLst/>
            <a:cxnLst/>
            <a:rect l="l" t="t" r="r" b="b"/>
            <a:pathLst>
              <a:path w="7065514" h="7052667" extrusionOk="0">
                <a:moveTo>
                  <a:pt x="0" y="0"/>
                </a:moveTo>
                <a:lnTo>
                  <a:pt x="7065514" y="0"/>
                </a:lnTo>
                <a:lnTo>
                  <a:pt x="7065514" y="7052667"/>
                </a:lnTo>
                <a:lnTo>
                  <a:pt x="0" y="7052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6;p4">
            <a:extLst>
              <a:ext uri="{FF2B5EF4-FFF2-40B4-BE49-F238E27FC236}">
                <a16:creationId xmlns:a16="http://schemas.microsoft.com/office/drawing/2014/main" id="{BC19DC1F-56A8-D24D-B316-3E8FD52ECA06}"/>
              </a:ext>
            </a:extLst>
          </p:cNvPr>
          <p:cNvSpPr/>
          <p:nvPr/>
        </p:nvSpPr>
        <p:spPr>
          <a:xfrm>
            <a:off x="577755" y="356496"/>
            <a:ext cx="3091080" cy="5335239"/>
          </a:xfrm>
          <a:custGeom>
            <a:avLst/>
            <a:gdLst/>
            <a:ahLst/>
            <a:cxnLst/>
            <a:rect l="l" t="t" r="r" b="b"/>
            <a:pathLst>
              <a:path w="5229297" h="9025827" extrusionOk="0">
                <a:moveTo>
                  <a:pt x="0" y="0"/>
                </a:moveTo>
                <a:lnTo>
                  <a:pt x="5229297" y="0"/>
                </a:lnTo>
                <a:lnTo>
                  <a:pt x="5229297" y="9025828"/>
                </a:lnTo>
                <a:lnTo>
                  <a:pt x="0" y="902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"/>
          <p:cNvSpPr/>
          <p:nvPr/>
        </p:nvSpPr>
        <p:spPr>
          <a:xfrm>
            <a:off x="-6754" y="1934"/>
            <a:ext cx="12191997" cy="1560054"/>
          </a:xfrm>
          <a:custGeom>
            <a:avLst/>
            <a:gdLst/>
            <a:ahLst/>
            <a:cxnLst/>
            <a:rect l="l" t="t" r="r" b="b"/>
            <a:pathLst>
              <a:path w="4816592" h="776274" extrusionOk="0">
                <a:moveTo>
                  <a:pt x="0" y="0"/>
                </a:moveTo>
                <a:lnTo>
                  <a:pt x="4816592" y="0"/>
                </a:lnTo>
                <a:lnTo>
                  <a:pt x="4816592" y="776274"/>
                </a:lnTo>
                <a:lnTo>
                  <a:pt x="0" y="77627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2080629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2610512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3140395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7"/>
          <p:cNvSpPr/>
          <p:nvPr/>
        </p:nvSpPr>
        <p:spPr>
          <a:xfrm>
            <a:off x="3670277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7"/>
          <p:cNvSpPr/>
          <p:nvPr/>
        </p:nvSpPr>
        <p:spPr>
          <a:xfrm>
            <a:off x="4200159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7"/>
          <p:cNvSpPr/>
          <p:nvPr/>
        </p:nvSpPr>
        <p:spPr>
          <a:xfrm>
            <a:off x="4730042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7"/>
          <p:cNvSpPr/>
          <p:nvPr/>
        </p:nvSpPr>
        <p:spPr>
          <a:xfrm>
            <a:off x="5259925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5680065" y="3075335"/>
            <a:ext cx="752087" cy="918904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13538A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7"/>
          <p:cNvSpPr/>
          <p:nvPr/>
        </p:nvSpPr>
        <p:spPr>
          <a:xfrm>
            <a:off x="6930114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7"/>
          <p:cNvSpPr/>
          <p:nvPr/>
        </p:nvSpPr>
        <p:spPr>
          <a:xfrm>
            <a:off x="7459996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7989879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8519761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7"/>
          <p:cNvSpPr/>
          <p:nvPr/>
        </p:nvSpPr>
        <p:spPr>
          <a:xfrm>
            <a:off x="9049644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7"/>
          <p:cNvSpPr/>
          <p:nvPr/>
        </p:nvSpPr>
        <p:spPr>
          <a:xfrm>
            <a:off x="9579527" y="3209533"/>
            <a:ext cx="529576" cy="651781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7"/>
          <p:cNvSpPr/>
          <p:nvPr/>
        </p:nvSpPr>
        <p:spPr>
          <a:xfrm>
            <a:off x="903714" y="2962370"/>
            <a:ext cx="526071" cy="1073762"/>
          </a:xfrm>
          <a:custGeom>
            <a:avLst/>
            <a:gdLst/>
            <a:ahLst/>
            <a:cxnLst/>
            <a:rect l="l" t="t" r="r" b="b"/>
            <a:pathLst>
              <a:path w="789107" h="1610643" extrusionOk="0">
                <a:moveTo>
                  <a:pt x="0" y="0"/>
                </a:moveTo>
                <a:lnTo>
                  <a:pt x="789107" y="0"/>
                </a:lnTo>
                <a:lnTo>
                  <a:pt x="789107" y="1610643"/>
                </a:lnTo>
                <a:lnTo>
                  <a:pt x="0" y="1610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7"/>
          <p:cNvSpPr txBox="1"/>
          <p:nvPr/>
        </p:nvSpPr>
        <p:spPr>
          <a:xfrm>
            <a:off x="10787225" y="4135284"/>
            <a:ext cx="499000" cy="26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2030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7"/>
          <p:cNvSpPr/>
          <p:nvPr/>
        </p:nvSpPr>
        <p:spPr>
          <a:xfrm>
            <a:off x="10524248" y="2592739"/>
            <a:ext cx="1024964" cy="1640439"/>
          </a:xfrm>
          <a:custGeom>
            <a:avLst/>
            <a:gdLst/>
            <a:ahLst/>
            <a:cxnLst/>
            <a:rect l="l" t="t" r="r" b="b"/>
            <a:pathLst>
              <a:path w="1537446" h="2460658" extrusionOk="0">
                <a:moveTo>
                  <a:pt x="0" y="0"/>
                </a:moveTo>
                <a:lnTo>
                  <a:pt x="1537446" y="0"/>
                </a:lnTo>
                <a:lnTo>
                  <a:pt x="1537446" y="2460658"/>
                </a:lnTo>
                <a:lnTo>
                  <a:pt x="0" y="2460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7"/>
          <p:cNvSpPr/>
          <p:nvPr/>
        </p:nvSpPr>
        <p:spPr>
          <a:xfrm>
            <a:off x="1980399" y="4600230"/>
            <a:ext cx="8267578" cy="329785"/>
          </a:xfrm>
          <a:custGeom>
            <a:avLst/>
            <a:gdLst/>
            <a:ahLst/>
            <a:cxnLst/>
            <a:rect l="l" t="t" r="r" b="b"/>
            <a:pathLst>
              <a:path w="3265666" h="130264" extrusionOk="0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7"/>
          <p:cNvSpPr txBox="1"/>
          <p:nvPr/>
        </p:nvSpPr>
        <p:spPr>
          <a:xfrm>
            <a:off x="933361" y="4134920"/>
            <a:ext cx="466800" cy="26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5838861" y="4093272"/>
            <a:ext cx="809200" cy="26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966"/>
              </a:lnSpc>
            </a:pPr>
            <a:r>
              <a:rPr lang="en-US" sz="1538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7"/>
          <p:cNvSpPr txBox="1"/>
          <p:nvPr/>
        </p:nvSpPr>
        <p:spPr>
          <a:xfrm>
            <a:off x="476145" y="4713180"/>
            <a:ext cx="1381200" cy="26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87142"/>
              </a:lnSpc>
            </a:pPr>
            <a:r>
              <a:rPr lang="en-US" sz="9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(start of SDG)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7"/>
          <p:cNvSpPr txBox="1"/>
          <p:nvPr/>
        </p:nvSpPr>
        <p:spPr>
          <a:xfrm>
            <a:off x="540961" y="4524381"/>
            <a:ext cx="1251600" cy="18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1998"/>
              </a:lnSpc>
            </a:pPr>
            <a:r>
              <a:rPr lang="en-US" sz="1333" b="1" dirty="0">
                <a:solidFill>
                  <a:srgbClr val="31538F"/>
                </a:solidFill>
                <a:latin typeface="Open Sans"/>
                <a:ea typeface="Open Sans"/>
                <a:cs typeface="Open Sans"/>
                <a:sym typeface="Open Sans"/>
              </a:rPr>
              <a:t>BASELINE</a:t>
            </a:r>
            <a:endParaRPr sz="1333" b="1" dirty="0">
              <a:solidFill>
                <a:srgbClr val="315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7"/>
          <p:cNvSpPr txBox="1"/>
          <p:nvPr/>
        </p:nvSpPr>
        <p:spPr>
          <a:xfrm>
            <a:off x="10400729" y="4713180"/>
            <a:ext cx="1272000" cy="26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87142"/>
              </a:lnSpc>
            </a:pPr>
            <a:r>
              <a:rPr lang="en-US" sz="933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(end of SDG)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10410975" y="4488047"/>
            <a:ext cx="1251600" cy="18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1998"/>
              </a:lnSpc>
            </a:pPr>
            <a:r>
              <a:rPr lang="en-US" sz="1333" b="1" dirty="0">
                <a:solidFill>
                  <a:srgbClr val="31538F"/>
                </a:solidFill>
                <a:latin typeface="Open Sans"/>
                <a:ea typeface="Open Sans"/>
                <a:cs typeface="Open Sans"/>
                <a:sym typeface="Open Sans"/>
              </a:rPr>
              <a:t>ENDLINE</a:t>
            </a:r>
            <a:endParaRPr sz="1333" b="1" dirty="0">
              <a:solidFill>
                <a:srgbClr val="315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2079619" y="4628149"/>
            <a:ext cx="17012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Pubertal transition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4988174" y="4636381"/>
            <a:ext cx="535800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Sexual experiences, reproductive behaviors, pregnancy 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3222"/>
              </a:lnSpc>
            </a:pPr>
            <a:endParaRPr sz="1200" b="1" dirty="0">
              <a:solidFill>
                <a:srgbClr val="FDF9F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7"/>
          <p:cNvSpPr txBox="1"/>
          <p:nvPr/>
        </p:nvSpPr>
        <p:spPr>
          <a:xfrm>
            <a:off x="983773" y="2234495"/>
            <a:ext cx="366000" cy="53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7"/>
          <p:cNvSpPr txBox="1"/>
          <p:nvPr/>
        </p:nvSpPr>
        <p:spPr>
          <a:xfrm>
            <a:off x="10853771" y="2050236"/>
            <a:ext cx="366000" cy="53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1016"/>
              </a:lnSpc>
            </a:pPr>
            <a:r>
              <a:rPr lang="en-US" sz="157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7"/>
          <p:cNvSpPr txBox="1"/>
          <p:nvPr/>
        </p:nvSpPr>
        <p:spPr>
          <a:xfrm>
            <a:off x="2126071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7"/>
          <p:cNvSpPr txBox="1"/>
          <p:nvPr/>
        </p:nvSpPr>
        <p:spPr>
          <a:xfrm>
            <a:off x="2751626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7"/>
          <p:cNvSpPr txBox="1"/>
          <p:nvPr/>
        </p:nvSpPr>
        <p:spPr>
          <a:xfrm>
            <a:off x="3377182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7"/>
          <p:cNvSpPr txBox="1"/>
          <p:nvPr/>
        </p:nvSpPr>
        <p:spPr>
          <a:xfrm>
            <a:off x="4002738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7"/>
          <p:cNvSpPr txBox="1"/>
          <p:nvPr/>
        </p:nvSpPr>
        <p:spPr>
          <a:xfrm>
            <a:off x="9632739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7"/>
          <p:cNvSpPr txBox="1"/>
          <p:nvPr/>
        </p:nvSpPr>
        <p:spPr>
          <a:xfrm>
            <a:off x="9007184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7"/>
          <p:cNvSpPr txBox="1"/>
          <p:nvPr/>
        </p:nvSpPr>
        <p:spPr>
          <a:xfrm>
            <a:off x="8381628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7756072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7"/>
          <p:cNvSpPr txBox="1"/>
          <p:nvPr/>
        </p:nvSpPr>
        <p:spPr>
          <a:xfrm>
            <a:off x="7130517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7"/>
          <p:cNvSpPr txBox="1"/>
          <p:nvPr/>
        </p:nvSpPr>
        <p:spPr>
          <a:xfrm>
            <a:off x="6504961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7"/>
          <p:cNvSpPr txBox="1"/>
          <p:nvPr/>
        </p:nvSpPr>
        <p:spPr>
          <a:xfrm>
            <a:off x="5879405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7"/>
          <p:cNvSpPr txBox="1"/>
          <p:nvPr/>
        </p:nvSpPr>
        <p:spPr>
          <a:xfrm>
            <a:off x="5253849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7"/>
          <p:cNvSpPr txBox="1"/>
          <p:nvPr/>
        </p:nvSpPr>
        <p:spPr>
          <a:xfrm>
            <a:off x="4628293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31642"/>
              </a:lnSpc>
            </a:pPr>
            <a:r>
              <a:rPr lang="en-US" sz="933" b="1" dirty="0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1980399" y="5054793"/>
            <a:ext cx="8267578" cy="329785"/>
          </a:xfrm>
          <a:custGeom>
            <a:avLst/>
            <a:gdLst/>
            <a:ahLst/>
            <a:cxnLst/>
            <a:rect l="l" t="t" r="r" b="b"/>
            <a:pathLst>
              <a:path w="3265666" h="130264" extrusionOk="0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7"/>
          <p:cNvSpPr txBox="1"/>
          <p:nvPr/>
        </p:nvSpPr>
        <p:spPr>
          <a:xfrm>
            <a:off x="2079619" y="5103697"/>
            <a:ext cx="11890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Grade school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7"/>
          <p:cNvSpPr txBox="1"/>
          <p:nvPr/>
        </p:nvSpPr>
        <p:spPr>
          <a:xfrm>
            <a:off x="4141413" y="5103697"/>
            <a:ext cx="8542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Junior HS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7"/>
          <p:cNvSpPr txBox="1"/>
          <p:nvPr/>
        </p:nvSpPr>
        <p:spPr>
          <a:xfrm>
            <a:off x="5868343" y="5103697"/>
            <a:ext cx="8798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Senior HS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7"/>
          <p:cNvSpPr txBox="1"/>
          <p:nvPr/>
        </p:nvSpPr>
        <p:spPr>
          <a:xfrm>
            <a:off x="7620970" y="5103697"/>
            <a:ext cx="6924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College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7"/>
          <p:cNvSpPr txBox="1"/>
          <p:nvPr/>
        </p:nvSpPr>
        <p:spPr>
          <a:xfrm>
            <a:off x="9186173" y="5103697"/>
            <a:ext cx="926200" cy="2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Post-Grad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7"/>
          <p:cNvSpPr txBox="1"/>
          <p:nvPr/>
        </p:nvSpPr>
        <p:spPr>
          <a:xfrm>
            <a:off x="802640" y="413379"/>
            <a:ext cx="10530977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1003"/>
              </a:lnSpc>
            </a:pPr>
            <a:r>
              <a:rPr lang="en-US" sz="28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The LCSFC tracks key milestones in the lives of the cohort (survey and case study) from age 10 to 24</a:t>
            </a:r>
            <a:endParaRPr sz="2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6273069" y="3068554"/>
            <a:ext cx="752087" cy="918904"/>
          </a:xfrm>
          <a:custGeom>
            <a:avLst/>
            <a:gdLst/>
            <a:ahLst/>
            <a:cxnLst/>
            <a:rect l="l" t="t" r="r" b="b"/>
            <a:pathLst>
              <a:path w="2670131" h="3205480" extrusionOk="0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13538A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7"/>
          <p:cNvSpPr/>
          <p:nvPr/>
        </p:nvSpPr>
        <p:spPr>
          <a:xfrm>
            <a:off x="1980399" y="5482684"/>
            <a:ext cx="8267578" cy="329785"/>
          </a:xfrm>
          <a:custGeom>
            <a:avLst/>
            <a:gdLst/>
            <a:ahLst/>
            <a:cxnLst/>
            <a:rect l="l" t="t" r="r" b="b"/>
            <a:pathLst>
              <a:path w="3265666" h="130264" extrusionOk="0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7"/>
          <p:cNvSpPr txBox="1"/>
          <p:nvPr/>
        </p:nvSpPr>
        <p:spPr>
          <a:xfrm>
            <a:off x="2130071" y="5531587"/>
            <a:ext cx="803000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Entry into labor force and work trajectories ---------------------------------------------------------------------------------------------------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1980399" y="5937301"/>
            <a:ext cx="8267578" cy="329785"/>
          </a:xfrm>
          <a:custGeom>
            <a:avLst/>
            <a:gdLst/>
            <a:ahLst/>
            <a:cxnLst/>
            <a:rect l="l" t="t" r="r" b="b"/>
            <a:pathLst>
              <a:path w="3265666" h="130264" extrusionOk="0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5868343" y="5986205"/>
            <a:ext cx="429160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3222"/>
              </a:lnSpc>
            </a:pPr>
            <a:r>
              <a:rPr lang="en-US" sz="1200" b="1" dirty="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Cohabitation/Marriage        Parenthood--------------------------------</a:t>
            </a: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11333617" y="3127973"/>
            <a:ext cx="498744" cy="476115"/>
          </a:xfrm>
          <a:custGeom>
            <a:avLst/>
            <a:gdLst/>
            <a:ahLst/>
            <a:cxnLst/>
            <a:rect l="l" t="t" r="r" b="b"/>
            <a:pathLst>
              <a:path w="1201793" h="1200291" extrusionOk="0">
                <a:moveTo>
                  <a:pt x="0" y="0"/>
                </a:moveTo>
                <a:lnTo>
                  <a:pt x="1201793" y="0"/>
                </a:lnTo>
                <a:lnTo>
                  <a:pt x="1201793" y="1200291"/>
                </a:lnTo>
                <a:lnTo>
                  <a:pt x="0" y="120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7C8CB-2774-A9F2-1FB3-ACDD22471F8D}"/>
              </a:ext>
            </a:extLst>
          </p:cNvPr>
          <p:cNvSpPr txBox="1"/>
          <p:nvPr/>
        </p:nvSpPr>
        <p:spPr>
          <a:xfrm>
            <a:off x="609599" y="5032577"/>
            <a:ext cx="101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 = 4,952</a:t>
            </a:r>
            <a:endParaRPr lang="en-PH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07662-1844-6A3A-19C9-404367B005AC}"/>
              </a:ext>
            </a:extLst>
          </p:cNvPr>
          <p:cNvSpPr txBox="1"/>
          <p:nvPr/>
        </p:nvSpPr>
        <p:spPr>
          <a:xfrm>
            <a:off x="10572160" y="4971658"/>
            <a:ext cx="101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target</a:t>
            </a:r>
          </a:p>
          <a:p>
            <a:pPr algn="ctr"/>
            <a:r>
              <a:rPr lang="en-US" sz="1400" b="1" dirty="0"/>
              <a:t>n = 2,000</a:t>
            </a:r>
            <a:endParaRPr lang="en-PH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A08C2-21BA-7192-6B3B-E3AD5047165C}"/>
              </a:ext>
            </a:extLst>
          </p:cNvPr>
          <p:cNvSpPr txBox="1"/>
          <p:nvPr/>
        </p:nvSpPr>
        <p:spPr>
          <a:xfrm>
            <a:off x="5738340" y="4268874"/>
            <a:ext cx="101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 = 4,952</a:t>
            </a:r>
            <a:endParaRPr lang="en-PH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-click to edit">
            <a:extLst>
              <a:ext uri="{FF2B5EF4-FFF2-40B4-BE49-F238E27FC236}">
                <a16:creationId xmlns:a16="http://schemas.microsoft.com/office/drawing/2014/main" id="{A96FA5CA-8EC8-A622-7B82-D6323E3A8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926" y="2317832"/>
            <a:ext cx="11465140" cy="2223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Sexual Initiation, Family Planning and Pregnancy </a:t>
            </a: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of Wave 6 (mean age 16.4 y)</a:t>
            </a: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sz="4800" b="1" dirty="0"/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9EEA1788-E3F1-38D3-6083-E0C3770914F0}"/>
              </a:ext>
            </a:extLst>
          </p:cNvPr>
          <p:cNvSpPr/>
          <p:nvPr/>
        </p:nvSpPr>
        <p:spPr>
          <a:xfrm>
            <a:off x="0" y="-29289"/>
            <a:ext cx="12192000" cy="6445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FFFA3DD2-2B1B-744A-4541-F3045AB99C9F}"/>
              </a:ext>
            </a:extLst>
          </p:cNvPr>
          <p:cNvSpPr/>
          <p:nvPr/>
        </p:nvSpPr>
        <p:spPr>
          <a:xfrm>
            <a:off x="0" y="6671493"/>
            <a:ext cx="12192000" cy="208856"/>
          </a:xfrm>
          <a:prstGeom prst="rect">
            <a:avLst/>
          </a:prstGeom>
          <a:solidFill>
            <a:srgbClr val="F373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17821-97CB-787B-F384-2D47367D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82BB8330-E581-9E34-BBE4-CFE06ABF4C92}"/>
              </a:ext>
            </a:extLst>
          </p:cNvPr>
          <p:cNvSpPr/>
          <p:nvPr/>
        </p:nvSpPr>
        <p:spPr>
          <a:xfrm>
            <a:off x="0" y="-19665"/>
            <a:ext cx="12192000" cy="10864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3;p9">
            <a:extLst>
              <a:ext uri="{FF2B5EF4-FFF2-40B4-BE49-F238E27FC236}">
                <a16:creationId xmlns:a16="http://schemas.microsoft.com/office/drawing/2014/main" id="{1497A0D7-3E89-96AC-2D72-72B625252663}"/>
              </a:ext>
            </a:extLst>
          </p:cNvPr>
          <p:cNvSpPr txBox="1">
            <a:spLocks/>
          </p:cNvSpPr>
          <p:nvPr/>
        </p:nvSpPr>
        <p:spPr>
          <a:xfrm>
            <a:off x="0" y="92093"/>
            <a:ext cx="12192000" cy="1067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1" i="0" u="none" strike="noStrike" cap="none" baseline="30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buSzPts val="5200"/>
            </a:pPr>
            <a:r>
              <a:rPr lang="en-PH" sz="5400" dirty="0">
                <a:solidFill>
                  <a:schemeClr val="bg1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Sexual Initiation by Age 16: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BB384-CB69-8C10-861E-59FEF7F4A81E}"/>
              </a:ext>
            </a:extLst>
          </p:cNvPr>
          <p:cNvSpPr txBox="1"/>
          <p:nvPr/>
        </p:nvSpPr>
        <p:spPr>
          <a:xfrm>
            <a:off x="1168400" y="1462659"/>
            <a:ext cx="10389268" cy="4278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ea typeface="Calibri" panose="020F0502020204030204" pitchFamily="34" charset="0"/>
                <a:cs typeface="Helvetica" panose="020B0604020202020204" pitchFamily="34" charset="0"/>
              </a:rPr>
              <a:t>8.4% reported to have experienced sexual intercourse</a:t>
            </a: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50000"/>
              <a:defRPr/>
            </a:pP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First sexual partner:  mostly boyfriend/girlfriend/live-in partner</a:t>
            </a:r>
          </a:p>
          <a:p>
            <a:pPr>
              <a:spcAft>
                <a:spcPts val="800"/>
              </a:spcAft>
            </a:pPr>
            <a:endParaRPr lang="en-US" sz="1333" kern="100" dirty="0"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800" kern="100" dirty="0">
                <a:cs typeface="Times New Roman" panose="02020603050405020304" pitchFamily="18" charset="0"/>
              </a:rPr>
              <a:t>Females tend to have much older partners than the males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6712B-B0A0-23A3-DC53-E1F82C6CD1EB}"/>
              </a:ext>
            </a:extLst>
          </p:cNvPr>
          <p:cNvSpPr txBox="1"/>
          <p:nvPr/>
        </p:nvSpPr>
        <p:spPr>
          <a:xfrm>
            <a:off x="1077129" y="5740690"/>
            <a:ext cx="617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Weighted estimates; n=4,405 (males: 2,229; females: 2,176) </a:t>
            </a:r>
            <a:endParaRPr lang="en-PH" sz="1600" i="1" dirty="0"/>
          </a:p>
        </p:txBody>
      </p:sp>
      <p:pic>
        <p:nvPicPr>
          <p:cNvPr id="5" name="Graphic 4" descr="Male with solid fill">
            <a:extLst>
              <a:ext uri="{FF2B5EF4-FFF2-40B4-BE49-F238E27FC236}">
                <a16:creationId xmlns:a16="http://schemas.microsoft.com/office/drawing/2014/main" id="{5A31865F-A862-20DE-D8B4-8F34AAB97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300" y="2044700"/>
            <a:ext cx="609600" cy="609600"/>
          </a:xfrm>
          <a:prstGeom prst="rect">
            <a:avLst/>
          </a:prstGeom>
        </p:spPr>
      </p:pic>
      <p:pic>
        <p:nvPicPr>
          <p:cNvPr id="14" name="Graphic 13" descr="Female with solid fill">
            <a:extLst>
              <a:ext uri="{FF2B5EF4-FFF2-40B4-BE49-F238E27FC236}">
                <a16:creationId xmlns:a16="http://schemas.microsoft.com/office/drawing/2014/main" id="{8A068485-BC8F-A672-BFE4-CC311C5AA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6800" y="2057400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936842-C87B-2E99-394B-10BAEE7391C4}"/>
              </a:ext>
            </a:extLst>
          </p:cNvPr>
          <p:cNvSpPr txBox="1"/>
          <p:nvPr/>
        </p:nvSpPr>
        <p:spPr>
          <a:xfrm>
            <a:off x="2694029" y="2146757"/>
            <a:ext cx="320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ea typeface="Calibri" panose="020F0502020204030204" pitchFamily="34" charset="0"/>
                <a:cs typeface="Calibri" panose="020F0502020204030204" pitchFamily="34" charset="0"/>
              </a:rPr>
              <a:t>12.3% among males</a:t>
            </a:r>
            <a:endParaRPr lang="en-US" sz="2667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FBBA4-C7CB-15A3-7804-511A75282CE3}"/>
              </a:ext>
            </a:extLst>
          </p:cNvPr>
          <p:cNvSpPr txBox="1"/>
          <p:nvPr/>
        </p:nvSpPr>
        <p:spPr>
          <a:xfrm>
            <a:off x="6553200" y="2131539"/>
            <a:ext cx="3200400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Clr>
                <a:srgbClr val="C00000"/>
              </a:buClr>
              <a:buSzPct val="150000"/>
              <a:buNone/>
              <a:defRPr/>
            </a:pPr>
            <a:r>
              <a:rPr lang="en-US" sz="2667" b="1" dirty="0">
                <a:ea typeface="Calibri" panose="020F0502020204030204" pitchFamily="34" charset="0"/>
                <a:cs typeface="Calibri" panose="020F0502020204030204" pitchFamily="34" charset="0"/>
              </a:rPr>
              <a:t>4.0% among females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F6CD5D2-823B-E1E5-A79C-9F1419014FB6}"/>
              </a:ext>
            </a:extLst>
          </p:cNvPr>
          <p:cNvSpPr/>
          <p:nvPr/>
        </p:nvSpPr>
        <p:spPr>
          <a:xfrm>
            <a:off x="2255520" y="2875983"/>
            <a:ext cx="6733709" cy="11899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Clr>
                <a:srgbClr val="C00000"/>
              </a:buClr>
              <a:buSzPct val="150000"/>
              <a:defRPr/>
            </a:pPr>
            <a:r>
              <a:rPr lang="en-US" sz="2133" b="1" dirty="0">
                <a:ea typeface="Calibri" panose="020F0502020204030204" pitchFamily="34" charset="0"/>
                <a:cs typeface="Calibri" panose="020F0502020204030204" pitchFamily="34" charset="0"/>
              </a:rPr>
              <a:t>Among those who ever had sex: 	</a:t>
            </a:r>
          </a:p>
          <a:p>
            <a:pPr lvl="1">
              <a:buClr>
                <a:srgbClr val="C00000"/>
              </a:buClr>
              <a:buSzPct val="150000"/>
              <a:defRPr/>
            </a:pPr>
            <a:r>
              <a:rPr lang="en-US" sz="2133" b="1" dirty="0">
                <a:ea typeface="Calibri" panose="020F0502020204030204" pitchFamily="34" charset="0"/>
                <a:cs typeface="Calibri" panose="020F0502020204030204" pitchFamily="34" charset="0"/>
              </a:rPr>
              <a:t>1 in 3 had first sex before age 15 y/o</a:t>
            </a:r>
          </a:p>
          <a:p>
            <a:pPr lvl="1">
              <a:buClr>
                <a:srgbClr val="C00000"/>
              </a:buClr>
              <a:buSzPct val="150000"/>
              <a:defRPr/>
            </a:pPr>
            <a:r>
              <a:rPr lang="en-US" sz="2133" dirty="0">
                <a:ea typeface="Calibri" panose="020F0502020204030204" pitchFamily="34" charset="0"/>
                <a:cs typeface="Calibri" panose="020F0502020204030204" pitchFamily="34" charset="0"/>
              </a:rPr>
              <a:t>    (mean age at first sex: 14.6 y/o)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68C518-D734-6D18-C726-A8DE09F69681}"/>
              </a:ext>
            </a:extLst>
          </p:cNvPr>
          <p:cNvGrpSpPr/>
          <p:nvPr/>
        </p:nvGrpSpPr>
        <p:grpSpPr>
          <a:xfrm>
            <a:off x="6944529" y="3052382"/>
            <a:ext cx="1925151" cy="863600"/>
            <a:chOff x="6944529" y="3052382"/>
            <a:chExt cx="1925151" cy="863600"/>
          </a:xfrm>
        </p:grpSpPr>
        <p:pic>
          <p:nvPicPr>
            <p:cNvPr id="21" name="Graphic 20" descr="Man with solid fill">
              <a:extLst>
                <a:ext uri="{FF2B5EF4-FFF2-40B4-BE49-F238E27FC236}">
                  <a16:creationId xmlns:a16="http://schemas.microsoft.com/office/drawing/2014/main" id="{852CDA77-FBB5-39BD-E0CB-F68ABBA1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44529" y="3052382"/>
              <a:ext cx="863600" cy="863600"/>
            </a:xfrm>
            <a:prstGeom prst="rect">
              <a:avLst/>
            </a:prstGeom>
          </p:spPr>
        </p:pic>
        <p:pic>
          <p:nvPicPr>
            <p:cNvPr id="23" name="Graphic 22" descr="Man outline">
              <a:extLst>
                <a:ext uri="{FF2B5EF4-FFF2-40B4-BE49-F238E27FC236}">
                  <a16:creationId xmlns:a16="http://schemas.microsoft.com/office/drawing/2014/main" id="{77D3070A-53A9-B9F7-8816-920EE918F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0545" y="3052382"/>
              <a:ext cx="863600" cy="863600"/>
            </a:xfrm>
            <a:prstGeom prst="rect">
              <a:avLst/>
            </a:prstGeom>
          </p:spPr>
        </p:pic>
        <p:pic>
          <p:nvPicPr>
            <p:cNvPr id="24" name="Graphic 23" descr="Man outline">
              <a:extLst>
                <a:ext uri="{FF2B5EF4-FFF2-40B4-BE49-F238E27FC236}">
                  <a16:creationId xmlns:a16="http://schemas.microsoft.com/office/drawing/2014/main" id="{54BB15E6-D766-FC60-7878-0A04E9BE9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06080" y="3052382"/>
              <a:ext cx="863600" cy="86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331144-77B8-59AF-7551-EDDA535562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82BB8330-E581-9E34-BBE4-CFE06ABF4C92}"/>
              </a:ext>
            </a:extLst>
          </p:cNvPr>
          <p:cNvSpPr/>
          <p:nvPr/>
        </p:nvSpPr>
        <p:spPr>
          <a:xfrm>
            <a:off x="0" y="-19665"/>
            <a:ext cx="12192000" cy="10864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3;p9">
            <a:extLst>
              <a:ext uri="{FF2B5EF4-FFF2-40B4-BE49-F238E27FC236}">
                <a16:creationId xmlns:a16="http://schemas.microsoft.com/office/drawing/2014/main" id="{1497A0D7-3E89-96AC-2D72-72B625252663}"/>
              </a:ext>
            </a:extLst>
          </p:cNvPr>
          <p:cNvSpPr txBox="1">
            <a:spLocks/>
          </p:cNvSpPr>
          <p:nvPr/>
        </p:nvSpPr>
        <p:spPr>
          <a:xfrm>
            <a:off x="612742" y="357435"/>
            <a:ext cx="11579258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1" i="0" u="none" strike="noStrike" cap="none" baseline="30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sz="230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15000"/>
              </a:lnSpc>
              <a:buSzPts val="5200"/>
            </a:pPr>
            <a:r>
              <a:rPr lang="en-PH" sz="5400" dirty="0">
                <a:solidFill>
                  <a:schemeClr val="bg1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Use of FP methods (first sex):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BB384-CB69-8C10-861E-59FEF7F4A81E}"/>
              </a:ext>
            </a:extLst>
          </p:cNvPr>
          <p:cNvSpPr txBox="1"/>
          <p:nvPr/>
        </p:nvSpPr>
        <p:spPr>
          <a:xfrm>
            <a:off x="762000" y="1168370"/>
            <a:ext cx="10795668" cy="6691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ea typeface="Calibri" panose="020F0502020204030204" pitchFamily="34" charset="0"/>
                <a:cs typeface="Helvetica" panose="020B0604020202020204" pitchFamily="34" charset="0"/>
              </a:rPr>
              <a:t>28% used something to prevent pregnancy or protect against STIs 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	29.4% among males</a:t>
            </a:r>
          </a:p>
          <a:p>
            <a:pPr>
              <a:lnSpc>
                <a:spcPct val="115000"/>
              </a:lnSpc>
              <a:buSzPct val="150000"/>
              <a:defRPr/>
            </a:pP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	23.5% among females</a:t>
            </a:r>
          </a:p>
          <a:p>
            <a:pPr>
              <a:lnSpc>
                <a:spcPct val="115000"/>
              </a:lnSpc>
              <a:buSzPct val="150000"/>
              <a:defRPr/>
            </a:pP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Among users, methods used to prevent pregnancy: </a:t>
            </a:r>
          </a:p>
          <a:p>
            <a:pPr>
              <a:lnSpc>
                <a:spcPct val="115000"/>
              </a:lnSpc>
              <a:buSzPct val="100000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condom:  78.9%	pills: 16.5%	   withdrawal: 13.6%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50000"/>
              <a:buNone/>
              <a:defRPr/>
            </a:pP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Among users, sources of information on FP methods:</a:t>
            </a:r>
          </a:p>
          <a:p>
            <a:pPr lvl="1">
              <a:lnSpc>
                <a:spcPct val="115000"/>
              </a:lnSpc>
              <a:buSzPct val="100000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family/relatives: 38.0%		classmates/friends: 25.6%	</a:t>
            </a:r>
          </a:p>
          <a:p>
            <a:pPr lvl="1">
              <a:lnSpc>
                <a:spcPct val="115000"/>
              </a:lnSpc>
              <a:buSzPct val="100000"/>
              <a:defRPr/>
            </a:pP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	internet/social media: 20.7%</a:t>
            </a: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altLang="en-US" sz="2400" dirty="0">
                <a:cs typeface="Calibri" panose="020F0502020204030204" pitchFamily="34" charset="0"/>
              </a:rPr>
              <a:t>school: 8.7%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50000"/>
              <a:buNone/>
              <a:defRPr/>
            </a:pP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SzPct val="100000"/>
              <a:defRPr/>
            </a:pP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50000"/>
              <a:buNone/>
              <a:defRPr/>
            </a:pPr>
            <a:endParaRPr lang="en-US" sz="28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P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A9A0A-2CB5-7A91-E6E8-653278846888}"/>
              </a:ext>
            </a:extLst>
          </p:cNvPr>
          <p:cNvSpPr txBox="1"/>
          <p:nvPr/>
        </p:nvSpPr>
        <p:spPr>
          <a:xfrm>
            <a:off x="612741" y="5883150"/>
            <a:ext cx="617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Weighted estimates; n=331 (males: 236; females: 95) </a:t>
            </a:r>
            <a:endParaRPr lang="en-PH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2FA96-5033-51AD-5FF8-7D82003E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9">
            <a:extLst>
              <a:ext uri="{FF2B5EF4-FFF2-40B4-BE49-F238E27FC236}">
                <a16:creationId xmlns:a16="http://schemas.microsoft.com/office/drawing/2014/main" id="{5BEEA4F5-13F0-04FF-ED9E-E104AB8BA50D}"/>
              </a:ext>
            </a:extLst>
          </p:cNvPr>
          <p:cNvSpPr/>
          <p:nvPr/>
        </p:nvSpPr>
        <p:spPr>
          <a:xfrm>
            <a:off x="0" y="0"/>
            <a:ext cx="12192000" cy="1524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3732-7548-AEDC-98A2-A0E7EC0B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2076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Among 16 y/o female cohort: 2.5%</a:t>
            </a:r>
            <a:r>
              <a:rPr lang="en-US" sz="3200" b="1" baseline="30000" dirty="0">
                <a:solidFill>
                  <a:schemeClr val="bg1"/>
                </a:solidFill>
                <a:latin typeface="+mn-lt"/>
              </a:rPr>
              <a:t>*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had ever been pregnant; 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Most had their first pregnancy at age 15-16y</a:t>
            </a:r>
            <a:endParaRPr lang="en-PH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9C92-3101-CE19-55E6-84EAE2B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028068" cy="400800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kern="100" dirty="0">
              <a:latin typeface="Helvetica Neue LT Pro 87 Heavy Condensed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PH" sz="2400" kern="100" dirty="0">
              <a:latin typeface="Helvetica Neue LT Pro 87 Heavy Condensed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5D01AD-6DC1-2B0D-F7E7-58E076D8E22E}"/>
              </a:ext>
            </a:extLst>
          </p:cNvPr>
          <p:cNvGraphicFramePr>
            <a:graphicFrameLocks/>
          </p:cNvGraphicFramePr>
          <p:nvPr/>
        </p:nvGraphicFramePr>
        <p:xfrm>
          <a:off x="958850" y="1669519"/>
          <a:ext cx="8168217" cy="40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BEB9A1-1167-E68A-B19F-D395AE150866}"/>
              </a:ext>
            </a:extLst>
          </p:cNvPr>
          <p:cNvSpPr txBox="1">
            <a:spLocks/>
          </p:cNvSpPr>
          <p:nvPr/>
        </p:nvSpPr>
        <p:spPr>
          <a:xfrm>
            <a:off x="9356077" y="2882065"/>
            <a:ext cx="2677234" cy="1216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Neue LT Pro 47 Light Condensed"/>
                <a:ea typeface="Helvetica Neue LT Pro 47 Light Condensed"/>
                <a:cs typeface="Helvetica Neue LT Pro 47 Light Condensed"/>
                <a:sym typeface="Helvetica Neue LT Pro 47 Light Condensed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Neue LT Pro 47 Light Condensed"/>
                <a:ea typeface="Helvetica Neue LT Pro 47 Light Condensed"/>
                <a:cs typeface="Helvetica Neue LT Pro 47 Light Condensed"/>
                <a:sym typeface="Helvetica Neue LT Pro 47 Light Condensed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Neue LT Pro 47 Light Condensed"/>
                <a:ea typeface="Helvetica Neue LT Pro 47 Light Condensed"/>
                <a:cs typeface="Helvetica Neue LT Pro 47 Light Condensed"/>
                <a:sym typeface="Helvetica Neue LT Pro 47 Light Condensed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Neue LT Pro 47 Light Condensed"/>
                <a:ea typeface="Helvetica Neue LT Pro 47 Light Condensed"/>
                <a:cs typeface="Helvetica Neue LT Pro 47 Light Condensed"/>
                <a:sym typeface="Helvetica Neue LT Pro 47 Light Condensed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Neue LT Pro 47 Light Condensed"/>
                <a:ea typeface="Helvetica Neue LT Pro 47 Light Condensed"/>
                <a:cs typeface="Helvetica Neue LT Pro 47 Light Condensed"/>
                <a:sym typeface="Helvetica Neue LT Pro 47 Light Condensed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NeueLT Pro 47 LtCn"/>
                <a:ea typeface="HelveticaNeueLT Pro 47 LtCn"/>
                <a:cs typeface="HelveticaNeueLT Pro 47 LtCn"/>
                <a:sym typeface="HelveticaNeueLT Pro 47 LtCn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NeueLT Pro 47 LtCn"/>
                <a:ea typeface="HelveticaNeueLT Pro 47 LtCn"/>
                <a:cs typeface="HelveticaNeueLT Pro 47 LtCn"/>
                <a:sym typeface="HelveticaNeueLT Pro 47 LtCn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NeueLT Pro 47 LtCn"/>
                <a:ea typeface="HelveticaNeueLT Pro 47 LtCn"/>
                <a:cs typeface="HelveticaNeueLT Pro 47 LtCn"/>
                <a:sym typeface="HelveticaNeueLT Pro 47 LtCn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NeueLT Pro 47 LtCn"/>
                <a:ea typeface="HelveticaNeueLT Pro 47 LtCn"/>
                <a:cs typeface="HelveticaNeueLT Pro 47 LtCn"/>
                <a:sym typeface="HelveticaNeueLT Pro 47 LtCn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222B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of 97 of those who ever had sex got pregnant.</a:t>
            </a:r>
            <a:endParaRPr lang="en-PH" sz="2400" dirty="0">
              <a:solidFill>
                <a:srgbClr val="222B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E12B2-9B11-D1BA-E086-B9462B099A67}"/>
              </a:ext>
            </a:extLst>
          </p:cNvPr>
          <p:cNvSpPr txBox="1"/>
          <p:nvPr/>
        </p:nvSpPr>
        <p:spPr>
          <a:xfrm>
            <a:off x="568962" y="5833632"/>
            <a:ext cx="322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*Weighted estimate</a:t>
            </a:r>
            <a:endParaRPr lang="en-PH" sz="16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6535D-8F20-0854-EA38-077D7E3C4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5303" r="2518" b="28100"/>
          <a:stretch/>
        </p:blipFill>
        <p:spPr>
          <a:xfrm>
            <a:off x="1" y="6155743"/>
            <a:ext cx="1219200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1519</Words>
  <Application>Microsoft Office PowerPoint</Application>
  <PresentationFormat>Widescreen</PresentationFormat>
  <Paragraphs>321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 </vt:lpstr>
      <vt:lpstr>Calibri Light</vt:lpstr>
      <vt:lpstr>Courier New</vt:lpstr>
      <vt:lpstr>Helvetica Neue LT Pro 87 Heavy Condensed</vt:lpstr>
      <vt:lpstr>Karla</vt:lpstr>
      <vt:lpstr>Lato</vt:lpstr>
      <vt:lpstr>Manrope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Initiation, Family Planning and Pregnancy  as of Wave 6 (mean age 16.4 y)  </vt:lpstr>
      <vt:lpstr>PowerPoint Presentation</vt:lpstr>
      <vt:lpstr>PowerPoint Presentation</vt:lpstr>
      <vt:lpstr>Among 16 y/o female cohort: 2.5%* had ever been pregnant;  Most had their first pregnancy at age 15-16y</vt:lpstr>
      <vt:lpstr>Profile of adolescent girls by pregnancy experience </vt:lpstr>
      <vt:lpstr>Child, Early, Forced Marriage and Unions (CEFMU) as of Wave 6 (mean age 16.4 y)  </vt:lpstr>
      <vt:lpstr>CEFMU PROFILE</vt:lpstr>
      <vt:lpstr>Types of CEFMU in the LCSFC*</vt:lpstr>
      <vt:lpstr>PowerPoint Presentation</vt:lpstr>
      <vt:lpstr>Childhood factors (10/11 y/o) associated with  Sexual Initiation, Pregnancy, and CEFMU by 16 y/o</vt:lpstr>
      <vt:lpstr>To sum, in 2022 (at mean age 16.4y):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Soria</dc:creator>
  <cp:lastModifiedBy>Nanette Lee Mayol</cp:lastModifiedBy>
  <cp:revision>131</cp:revision>
  <dcterms:created xsi:type="dcterms:W3CDTF">2024-08-24T02:44:39Z</dcterms:created>
  <dcterms:modified xsi:type="dcterms:W3CDTF">2024-11-15T09:38:31Z</dcterms:modified>
</cp:coreProperties>
</file>