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3"/>
  </p:notesMasterIdLst>
  <p:sldIdLst>
    <p:sldId id="256" r:id="rId2"/>
    <p:sldId id="262" r:id="rId3"/>
    <p:sldId id="350" r:id="rId4"/>
    <p:sldId id="351" r:id="rId5"/>
    <p:sldId id="281" r:id="rId6"/>
    <p:sldId id="325" r:id="rId7"/>
    <p:sldId id="326" r:id="rId8"/>
    <p:sldId id="398" r:id="rId9"/>
    <p:sldId id="399" r:id="rId10"/>
    <p:sldId id="400" r:id="rId11"/>
    <p:sldId id="282" r:id="rId12"/>
    <p:sldId id="407" r:id="rId13"/>
    <p:sldId id="361" r:id="rId14"/>
    <p:sldId id="405" r:id="rId15"/>
    <p:sldId id="285" r:id="rId16"/>
    <p:sldId id="286" r:id="rId17"/>
    <p:sldId id="364" r:id="rId18"/>
    <p:sldId id="287" r:id="rId19"/>
    <p:sldId id="288" r:id="rId20"/>
    <p:sldId id="310" r:id="rId21"/>
    <p:sldId id="311" r:id="rId22"/>
    <p:sldId id="379" r:id="rId23"/>
    <p:sldId id="376" r:id="rId24"/>
    <p:sldId id="312" r:id="rId25"/>
    <p:sldId id="313" r:id="rId26"/>
    <p:sldId id="314" r:id="rId27"/>
    <p:sldId id="315" r:id="rId28"/>
    <p:sldId id="408" r:id="rId29"/>
    <p:sldId id="409" r:id="rId30"/>
    <p:sldId id="410" r:id="rId31"/>
    <p:sldId id="411" r:id="rId32"/>
    <p:sldId id="343" r:id="rId33"/>
    <p:sldId id="395" r:id="rId34"/>
    <p:sldId id="394" r:id="rId35"/>
    <p:sldId id="323" r:id="rId36"/>
    <p:sldId id="403" r:id="rId37"/>
    <p:sldId id="324" r:id="rId38"/>
    <p:sldId id="404" r:id="rId39"/>
    <p:sldId id="355" r:id="rId40"/>
    <p:sldId id="356" r:id="rId41"/>
    <p:sldId id="273" r:id="rId42"/>
  </p:sldIdLst>
  <p:sldSz cx="18288000" cy="10287000"/>
  <p:notesSz cx="6858000" cy="9144000"/>
  <p:embeddedFontLst>
    <p:embeddedFont>
      <p:font typeface="Open Sans" panose="020B0604020202020204" charset="0"/>
      <p:regular r:id="rId44"/>
      <p:bold r:id="rId45"/>
      <p:italic r:id="rId46"/>
      <p:boldItalic r:id="rId47"/>
    </p:embeddedFont>
    <p:embeddedFont>
      <p:font typeface="Arial Rounded MT Bold" panose="020F0704030504030204" pitchFamily="34" charset="0"/>
      <p:regular r:id="rId48"/>
    </p:embeddedFont>
    <p:embeddedFont>
      <p:font typeface="Calibri Light" panose="020F0302020204030204" pitchFamily="34" charset="0"/>
      <p:regular r:id="rId49"/>
      <p:italic r:id="rId50"/>
    </p:embeddedFont>
    <p:embeddedFont>
      <p:font typeface="Anton" panose="020B0604020202020204" charset="0"/>
      <p:regular r:id="rId51"/>
    </p:embeddedFont>
    <p:embeddedFont>
      <p:font typeface="Arial Black" panose="020B0A04020102020204" pitchFamily="34" charset="0"/>
      <p:bold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9" userDrawn="1">
          <p15:clr>
            <a:srgbClr val="000000"/>
          </p15:clr>
        </p15:guide>
        <p15:guide id="2" pos="2865"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8F1C5"/>
    <a:srgbClr val="D4F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6" autoAdjust="0"/>
  </p:normalViewPr>
  <p:slideViewPr>
    <p:cSldViewPr snapToGrid="0" showGuides="1">
      <p:cViewPr varScale="1">
        <p:scale>
          <a:sx n="52" d="100"/>
          <a:sy n="52" d="100"/>
        </p:scale>
        <p:origin x="1536" y="67"/>
      </p:cViewPr>
      <p:guideLst>
        <p:guide orient="horz" pos="2159"/>
        <p:guide pos="2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05568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37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54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7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99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888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59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08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215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40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865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14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573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80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23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61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361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41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435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5326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688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555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21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651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0037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658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9969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91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6707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057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388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051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911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00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851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480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80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459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35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62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PH"/>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9D48720E-9DBB-4715-AA0D-30314255F1EC}" type="datetimeFigureOut">
              <a:rPr lang="en-PH" smtClean="0"/>
              <a:t>19/11/2024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2792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9D48720E-9DBB-4715-AA0D-30314255F1EC}" type="datetimeFigureOut">
              <a:rPr lang="en-PH" smtClean="0"/>
              <a:t>19/11/2024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22345941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9D48720E-9DBB-4715-AA0D-30314255F1EC}" type="datetimeFigureOut">
              <a:rPr lang="en-PH" smtClean="0"/>
              <a:t>19/11/2024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31792326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9D48720E-9DBB-4715-AA0D-30314255F1EC}" type="datetimeFigureOut">
              <a:rPr lang="en-PH" smtClean="0"/>
              <a:t>19/11/2024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225187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PH"/>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8720E-9DBB-4715-AA0D-30314255F1EC}" type="datetimeFigureOut">
              <a:rPr lang="en-PH" smtClean="0"/>
              <a:t>19/11/2024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422786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9D48720E-9DBB-4715-AA0D-30314255F1EC}" type="datetimeFigureOut">
              <a:rPr lang="en-PH" smtClean="0"/>
              <a:t>19/11/2024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176272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PH"/>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9D48720E-9DBB-4715-AA0D-30314255F1EC}" type="datetimeFigureOut">
              <a:rPr lang="en-PH" smtClean="0"/>
              <a:t>19/11/2024</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17473528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9D48720E-9DBB-4715-AA0D-30314255F1EC}" type="datetimeFigureOut">
              <a:rPr lang="en-PH" smtClean="0"/>
              <a:t>19/11/2024</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17468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8720E-9DBB-4715-AA0D-30314255F1EC}" type="datetimeFigureOut">
              <a:rPr lang="en-PH" smtClean="0"/>
              <a:t>19/11/2024</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185748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PH"/>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D48720E-9DBB-4715-AA0D-30314255F1EC}" type="datetimeFigureOut">
              <a:rPr lang="en-PH" smtClean="0"/>
              <a:t>19/11/2024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159871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PH"/>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PH"/>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D48720E-9DBB-4715-AA0D-30314255F1EC}" type="datetimeFigureOut">
              <a:rPr lang="en-PH" smtClean="0"/>
              <a:t>19/11/2024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6C37452D-A3BD-4759-AF9C-72737D40BCFC}" type="slidenum">
              <a:rPr lang="en-PH" smtClean="0"/>
              <a:t>‹#›</a:t>
            </a:fld>
            <a:endParaRPr lang="en-PH"/>
          </a:p>
        </p:txBody>
      </p:sp>
    </p:spTree>
    <p:extLst>
      <p:ext uri="{BB962C8B-B14F-4D97-AF65-F5344CB8AC3E}">
        <p14:creationId xmlns:p14="http://schemas.microsoft.com/office/powerpoint/2010/main" val="168240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9D48720E-9DBB-4715-AA0D-30314255F1EC}" type="datetimeFigureOut">
              <a:rPr lang="en-PH" smtClean="0"/>
              <a:t>19/11/2024</a:t>
            </a:fld>
            <a:endParaRPr lang="en-PH"/>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C37452D-A3BD-4759-AF9C-72737D40BCFC}" type="slidenum">
              <a:rPr lang="en-PH" smtClean="0"/>
              <a:t>‹#›</a:t>
            </a:fld>
            <a:endParaRPr lang="en-PH"/>
          </a:p>
        </p:txBody>
      </p:sp>
    </p:spTree>
    <p:extLst>
      <p:ext uri="{BB962C8B-B14F-4D97-AF65-F5344CB8AC3E}">
        <p14:creationId xmlns:p14="http://schemas.microsoft.com/office/powerpoint/2010/main" val="226604416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247082" y="5630140"/>
            <a:ext cx="8289733" cy="3917938"/>
          </a:xfrm>
          <a:prstGeom prst="rect">
            <a:avLst/>
          </a:prstGeom>
        </p:spPr>
      </p:pic>
      <p:pic>
        <p:nvPicPr>
          <p:cNvPr id="159" name="Google Shape;159;p11"/>
          <p:cNvPicPr preferRelativeResize="0"/>
          <p:nvPr/>
        </p:nvPicPr>
        <p:blipFill>
          <a:blip r:embed="rId4"/>
          <a:stretch>
            <a:fillRect/>
          </a:stretch>
        </p:blipFill>
        <p:spPr>
          <a:xfrm>
            <a:off x="579575" y="7817375"/>
            <a:ext cx="2166550" cy="2166575"/>
          </a:xfrm>
          <a:prstGeom prst="rect">
            <a:avLst/>
          </a:prstGeom>
          <a:noFill/>
          <a:ln>
            <a:noFill/>
          </a:ln>
        </p:spPr>
      </p:pic>
      <p:sp>
        <p:nvSpPr>
          <p:cNvPr id="140" name="Google Shape;140;p11"/>
          <p:cNvSpPr/>
          <p:nvPr/>
        </p:nvSpPr>
        <p:spPr>
          <a:xfrm>
            <a:off x="-4912211" y="6355707"/>
            <a:ext cx="11943501" cy="9983355"/>
          </a:xfrm>
          <a:custGeom>
            <a:avLst/>
            <a:gdLst/>
            <a:ahLst/>
            <a:cxnLst/>
            <a:rect l="l" t="t" r="r" b="b"/>
            <a:pathLst>
              <a:path w="4983480" h="4165600" extrusionOk="0">
                <a:moveTo>
                  <a:pt x="4537710" y="1230630"/>
                </a:moveTo>
                <a:cubicBezTo>
                  <a:pt x="4786630" y="1244600"/>
                  <a:pt x="4983480" y="1416050"/>
                  <a:pt x="4980940" y="1680210"/>
                </a:cubicBezTo>
                <a:cubicBezTo>
                  <a:pt x="4978400" y="1931670"/>
                  <a:pt x="4773930" y="2134870"/>
                  <a:pt x="4521200" y="2134870"/>
                </a:cubicBezTo>
                <a:cubicBezTo>
                  <a:pt x="4309110" y="2160270"/>
                  <a:pt x="3896360" y="2302510"/>
                  <a:pt x="4067810" y="2602230"/>
                </a:cubicBezTo>
                <a:cubicBezTo>
                  <a:pt x="4150360" y="2747010"/>
                  <a:pt x="4258310" y="2820670"/>
                  <a:pt x="4262120" y="3002280"/>
                </a:cubicBezTo>
                <a:cubicBezTo>
                  <a:pt x="4268470" y="3300730"/>
                  <a:pt x="3977640" y="3577590"/>
                  <a:pt x="3675380" y="3503930"/>
                </a:cubicBezTo>
                <a:cubicBezTo>
                  <a:pt x="3590290" y="3483610"/>
                  <a:pt x="3510280" y="3441700"/>
                  <a:pt x="3430270" y="3408680"/>
                </a:cubicBezTo>
                <a:cubicBezTo>
                  <a:pt x="3075940" y="3260090"/>
                  <a:pt x="2683510" y="3318510"/>
                  <a:pt x="2367280" y="3531870"/>
                </a:cubicBezTo>
                <a:cubicBezTo>
                  <a:pt x="2100580" y="3710940"/>
                  <a:pt x="1905000" y="3990340"/>
                  <a:pt x="1581150" y="4075430"/>
                </a:cubicBezTo>
                <a:cubicBezTo>
                  <a:pt x="1236980" y="4165600"/>
                  <a:pt x="855980" y="4089400"/>
                  <a:pt x="582930" y="3858260"/>
                </a:cubicBezTo>
                <a:cubicBezTo>
                  <a:pt x="349250" y="3657600"/>
                  <a:pt x="199390" y="3355340"/>
                  <a:pt x="201930" y="3048000"/>
                </a:cubicBezTo>
                <a:cubicBezTo>
                  <a:pt x="204470" y="2724150"/>
                  <a:pt x="365760" y="2429510"/>
                  <a:pt x="425450" y="2115820"/>
                </a:cubicBezTo>
                <a:cubicBezTo>
                  <a:pt x="459740" y="1931670"/>
                  <a:pt x="459740" y="1732280"/>
                  <a:pt x="393700" y="1554480"/>
                </a:cubicBezTo>
                <a:cubicBezTo>
                  <a:pt x="326390" y="1377950"/>
                  <a:pt x="177800" y="1267460"/>
                  <a:pt x="90170" y="1104900"/>
                </a:cubicBezTo>
                <a:cubicBezTo>
                  <a:pt x="33020" y="999490"/>
                  <a:pt x="0" y="877570"/>
                  <a:pt x="0" y="749300"/>
                </a:cubicBezTo>
                <a:cubicBezTo>
                  <a:pt x="0" y="335280"/>
                  <a:pt x="335280" y="0"/>
                  <a:pt x="749300" y="0"/>
                </a:cubicBezTo>
                <a:cubicBezTo>
                  <a:pt x="866140" y="0"/>
                  <a:pt x="982980" y="27940"/>
                  <a:pt x="1087120" y="80010"/>
                </a:cubicBezTo>
                <a:cubicBezTo>
                  <a:pt x="1272540" y="173990"/>
                  <a:pt x="1386840" y="354330"/>
                  <a:pt x="1570990" y="452120"/>
                </a:cubicBezTo>
                <a:cubicBezTo>
                  <a:pt x="1879600" y="615950"/>
                  <a:pt x="2148840" y="523240"/>
                  <a:pt x="2468880" y="466090"/>
                </a:cubicBezTo>
                <a:cubicBezTo>
                  <a:pt x="2672080" y="429260"/>
                  <a:pt x="2931160" y="431800"/>
                  <a:pt x="3117850" y="532130"/>
                </a:cubicBezTo>
                <a:cubicBezTo>
                  <a:pt x="3272790" y="614680"/>
                  <a:pt x="3361690" y="786130"/>
                  <a:pt x="3441700" y="934720"/>
                </a:cubicBezTo>
                <a:cubicBezTo>
                  <a:pt x="3662680" y="1341120"/>
                  <a:pt x="4132580" y="1210310"/>
                  <a:pt x="4523740" y="1229360"/>
                </a:cubicBezTo>
                <a:cubicBezTo>
                  <a:pt x="4530090" y="1229360"/>
                  <a:pt x="4533900" y="1230630"/>
                  <a:pt x="4537710" y="1230630"/>
                </a:cubicBezTo>
                <a:close/>
              </a:path>
            </a:pathLst>
          </a:custGeom>
          <a:solidFill>
            <a:srgbClr val="8E64F6">
              <a:alpha val="1725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1"/>
          <p:cNvGrpSpPr/>
          <p:nvPr/>
        </p:nvGrpSpPr>
        <p:grpSpPr>
          <a:xfrm>
            <a:off x="579755" y="5418455"/>
            <a:ext cx="5502910" cy="4323715"/>
            <a:chOff x="0" y="-47625"/>
            <a:chExt cx="1449366" cy="445934"/>
          </a:xfrm>
        </p:grpSpPr>
        <p:sp>
          <p:nvSpPr>
            <p:cNvPr id="142" name="Google Shape;142;p11"/>
            <p:cNvSpPr/>
            <p:nvPr/>
          </p:nvSpPr>
          <p:spPr>
            <a:xfrm>
              <a:off x="0" y="0"/>
              <a:ext cx="1449366" cy="398309"/>
            </a:xfrm>
            <a:custGeom>
              <a:avLst/>
              <a:gdLst/>
              <a:ahLst/>
              <a:cxnLst/>
              <a:rect l="l" t="t" r="r" b="b"/>
              <a:pathLst>
                <a:path w="1449366" h="398309" extrusionOk="0">
                  <a:moveTo>
                    <a:pt x="33764" y="0"/>
                  </a:moveTo>
                  <a:lnTo>
                    <a:pt x="1415602" y="0"/>
                  </a:lnTo>
                  <a:cubicBezTo>
                    <a:pt x="1424557" y="0"/>
                    <a:pt x="1433145" y="3557"/>
                    <a:pt x="1439477" y="9889"/>
                  </a:cubicBezTo>
                  <a:cubicBezTo>
                    <a:pt x="1445809" y="16221"/>
                    <a:pt x="1449366" y="24809"/>
                    <a:pt x="1449366" y="33764"/>
                  </a:cubicBezTo>
                  <a:lnTo>
                    <a:pt x="1449366" y="364545"/>
                  </a:lnTo>
                  <a:cubicBezTo>
                    <a:pt x="1449366" y="373499"/>
                    <a:pt x="1445809" y="382088"/>
                    <a:pt x="1439477" y="388420"/>
                  </a:cubicBezTo>
                  <a:cubicBezTo>
                    <a:pt x="1433145" y="394752"/>
                    <a:pt x="1424557" y="398309"/>
                    <a:pt x="1415602" y="398309"/>
                  </a:cubicBezTo>
                  <a:lnTo>
                    <a:pt x="33764" y="398309"/>
                  </a:lnTo>
                  <a:cubicBezTo>
                    <a:pt x="24809" y="398309"/>
                    <a:pt x="16221" y="394752"/>
                    <a:pt x="9889" y="388420"/>
                  </a:cubicBezTo>
                  <a:cubicBezTo>
                    <a:pt x="3557" y="382088"/>
                    <a:pt x="0" y="373499"/>
                    <a:pt x="0" y="364545"/>
                  </a:cubicBezTo>
                  <a:lnTo>
                    <a:pt x="0" y="33764"/>
                  </a:lnTo>
                  <a:cubicBezTo>
                    <a:pt x="0" y="24809"/>
                    <a:pt x="3557" y="16221"/>
                    <a:pt x="9889" y="9889"/>
                  </a:cubicBezTo>
                  <a:cubicBezTo>
                    <a:pt x="16221" y="3557"/>
                    <a:pt x="24809" y="0"/>
                    <a:pt x="33764" y="0"/>
                  </a:cubicBezTo>
                  <a:close/>
                </a:path>
              </a:pathLst>
            </a:custGeom>
            <a:solidFill>
              <a:srgbClr val="000000">
                <a:alpha val="0"/>
              </a:srgbClr>
            </a:solidFill>
            <a:ln w="38100" cap="rnd" cmpd="sng">
              <a:solidFill>
                <a:srgbClr val="8E64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txBox="1"/>
            <p:nvPr/>
          </p:nvSpPr>
          <p:spPr>
            <a:xfrm>
              <a:off x="0" y="-47625"/>
              <a:ext cx="1449366" cy="44593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144" name="Google Shape;144;p11"/>
          <p:cNvGrpSpPr/>
          <p:nvPr/>
        </p:nvGrpSpPr>
        <p:grpSpPr>
          <a:xfrm>
            <a:off x="749300" y="5545455"/>
            <a:ext cx="5163820" cy="4026535"/>
            <a:chOff x="0" y="-47625"/>
            <a:chExt cx="1360035" cy="379307"/>
          </a:xfrm>
        </p:grpSpPr>
        <p:sp>
          <p:nvSpPr>
            <p:cNvPr id="145" name="Google Shape;145;p11"/>
            <p:cNvSpPr/>
            <p:nvPr/>
          </p:nvSpPr>
          <p:spPr>
            <a:xfrm>
              <a:off x="0" y="0"/>
              <a:ext cx="1360035" cy="331682"/>
            </a:xfrm>
            <a:custGeom>
              <a:avLst/>
              <a:gdLst/>
              <a:ahLst/>
              <a:cxnLst/>
              <a:rect l="l" t="t" r="r" b="b"/>
              <a:pathLst>
                <a:path w="1360035" h="331682" extrusionOk="0">
                  <a:moveTo>
                    <a:pt x="35982" y="0"/>
                  </a:moveTo>
                  <a:lnTo>
                    <a:pt x="1324053" y="0"/>
                  </a:lnTo>
                  <a:cubicBezTo>
                    <a:pt x="1333596" y="0"/>
                    <a:pt x="1342748" y="3791"/>
                    <a:pt x="1349496" y="10539"/>
                  </a:cubicBezTo>
                  <a:cubicBezTo>
                    <a:pt x="1356244" y="17287"/>
                    <a:pt x="1360035" y="26439"/>
                    <a:pt x="1360035" y="35982"/>
                  </a:cubicBezTo>
                  <a:lnTo>
                    <a:pt x="1360035" y="295700"/>
                  </a:lnTo>
                  <a:cubicBezTo>
                    <a:pt x="1360035" y="315572"/>
                    <a:pt x="1343926" y="331682"/>
                    <a:pt x="1324053" y="331682"/>
                  </a:cubicBezTo>
                  <a:lnTo>
                    <a:pt x="35982" y="331682"/>
                  </a:lnTo>
                  <a:cubicBezTo>
                    <a:pt x="16110" y="331682"/>
                    <a:pt x="0" y="315572"/>
                    <a:pt x="0" y="295700"/>
                  </a:cubicBezTo>
                  <a:lnTo>
                    <a:pt x="0" y="35982"/>
                  </a:lnTo>
                  <a:cubicBezTo>
                    <a:pt x="0" y="16110"/>
                    <a:pt x="16110" y="0"/>
                    <a:pt x="35982"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txBox="1"/>
            <p:nvPr/>
          </p:nvSpPr>
          <p:spPr>
            <a:xfrm>
              <a:off x="0" y="-47625"/>
              <a:ext cx="1360035" cy="379307"/>
            </a:xfrm>
            <a:prstGeom prst="rect">
              <a:avLst/>
            </a:prstGeom>
            <a:noFill/>
            <a:ln>
              <a:noFill/>
            </a:ln>
          </p:spPr>
          <p:txBody>
            <a:bodyPr spcFirstLastPara="1" wrap="square" lIns="50800" tIns="50800" rIns="50800" bIns="50800" anchor="ctr" anchorCtr="0">
              <a:noAutofit/>
            </a:bodyPr>
            <a:lstStyle/>
            <a:p>
              <a:pPr marL="0" marR="0" lvl="0" indent="0" algn="ctr" rtl="0">
                <a:lnSpc>
                  <a:spcPct val="150000"/>
                </a:lnSpc>
                <a:spcBef>
                  <a:spcPts val="0"/>
                </a:spcBef>
                <a:spcAft>
                  <a:spcPts val="0"/>
                </a:spcAft>
                <a:buNone/>
              </a:pPr>
              <a:r>
                <a:rPr lang="en-US" sz="2400" b="1"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Marcelo R. </a:t>
              </a:r>
              <a:r>
                <a:rPr lang="en-US" sz="2400" b="1" i="0" u="none" strike="noStrike" cap="none" dirty="0" err="1">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Raquepo</a:t>
              </a:r>
              <a:r>
                <a:rPr lang="en-US" sz="2400" b="1"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 PhD</a:t>
              </a:r>
              <a:endParaRPr lang="en-US" sz="2400" b="0"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endParaRPr>
            </a:p>
            <a:p>
              <a:pPr marL="0" marR="0" lvl="0" indent="0" algn="ctr" rtl="0">
                <a:lnSpc>
                  <a:spcPct val="150000"/>
                </a:lnSpc>
                <a:spcBef>
                  <a:spcPts val="0"/>
                </a:spcBef>
                <a:spcAft>
                  <a:spcPts val="0"/>
                </a:spcAft>
                <a:buNone/>
              </a:pPr>
              <a:r>
                <a:rPr lang="en-US" sz="2400" b="0"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Allan T. Tabuyo, MST</a:t>
              </a:r>
            </a:p>
            <a:p>
              <a:pPr marL="0" marR="0" lvl="0" indent="0" algn="ctr" rtl="0">
                <a:lnSpc>
                  <a:spcPct val="150000"/>
                </a:lnSpc>
                <a:spcBef>
                  <a:spcPts val="0"/>
                </a:spcBef>
                <a:spcAft>
                  <a:spcPts val="0"/>
                </a:spcAft>
                <a:buNone/>
              </a:pPr>
              <a:r>
                <a:rPr lang="en-US" sz="2400" b="0"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Lyle </a:t>
              </a:r>
              <a:r>
                <a:rPr lang="en-US" sz="2400" b="0" i="0" u="none" strike="noStrike" cap="none" dirty="0" err="1">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Gavien</a:t>
              </a:r>
              <a:r>
                <a:rPr lang="en-US" sz="2400" b="0"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 L. </a:t>
              </a:r>
              <a:r>
                <a:rPr lang="en-US" sz="2400" b="0" i="0" u="none" strike="noStrike" cap="none" dirty="0" err="1">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Alcomendras</a:t>
              </a:r>
              <a:endParaRPr lang="en-US" sz="2400" b="0"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endParaRPr>
            </a:p>
            <a:p>
              <a:pPr marL="0" marR="0" lvl="0" indent="0" algn="ctr" rtl="0">
                <a:lnSpc>
                  <a:spcPct val="150000"/>
                </a:lnSpc>
                <a:spcBef>
                  <a:spcPts val="0"/>
                </a:spcBef>
                <a:spcAft>
                  <a:spcPts val="0"/>
                </a:spcAft>
                <a:buNone/>
              </a:pPr>
              <a:r>
                <a:rPr lang="en-US" sz="2400" b="0" i="0" u="none" strike="noStrike" cap="none" dirty="0" err="1">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Diosa</a:t>
              </a:r>
              <a:r>
                <a:rPr lang="en-US" sz="2400" b="0"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 G. </a:t>
              </a:r>
              <a:r>
                <a:rPr lang="en-US" sz="2400" b="0" i="0" u="none" strike="noStrike" cap="none" dirty="0" err="1">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Alasaas</a:t>
              </a:r>
              <a:r>
                <a:rPr lang="en-US" sz="2400" b="0" i="0" u="none" strike="noStrike" cap="none" dirty="0">
                  <a:solidFill>
                    <a:schemeClr val="dk1"/>
                  </a:solidFill>
                  <a:latin typeface="Arial Rounded MT Bold" panose="020F0704030504030204" charset="0"/>
                  <a:ea typeface="Calibri" panose="020F0502020204030204"/>
                  <a:cs typeface="Arial Rounded MT Bold" panose="020F0704030504030204" charset="0"/>
                  <a:sym typeface="Calibri" panose="020F0502020204030204"/>
                </a:rPr>
                <a:t>, MSc</a:t>
              </a:r>
            </a:p>
          </p:txBody>
        </p:sp>
      </p:grpSp>
      <p:grpSp>
        <p:nvGrpSpPr>
          <p:cNvPr id="148" name="Google Shape;148;p11"/>
          <p:cNvGrpSpPr/>
          <p:nvPr/>
        </p:nvGrpSpPr>
        <p:grpSpPr>
          <a:xfrm>
            <a:off x="0" y="-859790"/>
            <a:ext cx="18288000" cy="1726565"/>
            <a:chOff x="0" y="-47625"/>
            <a:chExt cx="4816593" cy="454700"/>
          </a:xfrm>
        </p:grpSpPr>
        <p:sp>
          <p:nvSpPr>
            <p:cNvPr id="149" name="Google Shape;149;p11"/>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55" name="Google Shape;155;p11"/>
          <p:cNvSpPr txBox="1"/>
          <p:nvPr/>
        </p:nvSpPr>
        <p:spPr>
          <a:xfrm>
            <a:off x="860135" y="1870016"/>
            <a:ext cx="16317521" cy="406265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600" b="1" i="0" u="none" strike="noStrike" cap="none" dirty="0">
                <a:ln>
                  <a:solidFill>
                    <a:schemeClr val="bg1"/>
                  </a:solidFill>
                </a:ln>
                <a:solidFill>
                  <a:srgbClr val="353499"/>
                </a:solidFill>
                <a:latin typeface="Arial Black" panose="020B0A04020102020204" pitchFamily="34" charset="0"/>
                <a:ea typeface="Anton"/>
                <a:cs typeface="Anton"/>
                <a:sym typeface="Anton"/>
              </a:rPr>
              <a:t>PREDICTORS OF CONTRACEPTIVE USE IN CAGAYAN VALLEY: INSIGHTS FROM THE 2022 NDHS RESULTS</a:t>
            </a:r>
          </a:p>
        </p:txBody>
      </p:sp>
      <p:cxnSp>
        <p:nvCxnSpPr>
          <p:cNvPr id="157" name="Google Shape;157;p11"/>
          <p:cNvCxnSpPr/>
          <p:nvPr/>
        </p:nvCxnSpPr>
        <p:spPr>
          <a:xfrm>
            <a:off x="14984496" y="431511"/>
            <a:ext cx="2788717" cy="0"/>
          </a:xfrm>
          <a:prstGeom prst="straightConnector1">
            <a:avLst/>
          </a:prstGeom>
          <a:noFill/>
          <a:ln w="38100" cap="flat" cmpd="sng">
            <a:solidFill>
              <a:srgbClr val="FFFFFF"/>
            </a:solidFill>
            <a:prstDash val="solid"/>
            <a:round/>
            <a:headEnd type="none" w="sm" len="sm"/>
            <a:tailEnd type="triangle" w="med" len="med"/>
          </a:ln>
        </p:spPr>
      </p:cxnSp>
      <p:pic>
        <p:nvPicPr>
          <p:cNvPr id="160" name="Google Shape;160;p11"/>
          <p:cNvPicPr preferRelativeResize="0"/>
          <p:nvPr/>
        </p:nvPicPr>
        <p:blipFill>
          <a:blip r:embed="rId4"/>
          <a:stretch>
            <a:fillRect/>
          </a:stretch>
        </p:blipFill>
        <p:spPr>
          <a:xfrm>
            <a:off x="12548100" y="-283175"/>
            <a:ext cx="2166550" cy="2166575"/>
          </a:xfrm>
          <a:prstGeom prst="rect">
            <a:avLst/>
          </a:prstGeom>
          <a:noFill/>
          <a:ln>
            <a:noFill/>
          </a:ln>
        </p:spPr>
      </p:pic>
      <p:pic>
        <p:nvPicPr>
          <p:cNvPr id="3" name="Picture 2" descr="download"/>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backgroundMark x1="86275" y1="19792" x2="86275" y2="19792"/>
                      </a14:backgroundRemoval>
                    </a14:imgEffect>
                  </a14:imgLayer>
                </a14:imgProps>
              </a:ext>
            </a:extLst>
          </a:blip>
          <a:stretch>
            <a:fillRect/>
          </a:stretch>
        </p:blipFill>
        <p:spPr>
          <a:xfrm>
            <a:off x="7490603" y="-300876"/>
            <a:ext cx="2064625" cy="1944000"/>
          </a:xfrm>
          <a:prstGeom prst="rect">
            <a:avLst/>
          </a:prstGeom>
        </p:spPr>
      </p:pic>
      <p:pic>
        <p:nvPicPr>
          <p:cNvPr id="2" name="Picture 1" descr="CSU_cagayan"/>
          <p:cNvPicPr>
            <a:picLocks noChangeAspect="1"/>
          </p:cNvPicPr>
          <p:nvPr/>
        </p:nvPicPr>
        <p:blipFill>
          <a:blip r:embed="rId7"/>
          <a:stretch>
            <a:fillRect/>
          </a:stretch>
        </p:blipFill>
        <p:spPr>
          <a:xfrm>
            <a:off x="5823122" y="-944"/>
            <a:ext cx="1397635" cy="1397635"/>
          </a:xfrm>
          <a:prstGeom prst="rect">
            <a:avLst/>
          </a:prstGeom>
        </p:spPr>
      </p:pic>
      <p:pic>
        <p:nvPicPr>
          <p:cNvPr id="6" name="Picture 5">
            <a:extLst>
              <a:ext uri="{FF2B5EF4-FFF2-40B4-BE49-F238E27FC236}">
                <a16:creationId xmlns="" xmlns:a16="http://schemas.microsoft.com/office/drawing/2014/main" id="{D58B1F43-F529-401C-A9F4-AAFCC16184B5}"/>
              </a:ext>
            </a:extLst>
          </p:cNvPr>
          <p:cNvPicPr>
            <a:picLocks noChangeAspect="1"/>
          </p:cNvPicPr>
          <p:nvPr/>
        </p:nvPicPr>
        <p:blipFill>
          <a:blip r:embed="rId8"/>
          <a:stretch>
            <a:fillRect/>
          </a:stretch>
        </p:blipFill>
        <p:spPr>
          <a:xfrm>
            <a:off x="9555228" y="-600600"/>
            <a:ext cx="2384200" cy="248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2414548" y="3125438"/>
            <a:ext cx="17056100" cy="240065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000" b="0" i="0" u="none" strike="noStrike" cap="none" dirty="0" smtClean="0">
                <a:solidFill>
                  <a:srgbClr val="353499"/>
                </a:solidFill>
                <a:latin typeface="Anton"/>
                <a:ea typeface="Anton"/>
                <a:cs typeface="Anton"/>
                <a:sym typeface="Anton"/>
              </a:rPr>
              <a:t>SUMMARY OF FINDINGS</a:t>
            </a:r>
            <a:endParaRPr lang="en-US" sz="13000" b="0" i="0" u="none" strike="noStrike" cap="none" dirty="0">
              <a:solidFill>
                <a:srgbClr val="353499"/>
              </a:solidFill>
              <a:latin typeface="Anton"/>
              <a:ea typeface="Anton"/>
              <a:cs typeface="Anton"/>
              <a:sym typeface="Anton"/>
            </a:endParaRPr>
          </a:p>
        </p:txBody>
      </p:sp>
    </p:spTree>
    <p:extLst>
      <p:ext uri="{BB962C8B-B14F-4D97-AF65-F5344CB8AC3E}">
        <p14:creationId xmlns:p14="http://schemas.microsoft.com/office/powerpoint/2010/main" val="140393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541860"/>
            <a:ext cx="17630775" cy="7081520"/>
          </a:xfrm>
          <a:prstGeom prst="rect">
            <a:avLst/>
          </a:prstGeom>
          <a:noFill/>
          <a:ln>
            <a:noFill/>
          </a:ln>
        </p:spPr>
        <p:txBody>
          <a:bodyPr spcFirstLastPara="1" wrap="square" lIns="0" tIns="0" rIns="0" bIns="0" anchor="t" anchorCtr="0">
            <a:noAutofit/>
          </a:bodyPr>
          <a:lstStyle/>
          <a:p>
            <a:pPr lvl="0">
              <a:lnSpc>
                <a:spcPct val="140000"/>
              </a:lnSpc>
            </a:pPr>
            <a:endParaRPr lang="en-US" sz="40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Ø"/>
            </a:pPr>
            <a:r>
              <a:rPr lang="en-US" sz="4000" b="1" dirty="0">
                <a:solidFill>
                  <a:srgbClr val="FF0000"/>
                </a:solidFill>
                <a:latin typeface="Open Sans"/>
                <a:ea typeface="Open Sans"/>
                <a:cs typeface="Open Sans"/>
                <a:sym typeface="Open Sans"/>
              </a:rPr>
              <a:t>Older </a:t>
            </a:r>
            <a:r>
              <a:rPr lang="en-US" sz="4000" b="1" dirty="0" smtClean="0">
                <a:solidFill>
                  <a:srgbClr val="FF0000"/>
                </a:solidFill>
                <a:latin typeface="Open Sans"/>
                <a:ea typeface="Open Sans"/>
                <a:cs typeface="Open Sans"/>
                <a:sym typeface="Open Sans"/>
              </a:rPr>
              <a:t>individuals</a:t>
            </a:r>
            <a:r>
              <a:rPr lang="en-US" sz="4000" b="1" dirty="0" smtClean="0">
                <a:solidFill>
                  <a:schemeClr val="tx1"/>
                </a:solidFill>
                <a:latin typeface="Open Sans"/>
                <a:ea typeface="Open Sans"/>
                <a:cs typeface="Open Sans"/>
                <a:sym typeface="Open Sans"/>
              </a:rPr>
              <a:t> </a:t>
            </a:r>
            <a:r>
              <a:rPr lang="en-US" sz="4000" b="1" dirty="0">
                <a:solidFill>
                  <a:schemeClr val="tx1"/>
                </a:solidFill>
                <a:latin typeface="Open Sans"/>
                <a:ea typeface="Open Sans"/>
                <a:cs typeface="Open Sans"/>
                <a:sym typeface="Open Sans"/>
              </a:rPr>
              <a:t>are more likely to use modern contraceptives and have greater exposure to family planning programs and better access to modern contraceptive methods.</a:t>
            </a:r>
          </a:p>
          <a:p>
            <a:pPr marL="457200" lvl="0" indent="-457200">
              <a:lnSpc>
                <a:spcPct val="140000"/>
              </a:lnSpc>
              <a:buFont typeface="Wingdings" panose="05000000000000000000" pitchFamily="2" charset="2"/>
              <a:buChar char="Ø"/>
            </a:pPr>
            <a:r>
              <a:rPr lang="en-US" sz="4000" b="1" dirty="0">
                <a:solidFill>
                  <a:srgbClr val="FF0000"/>
                </a:solidFill>
                <a:latin typeface="Open Sans"/>
                <a:ea typeface="Open Sans"/>
                <a:cs typeface="Open Sans"/>
                <a:sym typeface="Open Sans"/>
              </a:rPr>
              <a:t>Married couples </a:t>
            </a:r>
            <a:r>
              <a:rPr lang="en-US" sz="4000" b="1" dirty="0">
                <a:solidFill>
                  <a:schemeClr val="tx1"/>
                </a:solidFill>
                <a:latin typeface="Open Sans"/>
                <a:ea typeface="Open Sans"/>
                <a:cs typeface="Open Sans"/>
                <a:sym typeface="Open Sans"/>
              </a:rPr>
              <a:t>show higher usage rates of family planning methods, with a preference for modern methods. </a:t>
            </a:r>
          </a:p>
          <a:p>
            <a:pPr marL="457200" lvl="0" indent="-457200">
              <a:lnSpc>
                <a:spcPct val="140000"/>
              </a:lnSpc>
              <a:buFont typeface="Wingdings" panose="05000000000000000000" pitchFamily="2" charset="2"/>
              <a:buChar char="Ø"/>
            </a:pPr>
            <a:r>
              <a:rPr lang="en-US" sz="4000" b="1" dirty="0">
                <a:solidFill>
                  <a:srgbClr val="FF0000"/>
                </a:solidFill>
                <a:latin typeface="Open Sans"/>
                <a:ea typeface="Open Sans"/>
                <a:cs typeface="Open Sans"/>
                <a:sym typeface="Open Sans"/>
              </a:rPr>
              <a:t>Unmarried individuals </a:t>
            </a:r>
            <a:r>
              <a:rPr lang="en-US" sz="4000" b="1" dirty="0">
                <a:solidFill>
                  <a:schemeClr val="tx1"/>
                </a:solidFill>
                <a:latin typeface="Open Sans"/>
                <a:ea typeface="Open Sans"/>
                <a:cs typeface="Open Sans"/>
                <a:sym typeface="Open Sans"/>
              </a:rPr>
              <a:t>have lower usage rates and are more likely to use traditional methods.</a:t>
            </a:r>
          </a:p>
        </p:txBody>
      </p:sp>
      <p:grpSp>
        <p:nvGrpSpPr>
          <p:cNvPr id="14" name="Google Shape;326;p17">
            <a:extLst>
              <a:ext uri="{FF2B5EF4-FFF2-40B4-BE49-F238E27FC236}">
                <a16:creationId xmlns="" xmlns:a16="http://schemas.microsoft.com/office/drawing/2014/main" id="{032926CB-7FCF-4895-ADD5-56559A34C5CE}"/>
              </a:ext>
            </a:extLst>
          </p:cNvPr>
          <p:cNvGrpSpPr/>
          <p:nvPr/>
        </p:nvGrpSpPr>
        <p:grpSpPr>
          <a:xfrm>
            <a:off x="266700" y="566776"/>
            <a:ext cx="18288000" cy="1726440"/>
            <a:chOff x="0" y="-241102"/>
            <a:chExt cx="24384000" cy="2301921"/>
          </a:xfrm>
        </p:grpSpPr>
        <p:grpSp>
          <p:nvGrpSpPr>
            <p:cNvPr id="15" name="Google Shape;327;p17">
              <a:extLst>
                <a:ext uri="{FF2B5EF4-FFF2-40B4-BE49-F238E27FC236}">
                  <a16:creationId xmlns="" xmlns:a16="http://schemas.microsoft.com/office/drawing/2014/main" id="{160CBC63-5D8C-4649-8F19-40F71C2E78D8}"/>
                </a:ext>
              </a:extLst>
            </p:cNvPr>
            <p:cNvGrpSpPr/>
            <p:nvPr/>
          </p:nvGrpSpPr>
          <p:grpSpPr>
            <a:xfrm>
              <a:off x="0" y="-241102"/>
              <a:ext cx="24384000" cy="2301921"/>
              <a:chOff x="0" y="-47625"/>
              <a:chExt cx="4816593" cy="454700"/>
            </a:xfrm>
          </p:grpSpPr>
          <p:sp>
            <p:nvSpPr>
              <p:cNvPr id="17" name="Google Shape;328;p17">
                <a:extLst>
                  <a:ext uri="{FF2B5EF4-FFF2-40B4-BE49-F238E27FC236}">
                    <a16:creationId xmlns="" xmlns:a16="http://schemas.microsoft.com/office/drawing/2014/main" id="{46E9711A-D92A-43F2-AE01-067ED672932A}"/>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9;p17">
                <a:extLst>
                  <a:ext uri="{FF2B5EF4-FFF2-40B4-BE49-F238E27FC236}">
                    <a16:creationId xmlns="" xmlns:a16="http://schemas.microsoft.com/office/drawing/2014/main" id="{CF7440F2-5D43-4586-B508-C04FFC2EF155}"/>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6" name="Google Shape;334;p17">
              <a:extLst>
                <a:ext uri="{FF2B5EF4-FFF2-40B4-BE49-F238E27FC236}">
                  <a16:creationId xmlns="" xmlns:a16="http://schemas.microsoft.com/office/drawing/2014/main" id="{20E9A351-476C-42F7-8361-591CDD085893}"/>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9" name="Google Shape;335;p17">
            <a:extLst>
              <a:ext uri="{FF2B5EF4-FFF2-40B4-BE49-F238E27FC236}">
                <a16:creationId xmlns="" xmlns:a16="http://schemas.microsoft.com/office/drawing/2014/main" id="{608F182F-131C-4FEC-8D96-F496E13DA7C4}"/>
              </a:ext>
            </a:extLst>
          </p:cNvPr>
          <p:cNvSpPr txBox="1"/>
          <p:nvPr/>
        </p:nvSpPr>
        <p:spPr>
          <a:xfrm>
            <a:off x="328610" y="793114"/>
            <a:ext cx="17056100" cy="1772793"/>
          </a:xfrm>
          <a:prstGeom prst="rect">
            <a:avLst/>
          </a:prstGeom>
          <a:noFill/>
          <a:ln>
            <a:noFill/>
          </a:ln>
        </p:spPr>
        <p:txBody>
          <a:bodyPr spcFirstLastPara="1" wrap="square" lIns="0" tIns="0" rIns="0" bIns="0" anchor="t" anchorCtr="0">
            <a:spAutoFit/>
          </a:bodyPr>
          <a:lstStyle/>
          <a:p>
            <a:pPr marL="0" indent="0">
              <a:lnSpc>
                <a:spcPct val="120000"/>
              </a:lnSpc>
              <a:buNone/>
            </a:pPr>
            <a:r>
              <a:rPr lang="en-US" sz="9600" cap="none" dirty="0">
                <a:solidFill>
                  <a:srgbClr val="353499"/>
                </a:solidFill>
                <a:latin typeface="Anton"/>
                <a:ea typeface="Anton"/>
                <a:cs typeface="Anton"/>
                <a:sym typeface="Anton"/>
              </a:rPr>
              <a:t>Background Information</a:t>
            </a:r>
            <a:endParaRPr lang="en-US" sz="13000" cap="none" dirty="0">
              <a:solidFill>
                <a:srgbClr val="353499"/>
              </a:solidFill>
              <a:latin typeface="Anton"/>
              <a:ea typeface="Anton"/>
              <a:cs typeface="Anton"/>
              <a:sym typeface="Anto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541859"/>
            <a:ext cx="17630775" cy="7808617"/>
          </a:xfrm>
          <a:prstGeom prst="rect">
            <a:avLst/>
          </a:prstGeom>
          <a:noFill/>
          <a:ln>
            <a:noFill/>
          </a:ln>
        </p:spPr>
        <p:txBody>
          <a:bodyPr spcFirstLastPara="1" wrap="square" lIns="0" tIns="0" rIns="0" bIns="0" anchor="t" anchorCtr="0">
            <a:noAutofit/>
          </a:bodyPr>
          <a:lstStyle/>
          <a:p>
            <a:pPr lvl="0">
              <a:lnSpc>
                <a:spcPct val="140000"/>
              </a:lnSpc>
            </a:pPr>
            <a:endParaRPr lang="en-US" sz="4000" b="1" dirty="0">
              <a:solidFill>
                <a:schemeClr val="tx1"/>
              </a:solidFill>
              <a:latin typeface="Open Sans"/>
              <a:ea typeface="Open Sans"/>
              <a:cs typeface="Open Sans"/>
              <a:sym typeface="Open Sans"/>
            </a:endParaRPr>
          </a:p>
          <a:p>
            <a:pPr marL="457200" indent="-457200">
              <a:lnSpc>
                <a:spcPct val="140000"/>
              </a:lnSpc>
              <a:buFont typeface="Wingdings" panose="05000000000000000000" pitchFamily="2" charset="2"/>
              <a:buChar char="Ø"/>
            </a:pPr>
            <a:r>
              <a:rPr lang="en-US" sz="4000" b="1" dirty="0">
                <a:solidFill>
                  <a:schemeClr val="tx1"/>
                </a:solidFill>
                <a:latin typeface="Open Sans"/>
                <a:ea typeface="Open Sans"/>
                <a:cs typeface="Open Sans"/>
                <a:sym typeface="Open Sans"/>
              </a:rPr>
              <a:t>The majority of both traditional and modern contraceptive users </a:t>
            </a:r>
            <a:r>
              <a:rPr lang="en-US" sz="4000" b="1" dirty="0">
                <a:solidFill>
                  <a:srgbClr val="FF0000"/>
                </a:solidFill>
                <a:latin typeface="Open Sans"/>
                <a:ea typeface="Open Sans"/>
                <a:cs typeface="Open Sans"/>
                <a:sym typeface="Open Sans"/>
              </a:rPr>
              <a:t>reside in rural areas</a:t>
            </a:r>
            <a:r>
              <a:rPr lang="en-US" sz="4000" b="1" dirty="0">
                <a:solidFill>
                  <a:schemeClr val="tx1"/>
                </a:solidFill>
                <a:latin typeface="Open Sans"/>
                <a:ea typeface="Open Sans"/>
                <a:cs typeface="Open Sans"/>
                <a:sym typeface="Open Sans"/>
              </a:rPr>
              <a:t>. </a:t>
            </a:r>
            <a:endParaRPr lang="en-US" sz="4000" b="1" dirty="0" smtClean="0">
              <a:solidFill>
                <a:schemeClr val="tx1"/>
              </a:solidFill>
              <a:latin typeface="Open Sans"/>
              <a:ea typeface="Open Sans"/>
              <a:cs typeface="Open Sans"/>
              <a:sym typeface="Open Sans"/>
            </a:endParaRPr>
          </a:p>
          <a:p>
            <a:pPr>
              <a:lnSpc>
                <a:spcPct val="140000"/>
              </a:lnSpc>
            </a:pPr>
            <a:endParaRPr lang="en-US" sz="4000" b="1" dirty="0" smtClean="0">
              <a:solidFill>
                <a:schemeClr val="tx1"/>
              </a:solidFill>
              <a:latin typeface="Open Sans"/>
              <a:ea typeface="Open Sans"/>
              <a:cs typeface="Open Sans"/>
              <a:sym typeface="Open Sans"/>
            </a:endParaRPr>
          </a:p>
          <a:p>
            <a:pPr marL="457200" indent="-457200">
              <a:lnSpc>
                <a:spcPct val="140000"/>
              </a:lnSpc>
              <a:buFont typeface="Wingdings" panose="05000000000000000000" pitchFamily="2" charset="2"/>
              <a:buChar char="Ø"/>
            </a:pPr>
            <a:r>
              <a:rPr lang="en-US" sz="4000" b="1" i="0" u="none" strike="noStrike" cap="none" dirty="0" smtClean="0">
                <a:solidFill>
                  <a:srgbClr val="FF0000"/>
                </a:solidFill>
                <a:latin typeface="Open Sans"/>
                <a:ea typeface="Open Sans"/>
                <a:cs typeface="Open Sans"/>
                <a:sym typeface="Open Sans"/>
              </a:rPr>
              <a:t>Higher </a:t>
            </a:r>
            <a:r>
              <a:rPr lang="en-US" sz="4000" b="1" i="0" u="none" strike="noStrike" cap="none" dirty="0">
                <a:solidFill>
                  <a:srgbClr val="FF0000"/>
                </a:solidFill>
                <a:latin typeface="Open Sans"/>
                <a:ea typeface="Open Sans"/>
                <a:cs typeface="Open Sans"/>
                <a:sym typeface="Open Sans"/>
              </a:rPr>
              <a:t>educational attainment </a:t>
            </a:r>
            <a:r>
              <a:rPr lang="en-US" sz="4000" b="1" i="0" u="none" strike="noStrike" cap="none" dirty="0" smtClean="0">
                <a:solidFill>
                  <a:schemeClr val="tx1"/>
                </a:solidFill>
                <a:latin typeface="Open Sans"/>
                <a:ea typeface="Open Sans"/>
                <a:cs typeface="Open Sans"/>
                <a:sym typeface="Open Sans"/>
              </a:rPr>
              <a:t>(tertiary) is </a:t>
            </a:r>
            <a:r>
              <a:rPr lang="en-US" sz="4000" b="1" i="0" u="none" strike="noStrike" cap="none" dirty="0">
                <a:solidFill>
                  <a:schemeClr val="tx1"/>
                </a:solidFill>
                <a:latin typeface="Open Sans"/>
                <a:ea typeface="Open Sans"/>
                <a:cs typeface="Open Sans"/>
                <a:sym typeface="Open Sans"/>
              </a:rPr>
              <a:t>linked to increased use of modern </a:t>
            </a:r>
            <a:r>
              <a:rPr lang="en-US" sz="4000" b="1" i="0" u="none" strike="noStrike" cap="none" dirty="0" smtClean="0">
                <a:solidFill>
                  <a:schemeClr val="tx1"/>
                </a:solidFill>
                <a:latin typeface="Open Sans"/>
                <a:ea typeface="Open Sans"/>
                <a:cs typeface="Open Sans"/>
                <a:sym typeface="Open Sans"/>
              </a:rPr>
              <a:t>contraceptive methods</a:t>
            </a:r>
            <a:r>
              <a:rPr lang="en-US" sz="4000" b="1" i="0" u="none" strike="noStrike" cap="none" dirty="0">
                <a:solidFill>
                  <a:schemeClr val="tx1"/>
                </a:solidFill>
                <a:latin typeface="Open Sans"/>
                <a:ea typeface="Open Sans"/>
                <a:cs typeface="Open Sans"/>
                <a:sym typeface="Open Sans"/>
              </a:rPr>
              <a:t>. </a:t>
            </a:r>
            <a:r>
              <a:rPr lang="en-US" sz="4000" b="1" i="0" u="none" strike="noStrike" cap="none" dirty="0" smtClean="0">
                <a:solidFill>
                  <a:schemeClr val="tx1"/>
                </a:solidFill>
                <a:latin typeface="Open Sans"/>
                <a:ea typeface="Open Sans"/>
                <a:cs typeface="Open Sans"/>
                <a:sym typeface="Open Sans"/>
              </a:rPr>
              <a:t> </a:t>
            </a:r>
          </a:p>
          <a:p>
            <a:pPr marL="457200" indent="-457200">
              <a:lnSpc>
                <a:spcPct val="140000"/>
              </a:lnSpc>
              <a:buFont typeface="Wingdings" panose="05000000000000000000" pitchFamily="2" charset="2"/>
              <a:buChar char="Ø"/>
            </a:pPr>
            <a:endParaRPr lang="en-US" sz="4000" b="1" i="0" u="none" strike="noStrike" cap="none" dirty="0" smtClean="0">
              <a:solidFill>
                <a:schemeClr val="tx1"/>
              </a:solidFill>
              <a:latin typeface="Open Sans"/>
              <a:ea typeface="Open Sans"/>
              <a:cs typeface="Open Sans"/>
              <a:sym typeface="Open Sans"/>
            </a:endParaRPr>
          </a:p>
          <a:p>
            <a:pPr marL="457200" indent="-457200">
              <a:lnSpc>
                <a:spcPct val="140000"/>
              </a:lnSpc>
              <a:buFont typeface="Wingdings" panose="05000000000000000000" pitchFamily="2" charset="2"/>
              <a:buChar char="Ø"/>
            </a:pPr>
            <a:r>
              <a:rPr lang="en-US" sz="4000" b="1" dirty="0">
                <a:solidFill>
                  <a:schemeClr val="tx1"/>
                </a:solidFill>
                <a:latin typeface="Open Sans"/>
                <a:ea typeface="Open Sans"/>
                <a:cs typeface="Open Sans"/>
                <a:sym typeface="Open Sans"/>
              </a:rPr>
              <a:t>The majority of both traditional and modern contraceptive users in the Cagayan Valley are </a:t>
            </a:r>
            <a:r>
              <a:rPr lang="en-US" sz="4000" b="1" dirty="0">
                <a:solidFill>
                  <a:srgbClr val="FF0000"/>
                </a:solidFill>
                <a:latin typeface="Open Sans"/>
                <a:ea typeface="Open Sans"/>
                <a:cs typeface="Open Sans"/>
                <a:sym typeface="Open Sans"/>
              </a:rPr>
              <a:t>Roman Catholics</a:t>
            </a:r>
            <a:r>
              <a:rPr lang="en-US" sz="4000" b="1" dirty="0">
                <a:solidFill>
                  <a:schemeClr val="tx1"/>
                </a:solidFill>
                <a:latin typeface="Open Sans"/>
                <a:ea typeface="Open Sans"/>
                <a:cs typeface="Open Sans"/>
                <a:sym typeface="Open Sans"/>
              </a:rPr>
              <a:t>. </a:t>
            </a:r>
          </a:p>
          <a:p>
            <a:pPr marL="457200" indent="-457200">
              <a:lnSpc>
                <a:spcPct val="140000"/>
              </a:lnSpc>
              <a:buFont typeface="Wingdings" panose="05000000000000000000" pitchFamily="2" charset="2"/>
              <a:buChar char="Ø"/>
            </a:pPr>
            <a:endParaRPr lang="en-US" sz="4000" b="1" i="0" u="none" strike="noStrike" cap="none" dirty="0">
              <a:solidFill>
                <a:schemeClr val="tx1"/>
              </a:solidFill>
              <a:latin typeface="Open Sans"/>
              <a:ea typeface="Open Sans"/>
              <a:cs typeface="Open Sans"/>
              <a:sym typeface="Open Sans"/>
            </a:endParaRPr>
          </a:p>
        </p:txBody>
      </p:sp>
      <p:grpSp>
        <p:nvGrpSpPr>
          <p:cNvPr id="14" name="Google Shape;326;p17">
            <a:extLst>
              <a:ext uri="{FF2B5EF4-FFF2-40B4-BE49-F238E27FC236}">
                <a16:creationId xmlns="" xmlns:a16="http://schemas.microsoft.com/office/drawing/2014/main" id="{032926CB-7FCF-4895-ADD5-56559A34C5CE}"/>
              </a:ext>
            </a:extLst>
          </p:cNvPr>
          <p:cNvGrpSpPr/>
          <p:nvPr/>
        </p:nvGrpSpPr>
        <p:grpSpPr>
          <a:xfrm>
            <a:off x="266700" y="566776"/>
            <a:ext cx="18288000" cy="1726440"/>
            <a:chOff x="0" y="-241102"/>
            <a:chExt cx="24384000" cy="2301921"/>
          </a:xfrm>
        </p:grpSpPr>
        <p:grpSp>
          <p:nvGrpSpPr>
            <p:cNvPr id="15" name="Google Shape;327;p17">
              <a:extLst>
                <a:ext uri="{FF2B5EF4-FFF2-40B4-BE49-F238E27FC236}">
                  <a16:creationId xmlns="" xmlns:a16="http://schemas.microsoft.com/office/drawing/2014/main" id="{160CBC63-5D8C-4649-8F19-40F71C2E78D8}"/>
                </a:ext>
              </a:extLst>
            </p:cNvPr>
            <p:cNvGrpSpPr/>
            <p:nvPr/>
          </p:nvGrpSpPr>
          <p:grpSpPr>
            <a:xfrm>
              <a:off x="0" y="-241102"/>
              <a:ext cx="24384000" cy="2301921"/>
              <a:chOff x="0" y="-47625"/>
              <a:chExt cx="4816593" cy="454700"/>
            </a:xfrm>
          </p:grpSpPr>
          <p:sp>
            <p:nvSpPr>
              <p:cNvPr id="17" name="Google Shape;328;p17">
                <a:extLst>
                  <a:ext uri="{FF2B5EF4-FFF2-40B4-BE49-F238E27FC236}">
                    <a16:creationId xmlns="" xmlns:a16="http://schemas.microsoft.com/office/drawing/2014/main" id="{46E9711A-D92A-43F2-AE01-067ED672932A}"/>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9;p17">
                <a:extLst>
                  <a:ext uri="{FF2B5EF4-FFF2-40B4-BE49-F238E27FC236}">
                    <a16:creationId xmlns="" xmlns:a16="http://schemas.microsoft.com/office/drawing/2014/main" id="{CF7440F2-5D43-4586-B508-C04FFC2EF155}"/>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6" name="Google Shape;334;p17">
              <a:extLst>
                <a:ext uri="{FF2B5EF4-FFF2-40B4-BE49-F238E27FC236}">
                  <a16:creationId xmlns="" xmlns:a16="http://schemas.microsoft.com/office/drawing/2014/main" id="{20E9A351-476C-42F7-8361-591CDD085893}"/>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9" name="Google Shape;335;p17">
            <a:extLst>
              <a:ext uri="{FF2B5EF4-FFF2-40B4-BE49-F238E27FC236}">
                <a16:creationId xmlns="" xmlns:a16="http://schemas.microsoft.com/office/drawing/2014/main" id="{608F182F-131C-4FEC-8D96-F496E13DA7C4}"/>
              </a:ext>
            </a:extLst>
          </p:cNvPr>
          <p:cNvSpPr txBox="1"/>
          <p:nvPr/>
        </p:nvSpPr>
        <p:spPr>
          <a:xfrm>
            <a:off x="328610" y="793114"/>
            <a:ext cx="17056100" cy="1772793"/>
          </a:xfrm>
          <a:prstGeom prst="rect">
            <a:avLst/>
          </a:prstGeom>
          <a:noFill/>
          <a:ln>
            <a:noFill/>
          </a:ln>
        </p:spPr>
        <p:txBody>
          <a:bodyPr spcFirstLastPara="1" wrap="square" lIns="0" tIns="0" rIns="0" bIns="0" anchor="t" anchorCtr="0">
            <a:spAutoFit/>
          </a:bodyPr>
          <a:lstStyle/>
          <a:p>
            <a:pPr marL="0" indent="0">
              <a:lnSpc>
                <a:spcPct val="120000"/>
              </a:lnSpc>
              <a:buNone/>
            </a:pPr>
            <a:r>
              <a:rPr lang="en-US" sz="9600" cap="none" dirty="0">
                <a:solidFill>
                  <a:srgbClr val="353499"/>
                </a:solidFill>
                <a:latin typeface="Anton"/>
                <a:ea typeface="Anton"/>
                <a:cs typeface="Anton"/>
                <a:sym typeface="Anton"/>
              </a:rPr>
              <a:t>Background Information</a:t>
            </a:r>
            <a:endParaRPr lang="en-US" sz="13000" cap="none" dirty="0">
              <a:solidFill>
                <a:srgbClr val="353499"/>
              </a:solidFill>
              <a:latin typeface="Anton"/>
              <a:ea typeface="Anton"/>
              <a:cs typeface="Anton"/>
              <a:sym typeface="Anton"/>
            </a:endParaRPr>
          </a:p>
        </p:txBody>
      </p:sp>
    </p:spTree>
    <p:extLst>
      <p:ext uri="{BB962C8B-B14F-4D97-AF65-F5344CB8AC3E}">
        <p14:creationId xmlns:p14="http://schemas.microsoft.com/office/powerpoint/2010/main" val="284689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2148005"/>
            <a:ext cx="17630775" cy="7864431"/>
          </a:xfrm>
          <a:prstGeom prst="rect">
            <a:avLst/>
          </a:prstGeom>
          <a:noFill/>
          <a:ln>
            <a:noFill/>
          </a:ln>
        </p:spPr>
        <p:txBody>
          <a:bodyPr spcFirstLastPara="1" wrap="square" lIns="0" tIns="0" rIns="0" bIns="0" anchor="t" anchorCtr="0">
            <a:noAutofit/>
          </a:bodyPr>
          <a:lstStyle/>
          <a:p>
            <a:pPr marL="571500" lvl="0" indent="-571500">
              <a:lnSpc>
                <a:spcPct val="140000"/>
              </a:lnSpc>
              <a:buFont typeface="Wingdings" panose="05000000000000000000" pitchFamily="2" charset="2"/>
              <a:buChar char="Ø"/>
            </a:pPr>
            <a:r>
              <a:rPr lang="en-US" sz="4000" b="1" dirty="0" smtClean="0">
                <a:solidFill>
                  <a:schemeClr val="tx1"/>
                </a:solidFill>
                <a:latin typeface="Open Sans"/>
                <a:ea typeface="Open Sans"/>
                <a:cs typeface="Open Sans"/>
                <a:sym typeface="Open Sans"/>
              </a:rPr>
              <a:t>The </a:t>
            </a:r>
            <a:r>
              <a:rPr lang="en-US" sz="4000" b="1" dirty="0">
                <a:solidFill>
                  <a:srgbClr val="FF0000"/>
                </a:solidFill>
                <a:latin typeface="Open Sans"/>
                <a:ea typeface="Open Sans"/>
                <a:cs typeface="Open Sans"/>
                <a:sym typeface="Open Sans"/>
              </a:rPr>
              <a:t>Ilokano ethnic group </a:t>
            </a:r>
            <a:r>
              <a:rPr lang="en-US" sz="4000" b="1" dirty="0">
                <a:solidFill>
                  <a:schemeClr val="tx1"/>
                </a:solidFill>
                <a:latin typeface="Open Sans"/>
                <a:ea typeface="Open Sans"/>
                <a:cs typeface="Open Sans"/>
                <a:sym typeface="Open Sans"/>
              </a:rPr>
              <a:t>has the highest percentage of both traditional and modern contraceptive users, as well as the combined group</a:t>
            </a:r>
            <a:r>
              <a:rPr lang="en-US" sz="4000" b="1" dirty="0" smtClean="0">
                <a:solidFill>
                  <a:schemeClr val="tx1"/>
                </a:solidFill>
                <a:latin typeface="Open Sans"/>
                <a:ea typeface="Open Sans"/>
                <a:cs typeface="Open Sans"/>
                <a:sym typeface="Open Sans"/>
              </a:rPr>
              <a:t>.</a:t>
            </a:r>
          </a:p>
          <a:p>
            <a:pPr lvl="0">
              <a:lnSpc>
                <a:spcPct val="140000"/>
              </a:lnSpc>
            </a:pPr>
            <a:endParaRPr lang="en-US" sz="4000" b="1" dirty="0" smtClean="0">
              <a:solidFill>
                <a:schemeClr val="tx1"/>
              </a:solidFill>
              <a:latin typeface="Open Sans"/>
              <a:ea typeface="Open Sans"/>
              <a:cs typeface="Open Sans"/>
              <a:sym typeface="Open Sans"/>
            </a:endParaRPr>
          </a:p>
          <a:p>
            <a:pPr marL="571500" indent="-571500">
              <a:lnSpc>
                <a:spcPct val="140000"/>
              </a:lnSpc>
              <a:buFont typeface="Wingdings" panose="05000000000000000000" pitchFamily="2" charset="2"/>
              <a:buChar char="Ø"/>
            </a:pPr>
            <a:r>
              <a:rPr lang="en-US" sz="4000" b="1" dirty="0">
                <a:solidFill>
                  <a:srgbClr val="FF0000"/>
                </a:solidFill>
                <a:latin typeface="Open Sans"/>
                <a:ea typeface="Open Sans"/>
                <a:cs typeface="Open Sans"/>
                <a:sym typeface="Open Sans"/>
              </a:rPr>
              <a:t>Traditional contraceptive users </a:t>
            </a:r>
            <a:r>
              <a:rPr lang="en-US" sz="4000" b="1" dirty="0">
                <a:solidFill>
                  <a:schemeClr val="tx1"/>
                </a:solidFill>
                <a:latin typeface="Open Sans"/>
                <a:ea typeface="Open Sans"/>
                <a:cs typeface="Open Sans"/>
                <a:sym typeface="Open Sans"/>
              </a:rPr>
              <a:t>are more likely to be in the </a:t>
            </a:r>
            <a:r>
              <a:rPr lang="en-US" sz="4000" b="1" dirty="0">
                <a:solidFill>
                  <a:srgbClr val="FF0000"/>
                </a:solidFill>
                <a:latin typeface="Open Sans"/>
                <a:ea typeface="Open Sans"/>
                <a:cs typeface="Open Sans"/>
                <a:sym typeface="Open Sans"/>
              </a:rPr>
              <a:t>richer and richest wealth quintiles</a:t>
            </a:r>
            <a:r>
              <a:rPr lang="en-US" sz="4000" b="1" dirty="0">
                <a:solidFill>
                  <a:schemeClr val="tx1"/>
                </a:solidFill>
                <a:latin typeface="Open Sans"/>
                <a:ea typeface="Open Sans"/>
                <a:cs typeface="Open Sans"/>
                <a:sym typeface="Open Sans"/>
              </a:rPr>
              <a:t>. </a:t>
            </a:r>
            <a:endParaRPr lang="en-US" sz="4000" b="1" dirty="0" smtClean="0">
              <a:solidFill>
                <a:schemeClr val="tx1"/>
              </a:solidFill>
              <a:latin typeface="Open Sans"/>
              <a:ea typeface="Open Sans"/>
              <a:cs typeface="Open Sans"/>
              <a:sym typeface="Open Sans"/>
            </a:endParaRPr>
          </a:p>
          <a:p>
            <a:pPr>
              <a:lnSpc>
                <a:spcPct val="140000"/>
              </a:lnSpc>
            </a:pPr>
            <a:endParaRPr lang="en-US" sz="4000" b="1" dirty="0" smtClean="0">
              <a:solidFill>
                <a:schemeClr val="tx1"/>
              </a:solidFill>
              <a:latin typeface="Open Sans"/>
              <a:ea typeface="Open Sans"/>
              <a:cs typeface="Open Sans"/>
              <a:sym typeface="Open Sans"/>
            </a:endParaRPr>
          </a:p>
          <a:p>
            <a:pPr marL="571500" indent="-571500">
              <a:lnSpc>
                <a:spcPct val="140000"/>
              </a:lnSpc>
              <a:buFont typeface="Wingdings" panose="05000000000000000000" pitchFamily="2" charset="2"/>
              <a:buChar char="Ø"/>
            </a:pPr>
            <a:r>
              <a:rPr lang="en-US" sz="4000" b="1" dirty="0" smtClean="0">
                <a:solidFill>
                  <a:srgbClr val="FF0000"/>
                </a:solidFill>
                <a:latin typeface="Open Sans"/>
                <a:ea typeface="Open Sans"/>
                <a:cs typeface="Open Sans"/>
                <a:sym typeface="Open Sans"/>
              </a:rPr>
              <a:t>Modern </a:t>
            </a:r>
            <a:r>
              <a:rPr lang="en-US" sz="4000" b="1" dirty="0">
                <a:solidFill>
                  <a:srgbClr val="FF0000"/>
                </a:solidFill>
                <a:latin typeface="Open Sans"/>
                <a:ea typeface="Open Sans"/>
                <a:cs typeface="Open Sans"/>
                <a:sym typeface="Open Sans"/>
              </a:rPr>
              <a:t>contraceptive users</a:t>
            </a:r>
            <a:r>
              <a:rPr lang="en-US" sz="4000" b="1" dirty="0">
                <a:solidFill>
                  <a:schemeClr val="tx1"/>
                </a:solidFill>
                <a:latin typeface="Open Sans"/>
                <a:ea typeface="Open Sans"/>
                <a:cs typeface="Open Sans"/>
                <a:sym typeface="Open Sans"/>
              </a:rPr>
              <a:t>, on the other hand, are more prevalent in the </a:t>
            </a:r>
            <a:r>
              <a:rPr lang="en-US" sz="4000" b="1" dirty="0">
                <a:solidFill>
                  <a:srgbClr val="FF0000"/>
                </a:solidFill>
                <a:latin typeface="Open Sans"/>
                <a:ea typeface="Open Sans"/>
                <a:cs typeface="Open Sans"/>
                <a:sym typeface="Open Sans"/>
              </a:rPr>
              <a:t>poorer and middle wealth quintiles</a:t>
            </a:r>
            <a:r>
              <a:rPr lang="en-US" sz="4000" b="1" dirty="0">
                <a:solidFill>
                  <a:schemeClr val="tx1"/>
                </a:solidFill>
                <a:latin typeface="Open Sans"/>
                <a:ea typeface="Open Sans"/>
                <a:cs typeface="Open Sans"/>
                <a:sym typeface="Open Sans"/>
              </a:rPr>
              <a:t>. </a:t>
            </a:r>
          </a:p>
          <a:p>
            <a:pPr marL="571500" lvl="0" indent="-571500">
              <a:lnSpc>
                <a:spcPct val="140000"/>
              </a:lnSpc>
              <a:buFont typeface="Wingdings" panose="05000000000000000000" pitchFamily="2" charset="2"/>
              <a:buChar char="Ø"/>
            </a:pPr>
            <a:endParaRPr lang="en-US" sz="4000" b="1" dirty="0">
              <a:solidFill>
                <a:schemeClr val="tx1"/>
              </a:solidFill>
              <a:latin typeface="Open Sans"/>
              <a:ea typeface="Open Sans"/>
              <a:cs typeface="Open Sans"/>
              <a:sym typeface="Open Sans"/>
            </a:endParaRPr>
          </a:p>
        </p:txBody>
      </p:sp>
      <p:grpSp>
        <p:nvGrpSpPr>
          <p:cNvPr id="12" name="Google Shape;326;p17">
            <a:extLst>
              <a:ext uri="{FF2B5EF4-FFF2-40B4-BE49-F238E27FC236}">
                <a16:creationId xmlns="" xmlns:a16="http://schemas.microsoft.com/office/drawing/2014/main" id="{736E3CD8-1115-45EA-9C40-2793C3DBD863}"/>
              </a:ext>
            </a:extLst>
          </p:cNvPr>
          <p:cNvGrpSpPr/>
          <p:nvPr/>
        </p:nvGrpSpPr>
        <p:grpSpPr>
          <a:xfrm>
            <a:off x="266700" y="566776"/>
            <a:ext cx="18288000" cy="1726440"/>
            <a:chOff x="0" y="-241102"/>
            <a:chExt cx="24384000" cy="2301921"/>
          </a:xfrm>
        </p:grpSpPr>
        <p:grpSp>
          <p:nvGrpSpPr>
            <p:cNvPr id="13" name="Google Shape;327;p17">
              <a:extLst>
                <a:ext uri="{FF2B5EF4-FFF2-40B4-BE49-F238E27FC236}">
                  <a16:creationId xmlns="" xmlns:a16="http://schemas.microsoft.com/office/drawing/2014/main" id="{2E1D0362-44FA-40BB-870C-04BD09526A0C}"/>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14A3E4FB-2A48-49AC-A8A1-4AB9CCBFCED5}"/>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CBB26E22-D779-45F8-9275-A6FC0CCBF7A8}"/>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22C38B16-1019-4DAF-93A5-2976FD4F97F7}"/>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Google Shape;335;p17">
            <a:extLst>
              <a:ext uri="{FF2B5EF4-FFF2-40B4-BE49-F238E27FC236}">
                <a16:creationId xmlns="" xmlns:a16="http://schemas.microsoft.com/office/drawing/2014/main" id="{66275268-F3BE-46B4-85E8-CC64CDD02D03}"/>
              </a:ext>
            </a:extLst>
          </p:cNvPr>
          <p:cNvSpPr txBox="1"/>
          <p:nvPr/>
        </p:nvSpPr>
        <p:spPr>
          <a:xfrm>
            <a:off x="328610" y="793114"/>
            <a:ext cx="17056100" cy="1772793"/>
          </a:xfrm>
          <a:prstGeom prst="rect">
            <a:avLst/>
          </a:prstGeom>
          <a:noFill/>
          <a:ln>
            <a:noFill/>
          </a:ln>
        </p:spPr>
        <p:txBody>
          <a:bodyPr spcFirstLastPara="1" wrap="square" lIns="0" tIns="0" rIns="0" bIns="0" anchor="t" anchorCtr="0">
            <a:spAutoFit/>
          </a:bodyPr>
          <a:lstStyle/>
          <a:p>
            <a:pPr marL="0" indent="0">
              <a:lnSpc>
                <a:spcPct val="120000"/>
              </a:lnSpc>
              <a:buNone/>
            </a:pPr>
            <a:r>
              <a:rPr lang="en-US" sz="9600" cap="none" dirty="0">
                <a:solidFill>
                  <a:srgbClr val="353499"/>
                </a:solidFill>
                <a:latin typeface="Anton"/>
                <a:ea typeface="Anton"/>
                <a:cs typeface="Anton"/>
                <a:sym typeface="Anton"/>
              </a:rPr>
              <a:t>Background Information</a:t>
            </a:r>
            <a:endParaRPr lang="en-US" sz="13000" cap="none" dirty="0">
              <a:solidFill>
                <a:srgbClr val="353499"/>
              </a:solidFill>
              <a:latin typeface="Anton"/>
              <a:ea typeface="Anton"/>
              <a:cs typeface="Anton"/>
              <a:sym typeface="Anton"/>
            </a:endParaRPr>
          </a:p>
        </p:txBody>
      </p:sp>
    </p:spTree>
    <p:extLst>
      <p:ext uri="{BB962C8B-B14F-4D97-AF65-F5344CB8AC3E}">
        <p14:creationId xmlns:p14="http://schemas.microsoft.com/office/powerpoint/2010/main" val="294579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541860"/>
            <a:ext cx="17630775" cy="8745140"/>
          </a:xfrm>
          <a:prstGeom prst="rect">
            <a:avLst/>
          </a:prstGeom>
          <a:noFill/>
          <a:ln>
            <a:noFill/>
          </a:ln>
        </p:spPr>
        <p:txBody>
          <a:bodyPr spcFirstLastPara="1" wrap="square" lIns="0" tIns="0" rIns="0" bIns="0" anchor="t" anchorCtr="0">
            <a:noAutofit/>
          </a:bodyPr>
          <a:lstStyle/>
          <a:p>
            <a:pPr marL="457200" lvl="0" indent="-457200">
              <a:lnSpc>
                <a:spcPct val="140000"/>
              </a:lnSpc>
              <a:buFont typeface="Wingdings" panose="05000000000000000000" pitchFamily="2" charset="2"/>
              <a:buChar char="Ø"/>
            </a:pPr>
            <a:endParaRPr lang="en-US" sz="3600" b="1" dirty="0">
              <a:solidFill>
                <a:schemeClr val="tx1"/>
              </a:solidFill>
              <a:latin typeface="Open Sans"/>
              <a:ea typeface="Open Sans"/>
              <a:cs typeface="Open Sans"/>
              <a:sym typeface="Open Sans"/>
            </a:endParaRPr>
          </a:p>
          <a:p>
            <a:pPr marL="571500" lvl="0" indent="-571500">
              <a:lnSpc>
                <a:spcPct val="140000"/>
              </a:lnSpc>
              <a:buFont typeface="Wingdings" panose="05000000000000000000" pitchFamily="2" charset="2"/>
              <a:buChar char="Ø"/>
            </a:pPr>
            <a:r>
              <a:rPr lang="en-US" sz="3600" b="1" dirty="0">
                <a:solidFill>
                  <a:schemeClr val="tx1"/>
                </a:solidFill>
                <a:latin typeface="Open Sans"/>
                <a:ea typeface="Open Sans"/>
                <a:cs typeface="Open Sans"/>
                <a:sym typeface="Open Sans"/>
              </a:rPr>
              <a:t>A significant portion of </a:t>
            </a:r>
            <a:r>
              <a:rPr lang="en-US" sz="3600" b="1" dirty="0">
                <a:solidFill>
                  <a:srgbClr val="FF0000"/>
                </a:solidFill>
                <a:latin typeface="Open Sans"/>
                <a:ea typeface="Open Sans"/>
                <a:cs typeface="Open Sans"/>
                <a:sym typeface="Open Sans"/>
              </a:rPr>
              <a:t>both traditional and modern contraceptive users </a:t>
            </a:r>
            <a:r>
              <a:rPr lang="en-US" sz="3600" b="1" dirty="0">
                <a:solidFill>
                  <a:schemeClr val="tx1"/>
                </a:solidFill>
                <a:latin typeface="Open Sans"/>
                <a:ea typeface="Open Sans"/>
                <a:cs typeface="Open Sans"/>
                <a:sym typeface="Open Sans"/>
              </a:rPr>
              <a:t>are </a:t>
            </a:r>
            <a:r>
              <a:rPr lang="en-US" sz="3600" b="1" dirty="0">
                <a:solidFill>
                  <a:srgbClr val="FF0000"/>
                </a:solidFill>
                <a:latin typeface="Open Sans"/>
                <a:ea typeface="Open Sans"/>
                <a:cs typeface="Open Sans"/>
                <a:sym typeface="Open Sans"/>
              </a:rPr>
              <a:t>not working</a:t>
            </a:r>
            <a:r>
              <a:rPr lang="en-US" sz="3600" b="1" dirty="0">
                <a:solidFill>
                  <a:schemeClr val="tx1"/>
                </a:solidFill>
                <a:latin typeface="Open Sans"/>
                <a:ea typeface="Open Sans"/>
                <a:cs typeface="Open Sans"/>
                <a:sym typeface="Open Sans"/>
              </a:rPr>
              <a:t>. </a:t>
            </a:r>
            <a:endParaRPr lang="en-US" sz="3600" b="1" dirty="0" smtClean="0">
              <a:solidFill>
                <a:schemeClr val="tx1"/>
              </a:solidFill>
              <a:latin typeface="Open Sans"/>
              <a:ea typeface="Open Sans"/>
              <a:cs typeface="Open Sans"/>
              <a:sym typeface="Open Sans"/>
            </a:endParaRPr>
          </a:p>
          <a:p>
            <a:pPr marL="571500" lvl="0" indent="-571500">
              <a:lnSpc>
                <a:spcPct val="140000"/>
              </a:lnSpc>
              <a:buFont typeface="Wingdings" panose="05000000000000000000" pitchFamily="2" charset="2"/>
              <a:buChar char="Ø"/>
            </a:pPr>
            <a:endParaRPr lang="en-US" sz="3600" b="1" dirty="0" smtClean="0">
              <a:solidFill>
                <a:schemeClr val="tx1"/>
              </a:solidFill>
              <a:latin typeface="Open Sans"/>
              <a:ea typeface="Open Sans"/>
              <a:cs typeface="Open Sans"/>
              <a:sym typeface="Open Sans"/>
            </a:endParaRPr>
          </a:p>
          <a:p>
            <a:pPr marL="571500" lvl="0" indent="-571500">
              <a:lnSpc>
                <a:spcPct val="140000"/>
              </a:lnSpc>
              <a:buFont typeface="Wingdings" panose="05000000000000000000" pitchFamily="2" charset="2"/>
              <a:buChar char="Ø"/>
            </a:pPr>
            <a:r>
              <a:rPr lang="en-US" sz="3600" b="1" dirty="0" smtClean="0">
                <a:solidFill>
                  <a:srgbClr val="FF0000"/>
                </a:solidFill>
                <a:latin typeface="Open Sans"/>
                <a:ea typeface="Open Sans"/>
                <a:cs typeface="Open Sans"/>
                <a:sym typeface="Open Sans"/>
              </a:rPr>
              <a:t>Traditional </a:t>
            </a:r>
            <a:r>
              <a:rPr lang="en-US" sz="3600" b="1" dirty="0">
                <a:solidFill>
                  <a:srgbClr val="FF0000"/>
                </a:solidFill>
                <a:latin typeface="Open Sans"/>
                <a:ea typeface="Open Sans"/>
                <a:cs typeface="Open Sans"/>
                <a:sym typeface="Open Sans"/>
              </a:rPr>
              <a:t>contraceptive use</a:t>
            </a:r>
            <a:r>
              <a:rPr lang="en-US" sz="3600" b="1" dirty="0">
                <a:solidFill>
                  <a:schemeClr val="tx1"/>
                </a:solidFill>
                <a:latin typeface="Open Sans"/>
                <a:ea typeface="Open Sans"/>
                <a:cs typeface="Open Sans"/>
                <a:sym typeface="Open Sans"/>
              </a:rPr>
              <a:t> is distributed unevenly across different </a:t>
            </a:r>
            <a:r>
              <a:rPr lang="en-US" sz="3600" b="1" dirty="0">
                <a:solidFill>
                  <a:srgbClr val="FF0000"/>
                </a:solidFill>
                <a:latin typeface="Open Sans"/>
                <a:ea typeface="Open Sans"/>
                <a:cs typeface="Open Sans"/>
                <a:sym typeface="Open Sans"/>
              </a:rPr>
              <a:t>wealth indices and occupations</a:t>
            </a:r>
            <a:r>
              <a:rPr lang="en-US" sz="3600" b="1" dirty="0">
                <a:solidFill>
                  <a:schemeClr val="tx1"/>
                </a:solidFill>
                <a:latin typeface="Open Sans"/>
                <a:ea typeface="Open Sans"/>
                <a:cs typeface="Open Sans"/>
                <a:sym typeface="Open Sans"/>
              </a:rPr>
              <a:t>. </a:t>
            </a:r>
            <a:endParaRPr lang="en-US" sz="3600" b="1" dirty="0" smtClean="0">
              <a:solidFill>
                <a:schemeClr val="tx1"/>
              </a:solidFill>
              <a:latin typeface="Open Sans"/>
              <a:ea typeface="Open Sans"/>
              <a:cs typeface="Open Sans"/>
              <a:sym typeface="Open Sans"/>
            </a:endParaRPr>
          </a:p>
          <a:p>
            <a:pPr marL="571500" lvl="0" indent="-571500">
              <a:lnSpc>
                <a:spcPct val="140000"/>
              </a:lnSpc>
              <a:buFont typeface="Wingdings" panose="05000000000000000000" pitchFamily="2" charset="2"/>
              <a:buChar char="Ø"/>
            </a:pPr>
            <a:endParaRPr lang="en-US" sz="3600" b="1" dirty="0">
              <a:solidFill>
                <a:schemeClr val="tx1"/>
              </a:solidFill>
              <a:latin typeface="Open Sans"/>
              <a:ea typeface="Open Sans"/>
              <a:cs typeface="Open Sans"/>
              <a:sym typeface="Open Sans"/>
            </a:endParaRPr>
          </a:p>
          <a:p>
            <a:pPr marL="571500" lvl="0" indent="-571500">
              <a:lnSpc>
                <a:spcPct val="140000"/>
              </a:lnSpc>
              <a:buFont typeface="Wingdings" panose="05000000000000000000" pitchFamily="2" charset="2"/>
              <a:buChar char="Ø"/>
            </a:pPr>
            <a:r>
              <a:rPr lang="en-US" sz="3600" b="1" dirty="0" smtClean="0">
                <a:solidFill>
                  <a:schemeClr val="tx1"/>
                </a:solidFill>
                <a:latin typeface="Open Sans"/>
                <a:ea typeface="Open Sans"/>
                <a:cs typeface="Open Sans"/>
                <a:sym typeface="Open Sans"/>
              </a:rPr>
              <a:t>Among </a:t>
            </a:r>
            <a:r>
              <a:rPr lang="en-US" sz="3600" b="1" dirty="0">
                <a:solidFill>
                  <a:schemeClr val="tx1"/>
                </a:solidFill>
                <a:latin typeface="Open Sans"/>
                <a:ea typeface="Open Sans"/>
                <a:cs typeface="Open Sans"/>
                <a:sym typeface="Open Sans"/>
              </a:rPr>
              <a:t>the poorest wealth quintiles, traditional contraceptive use is highest among </a:t>
            </a:r>
            <a:r>
              <a:rPr lang="en-US" sz="3600" b="1" dirty="0">
                <a:solidFill>
                  <a:srgbClr val="C00000"/>
                </a:solidFill>
                <a:latin typeface="Open Sans"/>
                <a:ea typeface="Open Sans"/>
                <a:cs typeface="Open Sans"/>
                <a:sym typeface="Open Sans"/>
              </a:rPr>
              <a:t>blue-collar workers </a:t>
            </a:r>
            <a:r>
              <a:rPr lang="en-US" sz="3600" b="1" dirty="0">
                <a:solidFill>
                  <a:schemeClr val="tx1"/>
                </a:solidFill>
                <a:latin typeface="Open Sans"/>
                <a:ea typeface="Open Sans"/>
                <a:cs typeface="Open Sans"/>
                <a:sym typeface="Open Sans"/>
              </a:rPr>
              <a:t>(55.6%), followed by those not working (44.4</a:t>
            </a:r>
            <a:r>
              <a:rPr lang="en-US" sz="3600" b="1" dirty="0" smtClean="0">
                <a:solidFill>
                  <a:schemeClr val="tx1"/>
                </a:solidFill>
                <a:latin typeface="Open Sans"/>
                <a:ea typeface="Open Sans"/>
                <a:cs typeface="Open Sans"/>
                <a:sym typeface="Open Sans"/>
              </a:rPr>
              <a:t>%). </a:t>
            </a:r>
            <a:endParaRPr lang="en-US" sz="3600" i="0" u="none" strike="noStrike" cap="none" dirty="0">
              <a:solidFill>
                <a:schemeClr val="tx1"/>
              </a:solidFill>
              <a:latin typeface="Open Sans"/>
              <a:ea typeface="Open Sans"/>
              <a:cs typeface="Open Sans"/>
              <a:sym typeface="Open Sans"/>
            </a:endParaRPr>
          </a:p>
        </p:txBody>
      </p:sp>
      <p:grpSp>
        <p:nvGrpSpPr>
          <p:cNvPr id="12" name="Google Shape;326;p17">
            <a:extLst>
              <a:ext uri="{FF2B5EF4-FFF2-40B4-BE49-F238E27FC236}">
                <a16:creationId xmlns="" xmlns:a16="http://schemas.microsoft.com/office/drawing/2014/main" id="{B694F80E-7C63-4B37-BCA7-336166E447B7}"/>
              </a:ext>
            </a:extLst>
          </p:cNvPr>
          <p:cNvGrpSpPr/>
          <p:nvPr/>
        </p:nvGrpSpPr>
        <p:grpSpPr>
          <a:xfrm>
            <a:off x="266700" y="566776"/>
            <a:ext cx="18288000" cy="1726440"/>
            <a:chOff x="0" y="-241102"/>
            <a:chExt cx="24384000" cy="2301921"/>
          </a:xfrm>
        </p:grpSpPr>
        <p:grpSp>
          <p:nvGrpSpPr>
            <p:cNvPr id="13" name="Google Shape;327;p17">
              <a:extLst>
                <a:ext uri="{FF2B5EF4-FFF2-40B4-BE49-F238E27FC236}">
                  <a16:creationId xmlns="" xmlns:a16="http://schemas.microsoft.com/office/drawing/2014/main" id="{E22E7C6A-FE08-480A-A17A-921B8FEDC5BE}"/>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B5B8150F-C464-48C3-BC9F-3184A4E02A1E}"/>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BBEA9A0E-866B-4140-AFD7-3A899AA9A8D6}"/>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EE599229-B061-42AE-B40B-0E6EEA4A95FB}"/>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Google Shape;335;p17">
            <a:extLst>
              <a:ext uri="{FF2B5EF4-FFF2-40B4-BE49-F238E27FC236}">
                <a16:creationId xmlns="" xmlns:a16="http://schemas.microsoft.com/office/drawing/2014/main" id="{24B91236-6A0B-41E7-93B8-62D92C3B544F}"/>
              </a:ext>
            </a:extLst>
          </p:cNvPr>
          <p:cNvSpPr txBox="1"/>
          <p:nvPr/>
        </p:nvSpPr>
        <p:spPr>
          <a:xfrm>
            <a:off x="328610" y="793114"/>
            <a:ext cx="17056100" cy="1772793"/>
          </a:xfrm>
          <a:prstGeom prst="rect">
            <a:avLst/>
          </a:prstGeom>
          <a:noFill/>
          <a:ln>
            <a:noFill/>
          </a:ln>
        </p:spPr>
        <p:txBody>
          <a:bodyPr spcFirstLastPara="1" wrap="square" lIns="0" tIns="0" rIns="0" bIns="0" anchor="t" anchorCtr="0">
            <a:spAutoFit/>
          </a:bodyPr>
          <a:lstStyle/>
          <a:p>
            <a:pPr marL="0" indent="0">
              <a:lnSpc>
                <a:spcPct val="120000"/>
              </a:lnSpc>
              <a:buNone/>
            </a:pPr>
            <a:r>
              <a:rPr lang="en-US" sz="9600" cap="none" dirty="0">
                <a:solidFill>
                  <a:srgbClr val="353499"/>
                </a:solidFill>
                <a:latin typeface="Anton"/>
                <a:ea typeface="Anton"/>
                <a:cs typeface="Anton"/>
                <a:sym typeface="Anton"/>
              </a:rPr>
              <a:t>Background Information</a:t>
            </a:r>
            <a:endParaRPr lang="en-US" sz="13000" cap="none" dirty="0">
              <a:solidFill>
                <a:srgbClr val="353499"/>
              </a:solidFill>
              <a:latin typeface="Anton"/>
              <a:ea typeface="Anton"/>
              <a:cs typeface="Anton"/>
              <a:sym typeface="Anton"/>
            </a:endParaRPr>
          </a:p>
        </p:txBody>
      </p:sp>
    </p:spTree>
    <p:extLst>
      <p:ext uri="{BB962C8B-B14F-4D97-AF65-F5344CB8AC3E}">
        <p14:creationId xmlns:p14="http://schemas.microsoft.com/office/powerpoint/2010/main" val="184943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261461" y="2960433"/>
            <a:ext cx="16404908" cy="5509200"/>
          </a:xfrm>
          <a:prstGeom prst="rect">
            <a:avLst/>
          </a:prstGeom>
          <a:noFill/>
        </p:spPr>
        <p:txBody>
          <a:bodyPr wrap="square" rtlCol="0" anchor="t">
            <a:spAutoFit/>
          </a:bodyPr>
          <a:lstStyle/>
          <a:p>
            <a:pPr marL="457200" indent="-457200">
              <a:buFont typeface="Wingdings" panose="05000000000000000000" pitchFamily="2" charset="2"/>
              <a:buChar char="v"/>
            </a:pPr>
            <a:r>
              <a:rPr lang="en-US" sz="3200" b="1" dirty="0"/>
              <a:t>Predominant among respondents, with </a:t>
            </a:r>
            <a:r>
              <a:rPr lang="en-US" sz="3200" b="1" dirty="0">
                <a:solidFill>
                  <a:srgbClr val="C00000"/>
                </a:solidFill>
              </a:rPr>
              <a:t>84%</a:t>
            </a:r>
            <a:r>
              <a:rPr lang="en-US" sz="3200" b="1" dirty="0"/>
              <a:t>, use exclusively </a:t>
            </a:r>
            <a:r>
              <a:rPr lang="en-US" sz="3200" b="1" dirty="0">
                <a:solidFill>
                  <a:srgbClr val="C00000"/>
                </a:solidFill>
              </a:rPr>
              <a:t>modern</a:t>
            </a:r>
            <a:r>
              <a:rPr lang="en-US" sz="3200" b="1" dirty="0"/>
              <a:t> methods.</a:t>
            </a:r>
          </a:p>
          <a:p>
            <a:pPr marL="457200" indent="-457200">
              <a:buFont typeface="Wingdings" panose="05000000000000000000" pitchFamily="2" charset="2"/>
              <a:buChar char="v"/>
            </a:pPr>
            <a:endParaRPr lang="en-US" sz="3200" b="1" dirty="0"/>
          </a:p>
          <a:p>
            <a:pPr lvl="8"/>
            <a:r>
              <a:rPr lang="en-US" sz="3200" b="1" dirty="0">
                <a:solidFill>
                  <a:srgbClr val="C00000"/>
                </a:solidFill>
              </a:rPr>
              <a:t>          Pill </a:t>
            </a:r>
            <a:r>
              <a:rPr lang="en-US" sz="3200" b="1" dirty="0"/>
              <a:t>is the most popular modern method at 52.4% of the modern users.</a:t>
            </a:r>
          </a:p>
          <a:p>
            <a:pPr lvl="8"/>
            <a:endParaRPr lang="en-US" sz="3200" b="1" dirty="0"/>
          </a:p>
          <a:p>
            <a:pPr lvl="8"/>
            <a:r>
              <a:rPr lang="en-US" sz="3200" b="1" dirty="0"/>
              <a:t>          Female Sterilization is used by 25.9% of modern method users.</a:t>
            </a:r>
          </a:p>
          <a:p>
            <a:pPr lvl="8"/>
            <a:endParaRPr lang="en-US" sz="3200" b="1" dirty="0"/>
          </a:p>
          <a:p>
            <a:pPr lvl="8"/>
            <a:r>
              <a:rPr lang="en-US" sz="3200" b="1" dirty="0"/>
              <a:t>          </a:t>
            </a:r>
            <a:endParaRPr lang="en-US" sz="3200" b="1" dirty="0" smtClean="0"/>
          </a:p>
          <a:p>
            <a:pPr marL="457200" indent="-457200">
              <a:buFont typeface="Wingdings" panose="05000000000000000000" pitchFamily="2" charset="2"/>
              <a:buChar char="v"/>
            </a:pPr>
            <a:r>
              <a:rPr lang="en-US" sz="3200" b="1" dirty="0" smtClean="0"/>
              <a:t>Traditional Methods users are few (</a:t>
            </a:r>
            <a:r>
              <a:rPr lang="en-US" sz="3200" b="1" dirty="0" smtClean="0">
                <a:solidFill>
                  <a:srgbClr val="C00000"/>
                </a:solidFill>
              </a:rPr>
              <a:t>16%</a:t>
            </a:r>
            <a:r>
              <a:rPr lang="en-US" sz="3200" b="1" dirty="0" smtClean="0"/>
              <a:t>).</a:t>
            </a:r>
          </a:p>
          <a:p>
            <a:pPr marL="457200" indent="-457200">
              <a:buFont typeface="Wingdings" panose="05000000000000000000" pitchFamily="2" charset="2"/>
              <a:buChar char="v"/>
            </a:pPr>
            <a:endParaRPr lang="en-US" sz="3200" b="1" dirty="0"/>
          </a:p>
          <a:p>
            <a:r>
              <a:rPr lang="en-US" sz="3200" b="1" dirty="0">
                <a:solidFill>
                  <a:srgbClr val="C00000"/>
                </a:solidFill>
              </a:rPr>
              <a:t>           Withdrawal </a:t>
            </a:r>
            <a:r>
              <a:rPr lang="en-US" sz="3200" b="1" dirty="0"/>
              <a:t>is the most common traditional method with </a:t>
            </a:r>
            <a:r>
              <a:rPr lang="en-US" sz="3200" b="1" dirty="0">
                <a:solidFill>
                  <a:srgbClr val="C00000"/>
                </a:solidFill>
              </a:rPr>
              <a:t>92.3%</a:t>
            </a:r>
            <a:r>
              <a:rPr lang="en-US" sz="3200" b="1" dirty="0"/>
              <a:t> of traditional         </a:t>
            </a:r>
          </a:p>
          <a:p>
            <a:r>
              <a:rPr lang="en-US" sz="3200" b="1" dirty="0"/>
              <a:t>           method users. The others use Periodic Abstinence (7.7%) </a:t>
            </a:r>
          </a:p>
        </p:txBody>
      </p:sp>
      <p:grpSp>
        <p:nvGrpSpPr>
          <p:cNvPr id="13" name="Google Shape;326;p17">
            <a:extLst>
              <a:ext uri="{FF2B5EF4-FFF2-40B4-BE49-F238E27FC236}">
                <a16:creationId xmlns="" xmlns:a16="http://schemas.microsoft.com/office/drawing/2014/main" id="{ABF3700C-9B18-453B-B17C-1D782D3D05C2}"/>
              </a:ext>
            </a:extLst>
          </p:cNvPr>
          <p:cNvGrpSpPr/>
          <p:nvPr/>
        </p:nvGrpSpPr>
        <p:grpSpPr>
          <a:xfrm>
            <a:off x="266700" y="1146638"/>
            <a:ext cx="18288000" cy="1726440"/>
            <a:chOff x="0" y="-241102"/>
            <a:chExt cx="24384000" cy="2301921"/>
          </a:xfrm>
        </p:grpSpPr>
        <p:grpSp>
          <p:nvGrpSpPr>
            <p:cNvPr id="14" name="Google Shape;327;p17">
              <a:extLst>
                <a:ext uri="{FF2B5EF4-FFF2-40B4-BE49-F238E27FC236}">
                  <a16:creationId xmlns="" xmlns:a16="http://schemas.microsoft.com/office/drawing/2014/main" id="{6F8DD2B1-467B-48DA-9632-A5C99D2FF3AA}"/>
                </a:ext>
              </a:extLst>
            </p:cNvPr>
            <p:cNvGrpSpPr/>
            <p:nvPr/>
          </p:nvGrpSpPr>
          <p:grpSpPr>
            <a:xfrm>
              <a:off x="0" y="-241102"/>
              <a:ext cx="24384000" cy="2301921"/>
              <a:chOff x="0" y="-47625"/>
              <a:chExt cx="4816593" cy="454700"/>
            </a:xfrm>
          </p:grpSpPr>
          <p:sp>
            <p:nvSpPr>
              <p:cNvPr id="16" name="Google Shape;328;p17">
                <a:extLst>
                  <a:ext uri="{FF2B5EF4-FFF2-40B4-BE49-F238E27FC236}">
                    <a16:creationId xmlns="" xmlns:a16="http://schemas.microsoft.com/office/drawing/2014/main" id="{A1605F45-50CF-41C3-8A61-0F6C2CB47BE2}"/>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9;p17">
                <a:extLst>
                  <a:ext uri="{FF2B5EF4-FFF2-40B4-BE49-F238E27FC236}">
                    <a16:creationId xmlns="" xmlns:a16="http://schemas.microsoft.com/office/drawing/2014/main" id="{8229B96C-6F7F-49CC-9454-8DEA8673FE8C}"/>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5" name="Google Shape;334;p17">
              <a:extLst>
                <a:ext uri="{FF2B5EF4-FFF2-40B4-BE49-F238E27FC236}">
                  <a16:creationId xmlns="" xmlns:a16="http://schemas.microsoft.com/office/drawing/2014/main" id="{C108F67D-D961-4BFE-ADDB-C41609B789BD}"/>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8" name="Text Box 1">
            <a:extLst>
              <a:ext uri="{FF2B5EF4-FFF2-40B4-BE49-F238E27FC236}">
                <a16:creationId xmlns="" xmlns:a16="http://schemas.microsoft.com/office/drawing/2014/main" id="{9A2D719A-8CF6-4534-994A-7766ACDE86C8}"/>
              </a:ext>
            </a:extLst>
          </p:cNvPr>
          <p:cNvSpPr txBox="1"/>
          <p:nvPr/>
        </p:nvSpPr>
        <p:spPr>
          <a:xfrm>
            <a:off x="261461" y="1369647"/>
            <a:ext cx="16562070" cy="1569660"/>
          </a:xfrm>
          <a:prstGeom prst="rect">
            <a:avLst/>
          </a:prstGeom>
          <a:noFill/>
        </p:spPr>
        <p:txBody>
          <a:bodyPr wrap="square" rtlCol="0">
            <a:spAutoFit/>
          </a:bodyPr>
          <a:lstStyle/>
          <a:p>
            <a:r>
              <a:rPr lang="en-US" sz="4800" b="1" dirty="0">
                <a:latin typeface="Arial Rounded MT Bold" panose="020F0704030504030204" charset="0"/>
                <a:cs typeface="Arial Rounded MT Bold" panose="020F0704030504030204" charset="0"/>
              </a:rPr>
              <a:t>Type of Contraceptive Method Used by the Respondents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538163" y="3427409"/>
            <a:ext cx="17749829" cy="6186309"/>
          </a:xfrm>
          <a:prstGeom prst="rect">
            <a:avLst/>
          </a:prstGeom>
          <a:noFill/>
        </p:spPr>
        <p:txBody>
          <a:bodyPr wrap="square" rtlCol="0" anchor="t">
            <a:spAutoFit/>
          </a:bodyPr>
          <a:lstStyle/>
          <a:p>
            <a:r>
              <a:rPr lang="en-US" sz="4400" b="1" dirty="0">
                <a:solidFill>
                  <a:srgbClr val="C00000"/>
                </a:solidFill>
              </a:rPr>
              <a:t>MODERN CONTRACEPTIVE USERS’ SOURCES</a:t>
            </a:r>
          </a:p>
          <a:p>
            <a:endParaRPr lang="en-US" sz="2800" b="1" dirty="0"/>
          </a:p>
          <a:p>
            <a:pPr marL="457200" indent="-457200">
              <a:buFont typeface="Wingdings" panose="05000000000000000000" pitchFamily="2" charset="2"/>
              <a:buChar char="ü"/>
            </a:pPr>
            <a:r>
              <a:rPr lang="en-US" sz="3600" b="1" dirty="0"/>
              <a:t>Modern contraceptive users show </a:t>
            </a:r>
            <a:r>
              <a:rPr lang="en-US" sz="3600" b="1" dirty="0">
                <a:solidFill>
                  <a:srgbClr val="FF0000"/>
                </a:solidFill>
              </a:rPr>
              <a:t>high exposure to FP information </a:t>
            </a:r>
            <a:r>
              <a:rPr lang="en-US" sz="3600" b="1" dirty="0"/>
              <a:t>from social media (61.2%), television (61.8%), community meetings (46.5%), and radio (44.1%). </a:t>
            </a:r>
          </a:p>
          <a:p>
            <a:pPr marL="457200" indent="-457200">
              <a:buFont typeface="Wingdings" panose="05000000000000000000" pitchFamily="2" charset="2"/>
              <a:buChar char="ü"/>
            </a:pPr>
            <a:endParaRPr lang="en-US" sz="3600" b="1" dirty="0"/>
          </a:p>
          <a:p>
            <a:pPr marL="457200" indent="-457200">
              <a:buFont typeface="Wingdings" panose="05000000000000000000" pitchFamily="2" charset="2"/>
              <a:buChar char="ü"/>
            </a:pPr>
            <a:r>
              <a:rPr lang="en-US" sz="3600" b="1" dirty="0">
                <a:solidFill>
                  <a:srgbClr val="FF0000"/>
                </a:solidFill>
              </a:rPr>
              <a:t>Moderate exp</a:t>
            </a:r>
            <a:r>
              <a:rPr lang="en-US" sz="3600" b="1" dirty="0">
                <a:solidFill>
                  <a:srgbClr val="C00000"/>
                </a:solidFill>
              </a:rPr>
              <a:t>osure</a:t>
            </a:r>
            <a:r>
              <a:rPr lang="en-US" sz="3600" b="1" dirty="0"/>
              <a:t> sources include posters and brochures (40.0%) and outdoor signs and billboards (33.2%). </a:t>
            </a:r>
          </a:p>
          <a:p>
            <a:pPr marL="457200" indent="-457200">
              <a:buFont typeface="Wingdings" panose="05000000000000000000" pitchFamily="2" charset="2"/>
              <a:buChar char="ü"/>
            </a:pPr>
            <a:endParaRPr lang="en-US" sz="3600" b="1" dirty="0"/>
          </a:p>
          <a:p>
            <a:pPr marL="457200" indent="-457200">
              <a:buFont typeface="Wingdings" panose="05000000000000000000" pitchFamily="2" charset="2"/>
              <a:buChar char="ü"/>
            </a:pPr>
            <a:r>
              <a:rPr lang="en-US" sz="3600" b="1" dirty="0">
                <a:solidFill>
                  <a:srgbClr val="FF0000"/>
                </a:solidFill>
              </a:rPr>
              <a:t>Less common </a:t>
            </a:r>
            <a:r>
              <a:rPr lang="en-US" sz="3600" b="1" dirty="0"/>
              <a:t>sources are text messages on mobile phones (17.9%) and newspapers and magazines (10.0%).</a:t>
            </a:r>
            <a:endParaRPr lang="en-US" sz="3600" b="1" dirty="0">
              <a:sym typeface="+mn-ea"/>
            </a:endParaRPr>
          </a:p>
        </p:txBody>
      </p:sp>
      <p:grpSp>
        <p:nvGrpSpPr>
          <p:cNvPr id="12" name="Google Shape;326;p17">
            <a:extLst>
              <a:ext uri="{FF2B5EF4-FFF2-40B4-BE49-F238E27FC236}">
                <a16:creationId xmlns="" xmlns:a16="http://schemas.microsoft.com/office/drawing/2014/main" id="{E726AAFF-E565-48F6-91A4-A5CB3CBDB153}"/>
              </a:ext>
            </a:extLst>
          </p:cNvPr>
          <p:cNvGrpSpPr/>
          <p:nvPr/>
        </p:nvGrpSpPr>
        <p:grpSpPr>
          <a:xfrm>
            <a:off x="266700" y="1146638"/>
            <a:ext cx="18288000" cy="1726440"/>
            <a:chOff x="0" y="-241102"/>
            <a:chExt cx="24384000" cy="2301921"/>
          </a:xfrm>
        </p:grpSpPr>
        <p:grpSp>
          <p:nvGrpSpPr>
            <p:cNvPr id="13" name="Google Shape;327;p17">
              <a:extLst>
                <a:ext uri="{FF2B5EF4-FFF2-40B4-BE49-F238E27FC236}">
                  <a16:creationId xmlns="" xmlns:a16="http://schemas.microsoft.com/office/drawing/2014/main" id="{B39A61B3-09DD-4548-AA65-E40FF664B6DA}"/>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4990E709-3FE1-48A3-B3A9-BAD7EA798425}"/>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FA39758E-E8AE-4A82-9989-EF306CCB1895}"/>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6849DE08-1473-422E-BEB7-449F6F584659}"/>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Text Box 2">
            <a:extLst>
              <a:ext uri="{FF2B5EF4-FFF2-40B4-BE49-F238E27FC236}">
                <a16:creationId xmlns="" xmlns:a16="http://schemas.microsoft.com/office/drawing/2014/main" id="{8A48764B-A14C-41FE-8564-9A9618050120}"/>
              </a:ext>
            </a:extLst>
          </p:cNvPr>
          <p:cNvSpPr txBox="1"/>
          <p:nvPr/>
        </p:nvSpPr>
        <p:spPr>
          <a:xfrm>
            <a:off x="538163" y="1922419"/>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Family Planning Information Sources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266700" y="1146638"/>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3" name="Text Box 2"/>
          <p:cNvSpPr txBox="1"/>
          <p:nvPr/>
        </p:nvSpPr>
        <p:spPr>
          <a:xfrm>
            <a:off x="538163" y="1922419"/>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Family Planning Information Sources</a:t>
            </a:r>
          </a:p>
        </p:txBody>
      </p:sp>
      <p:sp>
        <p:nvSpPr>
          <p:cNvPr id="4" name="Text Box 3"/>
          <p:cNvSpPr txBox="1"/>
          <p:nvPr/>
        </p:nvSpPr>
        <p:spPr>
          <a:xfrm>
            <a:off x="535783" y="3249105"/>
            <a:ext cx="17749829" cy="6740307"/>
          </a:xfrm>
          <a:prstGeom prst="rect">
            <a:avLst/>
          </a:prstGeom>
          <a:noFill/>
        </p:spPr>
        <p:txBody>
          <a:bodyPr wrap="square" rtlCol="0" anchor="t">
            <a:spAutoFit/>
          </a:bodyPr>
          <a:lstStyle/>
          <a:p>
            <a:r>
              <a:rPr lang="en-US" sz="4400" b="1" dirty="0">
                <a:solidFill>
                  <a:srgbClr val="C00000"/>
                </a:solidFill>
              </a:rPr>
              <a:t>TRADITIONAL CONTRACEPTIVE USERS’ SOURCES</a:t>
            </a:r>
          </a:p>
          <a:p>
            <a:endParaRPr lang="en-US" sz="2800" b="1" dirty="0"/>
          </a:p>
          <a:p>
            <a:pPr marL="457200" indent="-457200">
              <a:buFont typeface="Wingdings" panose="05000000000000000000" pitchFamily="2" charset="2"/>
              <a:buChar char="ü"/>
            </a:pPr>
            <a:r>
              <a:rPr lang="en-US" sz="3600" b="1" dirty="0"/>
              <a:t>Traditional contraceptive users also show </a:t>
            </a:r>
            <a:r>
              <a:rPr lang="en-US" sz="3600" b="1" dirty="0">
                <a:solidFill>
                  <a:srgbClr val="FF0000"/>
                </a:solidFill>
              </a:rPr>
              <a:t>high exposure </a:t>
            </a:r>
            <a:r>
              <a:rPr lang="en-US" sz="3600" b="1" dirty="0"/>
              <a:t>to FP information from social media (61.5%), television (50.8%), community meetings (44.6%), and radio (43.1%). </a:t>
            </a:r>
          </a:p>
          <a:p>
            <a:pPr marL="457200" indent="-457200">
              <a:buFont typeface="Wingdings" panose="05000000000000000000" pitchFamily="2" charset="2"/>
              <a:buChar char="ü"/>
            </a:pPr>
            <a:endParaRPr lang="en-US" sz="3600" b="1" dirty="0"/>
          </a:p>
          <a:p>
            <a:pPr marL="457200" indent="-457200">
              <a:buFont typeface="Wingdings" panose="05000000000000000000" pitchFamily="2" charset="2"/>
              <a:buChar char="ü"/>
            </a:pPr>
            <a:r>
              <a:rPr lang="en-US" sz="3600" b="1" dirty="0"/>
              <a:t>They receive </a:t>
            </a:r>
            <a:r>
              <a:rPr lang="en-US" sz="3600" b="1" dirty="0">
                <a:solidFill>
                  <a:srgbClr val="FF0000"/>
                </a:solidFill>
              </a:rPr>
              <a:t>moderate exp</a:t>
            </a:r>
            <a:r>
              <a:rPr lang="en-US" sz="3600" b="1" dirty="0"/>
              <a:t>osure from text messages on mobile phones (30.8%), posters and brochures (30.8%), and outdoor signs and billboards (24.6%). </a:t>
            </a:r>
          </a:p>
          <a:p>
            <a:pPr marL="457200" indent="-457200">
              <a:buFont typeface="Wingdings" panose="05000000000000000000" pitchFamily="2" charset="2"/>
              <a:buChar char="ü"/>
            </a:pPr>
            <a:endParaRPr lang="en-US" sz="3600" b="1" dirty="0"/>
          </a:p>
          <a:p>
            <a:pPr marL="457200" indent="-457200">
              <a:buFont typeface="Wingdings" panose="05000000000000000000" pitchFamily="2" charset="2"/>
              <a:buChar char="ü"/>
            </a:pPr>
            <a:r>
              <a:rPr lang="en-US" sz="3600" b="1" dirty="0"/>
              <a:t>Newspapers and magazines are a </a:t>
            </a:r>
            <a:r>
              <a:rPr lang="en-US" sz="3600" b="1" dirty="0">
                <a:solidFill>
                  <a:srgbClr val="FF0000"/>
                </a:solidFill>
              </a:rPr>
              <a:t>less frequent </a:t>
            </a:r>
            <a:r>
              <a:rPr lang="en-US" sz="3600" b="1" dirty="0"/>
              <a:t>source, informing 16.9% of traditional users.</a:t>
            </a:r>
            <a:endParaRPr lang="en-US" sz="3600" b="1" dirty="0">
              <a:sym typeface="+mn-ea"/>
            </a:endParaRPr>
          </a:p>
        </p:txBody>
      </p:sp>
    </p:spTree>
    <p:extLst>
      <p:ext uri="{BB962C8B-B14F-4D97-AF65-F5344CB8AC3E}">
        <p14:creationId xmlns:p14="http://schemas.microsoft.com/office/powerpoint/2010/main" val="390887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6000818" y="-2584218"/>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Box 2"/>
          <p:cNvSpPr txBox="1"/>
          <p:nvPr/>
        </p:nvSpPr>
        <p:spPr>
          <a:xfrm>
            <a:off x="647061" y="1631020"/>
            <a:ext cx="17640935" cy="7757269"/>
          </a:xfrm>
          <a:prstGeom prst="rect">
            <a:avLst/>
          </a:prstGeom>
          <a:noFill/>
        </p:spPr>
        <p:txBody>
          <a:bodyPr wrap="square" rtlCol="0" anchor="t">
            <a:noAutofit/>
          </a:bodyPr>
          <a:lstStyle/>
          <a:p>
            <a:r>
              <a:rPr lang="en-US" sz="4400" b="1" dirty="0">
                <a:solidFill>
                  <a:srgbClr val="C00000"/>
                </a:solidFill>
              </a:rPr>
              <a:t>Traditional Contraceptive Users</a:t>
            </a:r>
          </a:p>
          <a:p>
            <a:endParaRPr lang="en-US" sz="4000" b="1" dirty="0"/>
          </a:p>
          <a:p>
            <a:r>
              <a:rPr lang="en-US" sz="4000" b="1" dirty="0"/>
              <a:t>Only one indicated that a pharmacy was their first source of information.  Others did not respond</a:t>
            </a:r>
          </a:p>
          <a:p>
            <a:endParaRPr lang="en-US" sz="4000" b="1" dirty="0"/>
          </a:p>
          <a:p>
            <a:r>
              <a:rPr lang="en-US" sz="4400" b="1" dirty="0">
                <a:solidFill>
                  <a:srgbClr val="C00000"/>
                </a:solidFill>
              </a:rPr>
              <a:t>Modern Contraceptive Users</a:t>
            </a:r>
          </a:p>
          <a:p>
            <a:endParaRPr lang="en-US" sz="4000" b="1" dirty="0"/>
          </a:p>
          <a:p>
            <a:pPr marL="571500" lvl="1" indent="-571500">
              <a:buFont typeface="Wingdings" panose="05000000000000000000" pitchFamily="2" charset="2"/>
              <a:buChar char="q"/>
            </a:pPr>
            <a:r>
              <a:rPr lang="en-US" sz="3600" b="1" dirty="0"/>
              <a:t>Government Clinic/Pharmacy (</a:t>
            </a:r>
            <a:r>
              <a:rPr lang="en-US" sz="3600" b="1" dirty="0">
                <a:solidFill>
                  <a:srgbClr val="C00000"/>
                </a:solidFill>
              </a:rPr>
              <a:t>46.5%</a:t>
            </a:r>
            <a:r>
              <a:rPr lang="en-US" sz="3600" b="1" dirty="0"/>
              <a:t>)</a:t>
            </a:r>
          </a:p>
          <a:p>
            <a:pPr marL="571500" lvl="1" indent="-571500">
              <a:buFont typeface="Wingdings" panose="05000000000000000000" pitchFamily="2" charset="2"/>
              <a:buChar char="q"/>
            </a:pPr>
            <a:r>
              <a:rPr lang="en-US" sz="3600" b="1" dirty="0"/>
              <a:t>Pharmacy (</a:t>
            </a:r>
            <a:r>
              <a:rPr lang="en-US" sz="3600" b="1" dirty="0">
                <a:solidFill>
                  <a:srgbClr val="C00000"/>
                </a:solidFill>
              </a:rPr>
              <a:t>34.4%</a:t>
            </a:r>
            <a:r>
              <a:rPr lang="en-US" sz="3600" b="1" dirty="0"/>
              <a:t>) </a:t>
            </a:r>
          </a:p>
          <a:p>
            <a:pPr marL="571500" lvl="1" indent="-571500">
              <a:buFont typeface="Wingdings" panose="05000000000000000000" pitchFamily="2" charset="2"/>
              <a:buChar char="q"/>
            </a:pPr>
            <a:r>
              <a:rPr lang="en-US" sz="3600" b="1" dirty="0"/>
              <a:t>Private Clinic/Delivery (7.9%)</a:t>
            </a:r>
          </a:p>
          <a:p>
            <a:pPr marL="571500" lvl="1" indent="-571500">
              <a:buFont typeface="Wingdings" panose="05000000000000000000" pitchFamily="2" charset="2"/>
              <a:buChar char="q"/>
            </a:pPr>
            <a:r>
              <a:rPr lang="en-US" sz="3600" b="1" dirty="0"/>
              <a:t>Shop, Church, Friend: (9.7%)</a:t>
            </a:r>
          </a:p>
          <a:p>
            <a:pPr marL="571500" lvl="1" indent="-571500">
              <a:buFont typeface="Wingdings" panose="05000000000000000000" pitchFamily="2" charset="2"/>
              <a:buChar char="q"/>
            </a:pPr>
            <a:r>
              <a:rPr lang="en-US" sz="3600" b="1" dirty="0"/>
              <a:t>Government Home/Community Delivery (0.9%) </a:t>
            </a:r>
          </a:p>
        </p:txBody>
      </p:sp>
      <p:grpSp>
        <p:nvGrpSpPr>
          <p:cNvPr id="11" name="Google Shape;326;p17">
            <a:extLst>
              <a:ext uri="{FF2B5EF4-FFF2-40B4-BE49-F238E27FC236}">
                <a16:creationId xmlns="" xmlns:a16="http://schemas.microsoft.com/office/drawing/2014/main" id="{C3CE3FD2-5B1B-4293-AF45-CE84FC4910FF}"/>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33729524-3387-4620-BF72-32584EF630DB}"/>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EB2DFFFB-B9A9-4D1B-BA9F-03CDB883B983}"/>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78283A63-DD53-4C63-BD96-555026E5B135}"/>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BE8794E2-705A-4284-BCC3-764E53C4EF8D}"/>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E087613D-B646-489A-8EAF-792A62D1A935}"/>
              </a:ext>
            </a:extLst>
          </p:cNvPr>
          <p:cNvSpPr txBox="1"/>
          <p:nvPr/>
        </p:nvSpPr>
        <p:spPr>
          <a:xfrm>
            <a:off x="538163" y="199990"/>
            <a:ext cx="16930370" cy="1569660"/>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First Source of Information of the Current Contraceptive Methods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447040" y="2360319"/>
            <a:ext cx="16313785" cy="6142235"/>
          </a:xfrm>
          <a:prstGeom prst="rect">
            <a:avLst/>
          </a:prstGeom>
          <a:noFill/>
        </p:spPr>
        <p:txBody>
          <a:bodyPr wrap="square" rtlCol="0" anchor="t">
            <a:noAutofit/>
          </a:bodyPr>
          <a:lstStyle/>
          <a:p>
            <a:r>
              <a:rPr lang="en-US" sz="3600" b="1" dirty="0">
                <a:solidFill>
                  <a:srgbClr val="C00000"/>
                </a:solidFill>
              </a:rPr>
              <a:t>Traditional Contraceptive Users</a:t>
            </a:r>
          </a:p>
          <a:p>
            <a:pPr marL="457200" indent="-457200">
              <a:buFont typeface="Arial" panose="020B0604020202020204" pitchFamily="34" charset="0"/>
              <a:buChar char="•"/>
            </a:pPr>
            <a:endParaRPr lang="en-US" sz="3600" b="1" dirty="0">
              <a:solidFill>
                <a:schemeClr val="tx1"/>
              </a:solidFill>
            </a:endParaRPr>
          </a:p>
          <a:p>
            <a:pPr marL="457200" indent="-457200">
              <a:buFont typeface="Arial" panose="020B0604020202020204" pitchFamily="34" charset="0"/>
              <a:buChar char="•"/>
            </a:pPr>
            <a:r>
              <a:rPr lang="en-US" sz="3600" b="1" dirty="0">
                <a:solidFill>
                  <a:schemeClr val="tx1"/>
                </a:solidFill>
              </a:rPr>
              <a:t>Told about FP at a Health Facility (</a:t>
            </a:r>
            <a:r>
              <a:rPr lang="en-US" sz="3600" b="1" dirty="0">
                <a:solidFill>
                  <a:srgbClr val="C00000"/>
                </a:solidFill>
              </a:rPr>
              <a:t>26.2%</a:t>
            </a:r>
            <a:r>
              <a:rPr lang="en-US" sz="3600" b="1" dirty="0">
                <a:solidFill>
                  <a:schemeClr val="tx1"/>
                </a:solidFill>
              </a:rPr>
              <a:t>) </a:t>
            </a:r>
          </a:p>
          <a:p>
            <a:pPr marL="457200" indent="-457200">
              <a:buFont typeface="Arial" panose="020B0604020202020204" pitchFamily="34" charset="0"/>
              <a:buChar char="•"/>
            </a:pPr>
            <a:endParaRPr lang="en-US" sz="3600" b="1" dirty="0">
              <a:solidFill>
                <a:schemeClr val="tx1"/>
              </a:solidFill>
            </a:endParaRPr>
          </a:p>
          <a:p>
            <a:pPr marL="457200" indent="-457200">
              <a:buFont typeface="Arial" panose="020B0604020202020204" pitchFamily="34" charset="0"/>
              <a:buChar char="•"/>
            </a:pPr>
            <a:r>
              <a:rPr lang="en-US" sz="3600" b="1" dirty="0">
                <a:solidFill>
                  <a:schemeClr val="tx1"/>
                </a:solidFill>
              </a:rPr>
              <a:t>Told about Other FP Methods (0%) </a:t>
            </a:r>
          </a:p>
          <a:p>
            <a:pPr marL="457200" indent="-457200">
              <a:buFont typeface="Arial" panose="020B0604020202020204" pitchFamily="34" charset="0"/>
              <a:buChar char="•"/>
            </a:pPr>
            <a:endParaRPr lang="en-US" sz="3600" b="1" dirty="0">
              <a:solidFill>
                <a:schemeClr val="tx1"/>
              </a:solidFill>
            </a:endParaRPr>
          </a:p>
          <a:p>
            <a:r>
              <a:rPr lang="en-US" sz="3600" b="1" dirty="0">
                <a:solidFill>
                  <a:srgbClr val="C00000"/>
                </a:solidFill>
              </a:rPr>
              <a:t>Modern Contraceptive Users</a:t>
            </a:r>
          </a:p>
          <a:p>
            <a:pPr marL="457200" indent="-457200">
              <a:buFont typeface="Arial" panose="020B0604020202020204" pitchFamily="34" charset="0"/>
              <a:buChar char="•"/>
            </a:pPr>
            <a:endParaRPr lang="en-US" sz="3600" b="1" dirty="0">
              <a:solidFill>
                <a:schemeClr val="tx1"/>
              </a:solidFill>
            </a:endParaRPr>
          </a:p>
          <a:p>
            <a:pPr marL="457200" indent="-457200">
              <a:buFont typeface="Arial" panose="020B0604020202020204" pitchFamily="34" charset="0"/>
              <a:buChar char="•"/>
            </a:pPr>
            <a:r>
              <a:rPr lang="en-US" sz="3600" b="1" dirty="0">
                <a:solidFill>
                  <a:schemeClr val="tx1"/>
                </a:solidFill>
              </a:rPr>
              <a:t>Told about FP at a Health Facility (</a:t>
            </a:r>
            <a:r>
              <a:rPr lang="en-US" sz="3600" b="1" dirty="0">
                <a:solidFill>
                  <a:srgbClr val="C00000"/>
                </a:solidFill>
              </a:rPr>
              <a:t>27.4%</a:t>
            </a:r>
            <a:r>
              <a:rPr lang="en-US" sz="3600" b="1" dirty="0">
                <a:solidFill>
                  <a:schemeClr val="tx1"/>
                </a:solidFill>
              </a:rPr>
              <a:t>) </a:t>
            </a:r>
          </a:p>
          <a:p>
            <a:pPr marL="457200" indent="-457200">
              <a:buFont typeface="Arial" panose="020B0604020202020204" pitchFamily="34" charset="0"/>
              <a:buChar char="•"/>
            </a:pPr>
            <a:endParaRPr lang="en-US" sz="3600" b="1" dirty="0">
              <a:solidFill>
                <a:schemeClr val="tx1"/>
              </a:solidFill>
            </a:endParaRPr>
          </a:p>
          <a:p>
            <a:pPr marL="457200" indent="-457200">
              <a:buFont typeface="Arial" panose="020B0604020202020204" pitchFamily="34" charset="0"/>
              <a:buChar char="•"/>
            </a:pPr>
            <a:r>
              <a:rPr lang="en-US" sz="3600" b="1" dirty="0">
                <a:solidFill>
                  <a:schemeClr val="tx1"/>
                </a:solidFill>
              </a:rPr>
              <a:t>Told about Other FP Methods (</a:t>
            </a:r>
            <a:r>
              <a:rPr lang="en-US" sz="3600" b="1" dirty="0">
                <a:solidFill>
                  <a:srgbClr val="C00000"/>
                </a:solidFill>
              </a:rPr>
              <a:t>37.1%)</a:t>
            </a:r>
          </a:p>
        </p:txBody>
      </p:sp>
      <p:grpSp>
        <p:nvGrpSpPr>
          <p:cNvPr id="10" name="Google Shape;326;p17">
            <a:extLst>
              <a:ext uri="{FF2B5EF4-FFF2-40B4-BE49-F238E27FC236}">
                <a16:creationId xmlns="" xmlns:a16="http://schemas.microsoft.com/office/drawing/2014/main" id="{9355A82C-7528-441F-8543-772BA0AEB553}"/>
              </a:ext>
            </a:extLst>
          </p:cNvPr>
          <p:cNvGrpSpPr/>
          <p:nvPr/>
        </p:nvGrpSpPr>
        <p:grpSpPr>
          <a:xfrm>
            <a:off x="266700" y="-13087"/>
            <a:ext cx="18288000" cy="1726440"/>
            <a:chOff x="0" y="-241102"/>
            <a:chExt cx="24384000" cy="2301921"/>
          </a:xfrm>
        </p:grpSpPr>
        <p:grpSp>
          <p:nvGrpSpPr>
            <p:cNvPr id="11" name="Google Shape;327;p17">
              <a:extLst>
                <a:ext uri="{FF2B5EF4-FFF2-40B4-BE49-F238E27FC236}">
                  <a16:creationId xmlns="" xmlns:a16="http://schemas.microsoft.com/office/drawing/2014/main" id="{31830FC8-0023-4ED2-A2F5-7724706D39C5}"/>
                </a:ext>
              </a:extLst>
            </p:cNvPr>
            <p:cNvGrpSpPr/>
            <p:nvPr/>
          </p:nvGrpSpPr>
          <p:grpSpPr>
            <a:xfrm>
              <a:off x="0" y="-241102"/>
              <a:ext cx="24384000" cy="2301921"/>
              <a:chOff x="0" y="-47625"/>
              <a:chExt cx="4816593" cy="454700"/>
            </a:xfrm>
          </p:grpSpPr>
          <p:sp>
            <p:nvSpPr>
              <p:cNvPr id="13" name="Google Shape;328;p17">
                <a:extLst>
                  <a:ext uri="{FF2B5EF4-FFF2-40B4-BE49-F238E27FC236}">
                    <a16:creationId xmlns="" xmlns:a16="http://schemas.microsoft.com/office/drawing/2014/main" id="{F8FCF84B-B61A-426E-8EE5-6F0123BF30CE}"/>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9;p17">
                <a:extLst>
                  <a:ext uri="{FF2B5EF4-FFF2-40B4-BE49-F238E27FC236}">
                    <a16:creationId xmlns="" xmlns:a16="http://schemas.microsoft.com/office/drawing/2014/main" id="{80B31B6F-315C-4685-8AFA-D46100881410}"/>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2" name="Google Shape;334;p17">
              <a:extLst>
                <a:ext uri="{FF2B5EF4-FFF2-40B4-BE49-F238E27FC236}">
                  <a16:creationId xmlns="" xmlns:a16="http://schemas.microsoft.com/office/drawing/2014/main" id="{028672FF-02F8-49E8-A95A-0858B80F23B2}"/>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5" name="Text Box 2">
            <a:extLst>
              <a:ext uri="{FF2B5EF4-FFF2-40B4-BE49-F238E27FC236}">
                <a16:creationId xmlns="" xmlns:a16="http://schemas.microsoft.com/office/drawing/2014/main" id="{64596031-5077-4664-A603-5B3F64E0D2CC}"/>
              </a:ext>
            </a:extLst>
          </p:cNvPr>
          <p:cNvSpPr txBox="1"/>
          <p:nvPr/>
        </p:nvSpPr>
        <p:spPr>
          <a:xfrm>
            <a:off x="538163" y="74929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Family Planning Information Provided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grpSp>
        <p:nvGrpSpPr>
          <p:cNvPr id="336" name="Google Shape;336;p17"/>
          <p:cNvGrpSpPr/>
          <p:nvPr/>
        </p:nvGrpSpPr>
        <p:grpSpPr>
          <a:xfrm>
            <a:off x="252730" y="2546349"/>
            <a:ext cx="7362508" cy="7397751"/>
            <a:chOff x="0" y="-47625"/>
            <a:chExt cx="1247000" cy="1514174"/>
          </a:xfrm>
        </p:grpSpPr>
        <p:sp>
          <p:nvSpPr>
            <p:cNvPr id="337"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45" name="Google Shape;345;p17"/>
          <p:cNvSpPr txBox="1"/>
          <p:nvPr/>
        </p:nvSpPr>
        <p:spPr>
          <a:xfrm>
            <a:off x="509508" y="3212146"/>
            <a:ext cx="6746875" cy="27260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b="0" i="0" u="none" strike="noStrike" cap="none" dirty="0">
                <a:solidFill>
                  <a:srgbClr val="353499"/>
                </a:solidFill>
                <a:latin typeface="Anton"/>
                <a:ea typeface="Anton"/>
                <a:cs typeface="Anton"/>
                <a:sym typeface="Anton"/>
              </a:rPr>
              <a:t>1. </a:t>
            </a:r>
            <a:r>
              <a:rPr lang="en-US" sz="3200" b="0" i="0" u="none" strike="noStrike" cap="none" dirty="0">
                <a:solidFill>
                  <a:srgbClr val="353499"/>
                </a:solidFill>
                <a:latin typeface="Anton"/>
                <a:ea typeface="Anton"/>
                <a:cs typeface="Anton"/>
                <a:sym typeface="Anton"/>
              </a:rPr>
              <a:t>What are the demographic, social, and economic characteristics of couples and individuals using any family planning methods? </a:t>
            </a:r>
            <a:endParaRPr lang="en-US" sz="2800" b="0" i="0" u="none" strike="noStrike" cap="none" dirty="0">
              <a:solidFill>
                <a:srgbClr val="353499"/>
              </a:solidFill>
              <a:latin typeface="Anton"/>
              <a:ea typeface="Anton"/>
              <a:cs typeface="Anton"/>
              <a:sym typeface="Anton"/>
            </a:endParaRPr>
          </a:p>
        </p:txBody>
      </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19943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800" b="0" i="0" u="none" strike="noStrike" cap="none" dirty="0">
                <a:solidFill>
                  <a:srgbClr val="353499"/>
                </a:solidFill>
                <a:latin typeface="Anton"/>
                <a:ea typeface="Anton"/>
                <a:cs typeface="Anton"/>
                <a:sym typeface="Anton"/>
              </a:rPr>
              <a:t>Statement of the Problem</a:t>
            </a:r>
          </a:p>
        </p:txBody>
      </p:sp>
      <p:sp>
        <p:nvSpPr>
          <p:cNvPr id="2" name="Google Shape;348;p17"/>
          <p:cNvSpPr txBox="1"/>
          <p:nvPr/>
        </p:nvSpPr>
        <p:spPr>
          <a:xfrm>
            <a:off x="375364" y="5736585"/>
            <a:ext cx="6806248" cy="4062413"/>
          </a:xfrm>
          <a:prstGeom prst="rect">
            <a:avLst/>
          </a:prstGeom>
          <a:noFill/>
          <a:ln>
            <a:noFill/>
          </a:ln>
        </p:spPr>
        <p:txBody>
          <a:bodyPr spcFirstLastPara="1" wrap="square" lIns="0" tIns="0" rIns="0" bIns="0" anchor="t" anchorCtr="0">
            <a:noAutofit/>
          </a:bodyPr>
          <a:lstStyle/>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Age</a:t>
            </a:r>
          </a:p>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Marital Status</a:t>
            </a:r>
          </a:p>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Place of Residence</a:t>
            </a:r>
          </a:p>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Educational Attainment</a:t>
            </a:r>
          </a:p>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Religion</a:t>
            </a:r>
          </a:p>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Ethnicity</a:t>
            </a:r>
          </a:p>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Monthly Income (Wealth Quintile)</a:t>
            </a:r>
          </a:p>
          <a:p>
            <a:pPr marL="512445" marR="0" lvl="1" indent="-285750" algn="l" rtl="0">
              <a:lnSpc>
                <a:spcPct val="100000"/>
              </a:lnSpc>
              <a:spcBef>
                <a:spcPts val="0"/>
              </a:spcBef>
              <a:spcAft>
                <a:spcPts val="0"/>
              </a:spcAft>
              <a:buClr>
                <a:srgbClr val="353499"/>
              </a:buClr>
              <a:buSzPts val="2100"/>
              <a:buFont typeface="Arial" panose="020B0604020202020204" pitchFamily="34" charset="0"/>
              <a:buChar char="•"/>
            </a:pPr>
            <a:r>
              <a:rPr lang="en-US" sz="2800" b="1" dirty="0">
                <a:latin typeface="Open Sans"/>
                <a:ea typeface="Open Sans"/>
                <a:cs typeface="Open Sans"/>
                <a:sym typeface="Open Sans"/>
              </a:rPr>
              <a:t>Employment Status</a:t>
            </a:r>
          </a:p>
        </p:txBody>
      </p:sp>
      <p:grpSp>
        <p:nvGrpSpPr>
          <p:cNvPr id="3" name="Google Shape;336;p17"/>
          <p:cNvGrpSpPr/>
          <p:nvPr/>
        </p:nvGrpSpPr>
        <p:grpSpPr>
          <a:xfrm>
            <a:off x="8447402" y="3124510"/>
            <a:ext cx="8281586" cy="2670034"/>
            <a:chOff x="0" y="-47625"/>
            <a:chExt cx="1247000" cy="1514174"/>
          </a:xfrm>
        </p:grpSpPr>
        <p:sp>
          <p:nvSpPr>
            <p:cNvPr id="4"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 name="Google Shape;345;p17"/>
          <p:cNvSpPr txBox="1"/>
          <p:nvPr/>
        </p:nvSpPr>
        <p:spPr>
          <a:xfrm>
            <a:off x="8653001" y="3540284"/>
            <a:ext cx="7797641" cy="207407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b="0" i="0" u="none" strike="noStrike" cap="none" dirty="0">
                <a:solidFill>
                  <a:srgbClr val="353499"/>
                </a:solidFill>
                <a:latin typeface="Anton"/>
                <a:ea typeface="Anton"/>
                <a:cs typeface="Anton"/>
                <a:sym typeface="Anton"/>
              </a:rPr>
              <a:t>2. </a:t>
            </a:r>
            <a:r>
              <a:rPr lang="en-US" sz="3200" b="0" i="0" u="none" strike="noStrike" cap="none" dirty="0">
                <a:solidFill>
                  <a:srgbClr val="353499"/>
                </a:solidFill>
                <a:latin typeface="Anton"/>
                <a:ea typeface="Anton"/>
                <a:cs typeface="Anton"/>
                <a:sym typeface="Anton"/>
              </a:rPr>
              <a:t>What is the proportion of respondents using a particular type of contraceptive method?</a:t>
            </a:r>
            <a:endParaRPr lang="en-US" sz="2800" b="0" i="0" u="none" strike="noStrike" cap="none" dirty="0">
              <a:solidFill>
                <a:srgbClr val="353499"/>
              </a:solidFill>
              <a:latin typeface="Anton"/>
              <a:ea typeface="Anton"/>
              <a:cs typeface="Anton"/>
              <a:sym typeface="Anton"/>
            </a:endParaRPr>
          </a:p>
        </p:txBody>
      </p:sp>
      <p:grpSp>
        <p:nvGrpSpPr>
          <p:cNvPr id="27" name="Google Shape;336;p17">
            <a:extLst>
              <a:ext uri="{FF2B5EF4-FFF2-40B4-BE49-F238E27FC236}">
                <a16:creationId xmlns="" xmlns:a16="http://schemas.microsoft.com/office/drawing/2014/main" id="{4F87ECC1-0116-4DDB-9AD4-E6C3BFBC45C1}"/>
              </a:ext>
            </a:extLst>
          </p:cNvPr>
          <p:cNvGrpSpPr/>
          <p:nvPr/>
        </p:nvGrpSpPr>
        <p:grpSpPr>
          <a:xfrm>
            <a:off x="8488292" y="6243137"/>
            <a:ext cx="8281586" cy="2670034"/>
            <a:chOff x="0" y="-47625"/>
            <a:chExt cx="1247000" cy="1514174"/>
          </a:xfrm>
        </p:grpSpPr>
        <p:sp>
          <p:nvSpPr>
            <p:cNvPr id="28" name="Google Shape;337;p17">
              <a:extLst>
                <a:ext uri="{FF2B5EF4-FFF2-40B4-BE49-F238E27FC236}">
                  <a16:creationId xmlns="" xmlns:a16="http://schemas.microsoft.com/office/drawing/2014/main" id="{93194B43-A787-475F-94FC-4B27B07D65E6}"/>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8;p17">
              <a:extLst>
                <a:ext uri="{FF2B5EF4-FFF2-40B4-BE49-F238E27FC236}">
                  <a16:creationId xmlns="" xmlns:a16="http://schemas.microsoft.com/office/drawing/2014/main" id="{6D4D70E7-3FD7-4606-AA79-30E52136A676}"/>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0" name="Google Shape;345;p17">
            <a:extLst>
              <a:ext uri="{FF2B5EF4-FFF2-40B4-BE49-F238E27FC236}">
                <a16:creationId xmlns="" xmlns:a16="http://schemas.microsoft.com/office/drawing/2014/main" id="{964F0CD7-7B86-4AEB-AD70-42D0DCE32B9E}"/>
              </a:ext>
            </a:extLst>
          </p:cNvPr>
          <p:cNvSpPr txBox="1"/>
          <p:nvPr/>
        </p:nvSpPr>
        <p:spPr>
          <a:xfrm>
            <a:off x="8693891" y="6658911"/>
            <a:ext cx="7797641" cy="19942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dirty="0">
                <a:solidFill>
                  <a:srgbClr val="353499"/>
                </a:solidFill>
                <a:latin typeface="Anton"/>
                <a:ea typeface="Anton"/>
                <a:cs typeface="Anton"/>
                <a:sym typeface="Anton"/>
              </a:rPr>
              <a:t>3</a:t>
            </a:r>
            <a:r>
              <a:rPr lang="en-US" sz="6500" b="0" i="0" u="none" strike="noStrike" cap="none" dirty="0">
                <a:solidFill>
                  <a:srgbClr val="353499"/>
                </a:solidFill>
                <a:latin typeface="Anton"/>
                <a:ea typeface="Anton"/>
                <a:cs typeface="Anton"/>
                <a:sym typeface="Anton"/>
              </a:rPr>
              <a:t>. </a:t>
            </a:r>
            <a:r>
              <a:rPr lang="en-US" sz="3200" i="0" u="none" strike="noStrike" cap="none" dirty="0">
                <a:solidFill>
                  <a:srgbClr val="353499"/>
                </a:solidFill>
                <a:latin typeface="Anton"/>
                <a:ea typeface="Anton"/>
                <a:cs typeface="Anton"/>
                <a:sym typeface="Anton"/>
              </a:rPr>
              <a:t>How are family planning messages and contraceptive method use accessed by the respondents?</a:t>
            </a:r>
            <a:endParaRPr lang="en-US" sz="2800" i="0" u="none" strike="noStrike" cap="none" dirty="0">
              <a:solidFill>
                <a:srgbClr val="353499"/>
              </a:solidFill>
              <a:latin typeface="Anton"/>
              <a:ea typeface="Anton"/>
              <a:cs typeface="Anton"/>
              <a:sym typeface="Anton"/>
            </a:endParaRPr>
          </a:p>
        </p:txBody>
      </p:sp>
      <p:sp>
        <p:nvSpPr>
          <p:cNvPr id="34" name="Google Shape;324;p17">
            <a:extLst>
              <a:ext uri="{FF2B5EF4-FFF2-40B4-BE49-F238E27FC236}">
                <a16:creationId xmlns="" xmlns:a16="http://schemas.microsoft.com/office/drawing/2014/main" id="{196A4EB9-3B63-44A1-B880-06782B7C8939}"/>
              </a:ext>
            </a:extLst>
          </p:cNvPr>
          <p:cNvSpPr/>
          <p:nvPr/>
        </p:nvSpPr>
        <p:spPr>
          <a:xfrm>
            <a:off x="-7366935" y="323385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5;p17">
            <a:extLst>
              <a:ext uri="{FF2B5EF4-FFF2-40B4-BE49-F238E27FC236}">
                <a16:creationId xmlns="" xmlns:a16="http://schemas.microsoft.com/office/drawing/2014/main" id="{F9164800-ADC0-40BE-834F-B4A95E704CBC}"/>
              </a:ext>
            </a:extLst>
          </p:cNvPr>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761365" y="2148006"/>
            <a:ext cx="17325975" cy="4846320"/>
          </a:xfrm>
          <a:prstGeom prst="rect">
            <a:avLst/>
          </a:prstGeom>
          <a:noFill/>
        </p:spPr>
        <p:txBody>
          <a:bodyPr wrap="square" rtlCol="0" anchor="t">
            <a:noAutofit/>
          </a:bodyPr>
          <a:lstStyle/>
          <a:p>
            <a:pPr marL="457200" indent="-457200">
              <a:buFont typeface="Arial" panose="020B0604020202020204" pitchFamily="34" charset="0"/>
              <a:buChar char="•"/>
            </a:pPr>
            <a:r>
              <a:rPr lang="en-US" sz="3600" b="1" dirty="0"/>
              <a:t>Traditional Users:</a:t>
            </a:r>
            <a:r>
              <a:rPr lang="en-US" sz="3600" dirty="0"/>
              <a:t> Mean age of </a:t>
            </a:r>
            <a:r>
              <a:rPr lang="en-US" sz="3600" dirty="0">
                <a:solidFill>
                  <a:schemeClr val="tx1"/>
                </a:solidFill>
              </a:rPr>
              <a:t>20.32 y</a:t>
            </a:r>
            <a:r>
              <a:rPr lang="en-US" sz="3600" dirty="0"/>
              <a:t>ears (SD = 3.55).</a:t>
            </a:r>
          </a:p>
          <a:p>
            <a:pPr marL="457200" indent="-457200">
              <a:buFont typeface="Arial" panose="020B0604020202020204" pitchFamily="34" charset="0"/>
              <a:buChar char="•"/>
            </a:pPr>
            <a:endParaRPr lang="en-US" sz="3600" b="1" dirty="0"/>
          </a:p>
          <a:p>
            <a:pPr marL="457200" indent="-457200">
              <a:buFont typeface="Arial" panose="020B0604020202020204" pitchFamily="34" charset="0"/>
              <a:buChar char="•"/>
            </a:pPr>
            <a:r>
              <a:rPr lang="en-US" sz="3600" b="1" dirty="0"/>
              <a:t>Modern Users:</a:t>
            </a:r>
            <a:r>
              <a:rPr lang="en-US" sz="3600" dirty="0"/>
              <a:t> Mean age of </a:t>
            </a:r>
            <a:r>
              <a:rPr lang="en-US" sz="3600" dirty="0">
                <a:solidFill>
                  <a:schemeClr val="tx1"/>
                </a:solidFill>
              </a:rPr>
              <a:t>20.02</a:t>
            </a:r>
            <a:r>
              <a:rPr lang="en-US" sz="3600" dirty="0">
                <a:solidFill>
                  <a:srgbClr val="C00000"/>
                </a:solidFill>
              </a:rPr>
              <a:t> </a:t>
            </a:r>
            <a:r>
              <a:rPr lang="en-US" sz="3600" dirty="0"/>
              <a:t>years (SD = 3.78).</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b="1" dirty="0"/>
              <a:t>Both Methods Users:</a:t>
            </a:r>
            <a:r>
              <a:rPr lang="en-US" sz="3600" dirty="0"/>
              <a:t> Mean age of </a:t>
            </a:r>
            <a:r>
              <a:rPr lang="en-US" sz="3600" dirty="0">
                <a:solidFill>
                  <a:srgbClr val="C00000"/>
                </a:solidFill>
              </a:rPr>
              <a:t>20.07</a:t>
            </a:r>
            <a:r>
              <a:rPr lang="en-US" sz="3600" dirty="0"/>
              <a:t> years (SD = 3.74).</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Modern contraceptive users tend to have their first sexual experience slightly earlier than traditional users. </a:t>
            </a:r>
          </a:p>
        </p:txBody>
      </p:sp>
      <p:grpSp>
        <p:nvGrpSpPr>
          <p:cNvPr id="17" name="Google Shape;326;p17">
            <a:extLst>
              <a:ext uri="{FF2B5EF4-FFF2-40B4-BE49-F238E27FC236}">
                <a16:creationId xmlns="" xmlns:a16="http://schemas.microsoft.com/office/drawing/2014/main" id="{910E1BA4-941C-40BC-83FB-5E7F9B30176A}"/>
              </a:ext>
            </a:extLst>
          </p:cNvPr>
          <p:cNvGrpSpPr/>
          <p:nvPr/>
        </p:nvGrpSpPr>
        <p:grpSpPr>
          <a:xfrm>
            <a:off x="266700" y="-13087"/>
            <a:ext cx="18288000" cy="1726440"/>
            <a:chOff x="0" y="-241102"/>
            <a:chExt cx="24384000" cy="2301921"/>
          </a:xfrm>
        </p:grpSpPr>
        <p:grpSp>
          <p:nvGrpSpPr>
            <p:cNvPr id="18" name="Google Shape;327;p17">
              <a:extLst>
                <a:ext uri="{FF2B5EF4-FFF2-40B4-BE49-F238E27FC236}">
                  <a16:creationId xmlns="" xmlns:a16="http://schemas.microsoft.com/office/drawing/2014/main" id="{4C3D6F4C-C4FC-4D4E-930C-1D1BC49F8401}"/>
                </a:ext>
              </a:extLst>
            </p:cNvPr>
            <p:cNvGrpSpPr/>
            <p:nvPr/>
          </p:nvGrpSpPr>
          <p:grpSpPr>
            <a:xfrm>
              <a:off x="0" y="-241102"/>
              <a:ext cx="24384000" cy="2301921"/>
              <a:chOff x="0" y="-47625"/>
              <a:chExt cx="4816593" cy="454700"/>
            </a:xfrm>
          </p:grpSpPr>
          <p:sp>
            <p:nvSpPr>
              <p:cNvPr id="20" name="Google Shape;328;p17">
                <a:extLst>
                  <a:ext uri="{FF2B5EF4-FFF2-40B4-BE49-F238E27FC236}">
                    <a16:creationId xmlns="" xmlns:a16="http://schemas.microsoft.com/office/drawing/2014/main" id="{BF403F3F-5EA2-4B12-A950-0CECA8C16180}"/>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9;p17">
                <a:extLst>
                  <a:ext uri="{FF2B5EF4-FFF2-40B4-BE49-F238E27FC236}">
                    <a16:creationId xmlns="" xmlns:a16="http://schemas.microsoft.com/office/drawing/2014/main" id="{BE690B40-CBF6-4B64-8C72-4336005CB15A}"/>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9" name="Google Shape;334;p17">
              <a:extLst>
                <a:ext uri="{FF2B5EF4-FFF2-40B4-BE49-F238E27FC236}">
                  <a16:creationId xmlns="" xmlns:a16="http://schemas.microsoft.com/office/drawing/2014/main" id="{2805E6AF-96A1-4E53-AC42-C7361770D320}"/>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22" name="Text Box 2">
            <a:extLst>
              <a:ext uri="{FF2B5EF4-FFF2-40B4-BE49-F238E27FC236}">
                <a16:creationId xmlns="" xmlns:a16="http://schemas.microsoft.com/office/drawing/2014/main" id="{9FDEF32F-D45D-412D-8F27-868325F6B6EF}"/>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Age of Respondent at First Sex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466726" y="2227584"/>
            <a:ext cx="16535400" cy="4495165"/>
          </a:xfrm>
          <a:prstGeom prst="rect">
            <a:avLst/>
          </a:prstGeom>
          <a:noFill/>
        </p:spPr>
        <p:txBody>
          <a:bodyPr wrap="square" rtlCol="0" anchor="t">
            <a:noAutofit/>
          </a:bodyPr>
          <a:lstStyle/>
          <a:p>
            <a:pPr marL="0" indent="0">
              <a:buFont typeface="Arial" panose="020B0604020202020204" pitchFamily="34" charset="0"/>
              <a:buNone/>
            </a:pPr>
            <a:endParaRPr lang="en-US" sz="2800" b="1" dirty="0"/>
          </a:p>
          <a:p>
            <a:pPr marL="457200" indent="-457200">
              <a:buFont typeface="Arial" panose="020B0604020202020204" pitchFamily="34" charset="0"/>
              <a:buChar char="•"/>
            </a:pPr>
            <a:r>
              <a:rPr lang="en-US" sz="3600" b="1" dirty="0">
                <a:solidFill>
                  <a:srgbClr val="C00000"/>
                </a:solidFill>
              </a:rPr>
              <a:t>Traditional Users</a:t>
            </a:r>
            <a:r>
              <a:rPr lang="en-US" sz="3600" dirty="0"/>
              <a:t>: Mean age of 22.47 (SD = 4.04)</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b="1" dirty="0">
                <a:solidFill>
                  <a:srgbClr val="0070C0"/>
                </a:solidFill>
              </a:rPr>
              <a:t>Modern Users</a:t>
            </a:r>
            <a:r>
              <a:rPr lang="en-US" sz="3600" dirty="0"/>
              <a:t>: Mean age of 21.53 (4.07)</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b="1" dirty="0">
                <a:solidFill>
                  <a:srgbClr val="7030A0"/>
                </a:solidFill>
              </a:rPr>
              <a:t>Both Methods</a:t>
            </a:r>
            <a:r>
              <a:rPr lang="en-US" sz="3600" dirty="0"/>
              <a:t>: Mean age of </a:t>
            </a:r>
            <a:r>
              <a:rPr lang="en-US" sz="3600" b="1" dirty="0">
                <a:solidFill>
                  <a:srgbClr val="C00000"/>
                </a:solidFill>
              </a:rPr>
              <a:t>21.67</a:t>
            </a:r>
            <a:r>
              <a:rPr lang="en-US" sz="3600" dirty="0"/>
              <a:t> (4.07)</a:t>
            </a:r>
          </a:p>
          <a:p>
            <a:endParaRPr lang="en-US" sz="3600" dirty="0"/>
          </a:p>
          <a:p>
            <a:pPr marL="571500" indent="-571500">
              <a:buFont typeface="Wingdings" panose="05000000000000000000" pitchFamily="2" charset="2"/>
              <a:buChar char="v"/>
            </a:pPr>
            <a:r>
              <a:rPr lang="en-US" sz="3600" dirty="0"/>
              <a:t>Modern contraceptive users had their first birth earlier than the traditional users. </a:t>
            </a:r>
          </a:p>
        </p:txBody>
      </p:sp>
      <p:grpSp>
        <p:nvGrpSpPr>
          <p:cNvPr id="11" name="Google Shape;326;p17">
            <a:extLst>
              <a:ext uri="{FF2B5EF4-FFF2-40B4-BE49-F238E27FC236}">
                <a16:creationId xmlns="" xmlns:a16="http://schemas.microsoft.com/office/drawing/2014/main" id="{7346AADA-3BDB-49F4-855E-352837B5DB28}"/>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64069588-4A9C-4B8F-86B8-B80E9A4F0CAA}"/>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65CDD063-8141-44B0-A523-ECECA20E2A6C}"/>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867BC4B7-5F16-42FC-8F47-7B27E604448D}"/>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368B7F61-ADC5-475F-B1D8-5AE220877C81}"/>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0EB7D994-95C9-4C5C-8470-F492A3D65EDF}"/>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Age of Mothers at First Birth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466726" y="2102414"/>
            <a:ext cx="17086260" cy="7541649"/>
          </a:xfrm>
          <a:prstGeom prst="rect">
            <a:avLst/>
          </a:prstGeom>
          <a:noFill/>
        </p:spPr>
        <p:txBody>
          <a:bodyPr wrap="square" rtlCol="0" anchor="t">
            <a:noAutofit/>
          </a:bodyPr>
          <a:lstStyle/>
          <a:p>
            <a:pPr marL="0" indent="0">
              <a:buFont typeface="Arial" panose="020B0604020202020204" pitchFamily="34" charset="0"/>
              <a:buNone/>
            </a:pPr>
            <a:r>
              <a:rPr lang="en-US" sz="3600" b="1" dirty="0">
                <a:solidFill>
                  <a:srgbClr val="C00000"/>
                </a:solidFill>
              </a:rPr>
              <a:t>Traditional Contraceptive Users</a:t>
            </a:r>
          </a:p>
          <a:p>
            <a:pPr marL="0" indent="0">
              <a:buFont typeface="Arial" panose="020B0604020202020204" pitchFamily="34" charset="0"/>
              <a:buNone/>
            </a:pPr>
            <a:endParaRPr lang="en-US" sz="3600" b="1" dirty="0">
              <a:solidFill>
                <a:schemeClr val="tx1"/>
              </a:solidFill>
            </a:endParaRPr>
          </a:p>
          <a:p>
            <a:r>
              <a:rPr lang="en-US" sz="3200" b="1" dirty="0">
                <a:solidFill>
                  <a:schemeClr val="tx1"/>
                </a:solidFill>
              </a:rPr>
              <a:t>Do Not Want More Children (</a:t>
            </a:r>
            <a:r>
              <a:rPr lang="en-US" sz="3200" b="1" dirty="0">
                <a:solidFill>
                  <a:srgbClr val="C00000"/>
                </a:solidFill>
              </a:rPr>
              <a:t>43.1%</a:t>
            </a:r>
            <a:r>
              <a:rPr lang="en-US" sz="3200" b="1" dirty="0">
                <a:solidFill>
                  <a:schemeClr val="tx1"/>
                </a:solidFill>
              </a:rPr>
              <a:t>)</a:t>
            </a:r>
          </a:p>
          <a:p>
            <a:r>
              <a:rPr lang="en-US" sz="3200" b="1" dirty="0">
                <a:solidFill>
                  <a:schemeClr val="tx1"/>
                </a:solidFill>
              </a:rPr>
              <a:t>Sterilized (23.1%) </a:t>
            </a:r>
          </a:p>
          <a:p>
            <a:pPr marL="0" indent="0">
              <a:buFont typeface="Arial" panose="020B0604020202020204" pitchFamily="34" charset="0"/>
              <a:buNone/>
            </a:pPr>
            <a:r>
              <a:rPr lang="en-US" sz="3200" b="1" dirty="0">
                <a:solidFill>
                  <a:schemeClr val="tx1"/>
                </a:solidFill>
              </a:rPr>
              <a:t>Want to Have Another Child (</a:t>
            </a:r>
            <a:r>
              <a:rPr lang="en-US" sz="3200" b="1" dirty="0">
                <a:solidFill>
                  <a:srgbClr val="C00000"/>
                </a:solidFill>
              </a:rPr>
              <a:t>26.2%</a:t>
            </a:r>
            <a:r>
              <a:rPr lang="en-US" sz="3200" b="1" dirty="0">
                <a:solidFill>
                  <a:schemeClr val="tx1"/>
                </a:solidFill>
              </a:rPr>
              <a:t>)</a:t>
            </a:r>
          </a:p>
          <a:p>
            <a:pPr marL="0" indent="0">
              <a:buFont typeface="Arial" panose="020B0604020202020204" pitchFamily="34" charset="0"/>
              <a:buNone/>
            </a:pPr>
            <a:r>
              <a:rPr lang="en-US" sz="3200" b="1" dirty="0">
                <a:solidFill>
                  <a:schemeClr val="tx1"/>
                </a:solidFill>
              </a:rPr>
              <a:t>Undecided About Having Another Child (7.7%) </a:t>
            </a:r>
          </a:p>
          <a:p>
            <a:pPr marL="0" indent="0">
              <a:buFont typeface="Arial" panose="020B0604020202020204" pitchFamily="34" charset="0"/>
              <a:buNone/>
            </a:pPr>
            <a:r>
              <a:rPr lang="en-US" sz="3600" b="1" dirty="0">
                <a:solidFill>
                  <a:schemeClr val="tx1"/>
                </a:solidFill>
              </a:rPr>
              <a:t> </a:t>
            </a:r>
          </a:p>
          <a:p>
            <a:pPr marL="0" indent="0">
              <a:buFont typeface="Arial" panose="020B0604020202020204" pitchFamily="34" charset="0"/>
              <a:buNone/>
            </a:pPr>
            <a:r>
              <a:rPr lang="en-US" sz="3600" b="1" dirty="0">
                <a:solidFill>
                  <a:srgbClr val="C00000"/>
                </a:solidFill>
              </a:rPr>
              <a:t>Modern Contraceptive Users</a:t>
            </a:r>
          </a:p>
          <a:p>
            <a:pPr marL="0" indent="0">
              <a:buFont typeface="Arial" panose="020B0604020202020204" pitchFamily="34" charset="0"/>
              <a:buNone/>
            </a:pPr>
            <a:endParaRPr lang="en-US" sz="3600" b="1" dirty="0">
              <a:solidFill>
                <a:srgbClr val="0070C0"/>
              </a:solidFill>
            </a:endParaRPr>
          </a:p>
          <a:p>
            <a:r>
              <a:rPr lang="en-US" sz="3200" b="1" dirty="0">
                <a:solidFill>
                  <a:schemeClr val="tx1"/>
                </a:solidFill>
              </a:rPr>
              <a:t>Do Not Want More Children (</a:t>
            </a:r>
            <a:r>
              <a:rPr lang="en-US" sz="3200" b="1" dirty="0">
                <a:solidFill>
                  <a:srgbClr val="C00000"/>
                </a:solidFill>
              </a:rPr>
              <a:t>45.0%</a:t>
            </a:r>
            <a:r>
              <a:rPr lang="en-US" sz="3200" b="1" dirty="0">
                <a:solidFill>
                  <a:schemeClr val="tx1"/>
                </a:solidFill>
              </a:rPr>
              <a:t>)</a:t>
            </a:r>
          </a:p>
          <a:p>
            <a:r>
              <a:rPr lang="en-US" sz="3200" b="1" dirty="0">
                <a:solidFill>
                  <a:schemeClr val="tx1"/>
                </a:solidFill>
              </a:rPr>
              <a:t>Sterilized (21.5%)</a:t>
            </a:r>
          </a:p>
          <a:p>
            <a:pPr marL="0" indent="0">
              <a:buFont typeface="Arial" panose="020B0604020202020204" pitchFamily="34" charset="0"/>
              <a:buNone/>
            </a:pPr>
            <a:r>
              <a:rPr lang="en-US" sz="3200" b="1" dirty="0">
                <a:solidFill>
                  <a:schemeClr val="tx1"/>
                </a:solidFill>
              </a:rPr>
              <a:t>Want to Have Another Child (</a:t>
            </a:r>
            <a:r>
              <a:rPr lang="en-US" sz="3200" b="1" dirty="0">
                <a:solidFill>
                  <a:srgbClr val="C00000"/>
                </a:solidFill>
              </a:rPr>
              <a:t>28.5%</a:t>
            </a:r>
            <a:r>
              <a:rPr lang="en-US" sz="3200" b="1" dirty="0">
                <a:solidFill>
                  <a:schemeClr val="tx1"/>
                </a:solidFill>
              </a:rPr>
              <a:t>)</a:t>
            </a:r>
          </a:p>
          <a:p>
            <a:pPr marL="0" indent="0">
              <a:buFont typeface="Arial" panose="020B0604020202020204" pitchFamily="34" charset="0"/>
              <a:buNone/>
            </a:pPr>
            <a:r>
              <a:rPr lang="en-US" sz="3200" b="1" dirty="0">
                <a:solidFill>
                  <a:schemeClr val="tx1"/>
                </a:solidFill>
              </a:rPr>
              <a:t>Undecided About Having Another Child (4.7%)</a:t>
            </a:r>
          </a:p>
          <a:p>
            <a:pPr marL="0" indent="0">
              <a:buFont typeface="Arial" panose="020B0604020202020204" pitchFamily="34" charset="0"/>
              <a:buNone/>
            </a:pPr>
            <a:r>
              <a:rPr lang="en-US" sz="3200" b="1" dirty="0">
                <a:solidFill>
                  <a:schemeClr val="tx1"/>
                </a:solidFill>
              </a:rPr>
              <a:t>Declared Infecund (0.3%) </a:t>
            </a:r>
            <a:endParaRPr lang="en-US" sz="3600" b="1" dirty="0">
              <a:solidFill>
                <a:srgbClr val="C00000"/>
              </a:solidFill>
            </a:endParaRPr>
          </a:p>
        </p:txBody>
      </p:sp>
      <p:grpSp>
        <p:nvGrpSpPr>
          <p:cNvPr id="11" name="Google Shape;326;p17">
            <a:extLst>
              <a:ext uri="{FF2B5EF4-FFF2-40B4-BE49-F238E27FC236}">
                <a16:creationId xmlns="" xmlns:a16="http://schemas.microsoft.com/office/drawing/2014/main" id="{BB76782F-6584-49A9-8E36-16CFF74BD5F0}"/>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BE80266E-6B63-43A8-8B63-8C8D999AE8BF}"/>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A2E37E25-8482-4441-8B5B-08793D1A9FAA}"/>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72B7C0FF-BA92-4E68-B1E4-36BC065D4131}"/>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A8DAEB1F-73E1-4336-AB55-E3D9782B1B07}"/>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F9E8032B-711C-46C1-B858-0C24FA1D41B5}"/>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Fertility Preference</a:t>
            </a:r>
          </a:p>
        </p:txBody>
      </p:sp>
    </p:spTree>
    <p:extLst>
      <p:ext uri="{BB962C8B-B14F-4D97-AF65-F5344CB8AC3E}">
        <p14:creationId xmlns:p14="http://schemas.microsoft.com/office/powerpoint/2010/main" val="2857172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466726" y="2102414"/>
            <a:ext cx="17086260" cy="7910023"/>
          </a:xfrm>
          <a:prstGeom prst="rect">
            <a:avLst/>
          </a:prstGeom>
          <a:noFill/>
        </p:spPr>
        <p:txBody>
          <a:bodyPr wrap="square" rtlCol="0" anchor="t">
            <a:noAutofit/>
          </a:bodyPr>
          <a:lstStyle/>
          <a:p>
            <a:pPr marL="0" indent="0">
              <a:buFont typeface="Arial" panose="020B0604020202020204" pitchFamily="34" charset="0"/>
              <a:buNone/>
            </a:pPr>
            <a:r>
              <a:rPr lang="en-US" sz="3600" b="1" dirty="0">
                <a:solidFill>
                  <a:srgbClr val="C00000"/>
                </a:solidFill>
              </a:rPr>
              <a:t>Traditional Contraceptive Users</a:t>
            </a:r>
          </a:p>
          <a:p>
            <a:pPr marL="0" indent="0">
              <a:buFont typeface="Arial" panose="020B0604020202020204" pitchFamily="34" charset="0"/>
              <a:buNone/>
            </a:pPr>
            <a:endParaRPr lang="en-US" sz="3600" b="1" dirty="0">
              <a:solidFill>
                <a:schemeClr val="tx1"/>
              </a:solidFill>
            </a:endParaRPr>
          </a:p>
          <a:p>
            <a:pPr marL="0" indent="0">
              <a:buFont typeface="Arial" panose="020B0604020202020204" pitchFamily="34" charset="0"/>
              <a:buNone/>
            </a:pPr>
            <a:r>
              <a:rPr lang="en-US" sz="3200" b="1" dirty="0">
                <a:solidFill>
                  <a:schemeClr val="tx1"/>
                </a:solidFill>
              </a:rPr>
              <a:t>Joint Decision (</a:t>
            </a:r>
            <a:r>
              <a:rPr lang="en-US" sz="3200" b="1" dirty="0">
                <a:solidFill>
                  <a:srgbClr val="C00000"/>
                </a:solidFill>
              </a:rPr>
              <a:t>64.6%</a:t>
            </a:r>
            <a:r>
              <a:rPr lang="en-US" sz="3200" b="1" dirty="0">
                <a:solidFill>
                  <a:schemeClr val="tx1"/>
                </a:solidFill>
              </a:rPr>
              <a:t>) </a:t>
            </a:r>
          </a:p>
          <a:p>
            <a:pPr marL="0" indent="0">
              <a:buFont typeface="Arial" panose="020B0604020202020204" pitchFamily="34" charset="0"/>
              <a:buNone/>
            </a:pPr>
            <a:r>
              <a:rPr lang="en-US" sz="3200" b="1" dirty="0">
                <a:solidFill>
                  <a:schemeClr val="tx1"/>
                </a:solidFill>
              </a:rPr>
              <a:t>Wife/Respondent as Decision Maker (</a:t>
            </a:r>
            <a:r>
              <a:rPr lang="en-US" sz="3200" b="1" dirty="0">
                <a:solidFill>
                  <a:srgbClr val="0070C0"/>
                </a:solidFill>
              </a:rPr>
              <a:t>23.1%</a:t>
            </a:r>
            <a:r>
              <a:rPr lang="en-US" sz="3200" b="1" dirty="0">
                <a:solidFill>
                  <a:schemeClr val="tx1"/>
                </a:solidFill>
              </a:rPr>
              <a:t>)</a:t>
            </a:r>
          </a:p>
          <a:p>
            <a:pPr marL="0" indent="0">
              <a:buFont typeface="Arial" panose="020B0604020202020204" pitchFamily="34" charset="0"/>
              <a:buNone/>
            </a:pPr>
            <a:r>
              <a:rPr lang="en-US" sz="3200" b="1" dirty="0">
                <a:solidFill>
                  <a:schemeClr val="tx1"/>
                </a:solidFill>
              </a:rPr>
              <a:t>Husband/Partner as Decision Maker (3.1%)  </a:t>
            </a:r>
          </a:p>
          <a:p>
            <a:pPr marL="0" indent="0">
              <a:buFont typeface="Arial" panose="020B0604020202020204" pitchFamily="34" charset="0"/>
              <a:buNone/>
            </a:pPr>
            <a:r>
              <a:rPr lang="en-US" sz="3200" b="1" dirty="0">
                <a:solidFill>
                  <a:schemeClr val="tx1"/>
                </a:solidFill>
              </a:rPr>
              <a:t>No Response (9.2%) </a:t>
            </a:r>
          </a:p>
          <a:p>
            <a:pPr marL="0" indent="0">
              <a:buFont typeface="Arial" panose="020B0604020202020204" pitchFamily="34" charset="0"/>
              <a:buNone/>
            </a:pPr>
            <a:r>
              <a:rPr lang="en-US" sz="3600" b="1" dirty="0">
                <a:solidFill>
                  <a:schemeClr val="tx1"/>
                </a:solidFill>
              </a:rPr>
              <a:t> </a:t>
            </a:r>
          </a:p>
          <a:p>
            <a:pPr marL="0" indent="0">
              <a:buFont typeface="Arial" panose="020B0604020202020204" pitchFamily="34" charset="0"/>
              <a:buNone/>
            </a:pPr>
            <a:r>
              <a:rPr lang="en-US" sz="3600" b="1" dirty="0">
                <a:solidFill>
                  <a:srgbClr val="C00000"/>
                </a:solidFill>
              </a:rPr>
              <a:t>Modern Contraceptive Users</a:t>
            </a:r>
          </a:p>
          <a:p>
            <a:pPr marL="0" indent="0">
              <a:buFont typeface="Arial" panose="020B0604020202020204" pitchFamily="34" charset="0"/>
              <a:buNone/>
            </a:pPr>
            <a:endParaRPr lang="en-US" sz="3600" b="1" dirty="0">
              <a:solidFill>
                <a:srgbClr val="0070C0"/>
              </a:solidFill>
            </a:endParaRPr>
          </a:p>
          <a:p>
            <a:pPr marL="0" indent="0">
              <a:buFont typeface="Arial" panose="020B0604020202020204" pitchFamily="34" charset="0"/>
              <a:buNone/>
            </a:pPr>
            <a:r>
              <a:rPr lang="en-US" sz="3200" b="1" dirty="0">
                <a:solidFill>
                  <a:schemeClr val="tx1"/>
                </a:solidFill>
              </a:rPr>
              <a:t>Joint Decision (</a:t>
            </a:r>
            <a:r>
              <a:rPr lang="en-US" sz="3200" b="1" dirty="0">
                <a:solidFill>
                  <a:srgbClr val="C00000"/>
                </a:solidFill>
              </a:rPr>
              <a:t>39.7</a:t>
            </a:r>
            <a:r>
              <a:rPr lang="en-US" sz="3200" b="1" dirty="0" smtClean="0">
                <a:solidFill>
                  <a:srgbClr val="C00000"/>
                </a:solidFill>
              </a:rPr>
              <a:t>%</a:t>
            </a:r>
            <a:r>
              <a:rPr lang="en-US" sz="3200" b="1" dirty="0" smtClean="0">
                <a:solidFill>
                  <a:schemeClr val="tx1"/>
                </a:solidFill>
              </a:rPr>
              <a:t>)</a:t>
            </a:r>
            <a:endParaRPr lang="en-US" sz="3200" b="1" dirty="0">
              <a:solidFill>
                <a:schemeClr val="tx1"/>
              </a:solidFill>
            </a:endParaRPr>
          </a:p>
          <a:p>
            <a:pPr marL="0" indent="0">
              <a:buFont typeface="Arial" panose="020B0604020202020204" pitchFamily="34" charset="0"/>
              <a:buNone/>
            </a:pPr>
            <a:r>
              <a:rPr lang="en-US" sz="3200" b="1" dirty="0" smtClean="0">
                <a:solidFill>
                  <a:schemeClr val="tx1"/>
                </a:solidFill>
              </a:rPr>
              <a:t>Wife/Respondent </a:t>
            </a:r>
            <a:r>
              <a:rPr lang="en-US" sz="3200" b="1" dirty="0">
                <a:solidFill>
                  <a:schemeClr val="tx1"/>
                </a:solidFill>
              </a:rPr>
              <a:t>as Decision Maker (</a:t>
            </a:r>
            <a:r>
              <a:rPr lang="en-US" sz="3200" b="1" dirty="0">
                <a:solidFill>
                  <a:srgbClr val="0070C0"/>
                </a:solidFill>
              </a:rPr>
              <a:t>49.1%</a:t>
            </a:r>
            <a:r>
              <a:rPr lang="en-US" sz="3200" b="1" dirty="0">
                <a:solidFill>
                  <a:schemeClr val="tx1"/>
                </a:solidFill>
              </a:rPr>
              <a:t>)  </a:t>
            </a:r>
          </a:p>
          <a:p>
            <a:pPr marL="0" indent="0">
              <a:buFont typeface="Arial" panose="020B0604020202020204" pitchFamily="34" charset="0"/>
              <a:buNone/>
            </a:pPr>
            <a:r>
              <a:rPr lang="en-US" sz="3200" b="1" dirty="0" smtClean="0">
                <a:solidFill>
                  <a:schemeClr val="tx1"/>
                </a:solidFill>
              </a:rPr>
              <a:t>Husband/Partner </a:t>
            </a:r>
            <a:r>
              <a:rPr lang="en-US" sz="3200" b="1" dirty="0">
                <a:solidFill>
                  <a:schemeClr val="tx1"/>
                </a:solidFill>
              </a:rPr>
              <a:t>as Decision Maker (5.9%)  </a:t>
            </a:r>
          </a:p>
          <a:p>
            <a:pPr marL="0" indent="0">
              <a:buFont typeface="Arial" panose="020B0604020202020204" pitchFamily="34" charset="0"/>
              <a:buNone/>
            </a:pPr>
            <a:r>
              <a:rPr lang="en-US" sz="3200" b="1" dirty="0">
                <a:solidFill>
                  <a:schemeClr val="tx1"/>
                </a:solidFill>
              </a:rPr>
              <a:t>Someone Else as Decision Maker (1.2%) </a:t>
            </a:r>
          </a:p>
          <a:p>
            <a:pPr marL="0" indent="0">
              <a:buFont typeface="Arial" panose="020B0604020202020204" pitchFamily="34" charset="0"/>
              <a:buNone/>
            </a:pPr>
            <a:r>
              <a:rPr lang="en-US" sz="3200" b="1" dirty="0">
                <a:solidFill>
                  <a:schemeClr val="tx1"/>
                </a:solidFill>
              </a:rPr>
              <a:t>Others (0.6%) </a:t>
            </a:r>
          </a:p>
          <a:p>
            <a:pPr marL="0" indent="0">
              <a:buFont typeface="Arial" panose="020B0604020202020204" pitchFamily="34" charset="0"/>
              <a:buNone/>
            </a:pPr>
            <a:r>
              <a:rPr lang="en-US" sz="3200" b="1" dirty="0">
                <a:solidFill>
                  <a:schemeClr val="tx1"/>
                </a:solidFill>
              </a:rPr>
              <a:t>No Response (3.5%)</a:t>
            </a:r>
          </a:p>
        </p:txBody>
      </p:sp>
      <p:sp>
        <p:nvSpPr>
          <p:cNvPr id="2" name="TextBox 1"/>
          <p:cNvSpPr txBox="1"/>
          <p:nvPr/>
        </p:nvSpPr>
        <p:spPr>
          <a:xfrm>
            <a:off x="10386802" y="3427409"/>
            <a:ext cx="7043738" cy="5416868"/>
          </a:xfrm>
          <a:prstGeom prst="rect">
            <a:avLst/>
          </a:prstGeom>
          <a:noFill/>
        </p:spPr>
        <p:txBody>
          <a:bodyPr wrap="square" rtlCol="0">
            <a:spAutoFit/>
          </a:bodyPr>
          <a:lstStyle/>
          <a:p>
            <a:r>
              <a:rPr lang="en-US" sz="3600" b="1" dirty="0">
                <a:solidFill>
                  <a:srgbClr val="002060"/>
                </a:solidFill>
              </a:rPr>
              <a:t>Decision-maker and Fertility Preference among Traditional Users</a:t>
            </a:r>
          </a:p>
          <a:p>
            <a:r>
              <a:rPr lang="en-US" sz="3200" b="1" dirty="0">
                <a:solidFill>
                  <a:srgbClr val="C00000"/>
                </a:solidFill>
              </a:rPr>
              <a:t>Already Closed</a:t>
            </a:r>
          </a:p>
          <a:p>
            <a:r>
              <a:rPr lang="en-US" sz="3200" dirty="0"/>
              <a:t>   Both Spouses (73.2%)</a:t>
            </a:r>
          </a:p>
          <a:p>
            <a:r>
              <a:rPr lang="en-US" sz="3200" dirty="0"/>
              <a:t>   Either Spouse (26.8%)</a:t>
            </a:r>
          </a:p>
          <a:p>
            <a:endParaRPr lang="en-US" sz="3200" dirty="0"/>
          </a:p>
          <a:p>
            <a:r>
              <a:rPr lang="en-US" sz="3200" b="1" dirty="0">
                <a:solidFill>
                  <a:srgbClr val="C00000"/>
                </a:solidFill>
              </a:rPr>
              <a:t>Still Open</a:t>
            </a:r>
          </a:p>
          <a:p>
            <a:r>
              <a:rPr lang="en-US" sz="3200" dirty="0"/>
              <a:t>   Both Spouses (</a:t>
            </a:r>
            <a:r>
              <a:rPr lang="en-US" sz="3200" b="1" dirty="0">
                <a:solidFill>
                  <a:srgbClr val="0070C0"/>
                </a:solidFill>
              </a:rPr>
              <a:t>66.7%</a:t>
            </a:r>
            <a:r>
              <a:rPr lang="en-US" sz="3200" dirty="0"/>
              <a:t>)</a:t>
            </a:r>
          </a:p>
          <a:p>
            <a:r>
              <a:rPr lang="en-US" sz="3200" dirty="0"/>
              <a:t>   Either Spouse (33.3%)</a:t>
            </a:r>
          </a:p>
          <a:p>
            <a:endParaRPr lang="en-PH" dirty="0"/>
          </a:p>
        </p:txBody>
      </p:sp>
      <p:grpSp>
        <p:nvGrpSpPr>
          <p:cNvPr id="12" name="Google Shape;326;p17">
            <a:extLst>
              <a:ext uri="{FF2B5EF4-FFF2-40B4-BE49-F238E27FC236}">
                <a16:creationId xmlns="" xmlns:a16="http://schemas.microsoft.com/office/drawing/2014/main" id="{1380E265-DB63-43F7-8785-7BE29EC09ED2}"/>
              </a:ext>
            </a:extLst>
          </p:cNvPr>
          <p:cNvGrpSpPr/>
          <p:nvPr/>
        </p:nvGrpSpPr>
        <p:grpSpPr>
          <a:xfrm>
            <a:off x="266700" y="-13087"/>
            <a:ext cx="18288000" cy="1726440"/>
            <a:chOff x="0" y="-241102"/>
            <a:chExt cx="24384000" cy="2301921"/>
          </a:xfrm>
        </p:grpSpPr>
        <p:grpSp>
          <p:nvGrpSpPr>
            <p:cNvPr id="13" name="Google Shape;327;p17">
              <a:extLst>
                <a:ext uri="{FF2B5EF4-FFF2-40B4-BE49-F238E27FC236}">
                  <a16:creationId xmlns="" xmlns:a16="http://schemas.microsoft.com/office/drawing/2014/main" id="{D63FDBB5-4E24-4673-9637-60B28971DB22}"/>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997CAFBC-3769-4058-A78B-969B218FC0CD}"/>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5F034001-6ADF-47D2-A885-ABD6D9FBC917}"/>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07EEEB25-B4FE-4BA2-86E2-13EEC4ABD3C2}"/>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Text Box 2">
            <a:extLst>
              <a:ext uri="{FF2B5EF4-FFF2-40B4-BE49-F238E27FC236}">
                <a16:creationId xmlns="" xmlns:a16="http://schemas.microsoft.com/office/drawing/2014/main" id="{53741111-0E77-4BD0-95C1-2FDFFBA6A269}"/>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Decision-Maker about Using Contraception</a:t>
            </a:r>
          </a:p>
        </p:txBody>
      </p:sp>
    </p:spTree>
    <p:extLst>
      <p:ext uri="{BB962C8B-B14F-4D97-AF65-F5344CB8AC3E}">
        <p14:creationId xmlns:p14="http://schemas.microsoft.com/office/powerpoint/2010/main" val="2285799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394233" y="1849026"/>
            <a:ext cx="17499529" cy="7194962"/>
          </a:xfrm>
          <a:prstGeom prst="rect">
            <a:avLst/>
          </a:prstGeom>
          <a:noFill/>
        </p:spPr>
        <p:txBody>
          <a:bodyPr wrap="square" rtlCol="0" anchor="t">
            <a:noAutofit/>
          </a:bodyPr>
          <a:lstStyle/>
          <a:p>
            <a:pPr marL="0" indent="0">
              <a:buFont typeface="Arial" panose="020B0604020202020204" pitchFamily="34" charset="0"/>
              <a:buNone/>
            </a:pPr>
            <a:r>
              <a:rPr lang="en-US" sz="3600" b="1" dirty="0">
                <a:solidFill>
                  <a:srgbClr val="C00000"/>
                </a:solidFill>
              </a:rPr>
              <a:t>Traditional Contraceptive Users</a:t>
            </a:r>
          </a:p>
          <a:p>
            <a:pPr marL="0" indent="0">
              <a:buFont typeface="Arial" panose="020B0604020202020204" pitchFamily="34" charset="0"/>
              <a:buNone/>
            </a:pPr>
            <a:endParaRPr lang="en-US" sz="2800" b="1" dirty="0"/>
          </a:p>
          <a:p>
            <a:pPr marL="0" indent="0">
              <a:buFont typeface="Arial" panose="020B0604020202020204" pitchFamily="34" charset="0"/>
              <a:buNone/>
            </a:pPr>
            <a:r>
              <a:rPr lang="en-US" sz="3200" b="1" dirty="0"/>
              <a:t>Nine Months 93.8%</a:t>
            </a:r>
          </a:p>
          <a:p>
            <a:pPr marL="0" indent="0">
              <a:buFont typeface="Arial" panose="020B0604020202020204" pitchFamily="34" charset="0"/>
              <a:buNone/>
            </a:pPr>
            <a:endParaRPr lang="en-US" sz="3200" b="1" dirty="0"/>
          </a:p>
          <a:p>
            <a:pPr marL="0" indent="0">
              <a:buFont typeface="Arial" panose="020B0604020202020204" pitchFamily="34" charset="0"/>
              <a:buNone/>
            </a:pPr>
            <a:r>
              <a:rPr lang="en-US" sz="3200" b="1" dirty="0"/>
              <a:t>Mean = </a:t>
            </a:r>
            <a:r>
              <a:rPr lang="en-US" sz="3200" b="1" dirty="0">
                <a:solidFill>
                  <a:srgbClr val="0070C0"/>
                </a:solidFill>
              </a:rPr>
              <a:t>8.98</a:t>
            </a:r>
            <a:r>
              <a:rPr lang="en-US" sz="3200" b="1" dirty="0"/>
              <a:t> months, SD = 0.13.</a:t>
            </a:r>
          </a:p>
          <a:p>
            <a:pPr marL="0" indent="0">
              <a:buFont typeface="Arial" panose="020B0604020202020204" pitchFamily="34" charset="0"/>
              <a:buNone/>
            </a:pPr>
            <a:endParaRPr lang="en-US" sz="2800" b="1" dirty="0"/>
          </a:p>
          <a:p>
            <a:pPr marL="0" indent="0">
              <a:buFont typeface="Arial" panose="020B0604020202020204" pitchFamily="34" charset="0"/>
              <a:buNone/>
            </a:pPr>
            <a:r>
              <a:rPr lang="en-US" sz="3600" b="1" dirty="0">
                <a:solidFill>
                  <a:srgbClr val="C00000"/>
                </a:solidFill>
              </a:rPr>
              <a:t>Modern Contraceptive Users</a:t>
            </a:r>
          </a:p>
          <a:p>
            <a:pPr marL="0" indent="0">
              <a:buFont typeface="Arial" panose="020B0604020202020204" pitchFamily="34" charset="0"/>
              <a:buNone/>
            </a:pPr>
            <a:endParaRPr lang="en-US" sz="2800" b="1" dirty="0"/>
          </a:p>
          <a:p>
            <a:pPr marL="0" indent="0">
              <a:buFont typeface="Arial" panose="020B0604020202020204" pitchFamily="34" charset="0"/>
              <a:buNone/>
            </a:pPr>
            <a:r>
              <a:rPr lang="en-US" sz="3200" b="1" dirty="0"/>
              <a:t>Nine Months (73.2%)</a:t>
            </a:r>
          </a:p>
          <a:p>
            <a:pPr marL="0" indent="0">
              <a:buFont typeface="Arial" panose="020B0604020202020204" pitchFamily="34" charset="0"/>
              <a:buNone/>
            </a:pPr>
            <a:endParaRPr lang="en-US" sz="3200" b="1" dirty="0"/>
          </a:p>
          <a:p>
            <a:pPr marL="0" indent="0">
              <a:buFont typeface="Arial" panose="020B0604020202020204" pitchFamily="34" charset="0"/>
              <a:buNone/>
            </a:pPr>
            <a:r>
              <a:rPr lang="en-US" sz="3200" b="1" dirty="0"/>
              <a:t>No Response/Not Applicable (25.0%)</a:t>
            </a:r>
          </a:p>
          <a:p>
            <a:pPr marL="0" indent="0">
              <a:buFont typeface="Arial" panose="020B0604020202020204" pitchFamily="34" charset="0"/>
              <a:buNone/>
            </a:pPr>
            <a:endParaRPr lang="en-US" sz="3200" b="1" dirty="0"/>
          </a:p>
          <a:p>
            <a:pPr marL="0" indent="0">
              <a:buFont typeface="Arial" panose="020B0604020202020204" pitchFamily="34" charset="0"/>
              <a:buNone/>
            </a:pPr>
            <a:r>
              <a:rPr lang="en-US" sz="3200" b="1" dirty="0"/>
              <a:t>Mean = </a:t>
            </a:r>
            <a:r>
              <a:rPr lang="en-US" sz="3200" b="1" dirty="0">
                <a:solidFill>
                  <a:srgbClr val="0070C0"/>
                </a:solidFill>
              </a:rPr>
              <a:t>8.97</a:t>
            </a:r>
            <a:r>
              <a:rPr lang="en-US" sz="3200" b="1" dirty="0"/>
              <a:t> months, SD = 0.19.</a:t>
            </a:r>
          </a:p>
        </p:txBody>
      </p:sp>
      <p:grpSp>
        <p:nvGrpSpPr>
          <p:cNvPr id="11" name="Google Shape;326;p17">
            <a:extLst>
              <a:ext uri="{FF2B5EF4-FFF2-40B4-BE49-F238E27FC236}">
                <a16:creationId xmlns="" xmlns:a16="http://schemas.microsoft.com/office/drawing/2014/main" id="{9EE18ACC-8863-4503-89EF-C9C0C5F4409D}"/>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9456E448-A23E-4FC7-88F3-EE0E0CDB26D8}"/>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CBC73AA3-80C2-44BB-BBF6-8B7CDEA7AC18}"/>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701D2D7F-32B5-42E5-AA2C-5FFA5F03A84A}"/>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D382CD23-4D6F-403F-86AD-97DBB752EF47}"/>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2BD2EB8D-7BA8-4A74-B325-572FD6A5C0C8}"/>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Recent Pregnancy Duration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447040" y="1111249"/>
            <a:ext cx="16712248" cy="8247063"/>
          </a:xfrm>
          <a:prstGeom prst="rect">
            <a:avLst/>
          </a:prstGeom>
          <a:noFill/>
        </p:spPr>
        <p:txBody>
          <a:bodyPr wrap="square" rtlCol="0" anchor="t">
            <a:noAutofit/>
          </a:bodyPr>
          <a:lstStyle/>
          <a:p>
            <a:pPr marL="0" indent="0">
              <a:buFont typeface="Arial" panose="020B0604020202020204" pitchFamily="34" charset="0"/>
              <a:buNone/>
            </a:pPr>
            <a:endParaRPr lang="en-US" sz="3600" b="1" dirty="0">
              <a:solidFill>
                <a:srgbClr val="C00000"/>
              </a:solidFill>
            </a:endParaRPr>
          </a:p>
          <a:p>
            <a:pPr marL="0" indent="0">
              <a:buFont typeface="Arial" panose="020B0604020202020204" pitchFamily="34" charset="0"/>
              <a:buNone/>
            </a:pPr>
            <a:r>
              <a:rPr lang="en-US" sz="3600" b="1" dirty="0">
                <a:solidFill>
                  <a:srgbClr val="C00000"/>
                </a:solidFill>
              </a:rPr>
              <a:t>Traditional Contraceptive Users</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1 – 2 Children (49.2%) </a:t>
            </a:r>
          </a:p>
          <a:p>
            <a:pPr marL="0" indent="0">
              <a:buFont typeface="Arial" panose="020B0604020202020204" pitchFamily="34" charset="0"/>
              <a:buNone/>
            </a:pPr>
            <a:r>
              <a:rPr lang="en-US" sz="3600" dirty="0"/>
              <a:t>3 – 4 Children (29.2%) </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Mean/SD = </a:t>
            </a:r>
            <a:r>
              <a:rPr lang="en-US" sz="3600" b="1" dirty="0">
                <a:solidFill>
                  <a:srgbClr val="0070C0"/>
                </a:solidFill>
              </a:rPr>
              <a:t>3.01</a:t>
            </a:r>
            <a:r>
              <a:rPr lang="en-US" sz="3600" dirty="0"/>
              <a:t>/1.89</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b="1" dirty="0">
                <a:solidFill>
                  <a:srgbClr val="C00000"/>
                </a:solidFill>
              </a:rPr>
              <a:t>Modern Contraceptive Users</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1 – 2 Children (48.5%) </a:t>
            </a:r>
          </a:p>
          <a:p>
            <a:pPr marL="0" indent="0">
              <a:buFont typeface="Arial" panose="020B0604020202020204" pitchFamily="34" charset="0"/>
              <a:buNone/>
            </a:pPr>
            <a:r>
              <a:rPr lang="en-US" sz="3600" dirty="0"/>
              <a:t>3 – 4 Children (39.4%) </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Mean/SD = </a:t>
            </a:r>
            <a:r>
              <a:rPr lang="en-US" sz="3600" dirty="0">
                <a:solidFill>
                  <a:srgbClr val="0070C0"/>
                </a:solidFill>
              </a:rPr>
              <a:t>2.66</a:t>
            </a:r>
            <a:r>
              <a:rPr lang="en-US" sz="3600" dirty="0"/>
              <a:t>/1.50</a:t>
            </a:r>
          </a:p>
          <a:p>
            <a:pPr marL="0" indent="0">
              <a:buFont typeface="Arial" panose="020B0604020202020204" pitchFamily="34" charset="0"/>
              <a:buNone/>
            </a:pPr>
            <a:endParaRPr lang="en-US" sz="3200" dirty="0"/>
          </a:p>
        </p:txBody>
      </p:sp>
      <p:grpSp>
        <p:nvGrpSpPr>
          <p:cNvPr id="11" name="Google Shape;326;p17">
            <a:extLst>
              <a:ext uri="{FF2B5EF4-FFF2-40B4-BE49-F238E27FC236}">
                <a16:creationId xmlns="" xmlns:a16="http://schemas.microsoft.com/office/drawing/2014/main" id="{5EB8523D-7C18-48F5-B83E-D1101C22418A}"/>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BCB9F8E5-35E2-46D0-A874-E0041C5AD559}"/>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C75D4C83-215A-4F99-A0DA-11E3A4E5ADC3}"/>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AB4B2998-6D2C-4191-B32F-32527634F7D4}"/>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87F09B40-B98F-4C0C-8D4D-82D0C41FAE44}"/>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6504795C-3AE1-4A19-8001-51F82CA3E779}"/>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Total Number of Children Ever Born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1142999" y="2148006"/>
            <a:ext cx="15601951" cy="6467357"/>
          </a:xfrm>
          <a:prstGeom prst="rect">
            <a:avLst/>
          </a:prstGeom>
          <a:noFill/>
        </p:spPr>
        <p:txBody>
          <a:bodyPr wrap="square" rtlCol="0" anchor="t">
            <a:noAutofit/>
          </a:bodyPr>
          <a:lstStyle/>
          <a:p>
            <a:pPr marL="0" indent="0">
              <a:buFont typeface="Arial" panose="020B0604020202020204" pitchFamily="34" charset="0"/>
              <a:buNone/>
            </a:pPr>
            <a:r>
              <a:rPr lang="en-US" sz="3600" b="1" dirty="0">
                <a:solidFill>
                  <a:srgbClr val="C00000"/>
                </a:solidFill>
              </a:rPr>
              <a:t>Traditional Contraceptive Users</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t>1 – 2 Children 5 Years Old and Under (</a:t>
            </a:r>
            <a:r>
              <a:rPr lang="en-US" sz="3200" b="1" dirty="0">
                <a:solidFill>
                  <a:srgbClr val="FF0000"/>
                </a:solidFill>
              </a:rPr>
              <a:t>41.5%</a:t>
            </a:r>
            <a:r>
              <a:rPr lang="en-US" sz="3200" dirty="0"/>
              <a:t>)</a:t>
            </a:r>
          </a:p>
          <a:p>
            <a:pPr marL="0" indent="0">
              <a:buFont typeface="Arial" panose="020B0604020202020204" pitchFamily="34" charset="0"/>
              <a:buNone/>
            </a:pPr>
            <a:r>
              <a:rPr lang="en-US" sz="3200" dirty="0"/>
              <a:t>3 – 4 Children 5 Years Old and Under (</a:t>
            </a:r>
            <a:r>
              <a:rPr lang="en-US" sz="3200" b="1" dirty="0">
                <a:solidFill>
                  <a:srgbClr val="0070C0"/>
                </a:solidFill>
              </a:rPr>
              <a:t>6.2%</a:t>
            </a:r>
            <a:r>
              <a:rPr lang="en-US" sz="3200" dirty="0"/>
              <a:t>) </a:t>
            </a:r>
          </a:p>
          <a:p>
            <a:pPr marL="0" indent="0">
              <a:buFont typeface="Arial" panose="020B0604020202020204" pitchFamily="34" charset="0"/>
              <a:buNone/>
            </a:pPr>
            <a:r>
              <a:rPr lang="en-US" sz="3200" dirty="0"/>
              <a:t>No Response/Not applicable (52.3%) </a:t>
            </a:r>
          </a:p>
          <a:p>
            <a:pPr marL="0" indent="0">
              <a:buFont typeface="Arial" panose="020B0604020202020204" pitchFamily="34" charset="0"/>
              <a:buNone/>
            </a:pPr>
            <a:r>
              <a:rPr lang="en-US" sz="3200" dirty="0"/>
              <a:t>Mean/SD = 1.31/0.47.</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b="1" dirty="0">
                <a:solidFill>
                  <a:srgbClr val="C00000"/>
                </a:solidFill>
              </a:rPr>
              <a:t>Modern Contraceptive Users</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t>1 – 2 Children 5 Years Old and Under (</a:t>
            </a:r>
            <a:r>
              <a:rPr lang="en-US" sz="3200" b="1" dirty="0">
                <a:solidFill>
                  <a:srgbClr val="FF0000"/>
                </a:solidFill>
              </a:rPr>
              <a:t>46.5%</a:t>
            </a:r>
            <a:r>
              <a:rPr lang="en-US" sz="3200" dirty="0"/>
              <a:t>)</a:t>
            </a:r>
          </a:p>
          <a:p>
            <a:pPr marL="0" indent="0">
              <a:buFont typeface="Arial" panose="020B0604020202020204" pitchFamily="34" charset="0"/>
              <a:buNone/>
            </a:pPr>
            <a:r>
              <a:rPr lang="en-US" sz="3200" dirty="0"/>
              <a:t>3 – 4 Children 5 Years Old and Under (</a:t>
            </a:r>
            <a:r>
              <a:rPr lang="en-US" sz="3200" b="1" dirty="0">
                <a:solidFill>
                  <a:srgbClr val="0070C0"/>
                </a:solidFill>
              </a:rPr>
              <a:t>1.8%</a:t>
            </a:r>
            <a:r>
              <a:rPr lang="en-US" sz="3200" dirty="0"/>
              <a:t>) </a:t>
            </a:r>
          </a:p>
          <a:p>
            <a:pPr marL="0" indent="0">
              <a:buFont typeface="Arial" panose="020B0604020202020204" pitchFamily="34" charset="0"/>
              <a:buNone/>
            </a:pPr>
            <a:r>
              <a:rPr lang="en-US" sz="3200" dirty="0"/>
              <a:t>No Response/Not applicable (51.8%)</a:t>
            </a:r>
          </a:p>
          <a:p>
            <a:pPr marL="0" indent="0">
              <a:buFont typeface="Arial" panose="020B0604020202020204" pitchFamily="34" charset="0"/>
              <a:buNone/>
            </a:pPr>
            <a:r>
              <a:rPr lang="en-US" sz="3200" dirty="0"/>
              <a:t>Mean/SD = 1.36/0.63.</a:t>
            </a:r>
          </a:p>
        </p:txBody>
      </p:sp>
      <p:grpSp>
        <p:nvGrpSpPr>
          <p:cNvPr id="11" name="Google Shape;326;p17">
            <a:extLst>
              <a:ext uri="{FF2B5EF4-FFF2-40B4-BE49-F238E27FC236}">
                <a16:creationId xmlns="" xmlns:a16="http://schemas.microsoft.com/office/drawing/2014/main" id="{3C3D049A-C11E-4540-8567-13E07FD9B020}"/>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FB153830-CECA-4921-8DCE-5F57697E2997}"/>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28FCFB7B-B26F-45EF-82ED-0AA69650505E}"/>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2FDFA3F8-6D89-48BC-910B-BB26D9993AE2}"/>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3FAE09DE-573D-450E-8BCE-03B78974F5B9}"/>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36D74608-1442-48C3-98F1-404356152865}"/>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Number of Children 5 Years Old and Under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Box 3"/>
          <p:cNvSpPr txBox="1"/>
          <p:nvPr/>
        </p:nvSpPr>
        <p:spPr>
          <a:xfrm>
            <a:off x="387231" y="1886710"/>
            <a:ext cx="17169765" cy="7083715"/>
          </a:xfrm>
          <a:prstGeom prst="rect">
            <a:avLst/>
          </a:prstGeom>
          <a:noFill/>
        </p:spPr>
        <p:txBody>
          <a:bodyPr wrap="square" rtlCol="0" anchor="t">
            <a:noAutofit/>
          </a:bodyPr>
          <a:lstStyle/>
          <a:p>
            <a:r>
              <a:rPr lang="en-US" sz="4000" b="1" dirty="0">
                <a:solidFill>
                  <a:srgbClr val="C00000"/>
                </a:solidFill>
              </a:rPr>
              <a:t>Traditional Contraceptive Users</a:t>
            </a:r>
          </a:p>
          <a:p>
            <a:endParaRPr lang="en-US" sz="3600" b="1" dirty="0"/>
          </a:p>
          <a:p>
            <a:r>
              <a:rPr lang="en-US" sz="3600" dirty="0"/>
              <a:t>Active in Last 4 Weeks (</a:t>
            </a:r>
            <a:r>
              <a:rPr lang="en-US" sz="3600" b="1" dirty="0">
                <a:solidFill>
                  <a:srgbClr val="C00000"/>
                </a:solidFill>
              </a:rPr>
              <a:t>76.9%</a:t>
            </a:r>
            <a:r>
              <a:rPr lang="en-US" sz="3600" dirty="0"/>
              <a:t>) </a:t>
            </a:r>
          </a:p>
          <a:p>
            <a:r>
              <a:rPr lang="en-US" sz="3600" dirty="0"/>
              <a:t>Not Active in Last 4 Weeks - Postpartum Abstinence (3.1%) </a:t>
            </a:r>
          </a:p>
          <a:p>
            <a:r>
              <a:rPr lang="en-US" sz="3600" dirty="0"/>
              <a:t>Not Active in Last 4 Weeks - Not Postpartum Abstinence (20%) </a:t>
            </a:r>
          </a:p>
          <a:p>
            <a:r>
              <a:rPr lang="en-US" sz="3600" b="1" dirty="0"/>
              <a:t> </a:t>
            </a:r>
          </a:p>
          <a:p>
            <a:r>
              <a:rPr lang="en-US" sz="4000" b="1" dirty="0">
                <a:solidFill>
                  <a:srgbClr val="C00000"/>
                </a:solidFill>
              </a:rPr>
              <a:t>Modern Contraceptive Users</a:t>
            </a:r>
          </a:p>
          <a:p>
            <a:endParaRPr lang="en-US" sz="4000" b="1" dirty="0">
              <a:solidFill>
                <a:srgbClr val="C00000"/>
              </a:solidFill>
            </a:endParaRPr>
          </a:p>
          <a:p>
            <a:r>
              <a:rPr lang="en-US" sz="3600" dirty="0"/>
              <a:t>Active in Last 4 Weeks (</a:t>
            </a:r>
            <a:r>
              <a:rPr lang="en-US" sz="3600" b="1" dirty="0">
                <a:solidFill>
                  <a:srgbClr val="C00000"/>
                </a:solidFill>
              </a:rPr>
              <a:t>81.8%</a:t>
            </a:r>
            <a:r>
              <a:rPr lang="en-US" sz="3600" dirty="0"/>
              <a:t>) </a:t>
            </a:r>
          </a:p>
          <a:p>
            <a:r>
              <a:rPr lang="en-US" sz="3600" dirty="0"/>
              <a:t>Not Active in Last 4 Weeks - Postpartum Abstinence (2.4%)  </a:t>
            </a:r>
          </a:p>
          <a:p>
            <a:r>
              <a:rPr lang="en-US" sz="3600" dirty="0"/>
              <a:t>Not Active in Last 4 Weeks - Not Postpartum Abstinence (15.9%) </a:t>
            </a:r>
            <a:endParaRPr sz="2800" dirty="0"/>
          </a:p>
        </p:txBody>
      </p:sp>
      <p:grpSp>
        <p:nvGrpSpPr>
          <p:cNvPr id="11" name="Google Shape;326;p17">
            <a:extLst>
              <a:ext uri="{FF2B5EF4-FFF2-40B4-BE49-F238E27FC236}">
                <a16:creationId xmlns="" xmlns:a16="http://schemas.microsoft.com/office/drawing/2014/main" id="{9CC50E12-EB75-4AF4-9F44-D16D49F29D7A}"/>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3F8B32A5-4AE1-4EB5-B4B1-947905B4BC99}"/>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04E526FC-1983-4BB2-B9F5-67391224A77E}"/>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F8CCB450-8172-4885-AEEC-CBFC1FF78F3E}"/>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2C5D94EE-D46F-401E-A7FD-3BE728F2C153}"/>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E77150E0-66F8-4BFE-8099-88EE15CC8F72}"/>
              </a:ext>
            </a:extLst>
          </p:cNvPr>
          <p:cNvSpPr txBox="1"/>
          <p:nvPr/>
        </p:nvSpPr>
        <p:spPr>
          <a:xfrm>
            <a:off x="426651" y="793133"/>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Recent Sexual Activity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5"/>
          <p:cNvSpPr/>
          <p:nvPr/>
        </p:nvSpPr>
        <p:spPr>
          <a:xfrm>
            <a:off x="14724900" y="-1250967"/>
            <a:ext cx="14785146" cy="12861079"/>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4204915" y="889669"/>
            <a:ext cx="13239004" cy="11516144"/>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1" name="Google Shape;561;p25"/>
          <p:cNvPicPr preferRelativeResize="0"/>
          <p:nvPr/>
        </p:nvPicPr>
        <p:blipFill>
          <a:blip r:embed="rId3"/>
          <a:stretch>
            <a:fillRect/>
          </a:stretch>
        </p:blipFill>
        <p:spPr>
          <a:xfrm>
            <a:off x="5313975" y="-431850"/>
            <a:ext cx="2492975" cy="2492975"/>
          </a:xfrm>
          <a:prstGeom prst="rect">
            <a:avLst/>
          </a:prstGeom>
          <a:noFill/>
          <a:ln>
            <a:noFill/>
          </a:ln>
        </p:spPr>
      </p:pic>
      <p:sp>
        <p:nvSpPr>
          <p:cNvPr id="7" name="TextBox 6"/>
          <p:cNvSpPr txBox="1"/>
          <p:nvPr/>
        </p:nvSpPr>
        <p:spPr>
          <a:xfrm>
            <a:off x="1143000" y="2472600"/>
            <a:ext cx="15788622" cy="8094524"/>
          </a:xfrm>
          <a:prstGeom prst="rect">
            <a:avLst/>
          </a:prstGeom>
          <a:noFill/>
        </p:spPr>
        <p:txBody>
          <a:bodyPr wrap="square" rtlCol="0">
            <a:spAutoFit/>
          </a:bodyPr>
          <a:lstStyle/>
          <a:p>
            <a:pPr marL="571500" indent="-571500">
              <a:buFont typeface="Wingdings" panose="05000000000000000000" pitchFamily="2" charset="2"/>
              <a:buChar char="q"/>
            </a:pPr>
            <a:r>
              <a:rPr lang="en-PH" sz="4000" dirty="0"/>
              <a:t>None of the personal background variables analyzed showed a significant relationship with the type of contraceptive method </a:t>
            </a:r>
            <a:r>
              <a:rPr lang="en-PH" sz="4000" dirty="0" smtClean="0"/>
              <a:t>used.</a:t>
            </a:r>
          </a:p>
          <a:p>
            <a:endParaRPr lang="en-US" sz="4000" dirty="0"/>
          </a:p>
          <a:p>
            <a:pPr marL="571500" indent="-571500">
              <a:buFont typeface="Wingdings" panose="05000000000000000000" pitchFamily="2" charset="2"/>
              <a:buChar char="q"/>
            </a:pPr>
            <a:r>
              <a:rPr lang="en-PH" sz="4000" b="1" dirty="0">
                <a:solidFill>
                  <a:srgbClr val="C00000"/>
                </a:solidFill>
              </a:rPr>
              <a:t>Heard about FP by text messages on mobile </a:t>
            </a:r>
            <a:r>
              <a:rPr lang="en-PH" sz="4000" b="1" dirty="0" smtClean="0">
                <a:solidFill>
                  <a:srgbClr val="C00000"/>
                </a:solidFill>
              </a:rPr>
              <a:t>phone: </a:t>
            </a:r>
            <a:r>
              <a:rPr lang="en-US" sz="4000" dirty="0" smtClean="0"/>
              <a:t>Modern </a:t>
            </a:r>
            <a:r>
              <a:rPr lang="en-US" sz="4000" dirty="0"/>
              <a:t>users </a:t>
            </a:r>
            <a:r>
              <a:rPr lang="en-US" sz="4000" dirty="0" smtClean="0"/>
              <a:t>are less </a:t>
            </a:r>
            <a:r>
              <a:rPr lang="en-US" sz="4000" dirty="0"/>
              <a:t>likely to have received FP </a:t>
            </a:r>
            <a:r>
              <a:rPr lang="en-US" sz="4000" dirty="0" smtClean="0"/>
              <a:t>information </a:t>
            </a:r>
            <a:r>
              <a:rPr lang="en-US" sz="4000" dirty="0"/>
              <a:t>through </a:t>
            </a:r>
            <a:r>
              <a:rPr lang="en-US" sz="4000" dirty="0" smtClean="0"/>
              <a:t>text </a:t>
            </a:r>
            <a:r>
              <a:rPr lang="en-US" sz="4000" dirty="0"/>
              <a:t>messages compared to traditional </a:t>
            </a:r>
            <a:r>
              <a:rPr lang="en-US" sz="4000" dirty="0" smtClean="0"/>
              <a:t>users.</a:t>
            </a:r>
          </a:p>
          <a:p>
            <a:endParaRPr lang="en-US" sz="4000" dirty="0"/>
          </a:p>
          <a:p>
            <a:pPr marL="571500" indent="-571500">
              <a:buFont typeface="Wingdings" panose="05000000000000000000" pitchFamily="2" charset="2"/>
              <a:buChar char="q"/>
            </a:pPr>
            <a:r>
              <a:rPr lang="en-PH" sz="4000" b="1" dirty="0">
                <a:solidFill>
                  <a:srgbClr val="C00000"/>
                </a:solidFill>
              </a:rPr>
              <a:t>Told about FP at a health </a:t>
            </a:r>
            <a:r>
              <a:rPr lang="en-PH" sz="4000" b="1" dirty="0" smtClean="0">
                <a:solidFill>
                  <a:srgbClr val="C00000"/>
                </a:solidFill>
              </a:rPr>
              <a:t>facility </a:t>
            </a:r>
            <a:r>
              <a:rPr lang="en-US" sz="4000" dirty="0" smtClean="0"/>
              <a:t>Modern </a:t>
            </a:r>
            <a:r>
              <a:rPr lang="en-US" sz="4000" dirty="0"/>
              <a:t>users </a:t>
            </a:r>
            <a:r>
              <a:rPr lang="en-US" sz="4000" dirty="0" smtClean="0"/>
              <a:t>are </a:t>
            </a:r>
            <a:r>
              <a:rPr lang="en-US" sz="4000" dirty="0"/>
              <a:t>more likely to be told about FP at health facilities 	compared to traditional </a:t>
            </a:r>
            <a:r>
              <a:rPr lang="en-US" sz="4000" dirty="0" smtClean="0"/>
              <a:t>users. </a:t>
            </a:r>
            <a:endParaRPr lang="en-US" sz="4000" dirty="0"/>
          </a:p>
          <a:p>
            <a:endParaRPr lang="en-US" sz="4000" dirty="0"/>
          </a:p>
          <a:p>
            <a:endParaRPr lang="en-PH" sz="4000" dirty="0"/>
          </a:p>
          <a:p>
            <a:endParaRPr lang="en-PH" sz="4000" dirty="0"/>
          </a:p>
        </p:txBody>
      </p:sp>
      <p:grpSp>
        <p:nvGrpSpPr>
          <p:cNvPr id="12" name="Google Shape;326;p17">
            <a:extLst>
              <a:ext uri="{FF2B5EF4-FFF2-40B4-BE49-F238E27FC236}">
                <a16:creationId xmlns="" xmlns:a16="http://schemas.microsoft.com/office/drawing/2014/main" id="{1EC7BE61-0A91-47D8-AE89-B6D3874F4BCC}"/>
              </a:ext>
            </a:extLst>
          </p:cNvPr>
          <p:cNvGrpSpPr/>
          <p:nvPr/>
        </p:nvGrpSpPr>
        <p:grpSpPr>
          <a:xfrm>
            <a:off x="266700" y="-13087"/>
            <a:ext cx="18288000" cy="1726440"/>
            <a:chOff x="0" y="-241102"/>
            <a:chExt cx="24384000" cy="2301921"/>
          </a:xfrm>
        </p:grpSpPr>
        <p:grpSp>
          <p:nvGrpSpPr>
            <p:cNvPr id="13" name="Google Shape;327;p17">
              <a:extLst>
                <a:ext uri="{FF2B5EF4-FFF2-40B4-BE49-F238E27FC236}">
                  <a16:creationId xmlns="" xmlns:a16="http://schemas.microsoft.com/office/drawing/2014/main" id="{1E447AFD-0A76-424C-95FA-AC2AD7365AA1}"/>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7F640E9D-1D31-4AF5-8864-D8CCFDFF459C}"/>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F8525A1B-2D57-41BA-A672-E6E502703B2F}"/>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DF07EA4A-39F1-4882-B165-146B56A022A1}"/>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Text Box 2">
            <a:extLst>
              <a:ext uri="{FF2B5EF4-FFF2-40B4-BE49-F238E27FC236}">
                <a16:creationId xmlns="" xmlns:a16="http://schemas.microsoft.com/office/drawing/2014/main" id="{7DEC8666-FA3C-4008-8893-7885DD480930}"/>
              </a:ext>
            </a:extLst>
          </p:cNvPr>
          <p:cNvSpPr txBox="1"/>
          <p:nvPr/>
        </p:nvSpPr>
        <p:spPr>
          <a:xfrm>
            <a:off x="426651" y="257881"/>
            <a:ext cx="16930370" cy="1569660"/>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Relationship between Contraceptive Method Type and Select Variables</a:t>
            </a:r>
          </a:p>
        </p:txBody>
      </p:sp>
    </p:spTree>
    <p:extLst>
      <p:ext uri="{BB962C8B-B14F-4D97-AF65-F5344CB8AC3E}">
        <p14:creationId xmlns:p14="http://schemas.microsoft.com/office/powerpoint/2010/main" val="1219029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5"/>
          <p:cNvSpPr/>
          <p:nvPr/>
        </p:nvSpPr>
        <p:spPr>
          <a:xfrm>
            <a:off x="14724900" y="-1250967"/>
            <a:ext cx="14785146" cy="12861079"/>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5590802" y="93968"/>
            <a:ext cx="13239004" cy="11516144"/>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61" name="Google Shape;561;p25"/>
          <p:cNvPicPr preferRelativeResize="0"/>
          <p:nvPr/>
        </p:nvPicPr>
        <p:blipFill>
          <a:blip r:embed="rId3"/>
          <a:stretch>
            <a:fillRect/>
          </a:stretch>
        </p:blipFill>
        <p:spPr>
          <a:xfrm>
            <a:off x="5313975" y="-431850"/>
            <a:ext cx="2492975" cy="2492975"/>
          </a:xfrm>
          <a:prstGeom prst="rect">
            <a:avLst/>
          </a:prstGeom>
          <a:noFill/>
          <a:ln>
            <a:noFill/>
          </a:ln>
        </p:spPr>
      </p:pic>
      <p:sp>
        <p:nvSpPr>
          <p:cNvPr id="2" name="TextBox 1"/>
          <p:cNvSpPr txBox="1"/>
          <p:nvPr/>
        </p:nvSpPr>
        <p:spPr>
          <a:xfrm>
            <a:off x="464426" y="1665074"/>
            <a:ext cx="16523412" cy="7171194"/>
          </a:xfrm>
          <a:prstGeom prst="rect">
            <a:avLst/>
          </a:prstGeom>
          <a:noFill/>
        </p:spPr>
        <p:txBody>
          <a:bodyPr wrap="square" rtlCol="0">
            <a:spAutoFit/>
          </a:bodyPr>
          <a:lstStyle/>
          <a:p>
            <a:r>
              <a:rPr lang="en-PH" sz="2800" dirty="0"/>
              <a:t> </a:t>
            </a:r>
          </a:p>
          <a:p>
            <a:pPr marL="571500" indent="-571500">
              <a:buFont typeface="Wingdings" panose="05000000000000000000" pitchFamily="2" charset="2"/>
              <a:buChar char="q"/>
            </a:pPr>
            <a:r>
              <a:rPr lang="en-PH" sz="3600" b="1" dirty="0">
                <a:solidFill>
                  <a:srgbClr val="C00000"/>
                </a:solidFill>
              </a:rPr>
              <a:t>Source of any FP </a:t>
            </a:r>
            <a:r>
              <a:rPr lang="en-PH" sz="3600" b="1" dirty="0" smtClean="0">
                <a:solidFill>
                  <a:srgbClr val="C00000"/>
                </a:solidFill>
              </a:rPr>
              <a:t>method: </a:t>
            </a:r>
            <a:r>
              <a:rPr lang="en-US" sz="3600" b="1" dirty="0" smtClean="0"/>
              <a:t>Modern </a:t>
            </a:r>
            <a:r>
              <a:rPr lang="en-US" sz="3600" b="1" dirty="0"/>
              <a:t>users </a:t>
            </a:r>
            <a:r>
              <a:rPr lang="en-US" sz="3600" b="1" dirty="0" smtClean="0"/>
              <a:t>are </a:t>
            </a:r>
            <a:r>
              <a:rPr lang="en-US" sz="3600" b="1" dirty="0"/>
              <a:t>more likely to have sourced their FP </a:t>
            </a:r>
            <a:r>
              <a:rPr lang="en-US" sz="3600" b="1" dirty="0" smtClean="0"/>
              <a:t>methods </a:t>
            </a:r>
            <a:r>
              <a:rPr lang="en-US" sz="3600" b="1" dirty="0"/>
              <a:t>from government clinics/pharmacies compared to traditional </a:t>
            </a:r>
            <a:r>
              <a:rPr lang="en-US" sz="3600" b="1" dirty="0" smtClean="0"/>
              <a:t>users.</a:t>
            </a:r>
          </a:p>
          <a:p>
            <a:endParaRPr lang="en-US" sz="3600" b="1" dirty="0" smtClean="0"/>
          </a:p>
          <a:p>
            <a:pPr marL="571500" indent="-571500">
              <a:buFont typeface="Wingdings" panose="05000000000000000000" pitchFamily="2" charset="2"/>
              <a:buChar char="q"/>
            </a:pPr>
            <a:r>
              <a:rPr lang="en-US" altLang="en-US" sz="3600" b="1" dirty="0">
                <a:solidFill>
                  <a:srgbClr val="C00000"/>
                </a:solidFill>
                <a:latin typeface="Arial" panose="020B0604020202020204" pitchFamily="34" charset="0"/>
              </a:rPr>
              <a:t>Decision-maker about Family Planning and Contraceptive </a:t>
            </a:r>
            <a:r>
              <a:rPr lang="en-US" altLang="en-US" sz="3600" b="1" dirty="0" smtClean="0">
                <a:solidFill>
                  <a:srgbClr val="C00000"/>
                </a:solidFill>
                <a:latin typeface="Arial" panose="020B0604020202020204" pitchFamily="34" charset="0"/>
              </a:rPr>
              <a:t>Use: </a:t>
            </a:r>
            <a:r>
              <a:rPr lang="en-US" sz="3600" b="1" dirty="0" smtClean="0"/>
              <a:t>Modern </a:t>
            </a:r>
            <a:r>
              <a:rPr lang="en-US" sz="3600" b="1" dirty="0"/>
              <a:t>users are more likely to have the wife/respondent as the </a:t>
            </a:r>
            <a:r>
              <a:rPr lang="en-US" sz="3600" b="1" dirty="0" smtClean="0"/>
              <a:t>primary </a:t>
            </a:r>
            <a:r>
              <a:rPr lang="en-US" sz="3600" b="1" dirty="0" smtClean="0"/>
              <a:t>decision-maker, </a:t>
            </a:r>
            <a:r>
              <a:rPr lang="en-US" sz="3600" b="1" dirty="0"/>
              <a:t>while traditional users are more likely </a:t>
            </a:r>
            <a:r>
              <a:rPr lang="en-US" sz="3600" b="1" dirty="0" smtClean="0"/>
              <a:t>to </a:t>
            </a:r>
            <a:r>
              <a:rPr lang="en-US" sz="3600" b="1" dirty="0"/>
              <a:t>have a joint decision-making </a:t>
            </a:r>
            <a:r>
              <a:rPr lang="en-US" sz="3600" b="1" dirty="0" smtClean="0"/>
              <a:t>process.</a:t>
            </a:r>
          </a:p>
          <a:p>
            <a:pPr marL="571500" indent="-571500">
              <a:buFont typeface="Wingdings" panose="05000000000000000000" pitchFamily="2" charset="2"/>
              <a:buChar char="q"/>
            </a:pPr>
            <a:endParaRPr lang="en-US" sz="3600" b="1" dirty="0"/>
          </a:p>
          <a:p>
            <a:endParaRPr lang="en-US" sz="3600" b="1" dirty="0" smtClean="0"/>
          </a:p>
          <a:p>
            <a:endParaRPr lang="en-US" sz="3600" b="1" dirty="0"/>
          </a:p>
          <a:p>
            <a:r>
              <a:rPr lang="en-US" sz="3600" b="1" dirty="0" smtClean="0"/>
              <a:t>	</a:t>
            </a:r>
            <a:endParaRPr lang="en-PH" sz="1800" b="1" dirty="0"/>
          </a:p>
        </p:txBody>
      </p:sp>
      <p:grpSp>
        <p:nvGrpSpPr>
          <p:cNvPr id="12" name="Google Shape;326;p17">
            <a:extLst>
              <a:ext uri="{FF2B5EF4-FFF2-40B4-BE49-F238E27FC236}">
                <a16:creationId xmlns="" xmlns:a16="http://schemas.microsoft.com/office/drawing/2014/main" id="{5ADB0C1D-AE0B-4AF3-94DD-497A921EA35C}"/>
              </a:ext>
            </a:extLst>
          </p:cNvPr>
          <p:cNvGrpSpPr/>
          <p:nvPr/>
        </p:nvGrpSpPr>
        <p:grpSpPr>
          <a:xfrm>
            <a:off x="266700" y="-13087"/>
            <a:ext cx="18288000" cy="1726440"/>
            <a:chOff x="0" y="-241102"/>
            <a:chExt cx="24384000" cy="2301921"/>
          </a:xfrm>
        </p:grpSpPr>
        <p:grpSp>
          <p:nvGrpSpPr>
            <p:cNvPr id="13" name="Google Shape;327;p17">
              <a:extLst>
                <a:ext uri="{FF2B5EF4-FFF2-40B4-BE49-F238E27FC236}">
                  <a16:creationId xmlns="" xmlns:a16="http://schemas.microsoft.com/office/drawing/2014/main" id="{CD43BF56-0154-4178-A5FF-96DD2CC92DEB}"/>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20D055B0-E3AE-4B72-88AE-D0375C2DC389}"/>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6DCC355E-6355-4CD4-B78B-E6C419909C96}"/>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8A93DE75-5E2D-4F54-BD1C-3B7E76BCCFEE}"/>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Text Box 2">
            <a:extLst>
              <a:ext uri="{FF2B5EF4-FFF2-40B4-BE49-F238E27FC236}">
                <a16:creationId xmlns="" xmlns:a16="http://schemas.microsoft.com/office/drawing/2014/main" id="{9A273596-22BD-453D-89C7-F2303F8580AC}"/>
              </a:ext>
            </a:extLst>
          </p:cNvPr>
          <p:cNvSpPr txBox="1"/>
          <p:nvPr/>
        </p:nvSpPr>
        <p:spPr>
          <a:xfrm>
            <a:off x="426651" y="257881"/>
            <a:ext cx="16930370" cy="1569660"/>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Contraceptive Use and Family Planning Information Sources</a:t>
            </a:r>
          </a:p>
        </p:txBody>
      </p:sp>
    </p:spTree>
    <p:extLst>
      <p:ext uri="{BB962C8B-B14F-4D97-AF65-F5344CB8AC3E}">
        <p14:creationId xmlns:p14="http://schemas.microsoft.com/office/powerpoint/2010/main" val="190033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17727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600" b="0" i="0" u="none" strike="noStrike" cap="none" dirty="0">
                <a:solidFill>
                  <a:srgbClr val="353499"/>
                </a:solidFill>
                <a:latin typeface="Anton"/>
                <a:ea typeface="Anton"/>
                <a:cs typeface="Anton"/>
                <a:sym typeface="Anton"/>
              </a:rPr>
              <a:t>Statement of the Problem</a:t>
            </a:r>
          </a:p>
        </p:txBody>
      </p:sp>
      <p:grpSp>
        <p:nvGrpSpPr>
          <p:cNvPr id="8" name="Google Shape;336;p17"/>
          <p:cNvGrpSpPr/>
          <p:nvPr/>
        </p:nvGrpSpPr>
        <p:grpSpPr>
          <a:xfrm>
            <a:off x="1059544" y="2040914"/>
            <a:ext cx="14931662" cy="7517424"/>
            <a:chOff x="0" y="-47625"/>
            <a:chExt cx="1247000" cy="1514174"/>
          </a:xfrm>
        </p:grpSpPr>
        <p:sp>
          <p:nvSpPr>
            <p:cNvPr id="9"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1" name="Google Shape;345;p17"/>
          <p:cNvSpPr txBox="1"/>
          <p:nvPr/>
        </p:nvSpPr>
        <p:spPr>
          <a:xfrm>
            <a:off x="1414463" y="2331882"/>
            <a:ext cx="14066006" cy="22462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7200" dirty="0">
                <a:solidFill>
                  <a:srgbClr val="353499"/>
                </a:solidFill>
                <a:latin typeface="Anton"/>
                <a:ea typeface="Anton"/>
                <a:cs typeface="Anton"/>
                <a:sym typeface="Anton"/>
              </a:rPr>
              <a:t>4</a:t>
            </a:r>
            <a:r>
              <a:rPr lang="en-US" sz="7200" b="0" i="0" u="none" strike="noStrike" cap="none" dirty="0">
                <a:solidFill>
                  <a:srgbClr val="353499"/>
                </a:solidFill>
                <a:latin typeface="Anton"/>
                <a:ea typeface="Anton"/>
                <a:cs typeface="Anton"/>
                <a:sym typeface="Anton"/>
              </a:rPr>
              <a:t>. </a:t>
            </a:r>
            <a:r>
              <a:rPr lang="en-US" sz="3600" b="0" i="0" u="none" strike="noStrike" cap="none" dirty="0">
                <a:solidFill>
                  <a:srgbClr val="353499"/>
                </a:solidFill>
                <a:latin typeface="Anton"/>
                <a:ea typeface="Anton"/>
                <a:cs typeface="Anton"/>
                <a:sym typeface="Anton"/>
              </a:rPr>
              <a:t>What are the reproductive health behaviors of couples and individuals regarding family planning and contraceptive method use in terms of the following variables?</a:t>
            </a:r>
            <a:endParaRPr lang="en-US" sz="3200" b="0" i="0" u="none" strike="noStrike" cap="none" dirty="0">
              <a:solidFill>
                <a:srgbClr val="353499"/>
              </a:solidFill>
              <a:latin typeface="Anton"/>
              <a:ea typeface="Anton"/>
              <a:cs typeface="Anton"/>
              <a:sym typeface="Anton"/>
            </a:endParaRPr>
          </a:p>
        </p:txBody>
      </p:sp>
      <p:sp>
        <p:nvSpPr>
          <p:cNvPr id="12" name="Google Shape;348;p17"/>
          <p:cNvSpPr txBox="1"/>
          <p:nvPr/>
        </p:nvSpPr>
        <p:spPr>
          <a:xfrm>
            <a:off x="1646981" y="4767894"/>
            <a:ext cx="13833487" cy="4165780"/>
          </a:xfrm>
          <a:prstGeom prst="rect">
            <a:avLst/>
          </a:prstGeom>
          <a:noFill/>
          <a:ln>
            <a:noFill/>
          </a:ln>
        </p:spPr>
        <p:txBody>
          <a:bodyPr spcFirstLastPara="1" wrap="square" lIns="0" tIns="0" rIns="0" bIns="0" anchor="t" anchorCtr="0">
            <a:noAutofit/>
          </a:bodyPr>
          <a:lstStyle/>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Age at First Sex</a:t>
            </a:r>
          </a:p>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Age of Mothers at First Birth</a:t>
            </a:r>
          </a:p>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Fertility Preference</a:t>
            </a:r>
          </a:p>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Decision-maker about Family Planning</a:t>
            </a:r>
          </a:p>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Pregnancy Duration</a:t>
            </a:r>
          </a:p>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Total Number of Children Ever Born</a:t>
            </a:r>
          </a:p>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Number of Children 5 Years and Under</a:t>
            </a:r>
          </a:p>
          <a:p>
            <a:pPr marL="683895" marR="0" lvl="1" indent="-457200" algn="l" rtl="0">
              <a:lnSpc>
                <a:spcPct val="100000"/>
              </a:lnSpc>
              <a:spcBef>
                <a:spcPts val="0"/>
              </a:spcBef>
              <a:spcAft>
                <a:spcPts val="0"/>
              </a:spcAft>
              <a:buClr>
                <a:srgbClr val="353499"/>
              </a:buClr>
              <a:buSzPct val="100000"/>
              <a:buFont typeface="Arial" panose="020B0604020202020204" pitchFamily="34" charset="0"/>
              <a:buAutoNum type="alphaLcPeriod"/>
            </a:pPr>
            <a:r>
              <a:rPr lang="en-US" sz="3200" b="1" dirty="0">
                <a:latin typeface="Open Sans"/>
                <a:ea typeface="Open Sans"/>
                <a:cs typeface="Open Sans"/>
                <a:sym typeface="Open Sans"/>
              </a:rPr>
              <a:t>Recent Sexual Activity</a:t>
            </a:r>
          </a:p>
        </p:txBody>
      </p:sp>
      <p:sp>
        <p:nvSpPr>
          <p:cNvPr id="13" name="Google Shape;348;p17"/>
          <p:cNvSpPr txBox="1"/>
          <p:nvPr/>
        </p:nvSpPr>
        <p:spPr>
          <a:xfrm>
            <a:off x="11891010" y="5790565"/>
            <a:ext cx="4559300" cy="2319020"/>
          </a:xfrm>
          <a:prstGeom prst="rect">
            <a:avLst/>
          </a:prstGeom>
          <a:noFill/>
          <a:ln>
            <a:noFill/>
          </a:ln>
        </p:spPr>
        <p:txBody>
          <a:bodyPr spcFirstLastPara="1" wrap="square" lIns="0" tIns="0" rIns="0" bIns="0" anchor="t" anchorCtr="0">
            <a:noAutofit/>
          </a:bodyPr>
          <a:lstStyle/>
          <a:p>
            <a:pPr marL="226695" marR="0" lvl="1" indent="0" algn="l" rtl="0">
              <a:lnSpc>
                <a:spcPct val="140000"/>
              </a:lnSpc>
              <a:spcBef>
                <a:spcPts val="0"/>
              </a:spcBef>
              <a:spcAft>
                <a:spcPts val="0"/>
              </a:spcAft>
              <a:buClr>
                <a:srgbClr val="353499"/>
              </a:buClr>
              <a:buSzPts val="2100"/>
              <a:buFont typeface="Arial" panose="020B0604020202020204" pitchFamily="34" charset="0"/>
              <a:buNone/>
            </a:pPr>
            <a:endParaRPr lang="en-US" sz="1800">
              <a:latin typeface="Open Sans"/>
              <a:ea typeface="Open Sans"/>
              <a:cs typeface="Open Sans"/>
              <a:sym typeface="Open Sans"/>
            </a:endParaRPr>
          </a:p>
        </p:txBody>
      </p:sp>
    </p:spTree>
    <p:extLst>
      <p:ext uri="{BB962C8B-B14F-4D97-AF65-F5344CB8AC3E}">
        <p14:creationId xmlns:p14="http://schemas.microsoft.com/office/powerpoint/2010/main" val="3831053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5"/>
          <p:cNvSpPr/>
          <p:nvPr/>
        </p:nvSpPr>
        <p:spPr>
          <a:xfrm>
            <a:off x="14667750" y="-1250967"/>
            <a:ext cx="14785146" cy="12861079"/>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5590802" y="93968"/>
            <a:ext cx="13239004" cy="11516144"/>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1" name="Google Shape;561;p25"/>
          <p:cNvPicPr preferRelativeResize="0"/>
          <p:nvPr/>
        </p:nvPicPr>
        <p:blipFill>
          <a:blip r:embed="rId3"/>
          <a:stretch>
            <a:fillRect/>
          </a:stretch>
        </p:blipFill>
        <p:spPr>
          <a:xfrm>
            <a:off x="5313975" y="-431850"/>
            <a:ext cx="2492975" cy="2492975"/>
          </a:xfrm>
          <a:prstGeom prst="rect">
            <a:avLst/>
          </a:prstGeom>
          <a:noFill/>
          <a:ln>
            <a:noFill/>
          </a:ln>
        </p:spPr>
      </p:pic>
      <p:sp>
        <p:nvSpPr>
          <p:cNvPr id="7" name="TextBox 6"/>
          <p:cNvSpPr txBox="1"/>
          <p:nvPr/>
        </p:nvSpPr>
        <p:spPr>
          <a:xfrm>
            <a:off x="1519084" y="2342869"/>
            <a:ext cx="14936966" cy="8463855"/>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a:t>Receiving family planning (FP) text messages on mobile phones significantly increases (B = 2.657) the likelihood of using </a:t>
            </a:r>
            <a:r>
              <a:rPr lang="en-US" sz="3200" b="1" dirty="0" smtClean="0"/>
              <a:t>modern contraceptive methods </a:t>
            </a:r>
            <a:r>
              <a:rPr lang="en-US" sz="3200" b="1" dirty="0" smtClean="0">
                <a:solidFill>
                  <a:srgbClr val="FF0000"/>
                </a:solidFill>
              </a:rPr>
              <a:t>14.285 </a:t>
            </a:r>
            <a:r>
              <a:rPr lang="en-US" sz="3200" b="1" dirty="0" smtClean="0"/>
              <a:t>times.</a:t>
            </a:r>
          </a:p>
          <a:p>
            <a:r>
              <a:rPr lang="en-US" sz="3200" b="1" dirty="0" smtClean="0">
                <a:solidFill>
                  <a:srgbClr val="0070C0"/>
                </a:solidFill>
              </a:rPr>
              <a:t> </a:t>
            </a:r>
            <a:endParaRPr lang="en-US" sz="3200" b="1" dirty="0" smtClean="0">
              <a:solidFill>
                <a:srgbClr val="0070C0"/>
              </a:solidFill>
            </a:endParaRPr>
          </a:p>
          <a:p>
            <a:pPr marL="457200" indent="-457200">
              <a:buFont typeface="Wingdings" panose="05000000000000000000" pitchFamily="2" charset="2"/>
              <a:buChar char="q"/>
            </a:pPr>
            <a:r>
              <a:rPr lang="en-US" sz="3200" b="1" dirty="0"/>
              <a:t>Being informed about family planning at a health facility significantly </a:t>
            </a:r>
            <a:r>
              <a:rPr lang="en-US" sz="3200" b="1" dirty="0" smtClean="0"/>
              <a:t>increases </a:t>
            </a:r>
            <a:r>
              <a:rPr lang="en-US" sz="3200" b="1" dirty="0" smtClean="0">
                <a:solidFill>
                  <a:srgbClr val="C00000"/>
                </a:solidFill>
              </a:rPr>
              <a:t>(</a:t>
            </a:r>
            <a:r>
              <a:rPr lang="en-US" sz="3200" b="1" dirty="0">
                <a:solidFill>
                  <a:srgbClr val="C00000"/>
                </a:solidFill>
              </a:rPr>
              <a:t>B </a:t>
            </a:r>
            <a:r>
              <a:rPr lang="en-US" sz="3200" b="1" dirty="0" smtClean="0">
                <a:solidFill>
                  <a:srgbClr val="C00000"/>
                </a:solidFill>
              </a:rPr>
              <a:t>= 1.336</a:t>
            </a:r>
            <a:r>
              <a:rPr lang="en-US" sz="3200" b="1" dirty="0"/>
              <a:t>) the likelihood of using </a:t>
            </a:r>
            <a:r>
              <a:rPr lang="en-US" sz="3200" b="1" dirty="0" smtClean="0"/>
              <a:t>modern contraceptive </a:t>
            </a:r>
            <a:r>
              <a:rPr lang="en-US" sz="3200" b="1" dirty="0"/>
              <a:t>methods, with </a:t>
            </a:r>
            <a:r>
              <a:rPr lang="en-US" sz="3200" b="1" dirty="0" smtClean="0"/>
              <a:t>odd ratio of </a:t>
            </a:r>
            <a:r>
              <a:rPr lang="en-US" sz="3200" b="1" dirty="0" smtClean="0">
                <a:solidFill>
                  <a:srgbClr val="C00000"/>
                </a:solidFill>
              </a:rPr>
              <a:t>0.263.</a:t>
            </a:r>
            <a:r>
              <a:rPr lang="en-US" sz="3200" b="1" dirty="0" smtClean="0"/>
              <a:t>   </a:t>
            </a:r>
            <a:endParaRPr lang="en-US" sz="3200" b="1" dirty="0" smtClean="0"/>
          </a:p>
          <a:p>
            <a:endParaRPr lang="en-US" sz="3200" b="1" dirty="0" smtClean="0"/>
          </a:p>
          <a:p>
            <a:pPr marL="457200" indent="-457200">
              <a:buFont typeface="Wingdings" panose="05000000000000000000" pitchFamily="2" charset="2"/>
              <a:buChar char="q"/>
            </a:pPr>
            <a:r>
              <a:rPr lang="en-US" sz="3200" b="1" dirty="0"/>
              <a:t>Ethnicity significantly influences contraceptive use. Certain ethnic groups </a:t>
            </a:r>
            <a:r>
              <a:rPr lang="en-US" sz="3200" b="1" dirty="0" smtClean="0"/>
              <a:t>as compared to the </a:t>
            </a:r>
            <a:r>
              <a:rPr lang="en-US" sz="3200" b="1" dirty="0" err="1" smtClean="0"/>
              <a:t>Ilocanos</a:t>
            </a:r>
            <a:r>
              <a:rPr lang="en-US" sz="3200" b="1" dirty="0" smtClean="0"/>
              <a:t> are </a:t>
            </a:r>
            <a:r>
              <a:rPr lang="en-US" sz="3200" b="1" dirty="0"/>
              <a:t>less likely (</a:t>
            </a:r>
            <a:r>
              <a:rPr lang="en-US" sz="3200" b="1" dirty="0">
                <a:solidFill>
                  <a:srgbClr val="C00000"/>
                </a:solidFill>
              </a:rPr>
              <a:t>B = - 1.545 </a:t>
            </a:r>
            <a:r>
              <a:rPr lang="en-US" sz="3200" b="1" dirty="0"/>
              <a:t>) to use </a:t>
            </a:r>
            <a:r>
              <a:rPr lang="en-US" sz="3200" b="1" dirty="0" smtClean="0"/>
              <a:t>modern contraceptive </a:t>
            </a:r>
            <a:r>
              <a:rPr lang="en-US" sz="3200" b="1" dirty="0"/>
              <a:t>methods, with an odds ratio of </a:t>
            </a:r>
            <a:r>
              <a:rPr lang="en-US" sz="3200" b="1" dirty="0" smtClean="0">
                <a:solidFill>
                  <a:srgbClr val="C00000"/>
                </a:solidFill>
              </a:rPr>
              <a:t>0.213 </a:t>
            </a:r>
            <a:endParaRPr lang="en-US" sz="3200" b="1" dirty="0">
              <a:solidFill>
                <a:srgbClr val="C00000"/>
              </a:solidFill>
            </a:endParaRPr>
          </a:p>
          <a:p>
            <a:pPr marL="457200" indent="-457200">
              <a:buFont typeface="Wingdings" panose="05000000000000000000" pitchFamily="2" charset="2"/>
              <a:buChar char="q"/>
            </a:pPr>
            <a:endParaRPr lang="en-US" sz="3200" b="1" dirty="0"/>
          </a:p>
          <a:p>
            <a:pPr marL="457200" indent="-457200">
              <a:buFont typeface="Wingdings" panose="05000000000000000000" pitchFamily="2" charset="2"/>
              <a:buChar char="q"/>
            </a:pPr>
            <a:endParaRPr lang="en-US" sz="3200" b="1" dirty="0"/>
          </a:p>
          <a:p>
            <a:pPr marL="457200" indent="-457200">
              <a:buFont typeface="Wingdings" panose="05000000000000000000" pitchFamily="2" charset="2"/>
              <a:buChar char="q"/>
            </a:pPr>
            <a:endParaRPr lang="en-US" sz="3200" b="1" dirty="0" smtClean="0"/>
          </a:p>
          <a:p>
            <a:endParaRPr lang="en-US" sz="3200" b="1" dirty="0"/>
          </a:p>
          <a:p>
            <a:endParaRPr lang="en-US" sz="3200" b="1" dirty="0"/>
          </a:p>
          <a:p>
            <a:endParaRPr lang="en-US" sz="3200" b="1" dirty="0"/>
          </a:p>
        </p:txBody>
      </p:sp>
      <p:grpSp>
        <p:nvGrpSpPr>
          <p:cNvPr id="12" name="Google Shape;326;p17">
            <a:extLst>
              <a:ext uri="{FF2B5EF4-FFF2-40B4-BE49-F238E27FC236}">
                <a16:creationId xmlns="" xmlns:a16="http://schemas.microsoft.com/office/drawing/2014/main" id="{BD2E483D-3FD5-4313-8879-1652F49BCA80}"/>
              </a:ext>
            </a:extLst>
          </p:cNvPr>
          <p:cNvGrpSpPr/>
          <p:nvPr/>
        </p:nvGrpSpPr>
        <p:grpSpPr>
          <a:xfrm>
            <a:off x="266700" y="-13087"/>
            <a:ext cx="18288000" cy="1726440"/>
            <a:chOff x="0" y="-241102"/>
            <a:chExt cx="24384000" cy="2301921"/>
          </a:xfrm>
        </p:grpSpPr>
        <p:grpSp>
          <p:nvGrpSpPr>
            <p:cNvPr id="13" name="Google Shape;327;p17">
              <a:extLst>
                <a:ext uri="{FF2B5EF4-FFF2-40B4-BE49-F238E27FC236}">
                  <a16:creationId xmlns="" xmlns:a16="http://schemas.microsoft.com/office/drawing/2014/main" id="{C24C6C2A-9F79-4F36-8FC1-B72742A38DE6}"/>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E5D239A8-D35A-4DFC-81F1-C15E9E31E431}"/>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7D112B52-790C-4034-9EA2-36CF5D80CF15}"/>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E644A159-5EE8-45F9-B768-D21D0AE9D1A2}"/>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Text Box 2">
            <a:extLst>
              <a:ext uri="{FF2B5EF4-FFF2-40B4-BE49-F238E27FC236}">
                <a16:creationId xmlns="" xmlns:a16="http://schemas.microsoft.com/office/drawing/2014/main" id="{68B54343-091F-4BF8-B3F0-4FED963D17A0}"/>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Predictors of Contraceptive Method Type</a:t>
            </a:r>
          </a:p>
        </p:txBody>
      </p:sp>
    </p:spTree>
    <p:extLst>
      <p:ext uri="{BB962C8B-B14F-4D97-AF65-F5344CB8AC3E}">
        <p14:creationId xmlns:p14="http://schemas.microsoft.com/office/powerpoint/2010/main" val="76224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5"/>
          <p:cNvSpPr/>
          <p:nvPr/>
        </p:nvSpPr>
        <p:spPr>
          <a:xfrm>
            <a:off x="14667750" y="-1250967"/>
            <a:ext cx="14785146" cy="12861079"/>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a:off x="-5590802" y="93968"/>
            <a:ext cx="13239004" cy="11516144"/>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1" name="Google Shape;561;p25"/>
          <p:cNvPicPr preferRelativeResize="0"/>
          <p:nvPr/>
        </p:nvPicPr>
        <p:blipFill>
          <a:blip r:embed="rId3"/>
          <a:stretch>
            <a:fillRect/>
          </a:stretch>
        </p:blipFill>
        <p:spPr>
          <a:xfrm>
            <a:off x="5313975" y="-431850"/>
            <a:ext cx="2492975" cy="2492975"/>
          </a:xfrm>
          <a:prstGeom prst="rect">
            <a:avLst/>
          </a:prstGeom>
          <a:noFill/>
          <a:ln>
            <a:noFill/>
          </a:ln>
        </p:spPr>
      </p:pic>
      <p:sp>
        <p:nvSpPr>
          <p:cNvPr id="7" name="TextBox 6"/>
          <p:cNvSpPr txBox="1"/>
          <p:nvPr/>
        </p:nvSpPr>
        <p:spPr>
          <a:xfrm>
            <a:off x="1519084" y="2342869"/>
            <a:ext cx="14936966" cy="9941183"/>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t>Having </a:t>
            </a:r>
            <a:r>
              <a:rPr lang="en-US" sz="3200" b="1" dirty="0"/>
              <a:t>a blue-collar job significantly increases </a:t>
            </a:r>
            <a:r>
              <a:rPr lang="en-US" sz="3200" b="1" dirty="0">
                <a:solidFill>
                  <a:srgbClr val="C00000"/>
                </a:solidFill>
              </a:rPr>
              <a:t>(B = 2.491) </a:t>
            </a:r>
            <a:r>
              <a:rPr lang="en-US" sz="3200" b="1" dirty="0"/>
              <a:t>the likelihood of using </a:t>
            </a:r>
            <a:r>
              <a:rPr lang="en-US" sz="3200" b="1" dirty="0" smtClean="0"/>
              <a:t>modern contraceptive </a:t>
            </a:r>
            <a:r>
              <a:rPr lang="en-US" sz="3200" b="1" dirty="0"/>
              <a:t>methods, with an odds ratio of </a:t>
            </a:r>
            <a:r>
              <a:rPr lang="en-US" sz="3200" b="1" dirty="0">
                <a:solidFill>
                  <a:srgbClr val="C00000"/>
                </a:solidFill>
              </a:rPr>
              <a:t>12.069</a:t>
            </a:r>
            <a:r>
              <a:rPr lang="en-US" sz="3200" b="1" dirty="0" smtClean="0"/>
              <a:t>.</a:t>
            </a:r>
          </a:p>
          <a:p>
            <a:r>
              <a:rPr lang="en-US" sz="3200" b="1" dirty="0" smtClean="0">
                <a:solidFill>
                  <a:srgbClr val="0070C0"/>
                </a:solidFill>
              </a:rPr>
              <a:t> </a:t>
            </a:r>
            <a:endParaRPr lang="en-US" sz="3200" b="1" dirty="0" smtClean="0">
              <a:solidFill>
                <a:srgbClr val="0070C0"/>
              </a:solidFill>
            </a:endParaRPr>
          </a:p>
          <a:p>
            <a:pPr marL="457200" indent="-457200">
              <a:buFont typeface="Wingdings" panose="05000000000000000000" pitchFamily="2" charset="2"/>
              <a:buChar char="q"/>
            </a:pPr>
            <a:r>
              <a:rPr lang="en-US" sz="3200" b="1" dirty="0"/>
              <a:t>Hearing about family planning on TV significantly decreases (</a:t>
            </a:r>
            <a:r>
              <a:rPr lang="en-US" sz="3200" b="1" dirty="0">
                <a:solidFill>
                  <a:srgbClr val="C00000"/>
                </a:solidFill>
              </a:rPr>
              <a:t>B = </a:t>
            </a:r>
            <a:r>
              <a:rPr lang="en-US" sz="3200" b="1" dirty="0" smtClean="0">
                <a:solidFill>
                  <a:srgbClr val="C00000"/>
                </a:solidFill>
              </a:rPr>
              <a:t>-1.727</a:t>
            </a:r>
            <a:r>
              <a:rPr lang="en-US" sz="3200" b="1" dirty="0"/>
              <a:t>)  the likelihood of using </a:t>
            </a:r>
            <a:r>
              <a:rPr lang="en-US" sz="3200" b="1" dirty="0" smtClean="0"/>
              <a:t>modern contraceptive </a:t>
            </a:r>
            <a:r>
              <a:rPr lang="en-US" sz="3200" b="1" dirty="0"/>
              <a:t>methods, with an odds ratio of </a:t>
            </a:r>
            <a:r>
              <a:rPr lang="en-US" sz="3200" b="1" dirty="0">
                <a:solidFill>
                  <a:srgbClr val="C00000"/>
                </a:solidFill>
              </a:rPr>
              <a:t>0.178</a:t>
            </a:r>
            <a:r>
              <a:rPr lang="en-US" sz="3200" b="1" dirty="0" smtClean="0"/>
              <a:t>.   </a:t>
            </a:r>
            <a:r>
              <a:rPr lang="en-US" sz="3200" b="1" dirty="0" smtClean="0">
                <a:solidFill>
                  <a:srgbClr val="0070C0"/>
                </a:solidFill>
              </a:rPr>
              <a:t> </a:t>
            </a:r>
            <a:endParaRPr lang="en-US" sz="3200" b="1" dirty="0" smtClean="0">
              <a:solidFill>
                <a:srgbClr val="0070C0"/>
              </a:solidFill>
            </a:endParaRPr>
          </a:p>
          <a:p>
            <a:endParaRPr lang="en-US" sz="3200" b="1" dirty="0" smtClean="0"/>
          </a:p>
          <a:p>
            <a:pPr marL="457200" indent="-457200">
              <a:buFont typeface="Wingdings" panose="05000000000000000000" pitchFamily="2" charset="2"/>
              <a:buChar char="q"/>
            </a:pPr>
            <a:r>
              <a:rPr lang="en-US" sz="3200" b="1" dirty="0"/>
              <a:t>The decision-maker regarding family planning significantly affects contraceptive use. </a:t>
            </a:r>
            <a:r>
              <a:rPr lang="en-US" sz="3200" b="1" dirty="0" smtClean="0"/>
              <a:t>When both spouses are </a:t>
            </a:r>
            <a:r>
              <a:rPr lang="en-US" sz="3200" b="1" dirty="0"/>
              <a:t>the </a:t>
            </a:r>
            <a:r>
              <a:rPr lang="en-US" sz="3200" b="1" dirty="0" smtClean="0"/>
              <a:t>decision-makers they less </a:t>
            </a:r>
            <a:r>
              <a:rPr lang="en-US" sz="3200" b="1" dirty="0"/>
              <a:t>likely to use (</a:t>
            </a:r>
            <a:r>
              <a:rPr lang="en-US" sz="3200" b="1" dirty="0">
                <a:solidFill>
                  <a:srgbClr val="C00000"/>
                </a:solidFill>
              </a:rPr>
              <a:t>B = </a:t>
            </a:r>
            <a:r>
              <a:rPr lang="en-US" sz="3200" b="1" dirty="0" smtClean="0">
                <a:solidFill>
                  <a:srgbClr val="C00000"/>
                </a:solidFill>
              </a:rPr>
              <a:t>-1.454</a:t>
            </a:r>
            <a:r>
              <a:rPr lang="en-US" sz="3200" b="1" dirty="0"/>
              <a:t>) </a:t>
            </a:r>
            <a:r>
              <a:rPr lang="en-US" sz="3200" b="1" dirty="0" smtClean="0"/>
              <a:t>modern contraceptive </a:t>
            </a:r>
            <a:r>
              <a:rPr lang="en-US" sz="3200" b="1" dirty="0"/>
              <a:t>methods, with an odds ratio of </a:t>
            </a:r>
            <a:r>
              <a:rPr lang="en-US" sz="3200" b="1" dirty="0">
                <a:solidFill>
                  <a:srgbClr val="C00000"/>
                </a:solidFill>
              </a:rPr>
              <a:t>0.234</a:t>
            </a:r>
            <a:r>
              <a:rPr lang="en-US" sz="3200" b="1" dirty="0"/>
              <a:t>.</a:t>
            </a:r>
          </a:p>
          <a:p>
            <a:endParaRPr lang="en-US" sz="3200" b="1" dirty="0">
              <a:solidFill>
                <a:srgbClr val="0070C0"/>
              </a:solidFill>
            </a:endParaRPr>
          </a:p>
          <a:p>
            <a:pPr marL="457200" indent="-457200">
              <a:buFont typeface="Wingdings" panose="05000000000000000000" pitchFamily="2" charset="2"/>
              <a:buChar char="q"/>
            </a:pPr>
            <a:endParaRPr lang="en-US" sz="3200" b="1" dirty="0"/>
          </a:p>
          <a:p>
            <a:endParaRPr lang="en-US" sz="3200" b="1" dirty="0" smtClean="0"/>
          </a:p>
          <a:p>
            <a:pPr marL="457200" indent="-457200">
              <a:buFont typeface="Wingdings" panose="05000000000000000000" pitchFamily="2" charset="2"/>
              <a:buChar char="q"/>
            </a:pPr>
            <a:endParaRPr lang="en-US" sz="3200" b="1" dirty="0"/>
          </a:p>
          <a:p>
            <a:pPr marL="457200" indent="-457200">
              <a:buFont typeface="Wingdings" panose="05000000000000000000" pitchFamily="2" charset="2"/>
              <a:buChar char="q"/>
            </a:pPr>
            <a:endParaRPr lang="en-US" sz="3200" b="1" dirty="0"/>
          </a:p>
          <a:p>
            <a:pPr marL="457200" indent="-457200">
              <a:buFont typeface="Wingdings" panose="05000000000000000000" pitchFamily="2" charset="2"/>
              <a:buChar char="q"/>
            </a:pPr>
            <a:endParaRPr lang="en-US" sz="3200" b="1" dirty="0" smtClean="0"/>
          </a:p>
          <a:p>
            <a:endParaRPr lang="en-US" sz="3200" b="1" dirty="0"/>
          </a:p>
          <a:p>
            <a:endParaRPr lang="en-US" sz="3200" b="1" dirty="0"/>
          </a:p>
          <a:p>
            <a:endParaRPr lang="en-US" sz="3200" b="1" dirty="0"/>
          </a:p>
        </p:txBody>
      </p:sp>
      <p:grpSp>
        <p:nvGrpSpPr>
          <p:cNvPr id="12" name="Google Shape;326;p17">
            <a:extLst>
              <a:ext uri="{FF2B5EF4-FFF2-40B4-BE49-F238E27FC236}">
                <a16:creationId xmlns="" xmlns:a16="http://schemas.microsoft.com/office/drawing/2014/main" id="{BD2E483D-3FD5-4313-8879-1652F49BCA80}"/>
              </a:ext>
            </a:extLst>
          </p:cNvPr>
          <p:cNvGrpSpPr/>
          <p:nvPr/>
        </p:nvGrpSpPr>
        <p:grpSpPr>
          <a:xfrm>
            <a:off x="266700" y="-13087"/>
            <a:ext cx="18288000" cy="1726440"/>
            <a:chOff x="0" y="-241102"/>
            <a:chExt cx="24384000" cy="2301921"/>
          </a:xfrm>
        </p:grpSpPr>
        <p:grpSp>
          <p:nvGrpSpPr>
            <p:cNvPr id="13" name="Google Shape;327;p17">
              <a:extLst>
                <a:ext uri="{FF2B5EF4-FFF2-40B4-BE49-F238E27FC236}">
                  <a16:creationId xmlns="" xmlns:a16="http://schemas.microsoft.com/office/drawing/2014/main" id="{C24C6C2A-9F79-4F36-8FC1-B72742A38DE6}"/>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E5D239A8-D35A-4DFC-81F1-C15E9E31E431}"/>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7D112B52-790C-4034-9EA2-36CF5D80CF15}"/>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E644A159-5EE8-45F9-B768-D21D0AE9D1A2}"/>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Text Box 2">
            <a:extLst>
              <a:ext uri="{FF2B5EF4-FFF2-40B4-BE49-F238E27FC236}">
                <a16:creationId xmlns="" xmlns:a16="http://schemas.microsoft.com/office/drawing/2014/main" id="{68B54343-091F-4BF8-B3F0-4FED963D17A0}"/>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Predictors of Contraceptive Method Type</a:t>
            </a:r>
          </a:p>
        </p:txBody>
      </p:sp>
    </p:spTree>
    <p:extLst>
      <p:ext uri="{BB962C8B-B14F-4D97-AF65-F5344CB8AC3E}">
        <p14:creationId xmlns:p14="http://schemas.microsoft.com/office/powerpoint/2010/main" val="1764346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412558"/>
            <a:ext cx="17630775" cy="7081520"/>
          </a:xfrm>
          <a:prstGeom prst="rect">
            <a:avLst/>
          </a:prstGeom>
          <a:noFill/>
          <a:ln>
            <a:noFill/>
          </a:ln>
        </p:spPr>
        <p:txBody>
          <a:bodyPr spcFirstLastPara="1" wrap="square" lIns="0" tIns="0" rIns="0" bIns="0" anchor="t" anchorCtr="0">
            <a:noAutofit/>
          </a:bodyPr>
          <a:lstStyle/>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a:solidFill>
                  <a:schemeClr val="tx1"/>
                </a:solidFill>
                <a:latin typeface="Open Sans"/>
                <a:ea typeface="Open Sans"/>
                <a:cs typeface="Open Sans"/>
                <a:sym typeface="Open Sans"/>
              </a:rPr>
              <a:t>Users of family planning methods come from diverse age groups, marital statuses, educational backgrounds, and residential areas. Both males and females participate in family planning.   Respondents vary in the number of children, religious affiliations, ethnicities, wealth quintiles, and employment statuses.</a:t>
            </a:r>
          </a:p>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a:solidFill>
                  <a:schemeClr val="tx1"/>
                </a:solidFill>
                <a:latin typeface="Open Sans"/>
                <a:ea typeface="Open Sans"/>
                <a:cs typeface="Open Sans"/>
                <a:sym typeface="Open Sans"/>
              </a:rPr>
              <a:t>There is a higher proportion of respondents using modern contraceptive methods compared to traditional methods. </a:t>
            </a:r>
          </a:p>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a:solidFill>
                  <a:schemeClr val="tx1"/>
                </a:solidFill>
                <a:latin typeface="Open Sans"/>
                <a:ea typeface="Open Sans"/>
                <a:cs typeface="Open Sans"/>
                <a:sym typeface="Open Sans"/>
              </a:rPr>
              <a:t>Receiving family planning (FP) messages via mobile phones influences contraceptive method preferences. Those who receive FP information through mobile phones show a tendency towards using </a:t>
            </a:r>
            <a:r>
              <a:rPr lang="en-US" sz="3200" b="1" dirty="0" smtClean="0">
                <a:solidFill>
                  <a:schemeClr val="tx1"/>
                </a:solidFill>
                <a:latin typeface="Open Sans"/>
                <a:ea typeface="Open Sans"/>
                <a:cs typeface="Open Sans"/>
                <a:sym typeface="Open Sans"/>
              </a:rPr>
              <a:t>modern </a:t>
            </a:r>
            <a:r>
              <a:rPr lang="en-US" sz="3200" b="1" dirty="0">
                <a:solidFill>
                  <a:schemeClr val="tx1"/>
                </a:solidFill>
                <a:latin typeface="Open Sans"/>
                <a:ea typeface="Open Sans"/>
                <a:cs typeface="Open Sans"/>
                <a:sym typeface="Open Sans"/>
              </a:rPr>
              <a:t>contraceptive methods.</a:t>
            </a:r>
          </a:p>
        </p:txBody>
      </p:sp>
      <p:grpSp>
        <p:nvGrpSpPr>
          <p:cNvPr id="11" name="Google Shape;326;p17">
            <a:extLst>
              <a:ext uri="{FF2B5EF4-FFF2-40B4-BE49-F238E27FC236}">
                <a16:creationId xmlns="" xmlns:a16="http://schemas.microsoft.com/office/drawing/2014/main" id="{680E23E1-F454-4AC0-9E4F-D0F825CD9F29}"/>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EEE80B8B-0D08-48D1-9564-F16AC86EF3F4}"/>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3D19881B-AEA4-4B41-95D6-B254273A0193}"/>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E09681B5-68E7-475B-A3DA-F1F043E36E14}"/>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5EF74198-E57E-4AA9-9743-CF41A4FD8B9F}"/>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58304BC0-4DFD-4605-8DCD-FF9E5F44DF3E}"/>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CONLUSIONS</a:t>
            </a:r>
          </a:p>
        </p:txBody>
      </p:sp>
    </p:spTree>
    <p:extLst>
      <p:ext uri="{BB962C8B-B14F-4D97-AF65-F5344CB8AC3E}">
        <p14:creationId xmlns:p14="http://schemas.microsoft.com/office/powerpoint/2010/main" val="3575068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002366"/>
            <a:ext cx="17630775" cy="8874442"/>
          </a:xfrm>
          <a:prstGeom prst="rect">
            <a:avLst/>
          </a:prstGeom>
          <a:noFill/>
          <a:ln>
            <a:noFill/>
          </a:ln>
        </p:spPr>
        <p:txBody>
          <a:bodyPr spcFirstLastPara="1" wrap="square" lIns="0" tIns="0" rIns="0" bIns="0" anchor="t" anchorCtr="0">
            <a:noAutofit/>
          </a:bodyPr>
          <a:lstStyle/>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endParaRPr lang="en-US" sz="3200" b="1" dirty="0" smtClean="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smtClean="0">
                <a:solidFill>
                  <a:schemeClr val="tx1"/>
                </a:solidFill>
                <a:latin typeface="Open Sans"/>
                <a:ea typeface="Open Sans"/>
                <a:cs typeface="Open Sans"/>
                <a:sym typeface="Open Sans"/>
              </a:rPr>
              <a:t>Current </a:t>
            </a:r>
            <a:r>
              <a:rPr lang="en-US" sz="3200" b="1" dirty="0">
                <a:solidFill>
                  <a:schemeClr val="tx1"/>
                </a:solidFill>
                <a:latin typeface="Open Sans"/>
                <a:ea typeface="Open Sans"/>
                <a:cs typeface="Open Sans"/>
                <a:sym typeface="Open Sans"/>
              </a:rPr>
              <a:t>mobile-based FP messaging strategies </a:t>
            </a:r>
            <a:r>
              <a:rPr lang="en-US" sz="3200" b="1" dirty="0" smtClean="0">
                <a:solidFill>
                  <a:schemeClr val="tx1"/>
                </a:solidFill>
                <a:latin typeface="Open Sans"/>
                <a:ea typeface="Open Sans"/>
                <a:cs typeface="Open Sans"/>
                <a:sym typeface="Open Sans"/>
              </a:rPr>
              <a:t>effectively promotes </a:t>
            </a:r>
            <a:r>
              <a:rPr lang="en-US" sz="3200" b="1" dirty="0">
                <a:solidFill>
                  <a:schemeClr val="tx1"/>
                </a:solidFill>
                <a:latin typeface="Open Sans"/>
                <a:ea typeface="Open Sans"/>
                <a:cs typeface="Open Sans"/>
                <a:sym typeface="Open Sans"/>
              </a:rPr>
              <a:t>the adoption of modern contraceptives.</a:t>
            </a:r>
          </a:p>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a:solidFill>
                  <a:schemeClr val="tx1"/>
                </a:solidFill>
                <a:latin typeface="Open Sans"/>
                <a:ea typeface="Open Sans"/>
                <a:cs typeface="Open Sans"/>
                <a:sym typeface="Open Sans"/>
              </a:rPr>
              <a:t>Women informed about FP at a health facility are </a:t>
            </a:r>
            <a:r>
              <a:rPr lang="en-US" sz="3200" b="1" dirty="0" smtClean="0">
                <a:solidFill>
                  <a:schemeClr val="tx1"/>
                </a:solidFill>
                <a:latin typeface="Open Sans"/>
                <a:ea typeface="Open Sans"/>
                <a:cs typeface="Open Sans"/>
                <a:sym typeface="Open Sans"/>
              </a:rPr>
              <a:t>more </a:t>
            </a:r>
            <a:r>
              <a:rPr lang="en-US" sz="3200" b="1" dirty="0">
                <a:solidFill>
                  <a:schemeClr val="tx1"/>
                </a:solidFill>
                <a:latin typeface="Open Sans"/>
                <a:ea typeface="Open Sans"/>
                <a:cs typeface="Open Sans"/>
                <a:sym typeface="Open Sans"/>
              </a:rPr>
              <a:t>likely to use modern contraceptives. </a:t>
            </a:r>
            <a:r>
              <a:rPr lang="en-US" sz="3200" b="1" dirty="0" smtClean="0">
                <a:solidFill>
                  <a:schemeClr val="tx1"/>
                </a:solidFill>
                <a:latin typeface="Open Sans"/>
                <a:ea typeface="Open Sans"/>
                <a:cs typeface="Open Sans"/>
                <a:sym typeface="Open Sans"/>
              </a:rPr>
              <a:t> </a:t>
            </a: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a:solidFill>
                  <a:schemeClr val="tx1"/>
                </a:solidFill>
                <a:latin typeface="Open Sans"/>
                <a:ea typeface="Open Sans"/>
                <a:cs typeface="Open Sans"/>
                <a:sym typeface="Open Sans"/>
              </a:rPr>
              <a:t>The source of FP methods significantly impacts contraceptive decisions.  The type of healthcare setting where FP methods are obtained influences </a:t>
            </a:r>
            <a:r>
              <a:rPr lang="en-US" sz="3200" b="1" dirty="0" smtClean="0">
                <a:solidFill>
                  <a:schemeClr val="tx1"/>
                </a:solidFill>
                <a:latin typeface="Open Sans"/>
                <a:ea typeface="Open Sans"/>
                <a:cs typeface="Open Sans"/>
                <a:sym typeface="Open Sans"/>
              </a:rPr>
              <a:t>use of modern contraceptive </a:t>
            </a:r>
            <a:r>
              <a:rPr lang="en-US" sz="3200" b="1" dirty="0">
                <a:solidFill>
                  <a:schemeClr val="tx1"/>
                </a:solidFill>
                <a:latin typeface="Open Sans"/>
                <a:ea typeface="Open Sans"/>
                <a:cs typeface="Open Sans"/>
                <a:sym typeface="Open Sans"/>
              </a:rPr>
              <a:t>choices.</a:t>
            </a:r>
          </a:p>
          <a:p>
            <a:pPr lvl="0">
              <a:lnSpc>
                <a:spcPct val="140000"/>
              </a:lnSpc>
            </a:pPr>
            <a:endParaRPr lang="en-US" sz="3200" b="1" dirty="0">
              <a:solidFill>
                <a:schemeClr val="tx1"/>
              </a:solidFill>
              <a:latin typeface="Open Sans"/>
              <a:ea typeface="Open Sans"/>
              <a:cs typeface="Open Sans"/>
              <a:sym typeface="Open Sans"/>
            </a:endParaRPr>
          </a:p>
        </p:txBody>
      </p:sp>
      <p:grpSp>
        <p:nvGrpSpPr>
          <p:cNvPr id="11" name="Google Shape;326;p17">
            <a:extLst>
              <a:ext uri="{FF2B5EF4-FFF2-40B4-BE49-F238E27FC236}">
                <a16:creationId xmlns="" xmlns:a16="http://schemas.microsoft.com/office/drawing/2014/main" id="{73347E9C-2838-4465-8A60-FB87F9CBDF8B}"/>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AB416B7B-DB0C-400F-9C39-D5F1D20750D4}"/>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5263EA95-2993-4109-B632-00B4A5EFD3EF}"/>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A7D050A8-C5EC-461F-A1B4-0B31A4B5454B}"/>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3E6A43D3-4566-4797-85AE-3609A1E2C428}"/>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29DCFD85-5772-4E83-80A8-A0EBB9D5EC04}"/>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CONLUSIONS</a:t>
            </a:r>
          </a:p>
        </p:txBody>
      </p:sp>
    </p:spTree>
    <p:extLst>
      <p:ext uri="{BB962C8B-B14F-4D97-AF65-F5344CB8AC3E}">
        <p14:creationId xmlns:p14="http://schemas.microsoft.com/office/powerpoint/2010/main" val="38800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003703" y="3486402"/>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412558"/>
            <a:ext cx="17630775" cy="7081520"/>
          </a:xfrm>
          <a:prstGeom prst="rect">
            <a:avLst/>
          </a:prstGeom>
          <a:noFill/>
          <a:ln>
            <a:noFill/>
          </a:ln>
        </p:spPr>
        <p:txBody>
          <a:bodyPr spcFirstLastPara="1" wrap="square" lIns="0" tIns="0" rIns="0" bIns="0" anchor="t" anchorCtr="0">
            <a:noAutofit/>
          </a:bodyPr>
          <a:lstStyle/>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a:solidFill>
                  <a:schemeClr val="tx1"/>
                </a:solidFill>
                <a:latin typeface="Open Sans"/>
                <a:ea typeface="Open Sans"/>
                <a:cs typeface="Open Sans"/>
                <a:sym typeface="Open Sans"/>
              </a:rPr>
              <a:t>Ethnicity, occupation, and decision-making roles are influential variables in family planning programs</a:t>
            </a:r>
            <a:r>
              <a:rPr lang="en-US" sz="3200" b="1" dirty="0" smtClean="0">
                <a:solidFill>
                  <a:schemeClr val="tx1"/>
                </a:solidFill>
                <a:latin typeface="Open Sans"/>
                <a:ea typeface="Open Sans"/>
                <a:cs typeface="Open Sans"/>
                <a:sym typeface="Open Sans"/>
              </a:rPr>
              <a:t>.</a:t>
            </a:r>
          </a:p>
          <a:p>
            <a:pPr lvl="0">
              <a:lnSpc>
                <a:spcPct val="140000"/>
              </a:lnSpc>
            </a:pPr>
            <a:endParaRPr lang="en-US" sz="3200" b="1" dirty="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Ø"/>
            </a:pPr>
            <a:r>
              <a:rPr lang="en-US" sz="3200" b="1" dirty="0">
                <a:solidFill>
                  <a:schemeClr val="tx1"/>
                </a:solidFill>
                <a:latin typeface="Open Sans"/>
                <a:ea typeface="Open Sans"/>
                <a:cs typeface="Open Sans"/>
                <a:sym typeface="Open Sans"/>
              </a:rPr>
              <a:t>	</a:t>
            </a:r>
            <a:r>
              <a:rPr lang="en-US" sz="3200" b="1" dirty="0" err="1">
                <a:solidFill>
                  <a:schemeClr val="tx1"/>
                </a:solidFill>
                <a:latin typeface="Open Sans"/>
                <a:ea typeface="Open Sans"/>
                <a:cs typeface="Open Sans"/>
                <a:sym typeface="Open Sans"/>
              </a:rPr>
              <a:t>Ilocanos</a:t>
            </a:r>
            <a:r>
              <a:rPr lang="en-US" sz="3200" b="1" dirty="0">
                <a:solidFill>
                  <a:schemeClr val="tx1"/>
                </a:solidFill>
                <a:latin typeface="Open Sans"/>
                <a:ea typeface="Open Sans"/>
                <a:cs typeface="Open Sans"/>
                <a:sym typeface="Open Sans"/>
              </a:rPr>
              <a:t> are </a:t>
            </a:r>
            <a:r>
              <a:rPr lang="en-US" sz="3200" b="1" dirty="0" smtClean="0">
                <a:solidFill>
                  <a:schemeClr val="tx1"/>
                </a:solidFill>
                <a:latin typeface="Open Sans"/>
                <a:ea typeface="Open Sans"/>
                <a:cs typeface="Open Sans"/>
                <a:sym typeface="Open Sans"/>
              </a:rPr>
              <a:t>more </a:t>
            </a:r>
            <a:r>
              <a:rPr lang="en-US" sz="3200" b="1" dirty="0">
                <a:solidFill>
                  <a:schemeClr val="tx1"/>
                </a:solidFill>
                <a:latin typeface="Open Sans"/>
                <a:ea typeface="Open Sans"/>
                <a:cs typeface="Open Sans"/>
                <a:sym typeface="Open Sans"/>
              </a:rPr>
              <a:t>likely to use modern contraceptive methods compared to other 	ethnic groups.   </a:t>
            </a:r>
          </a:p>
          <a:p>
            <a:pPr marL="457200" lvl="0" indent="-457200">
              <a:lnSpc>
                <a:spcPct val="140000"/>
              </a:lnSpc>
              <a:buFont typeface="Wingdings" panose="05000000000000000000" pitchFamily="2" charset="2"/>
              <a:buChar char="Ø"/>
            </a:pPr>
            <a:r>
              <a:rPr lang="en-US" sz="3200" b="1" dirty="0">
                <a:solidFill>
                  <a:schemeClr val="tx1"/>
                </a:solidFill>
                <a:latin typeface="Open Sans"/>
                <a:ea typeface="Open Sans"/>
                <a:cs typeface="Open Sans"/>
                <a:sym typeface="Open Sans"/>
              </a:rPr>
              <a:t>	Blue-collar workers are significantly more likely to use modern contraceptives. 	 </a:t>
            </a:r>
          </a:p>
          <a:p>
            <a:pPr marL="457200" lvl="2" indent="-457200">
              <a:lnSpc>
                <a:spcPct val="140000"/>
              </a:lnSpc>
              <a:buFont typeface="Wingdings" panose="05000000000000000000" pitchFamily="2" charset="2"/>
              <a:buChar char="Ø"/>
            </a:pPr>
            <a:r>
              <a:rPr lang="en-US" sz="3200" b="1" dirty="0" smtClean="0">
                <a:solidFill>
                  <a:schemeClr val="tx1"/>
                </a:solidFill>
                <a:latin typeface="Open Sans"/>
                <a:ea typeface="Open Sans"/>
                <a:cs typeface="Open Sans"/>
                <a:sym typeface="Open Sans"/>
              </a:rPr>
              <a:t>    Individual </a:t>
            </a:r>
            <a:r>
              <a:rPr lang="en-US" sz="3200" b="1" dirty="0">
                <a:solidFill>
                  <a:schemeClr val="tx1"/>
                </a:solidFill>
                <a:latin typeface="Open Sans"/>
                <a:ea typeface="Open Sans"/>
                <a:cs typeface="Open Sans"/>
                <a:sym typeface="Open Sans"/>
              </a:rPr>
              <a:t>decision-making by one spouse, typically the wife, is associated with a </a:t>
            </a:r>
            <a:r>
              <a:rPr lang="en-US" sz="3200" b="1" dirty="0" smtClean="0">
                <a:solidFill>
                  <a:schemeClr val="tx1"/>
                </a:solidFill>
                <a:latin typeface="Open Sans"/>
                <a:ea typeface="Open Sans"/>
                <a:cs typeface="Open Sans"/>
                <a:sym typeface="Open Sans"/>
              </a:rPr>
              <a:t>  </a:t>
            </a:r>
          </a:p>
          <a:p>
            <a:pPr lvl="2">
              <a:lnSpc>
                <a:spcPct val="140000"/>
              </a:lnSpc>
            </a:pPr>
            <a:r>
              <a:rPr lang="en-US" sz="3200" b="1" dirty="0" smtClean="0">
                <a:solidFill>
                  <a:schemeClr val="tx1"/>
                </a:solidFill>
                <a:latin typeface="Open Sans"/>
                <a:ea typeface="Open Sans"/>
                <a:cs typeface="Open Sans"/>
                <a:sym typeface="Open Sans"/>
              </a:rPr>
              <a:t>        higher </a:t>
            </a:r>
            <a:r>
              <a:rPr lang="en-US" sz="3200" b="1" dirty="0">
                <a:solidFill>
                  <a:schemeClr val="tx1"/>
                </a:solidFill>
                <a:latin typeface="Open Sans"/>
                <a:ea typeface="Open Sans"/>
                <a:cs typeface="Open Sans"/>
                <a:sym typeface="Open Sans"/>
              </a:rPr>
              <a:t>likelihood of using modern </a:t>
            </a:r>
            <a:r>
              <a:rPr lang="en-US" sz="3200" b="1" dirty="0" smtClean="0">
                <a:solidFill>
                  <a:schemeClr val="tx1"/>
                </a:solidFill>
                <a:latin typeface="Open Sans"/>
                <a:ea typeface="Open Sans"/>
                <a:cs typeface="Open Sans"/>
                <a:sym typeface="Open Sans"/>
              </a:rPr>
              <a:t>contraceptives.</a:t>
            </a:r>
          </a:p>
          <a:p>
            <a:pPr lvl="0">
              <a:lnSpc>
                <a:spcPct val="140000"/>
              </a:lnSpc>
            </a:pPr>
            <a:endParaRPr lang="en-US" sz="3200" b="1" dirty="0" smtClean="0">
              <a:solidFill>
                <a:schemeClr val="tx1"/>
              </a:solidFill>
              <a:latin typeface="Open Sans"/>
              <a:ea typeface="Open Sans"/>
              <a:cs typeface="Open Sans"/>
              <a:sym typeface="Open Sans"/>
            </a:endParaRPr>
          </a:p>
          <a:p>
            <a:pPr marL="457200" lvl="0" indent="-457200">
              <a:lnSpc>
                <a:spcPct val="140000"/>
              </a:lnSpc>
              <a:buFont typeface="Wingdings" panose="05000000000000000000" pitchFamily="2" charset="2"/>
              <a:buChar char="q"/>
            </a:pPr>
            <a:r>
              <a:rPr lang="en-US" sz="3200" b="1" dirty="0">
                <a:solidFill>
                  <a:schemeClr val="tx1"/>
                </a:solidFill>
                <a:latin typeface="Open Sans"/>
                <a:ea typeface="Open Sans"/>
                <a:cs typeface="Open Sans"/>
                <a:sym typeface="Open Sans"/>
              </a:rPr>
              <a:t>Hearing about FP on TV is associated with a lower likelihood of using modern contraceptives. TV-based FP information needs to be more effective and engaging.</a:t>
            </a:r>
          </a:p>
          <a:p>
            <a:pPr marL="457200" lvl="0" indent="-457200">
              <a:lnSpc>
                <a:spcPct val="140000"/>
              </a:lnSpc>
              <a:buFont typeface="Wingdings" panose="05000000000000000000" pitchFamily="2" charset="2"/>
              <a:buChar char="q"/>
            </a:pPr>
            <a:endParaRPr lang="en-US" sz="3200" b="1" dirty="0">
              <a:solidFill>
                <a:schemeClr val="tx1"/>
              </a:solidFill>
              <a:latin typeface="Open Sans"/>
              <a:ea typeface="Open Sans"/>
              <a:cs typeface="Open Sans"/>
              <a:sym typeface="Open Sans"/>
            </a:endParaRPr>
          </a:p>
          <a:p>
            <a:pPr lvl="0">
              <a:lnSpc>
                <a:spcPct val="140000"/>
              </a:lnSpc>
            </a:pPr>
            <a:endParaRPr lang="en-US" sz="3200" b="1" dirty="0">
              <a:solidFill>
                <a:schemeClr val="tx1"/>
              </a:solidFill>
              <a:latin typeface="Open Sans"/>
              <a:ea typeface="Open Sans"/>
              <a:cs typeface="Open Sans"/>
              <a:sym typeface="Open Sans"/>
            </a:endParaRPr>
          </a:p>
        </p:txBody>
      </p:sp>
      <p:grpSp>
        <p:nvGrpSpPr>
          <p:cNvPr id="11" name="Google Shape;326;p17">
            <a:extLst>
              <a:ext uri="{FF2B5EF4-FFF2-40B4-BE49-F238E27FC236}">
                <a16:creationId xmlns="" xmlns:a16="http://schemas.microsoft.com/office/drawing/2014/main" id="{560742B1-4A0E-4269-AA57-22BE28A735FD}"/>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69CC04CE-FB97-42FA-9E6D-D2E6AAF9BA71}"/>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1640844B-C9A0-4B8E-9D5E-A65C3372E8EA}"/>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45EF613F-A7D4-4DF7-B58B-7AA224E40D5E}"/>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697E83A4-8137-4FD4-9464-FF15A220676C}"/>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53B539A6-AE72-4C6A-A26E-B66CE077E8A6}"/>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CONLUSIONS</a:t>
            </a:r>
          </a:p>
        </p:txBody>
      </p:sp>
    </p:spTree>
    <p:extLst>
      <p:ext uri="{BB962C8B-B14F-4D97-AF65-F5344CB8AC3E}">
        <p14:creationId xmlns:p14="http://schemas.microsoft.com/office/powerpoint/2010/main" val="179656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142439" y="1437427"/>
            <a:ext cx="17630775" cy="7976235"/>
          </a:xfrm>
          <a:prstGeom prst="rect">
            <a:avLst/>
          </a:prstGeom>
          <a:noFill/>
          <a:ln>
            <a:noFill/>
          </a:ln>
        </p:spPr>
        <p:txBody>
          <a:bodyPr spcFirstLastPara="1" wrap="square" lIns="0" tIns="0" rIns="0" bIns="0" anchor="t" anchorCtr="0">
            <a:noAutofit/>
          </a:bodyPr>
          <a:lstStyle/>
          <a:p>
            <a:pPr marL="342900" marR="0" lvl="0" indent="-342900" algn="l" rtl="0">
              <a:lnSpc>
                <a:spcPct val="140000"/>
              </a:lnSpc>
              <a:spcBef>
                <a:spcPts val="0"/>
              </a:spcBef>
              <a:spcAft>
                <a:spcPts val="0"/>
              </a:spcAft>
              <a:buFont typeface="+mj-lt"/>
              <a:buAutoNum type="arabicPeriod"/>
            </a:pPr>
            <a:endParaRPr lang="en-PH" altLang="en-US" sz="2400" b="1" i="0" u="none" strike="noStrike" cap="none" dirty="0">
              <a:solidFill>
                <a:schemeClr val="tx1"/>
              </a:solidFill>
              <a:latin typeface="Open Sans"/>
              <a:ea typeface="Open Sans"/>
              <a:cs typeface="Open Sans"/>
              <a:sym typeface="Open Sans"/>
            </a:endParaRPr>
          </a:p>
          <a:p>
            <a:pPr marL="342900" marR="0" lvl="0" indent="-342900" algn="l" rtl="0">
              <a:lnSpc>
                <a:spcPct val="140000"/>
              </a:lnSpc>
              <a:spcBef>
                <a:spcPts val="0"/>
              </a:spcBef>
              <a:spcAft>
                <a:spcPts val="0"/>
              </a:spcAft>
              <a:buFont typeface="+mj-lt"/>
              <a:buAutoNum type="arabicPeriod"/>
            </a:pPr>
            <a:r>
              <a:rPr lang="en-PH" altLang="en-US" sz="3200" b="1" i="0" u="none" strike="noStrike" cap="none" dirty="0">
                <a:solidFill>
                  <a:schemeClr val="tx1"/>
                </a:solidFill>
                <a:latin typeface="Open Sans"/>
                <a:ea typeface="Open Sans"/>
                <a:cs typeface="Open Sans"/>
                <a:sym typeface="Open Sans"/>
              </a:rPr>
              <a:t>T</a:t>
            </a:r>
            <a:r>
              <a:rPr lang="en-US" sz="3200" b="1" i="0" u="none" strike="noStrike" cap="none" dirty="0">
                <a:solidFill>
                  <a:schemeClr val="tx1"/>
                </a:solidFill>
                <a:latin typeface="Open Sans"/>
                <a:ea typeface="Open Sans"/>
                <a:cs typeface="Open Sans"/>
                <a:sym typeface="Open Sans"/>
              </a:rPr>
              <a:t>o Policymakers:</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Develop comprehensive family planning education, particularly targeting rural areas and individuals with lower education levels.</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Implement policies to improve access to a wide range of contraceptives, emphasizing technology for information dissemination.</a:t>
            </a:r>
          </a:p>
          <a:p>
            <a:pPr marL="0" marR="0" lvl="0" indent="0" algn="l" rtl="0">
              <a:lnSpc>
                <a:spcPct val="140000"/>
              </a:lnSpc>
              <a:spcBef>
                <a:spcPts val="0"/>
              </a:spcBef>
              <a:spcAft>
                <a:spcPts val="0"/>
              </a:spcAft>
              <a:buFont typeface="Arial" panose="020B0604020202020204" pitchFamily="34" charset="0"/>
              <a:buNone/>
            </a:pPr>
            <a:r>
              <a:rPr lang="en-PH" altLang="en-US" sz="3200" b="1" i="0" u="none" strike="noStrike" cap="none" dirty="0">
                <a:solidFill>
                  <a:schemeClr val="tx1"/>
                </a:solidFill>
                <a:latin typeface="Open Sans"/>
                <a:ea typeface="Open Sans"/>
                <a:cs typeface="Open Sans"/>
                <a:sym typeface="Open Sans"/>
              </a:rPr>
              <a:t>2. </a:t>
            </a:r>
            <a:r>
              <a:rPr lang="en-US" sz="3200" b="1" i="0" u="none" strike="noStrike" cap="none" dirty="0">
                <a:solidFill>
                  <a:schemeClr val="tx1"/>
                </a:solidFill>
                <a:latin typeface="Open Sans"/>
                <a:ea typeface="Open Sans"/>
                <a:cs typeface="Open Sans"/>
                <a:sym typeface="Open Sans"/>
              </a:rPr>
              <a:t>To Legislators:</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Enact supportive legislation mandating universal access to family planning services, especially for economically disadvantaged groups.</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Protect reproductive health rights through legislation to ensure individuals have the choice of their preferred contraceptive method without discrimination.</a:t>
            </a:r>
          </a:p>
        </p:txBody>
      </p:sp>
      <p:grpSp>
        <p:nvGrpSpPr>
          <p:cNvPr id="11" name="Google Shape;326;p17">
            <a:extLst>
              <a:ext uri="{FF2B5EF4-FFF2-40B4-BE49-F238E27FC236}">
                <a16:creationId xmlns="" xmlns:a16="http://schemas.microsoft.com/office/drawing/2014/main" id="{846894D5-09E0-4AEB-A313-3ADC555BECB3}"/>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BFD3DC11-4A8F-4531-B343-3F4775505E1C}"/>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22257560-9EA9-441E-998F-502EC01363D5}"/>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E0F24CB4-C50A-49FE-81BD-0E7B34B0AB4E}"/>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FE3B10DE-FC5D-4DFE-BD96-77584E41D3F2}"/>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D2EBA25A-15C5-4ADF-A0F9-B9CE7568FE6A}"/>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RECOMMENDATIONS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142439" y="1437427"/>
            <a:ext cx="17630775" cy="7976235"/>
          </a:xfrm>
          <a:prstGeom prst="rect">
            <a:avLst/>
          </a:prstGeom>
          <a:noFill/>
          <a:ln>
            <a:noFill/>
          </a:ln>
        </p:spPr>
        <p:txBody>
          <a:bodyPr spcFirstLastPara="1" wrap="square" lIns="0" tIns="0" rIns="0" bIns="0" anchor="t" anchorCtr="0">
            <a:noAutofit/>
          </a:bodyPr>
          <a:lstStyle/>
          <a:p>
            <a:pPr marL="342900" marR="0" lvl="0" indent="-342900" algn="l" rtl="0">
              <a:lnSpc>
                <a:spcPct val="140000"/>
              </a:lnSpc>
              <a:spcBef>
                <a:spcPts val="0"/>
              </a:spcBef>
              <a:spcAft>
                <a:spcPts val="0"/>
              </a:spcAft>
              <a:buFont typeface="+mj-lt"/>
              <a:buAutoNum type="arabicPeriod"/>
            </a:pPr>
            <a:endParaRPr lang="en-PH" altLang="en-US" sz="2400" b="1" i="0" u="none" strike="noStrike" cap="none" dirty="0">
              <a:solidFill>
                <a:schemeClr val="tx1"/>
              </a:solidFill>
              <a:latin typeface="Open Sans"/>
              <a:ea typeface="Open Sans"/>
              <a:cs typeface="Open Sans"/>
              <a:sym typeface="Open Sans"/>
            </a:endParaRPr>
          </a:p>
          <a:p>
            <a:pPr marL="0" marR="0" lvl="0" indent="0" algn="l" rtl="0">
              <a:lnSpc>
                <a:spcPct val="140000"/>
              </a:lnSpc>
              <a:spcBef>
                <a:spcPts val="0"/>
              </a:spcBef>
              <a:spcAft>
                <a:spcPts val="0"/>
              </a:spcAft>
              <a:buFont typeface="Arial" panose="020B0604020202020204" pitchFamily="34" charset="0"/>
              <a:buNone/>
            </a:pPr>
            <a:r>
              <a:rPr lang="en-PH" altLang="en-US" sz="3200" b="1" i="0" u="none" strike="noStrike" cap="none" dirty="0">
                <a:solidFill>
                  <a:schemeClr val="tx1"/>
                </a:solidFill>
                <a:latin typeface="Open Sans"/>
                <a:ea typeface="Open Sans"/>
                <a:cs typeface="Open Sans"/>
                <a:sym typeface="Open Sans"/>
              </a:rPr>
              <a:t>3. </a:t>
            </a:r>
            <a:r>
              <a:rPr lang="en-US" sz="3200" b="1" i="0" u="none" strike="noStrike" cap="none" dirty="0">
                <a:solidFill>
                  <a:schemeClr val="tx1"/>
                </a:solidFill>
                <a:latin typeface="Open Sans"/>
                <a:ea typeface="Open Sans"/>
                <a:cs typeface="Open Sans"/>
                <a:sym typeface="Open Sans"/>
              </a:rPr>
              <a:t>To the Commission on Population and Development:</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Increase awareness campaigns targeting specific demographics through various channels like mobile apps, television, and community influencers.</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Create partnerships with stakeholders to enhance campaign reach and effectiveness.</a:t>
            </a:r>
          </a:p>
          <a:p>
            <a:pPr marL="0" marR="0" lvl="0" indent="0" algn="l" rtl="0">
              <a:lnSpc>
                <a:spcPct val="140000"/>
              </a:lnSpc>
              <a:spcBef>
                <a:spcPts val="0"/>
              </a:spcBef>
              <a:spcAft>
                <a:spcPts val="0"/>
              </a:spcAft>
              <a:buFont typeface="Arial" panose="020B0604020202020204" pitchFamily="34" charset="0"/>
              <a:buNone/>
            </a:pPr>
            <a:r>
              <a:rPr lang="en-PH" altLang="en-US" sz="3200" b="1" i="0" u="none" strike="noStrike" cap="none" dirty="0">
                <a:solidFill>
                  <a:schemeClr val="tx1"/>
                </a:solidFill>
                <a:latin typeface="Open Sans"/>
                <a:ea typeface="Open Sans"/>
                <a:cs typeface="Open Sans"/>
                <a:sym typeface="Open Sans"/>
              </a:rPr>
              <a:t>4. </a:t>
            </a:r>
            <a:r>
              <a:rPr lang="en-US" sz="3200" b="1" i="0" u="none" strike="noStrike" cap="none" dirty="0">
                <a:solidFill>
                  <a:schemeClr val="tx1"/>
                </a:solidFill>
                <a:latin typeface="Open Sans"/>
                <a:ea typeface="Open Sans"/>
                <a:cs typeface="Open Sans"/>
                <a:sym typeface="Open Sans"/>
              </a:rPr>
              <a:t>To Political Leaders at Local Government Units:</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Develop and support community-specific family planning initiatives, ensuring access to services, especially in rural areas.</a:t>
            </a:r>
          </a:p>
          <a:p>
            <a:pPr marL="800100" marR="0" lvl="1" indent="-342900" algn="l" rtl="0">
              <a:lnSpc>
                <a:spcPct val="140000"/>
              </a:lnSpc>
              <a:spcBef>
                <a:spcPts val="0"/>
              </a:spcBef>
              <a:spcAft>
                <a:spcPts val="0"/>
              </a:spcAft>
              <a:buFont typeface="Wingdings" panose="05000000000000000000" charset="0"/>
              <a:buChar char="Ø"/>
            </a:pPr>
            <a:r>
              <a:rPr lang="en-US" sz="3200" i="0" u="none" strike="noStrike" cap="none" dirty="0">
                <a:solidFill>
                  <a:schemeClr val="tx1"/>
                </a:solidFill>
                <a:latin typeface="Open Sans"/>
                <a:ea typeface="Open Sans"/>
                <a:cs typeface="Open Sans"/>
                <a:sym typeface="Open Sans"/>
              </a:rPr>
              <a:t>Organize workshops, seminars, and outdoor advertising to promote family planning messages</a:t>
            </a:r>
          </a:p>
        </p:txBody>
      </p:sp>
      <p:grpSp>
        <p:nvGrpSpPr>
          <p:cNvPr id="11" name="Google Shape;326;p17">
            <a:extLst>
              <a:ext uri="{FF2B5EF4-FFF2-40B4-BE49-F238E27FC236}">
                <a16:creationId xmlns="" xmlns:a16="http://schemas.microsoft.com/office/drawing/2014/main" id="{846894D5-09E0-4AEB-A313-3ADC555BECB3}"/>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BFD3DC11-4A8F-4531-B343-3F4775505E1C}"/>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22257560-9EA9-441E-998F-502EC01363D5}"/>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E0F24CB4-C50A-49FE-81BD-0E7B34B0AB4E}"/>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FE3B10DE-FC5D-4DFE-BD96-77584E41D3F2}"/>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D2EBA25A-15C5-4ADF-A0F9-B9CE7568FE6A}"/>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RECOMMENDATIONS</a:t>
            </a:r>
          </a:p>
        </p:txBody>
      </p:sp>
    </p:spTree>
    <p:extLst>
      <p:ext uri="{BB962C8B-B14F-4D97-AF65-F5344CB8AC3E}">
        <p14:creationId xmlns:p14="http://schemas.microsoft.com/office/powerpoint/2010/main" val="2162251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272426"/>
            <a:ext cx="17630775" cy="7976235"/>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Font typeface="Arial" panose="020B0604020202020204" pitchFamily="34" charset="0"/>
              <a:buNone/>
            </a:pPr>
            <a:endParaRPr lang="en-PH" altLang="en-US" sz="2400" b="1" i="0" u="none" strike="noStrike" cap="none" dirty="0">
              <a:solidFill>
                <a:schemeClr val="tx1"/>
              </a:solidFill>
              <a:latin typeface="Open Sans"/>
              <a:ea typeface="Open Sans"/>
              <a:cs typeface="Open Sans"/>
              <a:sym typeface="Open Sans"/>
            </a:endParaRPr>
          </a:p>
          <a:p>
            <a:pPr marL="0" marR="0" lvl="0" indent="0" algn="l" rtl="0">
              <a:lnSpc>
                <a:spcPct val="140000"/>
              </a:lnSpc>
              <a:spcBef>
                <a:spcPts val="0"/>
              </a:spcBef>
              <a:spcAft>
                <a:spcPts val="0"/>
              </a:spcAft>
              <a:buFont typeface="Arial" panose="020B0604020202020204" pitchFamily="34" charset="0"/>
              <a:buNone/>
            </a:pPr>
            <a:r>
              <a:rPr lang="en-US" sz="3200" i="0" u="none" strike="noStrike" cap="none" dirty="0">
                <a:solidFill>
                  <a:schemeClr val="tx1"/>
                </a:solidFill>
                <a:latin typeface="Open Sans"/>
                <a:ea typeface="Open Sans"/>
                <a:cs typeface="Open Sans"/>
                <a:sym typeface="Open Sans"/>
              </a:rPr>
              <a:t>.</a:t>
            </a:r>
            <a:r>
              <a:rPr lang="en-PH" altLang="en-US" sz="4000" b="1" i="0" u="none" strike="noStrike" cap="none" dirty="0">
                <a:solidFill>
                  <a:schemeClr val="tx1"/>
                </a:solidFill>
                <a:latin typeface="Open Sans"/>
                <a:ea typeface="Open Sans"/>
                <a:cs typeface="Open Sans"/>
                <a:sym typeface="Open Sans"/>
              </a:rPr>
              <a:t>5. </a:t>
            </a:r>
            <a:r>
              <a:rPr lang="en-US" sz="4000" b="1" i="0" u="none" strike="noStrike" cap="none" dirty="0">
                <a:solidFill>
                  <a:schemeClr val="tx1"/>
                </a:solidFill>
                <a:latin typeface="Open Sans"/>
                <a:ea typeface="Open Sans"/>
                <a:cs typeface="Open Sans"/>
                <a:sym typeface="Open Sans"/>
              </a:rPr>
              <a:t>To Healthcare Facilities:</a:t>
            </a:r>
          </a:p>
          <a:p>
            <a:pPr marL="800100" marR="0" lvl="1" indent="-342900" algn="l" rtl="0">
              <a:lnSpc>
                <a:spcPct val="140000"/>
              </a:lnSpc>
              <a:spcBef>
                <a:spcPts val="0"/>
              </a:spcBef>
              <a:spcAft>
                <a:spcPts val="0"/>
              </a:spcAft>
              <a:buFont typeface="Wingdings" panose="05000000000000000000" charset="0"/>
              <a:buChar char="Ø"/>
            </a:pPr>
            <a:r>
              <a:rPr lang="en-US" sz="4000" i="0" u="none" strike="noStrike" cap="none" dirty="0">
                <a:solidFill>
                  <a:schemeClr val="tx1"/>
                </a:solidFill>
                <a:latin typeface="Open Sans"/>
                <a:ea typeface="Open Sans"/>
                <a:cs typeface="Open Sans"/>
                <a:sym typeface="Open Sans"/>
              </a:rPr>
              <a:t>Provide comprehensive family planning counseling services at various healthcare settings.</a:t>
            </a:r>
          </a:p>
          <a:p>
            <a:pPr marL="800100" marR="0" lvl="1" indent="-342900" algn="l" rtl="0">
              <a:lnSpc>
                <a:spcPct val="140000"/>
              </a:lnSpc>
              <a:spcBef>
                <a:spcPts val="0"/>
              </a:spcBef>
              <a:spcAft>
                <a:spcPts val="0"/>
              </a:spcAft>
              <a:buFont typeface="Wingdings" panose="05000000000000000000" charset="0"/>
              <a:buChar char="Ø"/>
            </a:pPr>
            <a:r>
              <a:rPr lang="en-US" sz="4000" i="0" u="none" strike="noStrike" cap="none" dirty="0">
                <a:solidFill>
                  <a:schemeClr val="tx1"/>
                </a:solidFill>
                <a:latin typeface="Open Sans"/>
                <a:ea typeface="Open Sans"/>
                <a:cs typeface="Open Sans"/>
                <a:sym typeface="Open Sans"/>
              </a:rPr>
              <a:t>Implement SMS-based services for regular updates and reminders on family planning.</a:t>
            </a:r>
          </a:p>
          <a:p>
            <a:pPr marL="0" marR="0" lvl="0" indent="0" algn="l" rtl="0">
              <a:lnSpc>
                <a:spcPct val="140000"/>
              </a:lnSpc>
              <a:spcBef>
                <a:spcPts val="0"/>
              </a:spcBef>
              <a:spcAft>
                <a:spcPts val="0"/>
              </a:spcAft>
              <a:buFont typeface="Arial" panose="020B0604020202020204" pitchFamily="34" charset="0"/>
              <a:buNone/>
            </a:pPr>
            <a:r>
              <a:rPr lang="en-PH" altLang="en-US" sz="4000" b="1" i="0" u="none" strike="noStrike" cap="none" dirty="0">
                <a:solidFill>
                  <a:schemeClr val="tx1"/>
                </a:solidFill>
                <a:latin typeface="Open Sans"/>
                <a:ea typeface="Open Sans"/>
                <a:cs typeface="Open Sans"/>
                <a:sym typeface="Open Sans"/>
              </a:rPr>
              <a:t>6. </a:t>
            </a:r>
            <a:r>
              <a:rPr lang="en-US" sz="4000" b="1" i="0" u="none" strike="noStrike" cap="none" dirty="0">
                <a:solidFill>
                  <a:schemeClr val="tx1"/>
                </a:solidFill>
                <a:latin typeface="Open Sans"/>
                <a:ea typeface="Open Sans"/>
                <a:cs typeface="Open Sans"/>
                <a:sym typeface="Open Sans"/>
              </a:rPr>
              <a:t>To Population Officers at Provincial and Municipal Levels:</a:t>
            </a:r>
          </a:p>
          <a:p>
            <a:pPr marL="800100" marR="0" lvl="1" indent="-342900" algn="l" rtl="0">
              <a:lnSpc>
                <a:spcPct val="140000"/>
              </a:lnSpc>
              <a:spcBef>
                <a:spcPts val="0"/>
              </a:spcBef>
              <a:spcAft>
                <a:spcPts val="0"/>
              </a:spcAft>
              <a:buFont typeface="Wingdings" panose="05000000000000000000" charset="0"/>
              <a:buChar char="Ø"/>
            </a:pPr>
            <a:r>
              <a:rPr lang="en-US" sz="4000" i="0" u="none" strike="noStrike" cap="none" dirty="0">
                <a:solidFill>
                  <a:schemeClr val="tx1"/>
                </a:solidFill>
                <a:latin typeface="Open Sans"/>
                <a:ea typeface="Open Sans"/>
                <a:cs typeface="Open Sans"/>
                <a:sym typeface="Open Sans"/>
              </a:rPr>
              <a:t>Implement training programs for healthcare providers and monitor family planning programs for community needs.</a:t>
            </a:r>
          </a:p>
        </p:txBody>
      </p:sp>
      <p:grpSp>
        <p:nvGrpSpPr>
          <p:cNvPr id="11" name="Google Shape;326;p17">
            <a:extLst>
              <a:ext uri="{FF2B5EF4-FFF2-40B4-BE49-F238E27FC236}">
                <a16:creationId xmlns="" xmlns:a16="http://schemas.microsoft.com/office/drawing/2014/main" id="{FBB305BD-F5D4-427C-9648-0D740FC22D2E}"/>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B3C3EF7B-E9D4-4EC9-8E80-808E3B8EE96C}"/>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170CE8C9-EBBC-4A6A-B1FF-E20E8E9E9699}"/>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F57F4F71-29CD-4E48-BCC6-7F40FBB13BE0}"/>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0D17A260-6B4C-424A-8C17-DC133360CF0F}"/>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EB89CD1E-C24B-461D-8663-1AF47538C545}"/>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RECOMMENDATIONS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328610" y="1272426"/>
            <a:ext cx="17630775" cy="7976235"/>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Font typeface="Arial" panose="020B0604020202020204" pitchFamily="34" charset="0"/>
              <a:buNone/>
            </a:pPr>
            <a:endParaRPr lang="en-PH" altLang="en-US" sz="3200" b="1" i="0" u="none" strike="noStrike" cap="none" dirty="0">
              <a:solidFill>
                <a:schemeClr val="tx1"/>
              </a:solidFill>
              <a:latin typeface="Open Sans"/>
              <a:ea typeface="Open Sans"/>
              <a:cs typeface="Open Sans"/>
              <a:sym typeface="Open Sans"/>
            </a:endParaRPr>
          </a:p>
          <a:p>
            <a:pPr marL="0" marR="0" lvl="0" indent="0" algn="l" rtl="0">
              <a:lnSpc>
                <a:spcPct val="140000"/>
              </a:lnSpc>
              <a:spcBef>
                <a:spcPts val="0"/>
              </a:spcBef>
              <a:spcAft>
                <a:spcPts val="0"/>
              </a:spcAft>
              <a:buFont typeface="Arial" panose="020B0604020202020204" pitchFamily="34" charset="0"/>
              <a:buNone/>
            </a:pPr>
            <a:r>
              <a:rPr lang="en-PH" altLang="en-US" sz="4000" b="1" i="0" u="none" strike="noStrike" cap="none" dirty="0">
                <a:solidFill>
                  <a:schemeClr val="tx1"/>
                </a:solidFill>
                <a:latin typeface="Open Sans"/>
                <a:ea typeface="Open Sans"/>
                <a:cs typeface="Open Sans"/>
                <a:sym typeface="Open Sans"/>
              </a:rPr>
              <a:t>7. </a:t>
            </a:r>
            <a:r>
              <a:rPr lang="en-US" sz="4000" b="1" i="0" u="none" strike="noStrike" cap="none" dirty="0">
                <a:solidFill>
                  <a:schemeClr val="tx1"/>
                </a:solidFill>
                <a:latin typeface="Open Sans"/>
                <a:ea typeface="Open Sans"/>
                <a:cs typeface="Open Sans"/>
                <a:sym typeface="Open Sans"/>
              </a:rPr>
              <a:t>To Barangay Health Workers:</a:t>
            </a:r>
          </a:p>
          <a:p>
            <a:pPr marL="800100" marR="0" lvl="1" indent="-342900" algn="l" rtl="0">
              <a:lnSpc>
                <a:spcPct val="140000"/>
              </a:lnSpc>
              <a:spcBef>
                <a:spcPts val="0"/>
              </a:spcBef>
              <a:spcAft>
                <a:spcPts val="0"/>
              </a:spcAft>
              <a:buFont typeface="Wingdings" panose="05000000000000000000" charset="0"/>
              <a:buChar char="Ø"/>
            </a:pPr>
            <a:r>
              <a:rPr lang="en-US" sz="4000" i="0" u="none" strike="noStrike" cap="none" dirty="0">
                <a:solidFill>
                  <a:schemeClr val="tx1"/>
                </a:solidFill>
                <a:latin typeface="Open Sans"/>
                <a:ea typeface="Open Sans"/>
                <a:cs typeface="Open Sans"/>
                <a:sym typeface="Open Sans"/>
              </a:rPr>
              <a:t>Propose community outreach programs and conduct personalized family planning counseling.</a:t>
            </a:r>
          </a:p>
          <a:p>
            <a:pPr marL="0" marR="0" lvl="0" indent="0" algn="l" rtl="0">
              <a:lnSpc>
                <a:spcPct val="140000"/>
              </a:lnSpc>
              <a:spcBef>
                <a:spcPts val="0"/>
              </a:spcBef>
              <a:spcAft>
                <a:spcPts val="0"/>
              </a:spcAft>
              <a:buFont typeface="Arial" panose="020B0604020202020204" pitchFamily="34" charset="0"/>
              <a:buNone/>
            </a:pPr>
            <a:r>
              <a:rPr lang="en-PH" altLang="en-US" sz="4000" b="1" i="0" u="none" strike="noStrike" cap="none" dirty="0">
                <a:solidFill>
                  <a:schemeClr val="tx1"/>
                </a:solidFill>
                <a:latin typeface="Open Sans"/>
                <a:ea typeface="Open Sans"/>
                <a:cs typeface="Open Sans"/>
                <a:sym typeface="Open Sans"/>
              </a:rPr>
              <a:t>8. </a:t>
            </a:r>
            <a:r>
              <a:rPr lang="en-US" sz="4000" b="1" i="0" u="none" strike="noStrike" cap="none" dirty="0">
                <a:solidFill>
                  <a:schemeClr val="tx1"/>
                </a:solidFill>
                <a:latin typeface="Open Sans"/>
                <a:ea typeface="Open Sans"/>
                <a:cs typeface="Open Sans"/>
                <a:sym typeface="Open Sans"/>
              </a:rPr>
              <a:t>To School Administrators:</a:t>
            </a:r>
          </a:p>
          <a:p>
            <a:pPr marL="800100" marR="0" lvl="1" indent="-342900" algn="l" rtl="0">
              <a:lnSpc>
                <a:spcPct val="140000"/>
              </a:lnSpc>
              <a:spcBef>
                <a:spcPts val="0"/>
              </a:spcBef>
              <a:spcAft>
                <a:spcPts val="0"/>
              </a:spcAft>
              <a:buFont typeface="Wingdings" panose="05000000000000000000" charset="0"/>
              <a:buChar char="Ø"/>
            </a:pPr>
            <a:r>
              <a:rPr lang="en-US" sz="4000" i="0" u="none" strike="noStrike" cap="none" dirty="0">
                <a:solidFill>
                  <a:schemeClr val="tx1"/>
                </a:solidFill>
                <a:latin typeface="Open Sans"/>
                <a:ea typeface="Open Sans"/>
                <a:cs typeface="Open Sans"/>
                <a:sym typeface="Open Sans"/>
              </a:rPr>
              <a:t>Integrate family planning education into school curricula and support adolescent health services like Teen Centers.</a:t>
            </a:r>
          </a:p>
        </p:txBody>
      </p:sp>
      <p:grpSp>
        <p:nvGrpSpPr>
          <p:cNvPr id="11" name="Google Shape;326;p17">
            <a:extLst>
              <a:ext uri="{FF2B5EF4-FFF2-40B4-BE49-F238E27FC236}">
                <a16:creationId xmlns="" xmlns:a16="http://schemas.microsoft.com/office/drawing/2014/main" id="{FBB305BD-F5D4-427C-9648-0D740FC22D2E}"/>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B3C3EF7B-E9D4-4EC9-8E80-808E3B8EE96C}"/>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170CE8C9-EBBC-4A6A-B1FF-E20E8E9E9699}"/>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F57F4F71-29CD-4E48-BCC6-7F40FBB13BE0}"/>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0D17A260-6B4C-424A-8C17-DC133360CF0F}"/>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EB89CD1E-C24B-461D-8663-1AF47538C545}"/>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RECOMMENDATIONS</a:t>
            </a:r>
          </a:p>
        </p:txBody>
      </p:sp>
    </p:spTree>
    <p:extLst>
      <p:ext uri="{BB962C8B-B14F-4D97-AF65-F5344CB8AC3E}">
        <p14:creationId xmlns:p14="http://schemas.microsoft.com/office/powerpoint/2010/main" val="1605804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295275" y="1234942"/>
            <a:ext cx="17713960" cy="7976235"/>
          </a:xfrm>
          <a:prstGeom prst="rect">
            <a:avLst/>
          </a:prstGeom>
          <a:noFill/>
          <a:ln>
            <a:noFill/>
          </a:ln>
        </p:spPr>
        <p:txBody>
          <a:bodyPr spcFirstLastPara="1" wrap="square" lIns="0" tIns="0" rIns="0" bIns="0" anchor="t" anchorCtr="0">
            <a:noAutofit/>
          </a:bodyPr>
          <a:lstStyle/>
          <a:p>
            <a:pPr lvl="0"/>
            <a:endParaRPr lang="en-US" altLang="en-US" sz="4400" b="1" dirty="0">
              <a:solidFill>
                <a:schemeClr val="tx1"/>
              </a:solidFill>
              <a:latin typeface="Arial" panose="020B0604020202020204" pitchFamily="34" charset="0"/>
              <a:ea typeface="Open Sans"/>
              <a:cs typeface="Arial" panose="020B0604020202020204" pitchFamily="34" charset="0"/>
              <a:sym typeface="Open Sans"/>
            </a:endParaRPr>
          </a:p>
          <a:p>
            <a:pPr lvl="0"/>
            <a:r>
              <a:rPr lang="en-US" altLang="en-US" sz="4400" b="1" dirty="0">
                <a:solidFill>
                  <a:schemeClr val="tx1"/>
                </a:solidFill>
                <a:latin typeface="Arial" panose="020B0604020202020204" pitchFamily="34" charset="0"/>
                <a:ea typeface="Open Sans"/>
                <a:cs typeface="Arial" panose="020B0604020202020204" pitchFamily="34" charset="0"/>
                <a:sym typeface="Open Sans"/>
              </a:rPr>
              <a:t>Recommended Programs for Integration into Stakeholder Development Plans</a:t>
            </a:r>
            <a:endParaRPr lang="en-PH" altLang="en-US" sz="4400" b="1" i="0" u="none" strike="noStrike" cap="none" dirty="0">
              <a:solidFill>
                <a:schemeClr val="tx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Font typeface="Arial" panose="020B0604020202020204" pitchFamily="34" charset="0"/>
              <a:buNone/>
            </a:pPr>
            <a:endPar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Font typeface="Arial" panose="020B0604020202020204" pitchFamily="34" charset="0"/>
              <a:buNone/>
            </a:pPr>
            <a:r>
              <a:rPr lang="en-PH" altLang="en-US" sz="3200" b="1" i="0" u="none" strike="noStrike" cap="none" dirty="0">
                <a:solidFill>
                  <a:schemeClr val="tx1"/>
                </a:solidFill>
                <a:latin typeface="Arial" panose="020B0604020202020204" pitchFamily="34" charset="0"/>
                <a:ea typeface="Open Sans"/>
                <a:cs typeface="Arial" panose="020B0604020202020204" pitchFamily="34" charset="0"/>
                <a:sym typeface="Open Sans"/>
              </a:rPr>
              <a:t>1. </a:t>
            </a:r>
            <a:r>
              <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rPr>
              <a:t>Gender and Development (GAD) Activities</a:t>
            </a:r>
          </a:p>
          <a:p>
            <a:pPr marL="914400" marR="0" lvl="1" indent="-457200" algn="l" rtl="0">
              <a:lnSpc>
                <a:spcPct val="100000"/>
              </a:lnSpc>
              <a:spcBef>
                <a:spcPts val="0"/>
              </a:spcBef>
              <a:spcAft>
                <a:spcPts val="0"/>
              </a:spcAft>
              <a:buFont typeface="Arial" panose="020B0604020202020204" pitchFamily="34" charset="0"/>
              <a:buChar char="•"/>
            </a:pP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inclusion of GAD activities like the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Kalalahikang</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Tapat</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sa</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Responsibilidad</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at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Obligasyon</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sa</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Pamilya</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(KATROPA) orientation in the annual plan of regional line agencies with KATROPA trainers and offer similar endeavors like Men Opposed Violence Everywhere (MOVE)</a:t>
            </a:r>
          </a:p>
          <a:p>
            <a:pPr marL="0" marR="0" lvl="0" indent="0" algn="l" rtl="0">
              <a:lnSpc>
                <a:spcPct val="100000"/>
              </a:lnSpc>
              <a:spcBef>
                <a:spcPts val="0"/>
              </a:spcBef>
              <a:spcAft>
                <a:spcPts val="0"/>
              </a:spcAft>
              <a:buFont typeface="Arial" panose="020B0604020202020204" pitchFamily="34" charset="0"/>
              <a:buNone/>
            </a:pPr>
            <a:r>
              <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rPr>
              <a:t>2. Family Planning Orientation</a:t>
            </a:r>
          </a:p>
          <a:p>
            <a:pPr marL="914400" marR="0" lvl="1" indent="-457200" algn="l" rtl="0">
              <a:lnSpc>
                <a:spcPct val="100000"/>
              </a:lnSpc>
              <a:spcBef>
                <a:spcPts val="0"/>
              </a:spcBef>
              <a:spcAft>
                <a:spcPts val="0"/>
              </a:spcAft>
              <a:buFont typeface="Arial" panose="020B0604020202020204" pitchFamily="34" charset="0"/>
              <a:buChar char="•"/>
            </a:pP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Conduct of the Family Planning (FP) Orientation in the Workplace for the married women and men of reproductive age within the agency</a:t>
            </a:r>
          </a:p>
          <a:p>
            <a:pPr marL="0" marR="0" lvl="0" indent="0" algn="l" rtl="0">
              <a:lnSpc>
                <a:spcPct val="100000"/>
              </a:lnSpc>
              <a:spcBef>
                <a:spcPts val="0"/>
              </a:spcBef>
              <a:spcAft>
                <a:spcPts val="0"/>
              </a:spcAft>
              <a:buFont typeface="Arial" panose="020B0604020202020204" pitchFamily="34" charset="0"/>
              <a:buNone/>
            </a:pPr>
            <a:r>
              <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rPr>
              <a:t>3. Social and Behavior Change Communication (SBCC) Activities</a:t>
            </a:r>
          </a:p>
          <a:p>
            <a:pPr marL="914400" marR="0" lvl="1" indent="-457200" algn="l" rtl="0">
              <a:lnSpc>
                <a:spcPct val="100000"/>
              </a:lnSpc>
              <a:spcBef>
                <a:spcPts val="0"/>
              </a:spcBef>
              <a:spcAft>
                <a:spcPts val="0"/>
              </a:spcAft>
              <a:buFont typeface="Arial" panose="020B0604020202020204" pitchFamily="34" charset="0"/>
              <a:buChar char="•"/>
            </a:pP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Inclusion of SBCC activities for males in the GAD Plan and Budget of LGUs and other stakeholders/partners.</a:t>
            </a:r>
          </a:p>
        </p:txBody>
      </p:sp>
      <p:grpSp>
        <p:nvGrpSpPr>
          <p:cNvPr id="11" name="Google Shape;326;p17">
            <a:extLst>
              <a:ext uri="{FF2B5EF4-FFF2-40B4-BE49-F238E27FC236}">
                <a16:creationId xmlns="" xmlns:a16="http://schemas.microsoft.com/office/drawing/2014/main" id="{1BE989F4-1A79-4284-AD84-B2A159E87059}"/>
              </a:ext>
            </a:extLst>
          </p:cNvPr>
          <p:cNvGrpSpPr/>
          <p:nvPr/>
        </p:nvGrpSpPr>
        <p:grpSpPr>
          <a:xfrm>
            <a:off x="266700" y="-13087"/>
            <a:ext cx="18288000" cy="1726440"/>
            <a:chOff x="0" y="-241102"/>
            <a:chExt cx="24384000" cy="2301921"/>
          </a:xfrm>
        </p:grpSpPr>
        <p:grpSp>
          <p:nvGrpSpPr>
            <p:cNvPr id="12" name="Google Shape;327;p17">
              <a:extLst>
                <a:ext uri="{FF2B5EF4-FFF2-40B4-BE49-F238E27FC236}">
                  <a16:creationId xmlns="" xmlns:a16="http://schemas.microsoft.com/office/drawing/2014/main" id="{4266B470-545C-4759-93E0-1EC4F30282F2}"/>
                </a:ext>
              </a:extLst>
            </p:cNvPr>
            <p:cNvGrpSpPr/>
            <p:nvPr/>
          </p:nvGrpSpPr>
          <p:grpSpPr>
            <a:xfrm>
              <a:off x="0" y="-241102"/>
              <a:ext cx="24384000" cy="2301921"/>
              <a:chOff x="0" y="-47625"/>
              <a:chExt cx="4816593" cy="454700"/>
            </a:xfrm>
          </p:grpSpPr>
          <p:sp>
            <p:nvSpPr>
              <p:cNvPr id="14" name="Google Shape;328;p17">
                <a:extLst>
                  <a:ext uri="{FF2B5EF4-FFF2-40B4-BE49-F238E27FC236}">
                    <a16:creationId xmlns="" xmlns:a16="http://schemas.microsoft.com/office/drawing/2014/main" id="{CCF4D16A-8C24-45A6-B27F-5002F380CECB}"/>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9;p17">
                <a:extLst>
                  <a:ext uri="{FF2B5EF4-FFF2-40B4-BE49-F238E27FC236}">
                    <a16:creationId xmlns="" xmlns:a16="http://schemas.microsoft.com/office/drawing/2014/main" id="{83DB9F04-EB0F-4C12-B703-1564055B1407}"/>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3" name="Google Shape;334;p17">
              <a:extLst>
                <a:ext uri="{FF2B5EF4-FFF2-40B4-BE49-F238E27FC236}">
                  <a16:creationId xmlns="" xmlns:a16="http://schemas.microsoft.com/office/drawing/2014/main" id="{EF2B061D-4059-4490-8B2C-114DEF1C937B}"/>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6" name="Text Box 2">
            <a:extLst>
              <a:ext uri="{FF2B5EF4-FFF2-40B4-BE49-F238E27FC236}">
                <a16:creationId xmlns="" xmlns:a16="http://schemas.microsoft.com/office/drawing/2014/main" id="{75D09DA7-5809-4775-80D4-B5963FAECECB}"/>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RECOMMENDATIONS</a:t>
            </a:r>
          </a:p>
        </p:txBody>
      </p:sp>
    </p:spTree>
    <p:extLst>
      <p:ext uri="{BB962C8B-B14F-4D97-AF65-F5344CB8AC3E}">
        <p14:creationId xmlns:p14="http://schemas.microsoft.com/office/powerpoint/2010/main" val="344940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p:nvPr/>
        </p:nvSpPr>
        <p:spPr>
          <a:xfrm>
            <a:off x="-7366935" y="323385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16250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8800" b="0" i="0" u="none" strike="noStrike" cap="none" dirty="0">
                <a:solidFill>
                  <a:srgbClr val="353499"/>
                </a:solidFill>
                <a:latin typeface="Anton"/>
                <a:ea typeface="Anton"/>
                <a:cs typeface="Anton"/>
                <a:sym typeface="Anton"/>
              </a:rPr>
              <a:t>Statement of the Problem</a:t>
            </a:r>
          </a:p>
        </p:txBody>
      </p:sp>
      <p:grpSp>
        <p:nvGrpSpPr>
          <p:cNvPr id="15" name="Google Shape;336;p17"/>
          <p:cNvGrpSpPr/>
          <p:nvPr/>
        </p:nvGrpSpPr>
        <p:grpSpPr>
          <a:xfrm>
            <a:off x="428625" y="2358353"/>
            <a:ext cx="13198165" cy="2030632"/>
            <a:chOff x="0" y="-47625"/>
            <a:chExt cx="1247000" cy="1514174"/>
          </a:xfrm>
        </p:grpSpPr>
        <p:sp>
          <p:nvSpPr>
            <p:cNvPr id="16"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8" name="Google Shape;345;p17"/>
          <p:cNvSpPr txBox="1"/>
          <p:nvPr/>
        </p:nvSpPr>
        <p:spPr>
          <a:xfrm>
            <a:off x="896935" y="2395479"/>
            <a:ext cx="12221187" cy="192316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dirty="0">
                <a:solidFill>
                  <a:srgbClr val="353499"/>
                </a:solidFill>
                <a:latin typeface="Anton"/>
                <a:ea typeface="Anton"/>
                <a:cs typeface="Anton"/>
                <a:sym typeface="Anton"/>
              </a:rPr>
              <a:t>5</a:t>
            </a:r>
            <a:r>
              <a:rPr lang="en-US" sz="6500" b="0" i="0" u="none" strike="noStrike" cap="none" dirty="0">
                <a:solidFill>
                  <a:srgbClr val="353499"/>
                </a:solidFill>
                <a:latin typeface="Anton"/>
                <a:ea typeface="Anton"/>
                <a:cs typeface="Anton"/>
                <a:sym typeface="Anton"/>
              </a:rPr>
              <a:t>. </a:t>
            </a:r>
            <a:r>
              <a:rPr lang="en-US" sz="3200" b="0" i="0" u="none" strike="noStrike" cap="none" dirty="0">
                <a:solidFill>
                  <a:srgbClr val="353499"/>
                </a:solidFill>
                <a:latin typeface="Anton"/>
                <a:ea typeface="Anton"/>
                <a:cs typeface="Anton"/>
                <a:sym typeface="Anton"/>
              </a:rPr>
              <a:t>Is there a relationship between the reproductive health behaviors of couples and individuals and their contraceptive method use?</a:t>
            </a:r>
            <a:endParaRPr lang="en-US" sz="2800" b="0" i="0" u="none" strike="noStrike" cap="none" dirty="0">
              <a:solidFill>
                <a:srgbClr val="353499"/>
              </a:solidFill>
              <a:latin typeface="Anton"/>
              <a:ea typeface="Anton"/>
              <a:cs typeface="Anton"/>
              <a:sym typeface="Anton"/>
            </a:endParaRPr>
          </a:p>
        </p:txBody>
      </p:sp>
      <p:grpSp>
        <p:nvGrpSpPr>
          <p:cNvPr id="19" name="Google Shape;336;p17"/>
          <p:cNvGrpSpPr/>
          <p:nvPr/>
        </p:nvGrpSpPr>
        <p:grpSpPr>
          <a:xfrm>
            <a:off x="2618263" y="4537913"/>
            <a:ext cx="12992599" cy="2403031"/>
            <a:chOff x="0" y="-47625"/>
            <a:chExt cx="1247000" cy="1514174"/>
          </a:xfrm>
        </p:grpSpPr>
        <p:sp>
          <p:nvSpPr>
            <p:cNvPr id="20"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2" name="Google Shape;345;p17"/>
          <p:cNvSpPr txBox="1"/>
          <p:nvPr/>
        </p:nvSpPr>
        <p:spPr>
          <a:xfrm>
            <a:off x="2801586" y="4797116"/>
            <a:ext cx="11700227" cy="185991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dirty="0">
                <a:solidFill>
                  <a:srgbClr val="353499"/>
                </a:solidFill>
                <a:latin typeface="Anton"/>
                <a:ea typeface="Anton"/>
                <a:cs typeface="Anton"/>
                <a:sym typeface="Anton"/>
              </a:rPr>
              <a:t>6</a:t>
            </a:r>
            <a:r>
              <a:rPr lang="en-US" sz="3200" b="0" i="0" u="none" strike="noStrike" cap="none" dirty="0">
                <a:solidFill>
                  <a:srgbClr val="353499"/>
                </a:solidFill>
                <a:latin typeface="Anton"/>
                <a:ea typeface="Anton"/>
                <a:cs typeface="Anton"/>
                <a:sym typeface="Anton"/>
              </a:rPr>
              <a:t>. Is there a relationship between the contraceptive method used by couples and individuals and their demographic, social, and economic characteristics of couples and individuals?</a:t>
            </a:r>
          </a:p>
        </p:txBody>
      </p:sp>
      <p:grpSp>
        <p:nvGrpSpPr>
          <p:cNvPr id="23" name="Google Shape;336;p17"/>
          <p:cNvGrpSpPr/>
          <p:nvPr/>
        </p:nvGrpSpPr>
        <p:grpSpPr>
          <a:xfrm>
            <a:off x="3893208" y="7161562"/>
            <a:ext cx="13291162" cy="2670034"/>
            <a:chOff x="0" y="-47625"/>
            <a:chExt cx="1247000" cy="1514174"/>
          </a:xfrm>
        </p:grpSpPr>
        <p:sp>
          <p:nvSpPr>
            <p:cNvPr id="24"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6" name="Google Shape;345;p17"/>
          <p:cNvSpPr txBox="1"/>
          <p:nvPr/>
        </p:nvSpPr>
        <p:spPr>
          <a:xfrm>
            <a:off x="4171898" y="7319562"/>
            <a:ext cx="12463147" cy="193342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dirty="0">
                <a:solidFill>
                  <a:srgbClr val="353499"/>
                </a:solidFill>
                <a:latin typeface="Anton"/>
                <a:ea typeface="Anton"/>
                <a:cs typeface="Anton"/>
                <a:sym typeface="Anton"/>
              </a:rPr>
              <a:t>7</a:t>
            </a:r>
            <a:r>
              <a:rPr lang="en-US" sz="6500" b="0" i="0" u="none" strike="noStrike" cap="none" dirty="0">
                <a:solidFill>
                  <a:srgbClr val="353499"/>
                </a:solidFill>
                <a:latin typeface="Anton"/>
                <a:ea typeface="Anton"/>
                <a:cs typeface="Anton"/>
                <a:sym typeface="Anton"/>
              </a:rPr>
              <a:t>. </a:t>
            </a:r>
            <a:r>
              <a:rPr lang="en-US" sz="3200" b="0" i="0" u="none" strike="noStrike" cap="none" dirty="0">
                <a:solidFill>
                  <a:srgbClr val="353499"/>
                </a:solidFill>
                <a:latin typeface="Anton"/>
                <a:ea typeface="Anton"/>
                <a:cs typeface="Anton"/>
                <a:sym typeface="Anton"/>
              </a:rPr>
              <a:t>What are the odd ratios that demographic, social, and economic characteristics of couples and individuals, access to family planning messages, and reproductive health behaviors contribute to their contraceptive method use?</a:t>
            </a:r>
            <a:endParaRPr lang="en-US" sz="2800" b="0" i="0" u="none" strike="noStrike" cap="none" dirty="0">
              <a:solidFill>
                <a:srgbClr val="353499"/>
              </a:solidFill>
              <a:latin typeface="Anton"/>
              <a:ea typeface="Anton"/>
              <a:cs typeface="Anton"/>
              <a:sym typeface="Anton"/>
            </a:endParaRPr>
          </a:p>
        </p:txBody>
      </p:sp>
    </p:spTree>
    <p:extLst>
      <p:ext uri="{BB962C8B-B14F-4D97-AF65-F5344CB8AC3E}">
        <p14:creationId xmlns:p14="http://schemas.microsoft.com/office/powerpoint/2010/main" val="3105101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26;p20"/>
          <p:cNvSpPr txBox="1"/>
          <p:nvPr/>
        </p:nvSpPr>
        <p:spPr>
          <a:xfrm>
            <a:off x="295275" y="1855470"/>
            <a:ext cx="17713960" cy="797623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Font typeface="Arial" panose="020B0604020202020204" pitchFamily="34" charset="0"/>
              <a:buNone/>
            </a:pPr>
            <a:r>
              <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rPr>
              <a:t>RECOMMENDED PROGRAMS to be CONDUCTED:</a:t>
            </a:r>
          </a:p>
          <a:p>
            <a:pPr marL="0" marR="0" lvl="0" indent="0" algn="l" rtl="0">
              <a:lnSpc>
                <a:spcPct val="100000"/>
              </a:lnSpc>
              <a:spcBef>
                <a:spcPts val="0"/>
              </a:spcBef>
              <a:spcAft>
                <a:spcPts val="0"/>
              </a:spcAft>
              <a:buFont typeface="Arial" panose="020B0604020202020204" pitchFamily="34" charset="0"/>
              <a:buNone/>
            </a:pPr>
            <a:endPar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Font typeface="Arial" panose="020B0604020202020204" pitchFamily="34" charset="0"/>
              <a:buNone/>
            </a:pPr>
            <a:r>
              <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rPr>
              <a:t>4. Partnership with Faith-based Organizations (FBOs)</a:t>
            </a:r>
          </a:p>
          <a:p>
            <a:pPr marL="914400" marR="0" lvl="1" indent="-457200" algn="l" rtl="0">
              <a:lnSpc>
                <a:spcPct val="100000"/>
              </a:lnSpc>
              <a:spcBef>
                <a:spcPts val="0"/>
              </a:spcBef>
              <a:spcAft>
                <a:spcPts val="0"/>
              </a:spcAft>
              <a:buFont typeface="Arial" panose="020B0604020202020204" pitchFamily="34" charset="0"/>
              <a:buChar char="•"/>
            </a:pP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Partnership with Faith-based Organizations (FBOs) like Brotherhood of Christian Businessman and Professionals (BCBPs) and others</a:t>
            </a:r>
          </a:p>
          <a:p>
            <a:pPr marL="0" marR="0" lvl="0" indent="0" algn="l" rtl="0">
              <a:lnSpc>
                <a:spcPct val="100000"/>
              </a:lnSpc>
              <a:spcBef>
                <a:spcPts val="0"/>
              </a:spcBef>
              <a:spcAft>
                <a:spcPts val="0"/>
              </a:spcAft>
              <a:buFont typeface="Arial" panose="020B0604020202020204" pitchFamily="34" charset="0"/>
              <a:buNone/>
            </a:pPr>
            <a:endPar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Font typeface="Arial" panose="020B0604020202020204" pitchFamily="34" charset="0"/>
              <a:buNone/>
            </a:pPr>
            <a:r>
              <a:rPr lang="en-PH" altLang="en-US" sz="3600" b="1" i="0" u="none" strike="noStrike" cap="none" dirty="0">
                <a:solidFill>
                  <a:schemeClr val="tx1"/>
                </a:solidFill>
                <a:latin typeface="Arial" panose="020B0604020202020204" pitchFamily="34" charset="0"/>
                <a:ea typeface="Open Sans"/>
                <a:cs typeface="Arial" panose="020B0604020202020204" pitchFamily="34" charset="0"/>
                <a:sym typeface="Open Sans"/>
              </a:rPr>
              <a:t>5. Civil Society Organizations (CSO)</a:t>
            </a:r>
          </a:p>
          <a:p>
            <a:pPr marL="914400" marR="0" lvl="1" indent="-457200" algn="l" rtl="0">
              <a:lnSpc>
                <a:spcPct val="100000"/>
              </a:lnSpc>
              <a:spcBef>
                <a:spcPts val="0"/>
              </a:spcBef>
              <a:spcAft>
                <a:spcPts val="0"/>
              </a:spcAft>
              <a:buFont typeface="Arial" panose="020B0604020202020204" pitchFamily="34" charset="0"/>
              <a:buChar char="•"/>
            </a:pP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Mobilization of Civil Society Organizations (CSOs) like </a:t>
            </a:r>
            <a:r>
              <a:rPr lang="en-PH" altLang="en-US" sz="3600" i="0" u="none" strike="noStrike" cap="none" dirty="0" err="1">
                <a:solidFill>
                  <a:schemeClr val="tx1"/>
                </a:solidFill>
                <a:latin typeface="Arial" panose="020B0604020202020204" pitchFamily="34" charset="0"/>
                <a:ea typeface="Open Sans"/>
                <a:cs typeface="Arial" panose="020B0604020202020204" pitchFamily="34" charset="0"/>
                <a:sym typeface="Open Sans"/>
              </a:rPr>
              <a:t>Zonta</a:t>
            </a:r>
            <a:r>
              <a:rPr lang="en-PH" altLang="en-US" sz="3600" i="0" u="none" strike="noStrike" cap="none" dirty="0">
                <a:solidFill>
                  <a:schemeClr val="tx1"/>
                </a:solidFill>
                <a:latin typeface="Arial" panose="020B0604020202020204" pitchFamily="34" charset="0"/>
                <a:ea typeface="Open Sans"/>
                <a:cs typeface="Arial" panose="020B0604020202020204" pitchFamily="34" charset="0"/>
                <a:sym typeface="Open Sans"/>
              </a:rPr>
              <a:t> Joes, Rotary Club and others</a:t>
            </a:r>
          </a:p>
        </p:txBody>
      </p:sp>
      <p:grpSp>
        <p:nvGrpSpPr>
          <p:cNvPr id="12" name="Google Shape;326;p17">
            <a:extLst>
              <a:ext uri="{FF2B5EF4-FFF2-40B4-BE49-F238E27FC236}">
                <a16:creationId xmlns="" xmlns:a16="http://schemas.microsoft.com/office/drawing/2014/main" id="{366277EF-B202-436F-A4D7-D8641146500A}"/>
              </a:ext>
            </a:extLst>
          </p:cNvPr>
          <p:cNvGrpSpPr/>
          <p:nvPr/>
        </p:nvGrpSpPr>
        <p:grpSpPr>
          <a:xfrm>
            <a:off x="266700" y="-13087"/>
            <a:ext cx="18288000" cy="1726440"/>
            <a:chOff x="0" y="-241102"/>
            <a:chExt cx="24384000" cy="2301921"/>
          </a:xfrm>
        </p:grpSpPr>
        <p:grpSp>
          <p:nvGrpSpPr>
            <p:cNvPr id="13" name="Google Shape;327;p17">
              <a:extLst>
                <a:ext uri="{FF2B5EF4-FFF2-40B4-BE49-F238E27FC236}">
                  <a16:creationId xmlns="" xmlns:a16="http://schemas.microsoft.com/office/drawing/2014/main" id="{0D0F966F-D769-4E0C-884A-487F3F38DBAB}"/>
                </a:ext>
              </a:extLst>
            </p:cNvPr>
            <p:cNvGrpSpPr/>
            <p:nvPr/>
          </p:nvGrpSpPr>
          <p:grpSpPr>
            <a:xfrm>
              <a:off x="0" y="-241102"/>
              <a:ext cx="24384000" cy="2301921"/>
              <a:chOff x="0" y="-47625"/>
              <a:chExt cx="4816593" cy="454700"/>
            </a:xfrm>
          </p:grpSpPr>
          <p:sp>
            <p:nvSpPr>
              <p:cNvPr id="15" name="Google Shape;328;p17">
                <a:extLst>
                  <a:ext uri="{FF2B5EF4-FFF2-40B4-BE49-F238E27FC236}">
                    <a16:creationId xmlns="" xmlns:a16="http://schemas.microsoft.com/office/drawing/2014/main" id="{590B4C02-8811-4C66-B1C5-494D4DF0B48F}"/>
                  </a:ext>
                </a:extLst>
              </p:cNvPr>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9;p17">
                <a:extLst>
                  <a:ext uri="{FF2B5EF4-FFF2-40B4-BE49-F238E27FC236}">
                    <a16:creationId xmlns="" xmlns:a16="http://schemas.microsoft.com/office/drawing/2014/main" id="{0FE1FE67-85A5-4C90-946E-E36267F21C75}"/>
                  </a:ext>
                </a:extLst>
              </p:cNvPr>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14" name="Google Shape;334;p17">
              <a:extLst>
                <a:ext uri="{FF2B5EF4-FFF2-40B4-BE49-F238E27FC236}">
                  <a16:creationId xmlns="" xmlns:a16="http://schemas.microsoft.com/office/drawing/2014/main" id="{B9F43EAA-26FF-47E4-AD4D-08388F2EDD50}"/>
                </a:ext>
              </a:extLst>
            </p:cNvPr>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17" name="Text Box 2">
            <a:extLst>
              <a:ext uri="{FF2B5EF4-FFF2-40B4-BE49-F238E27FC236}">
                <a16:creationId xmlns="" xmlns:a16="http://schemas.microsoft.com/office/drawing/2014/main" id="{D7DDC0AE-128C-4603-95E8-81DC0576FE60}"/>
              </a:ext>
            </a:extLst>
          </p:cNvPr>
          <p:cNvSpPr txBox="1"/>
          <p:nvPr/>
        </p:nvSpPr>
        <p:spPr>
          <a:xfrm>
            <a:off x="493558" y="814637"/>
            <a:ext cx="16930370" cy="830997"/>
          </a:xfrm>
          <a:prstGeom prst="rect">
            <a:avLst/>
          </a:prstGeom>
          <a:noFill/>
        </p:spPr>
        <p:txBody>
          <a:bodyPr wrap="square" rtlCol="0">
            <a:spAutoFit/>
          </a:bodyPr>
          <a:lstStyle/>
          <a:p>
            <a:r>
              <a:rPr lang="en-US" sz="4800" dirty="0">
                <a:latin typeface="Arial Rounded MT Bold" panose="020F0704030504030204" charset="0"/>
                <a:cs typeface="Arial Rounded MT Bold" panose="020F0704030504030204" charset="0"/>
              </a:rPr>
              <a:t>RECOMMENDATIONS</a:t>
            </a:r>
          </a:p>
        </p:txBody>
      </p:sp>
    </p:spTree>
    <p:extLst>
      <p:ext uri="{BB962C8B-B14F-4D97-AF65-F5344CB8AC3E}">
        <p14:creationId xmlns:p14="http://schemas.microsoft.com/office/powerpoint/2010/main" val="3767501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8"/>
          <p:cNvSpPr/>
          <p:nvPr/>
        </p:nvSpPr>
        <p:spPr>
          <a:xfrm>
            <a:off x="-4633198" y="2406670"/>
            <a:ext cx="12588389" cy="1095019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28"/>
          <p:cNvGrpSpPr/>
          <p:nvPr/>
        </p:nvGrpSpPr>
        <p:grpSpPr>
          <a:xfrm>
            <a:off x="0" y="-678839"/>
            <a:ext cx="18287996" cy="1545614"/>
            <a:chOff x="0" y="-1"/>
            <a:chExt cx="24383995" cy="2060820"/>
          </a:xfrm>
        </p:grpSpPr>
        <p:sp>
          <p:nvSpPr>
            <p:cNvPr id="618" name="Google Shape;618;p28"/>
            <p:cNvSpPr/>
            <p:nvPr/>
          </p:nvSpPr>
          <p:spPr>
            <a:xfrm>
              <a:off x="0" y="-1"/>
              <a:ext cx="24383995" cy="2060820"/>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4" name="Google Shape;624;p28"/>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sp>
        <p:nvSpPr>
          <p:cNvPr id="625" name="Google Shape;625;p28"/>
          <p:cNvSpPr txBox="1"/>
          <p:nvPr/>
        </p:nvSpPr>
        <p:spPr>
          <a:xfrm>
            <a:off x="1028700" y="1622987"/>
            <a:ext cx="8903031" cy="2400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PH" altLang="en-US" sz="13000" b="0" i="0" u="none" strike="noStrike" cap="none">
                <a:solidFill>
                  <a:srgbClr val="353499"/>
                </a:solidFill>
                <a:latin typeface="Anton"/>
                <a:ea typeface="Anton"/>
                <a:cs typeface="Anton"/>
                <a:sym typeface="Anton"/>
              </a:rPr>
              <a:t>THANK YOU! </a:t>
            </a:r>
          </a:p>
        </p:txBody>
      </p:sp>
      <p:pic>
        <p:nvPicPr>
          <p:cNvPr id="631" name="Google Shape;631;p28"/>
          <p:cNvPicPr preferRelativeResize="0"/>
          <p:nvPr/>
        </p:nvPicPr>
        <p:blipFill>
          <a:blip r:embed="rId3"/>
          <a:stretch>
            <a:fillRect/>
          </a:stretch>
        </p:blipFill>
        <p:spPr>
          <a:xfrm>
            <a:off x="9394775" y="2177563"/>
            <a:ext cx="8496082" cy="8478023"/>
          </a:xfrm>
          <a:prstGeom prst="rect">
            <a:avLst/>
          </a:prstGeom>
          <a:noFill/>
          <a:ln>
            <a:noFill/>
          </a:ln>
        </p:spPr>
      </p:pic>
      <p:pic>
        <p:nvPicPr>
          <p:cNvPr id="632" name="Google Shape;632;p28"/>
          <p:cNvPicPr preferRelativeResize="0"/>
          <p:nvPr/>
        </p:nvPicPr>
        <p:blipFill>
          <a:blip r:embed="rId4"/>
          <a:stretch>
            <a:fillRect/>
          </a:stretch>
        </p:blipFill>
        <p:spPr>
          <a:xfrm>
            <a:off x="14962596" y="8382871"/>
            <a:ext cx="2561275" cy="2561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grpSp>
        <p:nvGrpSpPr>
          <p:cNvPr id="336" name="Google Shape;336;p17"/>
          <p:cNvGrpSpPr/>
          <p:nvPr/>
        </p:nvGrpSpPr>
        <p:grpSpPr>
          <a:xfrm>
            <a:off x="252730" y="2946400"/>
            <a:ext cx="7836193" cy="1294765"/>
            <a:chOff x="0" y="-47625"/>
            <a:chExt cx="1247000" cy="1514174"/>
          </a:xfrm>
        </p:grpSpPr>
        <p:sp>
          <p:nvSpPr>
            <p:cNvPr id="337"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45" name="Google Shape;345;p17"/>
          <p:cNvSpPr txBox="1"/>
          <p:nvPr/>
        </p:nvSpPr>
        <p:spPr>
          <a:xfrm>
            <a:off x="1518920" y="3088640"/>
            <a:ext cx="684847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b="0" i="0" u="none" strike="noStrike" cap="none" dirty="0">
                <a:solidFill>
                  <a:srgbClr val="353499"/>
                </a:solidFill>
                <a:latin typeface="Anton"/>
                <a:ea typeface="Anton"/>
                <a:cs typeface="Anton"/>
                <a:sym typeface="Anton"/>
              </a:rPr>
              <a:t>Research Design</a:t>
            </a:r>
            <a:endParaRPr lang="en-US" sz="2400" b="0" i="0" u="none" strike="noStrike" cap="none" dirty="0">
              <a:solidFill>
                <a:srgbClr val="353499"/>
              </a:solidFill>
              <a:latin typeface="Anton"/>
              <a:ea typeface="Anton"/>
              <a:cs typeface="Anton"/>
              <a:sym typeface="Anton"/>
            </a:endParaRPr>
          </a:p>
        </p:txBody>
      </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2400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000" b="1" i="0" u="none" strike="noStrike" cap="none" dirty="0">
                <a:solidFill>
                  <a:srgbClr val="353499"/>
                </a:solidFill>
                <a:latin typeface="Anton"/>
                <a:ea typeface="Anton"/>
                <a:cs typeface="Anton"/>
                <a:sym typeface="Anton"/>
              </a:rPr>
              <a:t>METHODOLOGY</a:t>
            </a:r>
          </a:p>
        </p:txBody>
      </p:sp>
      <p:pic>
        <p:nvPicPr>
          <p:cNvPr id="671" name="Google Shape;671;p29"/>
          <p:cNvPicPr preferRelativeResize="0"/>
          <p:nvPr/>
        </p:nvPicPr>
        <p:blipFill>
          <a:blip r:embed="rId5"/>
          <a:stretch>
            <a:fillRect/>
          </a:stretch>
        </p:blipFill>
        <p:spPr>
          <a:xfrm>
            <a:off x="372233" y="2946638"/>
            <a:ext cx="1137700" cy="1167327"/>
          </a:xfrm>
          <a:prstGeom prst="rect">
            <a:avLst/>
          </a:prstGeom>
          <a:noFill/>
          <a:ln>
            <a:noFill/>
          </a:ln>
        </p:spPr>
      </p:pic>
      <p:sp>
        <p:nvSpPr>
          <p:cNvPr id="32" name="Google Shape;345;p17"/>
          <p:cNvSpPr txBox="1"/>
          <p:nvPr/>
        </p:nvSpPr>
        <p:spPr>
          <a:xfrm>
            <a:off x="1673801" y="4804723"/>
            <a:ext cx="13436775" cy="3460735"/>
          </a:xfrm>
          <a:prstGeom prst="rect">
            <a:avLst/>
          </a:prstGeom>
          <a:noFill/>
          <a:ln>
            <a:noFill/>
          </a:ln>
        </p:spPr>
        <p:txBody>
          <a:bodyPr spcFirstLastPara="1" wrap="square" lIns="0" tIns="0" rIns="0" bIns="0" anchor="t" anchorCtr="0">
            <a:noAutofit/>
          </a:bodyPr>
          <a:lstStyle/>
          <a:p>
            <a:pPr lvl="0"/>
            <a:r>
              <a:rPr lang="en-US" sz="5400" dirty="0">
                <a:solidFill>
                  <a:srgbClr val="353499"/>
                </a:solidFill>
                <a:latin typeface="Anton"/>
                <a:ea typeface="Anton"/>
                <a:cs typeface="Anton"/>
                <a:sym typeface="Anton"/>
              </a:rPr>
              <a:t>Quantitative Research Design</a:t>
            </a:r>
          </a:p>
          <a:p>
            <a:pPr lvl="0"/>
            <a:endParaRPr lang="en-US" sz="5400" dirty="0">
              <a:solidFill>
                <a:srgbClr val="353499"/>
              </a:solidFill>
              <a:latin typeface="Anton"/>
              <a:ea typeface="Anton"/>
              <a:cs typeface="Anton"/>
              <a:sym typeface="Anton"/>
            </a:endParaRPr>
          </a:p>
          <a:p>
            <a:pPr lvl="0"/>
            <a:r>
              <a:rPr lang="en-US" sz="5400" dirty="0">
                <a:solidFill>
                  <a:srgbClr val="353499"/>
                </a:solidFill>
                <a:latin typeface="Anton"/>
                <a:ea typeface="Anton"/>
                <a:cs typeface="Anton"/>
                <a:sym typeface="Anton"/>
              </a:rPr>
              <a:t>Descriptive-Correlational Research Design</a:t>
            </a:r>
            <a:endParaRPr lang="en-US" sz="5400" b="0" i="0" u="none" strike="noStrike" cap="none" dirty="0">
              <a:solidFill>
                <a:srgbClr val="353499"/>
              </a:solidFill>
              <a:latin typeface="Anton"/>
              <a:ea typeface="Anton"/>
              <a:cs typeface="Anton"/>
              <a:sym typeface="Anton"/>
            </a:endParaRPr>
          </a:p>
        </p:txBody>
      </p:sp>
      <p:sp>
        <p:nvSpPr>
          <p:cNvPr id="33" name="Right Arrow 32"/>
          <p:cNvSpPr/>
          <p:nvPr/>
        </p:nvSpPr>
        <p:spPr>
          <a:xfrm>
            <a:off x="8507388" y="3163129"/>
            <a:ext cx="762000" cy="7620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grpSp>
        <p:nvGrpSpPr>
          <p:cNvPr id="336" name="Google Shape;336;p17"/>
          <p:cNvGrpSpPr/>
          <p:nvPr/>
        </p:nvGrpSpPr>
        <p:grpSpPr>
          <a:xfrm>
            <a:off x="252730" y="2946400"/>
            <a:ext cx="7695955" cy="1294765"/>
            <a:chOff x="0" y="-47625"/>
            <a:chExt cx="1247000" cy="1514174"/>
          </a:xfrm>
        </p:grpSpPr>
        <p:sp>
          <p:nvSpPr>
            <p:cNvPr id="337"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45" name="Google Shape;345;p17"/>
          <p:cNvSpPr txBox="1"/>
          <p:nvPr/>
        </p:nvSpPr>
        <p:spPr>
          <a:xfrm>
            <a:off x="1518920" y="308864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b="0" i="0" u="none" strike="noStrike" cap="none" dirty="0">
                <a:solidFill>
                  <a:srgbClr val="353499"/>
                </a:solidFill>
                <a:latin typeface="Anton"/>
                <a:ea typeface="Anton"/>
                <a:cs typeface="Anton"/>
                <a:sym typeface="Anton"/>
              </a:rPr>
              <a:t>Research Design</a:t>
            </a:r>
            <a:endParaRPr lang="en-US" sz="2400" b="0" i="0" u="none" strike="noStrike" cap="none" dirty="0">
              <a:solidFill>
                <a:srgbClr val="353499"/>
              </a:solidFill>
              <a:latin typeface="Anton"/>
              <a:ea typeface="Anton"/>
              <a:cs typeface="Anton"/>
              <a:sym typeface="Anton"/>
            </a:endParaRPr>
          </a:p>
        </p:txBody>
      </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2400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000" b="0" i="0" u="none" strike="noStrike" cap="none" dirty="0">
                <a:solidFill>
                  <a:srgbClr val="353499"/>
                </a:solidFill>
                <a:latin typeface="Anton"/>
                <a:ea typeface="Anton"/>
                <a:cs typeface="Anton"/>
                <a:sym typeface="Anton"/>
              </a:rPr>
              <a:t>METHODOLOGY</a:t>
            </a:r>
          </a:p>
        </p:txBody>
      </p:sp>
      <p:grpSp>
        <p:nvGrpSpPr>
          <p:cNvPr id="9" name="Google Shape;336;p17"/>
          <p:cNvGrpSpPr/>
          <p:nvPr/>
        </p:nvGrpSpPr>
        <p:grpSpPr>
          <a:xfrm>
            <a:off x="9050652" y="2552700"/>
            <a:ext cx="6848475" cy="1294765"/>
            <a:chOff x="0" y="-47625"/>
            <a:chExt cx="1247000" cy="1514174"/>
          </a:xfrm>
        </p:grpSpPr>
        <p:sp>
          <p:nvSpPr>
            <p:cNvPr id="10"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2" name="Google Shape;345;p17"/>
          <p:cNvSpPr txBox="1"/>
          <p:nvPr/>
        </p:nvSpPr>
        <p:spPr>
          <a:xfrm>
            <a:off x="9257662" y="281559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400" b="0" i="0" u="none" strike="noStrike" cap="none">
                <a:solidFill>
                  <a:srgbClr val="353499"/>
                </a:solidFill>
                <a:latin typeface="Anton"/>
                <a:ea typeface="Anton"/>
                <a:cs typeface="Anton"/>
                <a:sym typeface="Anton"/>
              </a:rPr>
              <a:t>Locale of the Study</a:t>
            </a:r>
          </a:p>
        </p:txBody>
      </p:sp>
      <p:sp>
        <p:nvSpPr>
          <p:cNvPr id="15" name="Oval 14"/>
          <p:cNvSpPr/>
          <p:nvPr/>
        </p:nvSpPr>
        <p:spPr>
          <a:xfrm>
            <a:off x="15295877" y="2161540"/>
            <a:ext cx="2038985" cy="2038985"/>
          </a:xfrm>
          <a:prstGeom prst="ellipse">
            <a:avLst/>
          </a:prstGeom>
          <a:blipFill rotWithShape="1">
            <a:blip r:embed="rId5"/>
            <a:stretch>
              <a:fillRect/>
            </a:stretch>
          </a:blip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671" name="Google Shape;671;p29"/>
          <p:cNvPicPr preferRelativeResize="0"/>
          <p:nvPr/>
        </p:nvPicPr>
        <p:blipFill>
          <a:blip r:embed="rId6"/>
          <a:stretch>
            <a:fillRect/>
          </a:stretch>
        </p:blipFill>
        <p:spPr>
          <a:xfrm>
            <a:off x="372233" y="2946638"/>
            <a:ext cx="1137700" cy="1167327"/>
          </a:xfrm>
          <a:prstGeom prst="rect">
            <a:avLst/>
          </a:prstGeom>
          <a:noFill/>
          <a:ln>
            <a:noFill/>
          </a:ln>
        </p:spPr>
      </p:pic>
      <p:sp>
        <p:nvSpPr>
          <p:cNvPr id="32" name="Google Shape;345;p17"/>
          <p:cNvSpPr txBox="1"/>
          <p:nvPr/>
        </p:nvSpPr>
        <p:spPr>
          <a:xfrm>
            <a:off x="8829675" y="4422691"/>
            <a:ext cx="6872288" cy="5081591"/>
          </a:xfrm>
          <a:prstGeom prst="rect">
            <a:avLst/>
          </a:prstGeom>
          <a:noFill/>
          <a:ln>
            <a:noFill/>
          </a:ln>
        </p:spPr>
        <p:txBody>
          <a:bodyPr spcFirstLastPara="1" wrap="square" lIns="0" tIns="0" rIns="0" bIns="0" anchor="t" anchorCtr="0">
            <a:noAutofit/>
          </a:bodyPr>
          <a:lstStyle/>
          <a:p>
            <a:pPr lvl="0"/>
            <a:r>
              <a:rPr lang="en-US" sz="5400" dirty="0">
                <a:solidFill>
                  <a:srgbClr val="FF0000"/>
                </a:solidFill>
                <a:latin typeface="Anton"/>
                <a:ea typeface="Anton"/>
                <a:cs typeface="Anton"/>
                <a:sym typeface="Anton"/>
              </a:rPr>
              <a:t>Cagayan Valley Region</a:t>
            </a:r>
            <a:r>
              <a:rPr lang="en-US" sz="5400" dirty="0">
                <a:solidFill>
                  <a:srgbClr val="353499"/>
                </a:solidFill>
                <a:latin typeface="Anton"/>
                <a:ea typeface="Anton"/>
                <a:cs typeface="Anton"/>
                <a:sym typeface="Anton"/>
              </a:rPr>
              <a:t>: </a:t>
            </a:r>
          </a:p>
          <a:p>
            <a:pPr lvl="0"/>
            <a:r>
              <a:rPr lang="en-US" sz="5400" dirty="0">
                <a:solidFill>
                  <a:srgbClr val="353499"/>
                </a:solidFill>
                <a:latin typeface="Anton"/>
                <a:ea typeface="Anton"/>
                <a:cs typeface="Anton"/>
                <a:sym typeface="Anton"/>
              </a:rPr>
              <a:t>Batanes </a:t>
            </a:r>
          </a:p>
          <a:p>
            <a:pPr lvl="0"/>
            <a:r>
              <a:rPr lang="en-US" sz="5400" dirty="0">
                <a:solidFill>
                  <a:srgbClr val="353499"/>
                </a:solidFill>
                <a:latin typeface="Anton"/>
                <a:ea typeface="Anton"/>
                <a:cs typeface="Anton"/>
                <a:sym typeface="Anton"/>
              </a:rPr>
              <a:t>Cagayan</a:t>
            </a:r>
          </a:p>
          <a:p>
            <a:pPr lvl="0"/>
            <a:r>
              <a:rPr lang="en-US" sz="5400" dirty="0">
                <a:solidFill>
                  <a:srgbClr val="353499"/>
                </a:solidFill>
                <a:latin typeface="Anton"/>
                <a:ea typeface="Anton"/>
                <a:cs typeface="Anton"/>
                <a:sym typeface="Anton"/>
              </a:rPr>
              <a:t>Isabela</a:t>
            </a:r>
          </a:p>
          <a:p>
            <a:pPr lvl="0"/>
            <a:r>
              <a:rPr lang="en-US" sz="5400" dirty="0">
                <a:solidFill>
                  <a:srgbClr val="353499"/>
                </a:solidFill>
                <a:latin typeface="Anton"/>
                <a:ea typeface="Anton"/>
                <a:cs typeface="Anton"/>
                <a:sym typeface="Anton"/>
              </a:rPr>
              <a:t>Nueva Vizcaya</a:t>
            </a:r>
          </a:p>
          <a:p>
            <a:pPr lvl="0"/>
            <a:r>
              <a:rPr lang="en-US" sz="5400" dirty="0" err="1">
                <a:solidFill>
                  <a:srgbClr val="353499"/>
                </a:solidFill>
                <a:latin typeface="Anton"/>
                <a:ea typeface="Anton"/>
                <a:cs typeface="Anton"/>
                <a:sym typeface="Anton"/>
              </a:rPr>
              <a:t>Quirino</a:t>
            </a:r>
            <a:r>
              <a:rPr lang="en-US" sz="5400" dirty="0">
                <a:solidFill>
                  <a:srgbClr val="353499"/>
                </a:solidFill>
                <a:latin typeface="Anton"/>
                <a:ea typeface="Anton"/>
                <a:cs typeface="Anton"/>
                <a:sym typeface="Anton"/>
              </a:rPr>
              <a:t> </a:t>
            </a:r>
            <a:endParaRPr lang="en-US" sz="5400" b="0" i="0" u="none" strike="noStrike" cap="none" dirty="0">
              <a:solidFill>
                <a:srgbClr val="353499"/>
              </a:solidFill>
              <a:latin typeface="Anton"/>
              <a:ea typeface="Anton"/>
              <a:cs typeface="Anton"/>
              <a:sym typeface="Anton"/>
            </a:endParaRPr>
          </a:p>
        </p:txBody>
      </p:sp>
      <p:sp>
        <p:nvSpPr>
          <p:cNvPr id="33" name="Right Arrow 32"/>
          <p:cNvSpPr/>
          <p:nvPr/>
        </p:nvSpPr>
        <p:spPr>
          <a:xfrm>
            <a:off x="8155695" y="2952115"/>
            <a:ext cx="762000" cy="7620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stretch>
            <a:fillRect/>
          </a:stretch>
        </p:blipFill>
        <p:spPr>
          <a:xfrm>
            <a:off x="2586036" y="4470969"/>
            <a:ext cx="5569659" cy="5229925"/>
          </a:xfrm>
          <a:prstGeom prst="rect">
            <a:avLst/>
          </a:prstGeom>
        </p:spPr>
      </p:pic>
    </p:spTree>
    <p:extLst>
      <p:ext uri="{BB962C8B-B14F-4D97-AF65-F5344CB8AC3E}">
        <p14:creationId xmlns:p14="http://schemas.microsoft.com/office/powerpoint/2010/main" val="160851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2400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000" b="0" i="0" u="none" strike="noStrike" cap="none" dirty="0">
                <a:solidFill>
                  <a:srgbClr val="353499"/>
                </a:solidFill>
                <a:latin typeface="Anton"/>
                <a:ea typeface="Anton"/>
                <a:cs typeface="Anton"/>
                <a:sym typeface="Anton"/>
              </a:rPr>
              <a:t>METHODOLOGY</a:t>
            </a:r>
          </a:p>
        </p:txBody>
      </p:sp>
      <p:grpSp>
        <p:nvGrpSpPr>
          <p:cNvPr id="16" name="Google Shape;336;p17"/>
          <p:cNvGrpSpPr/>
          <p:nvPr/>
        </p:nvGrpSpPr>
        <p:grpSpPr>
          <a:xfrm>
            <a:off x="10834052" y="4987346"/>
            <a:ext cx="6848475" cy="1294765"/>
            <a:chOff x="0" y="-47625"/>
            <a:chExt cx="1247000" cy="1514174"/>
          </a:xfrm>
        </p:grpSpPr>
        <p:sp>
          <p:nvSpPr>
            <p:cNvPr id="17"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9" name="Google Shape;345;p17"/>
          <p:cNvSpPr txBox="1"/>
          <p:nvPr/>
        </p:nvSpPr>
        <p:spPr>
          <a:xfrm>
            <a:off x="10644458" y="6319771"/>
            <a:ext cx="7227662" cy="3000375"/>
          </a:xfrm>
          <a:prstGeom prst="rect">
            <a:avLst/>
          </a:prstGeom>
          <a:noFill/>
          <a:ln>
            <a:noFill/>
          </a:ln>
        </p:spPr>
        <p:txBody>
          <a:bodyPr spcFirstLastPara="1" wrap="square" lIns="0" tIns="0" rIns="0" bIns="0" anchor="t" anchorCtr="0">
            <a:noAutofit/>
          </a:bodyPr>
          <a:lstStyle/>
          <a:p>
            <a:pPr lvl="0"/>
            <a:r>
              <a:rPr lang="en-US" sz="4000" dirty="0">
                <a:solidFill>
                  <a:srgbClr val="353499"/>
                </a:solidFill>
                <a:latin typeface="Anton"/>
                <a:ea typeface="Anton"/>
                <a:cs typeface="Anton"/>
                <a:sym typeface="Anton"/>
              </a:rPr>
              <a:t>2022 NDHS secondary data</a:t>
            </a:r>
          </a:p>
          <a:p>
            <a:pPr lvl="0"/>
            <a:r>
              <a:rPr lang="en-US" sz="3600" dirty="0">
                <a:solidFill>
                  <a:srgbClr val="353499"/>
                </a:solidFill>
                <a:latin typeface="Anton"/>
                <a:ea typeface="Anton"/>
                <a:cs typeface="Anton"/>
                <a:sym typeface="Anton"/>
              </a:rPr>
              <a:t>405  15-49 years old) CM us</a:t>
            </a:r>
            <a:r>
              <a:rPr lang="en-US" sz="4000" dirty="0">
                <a:solidFill>
                  <a:srgbClr val="353499"/>
                </a:solidFill>
                <a:latin typeface="Anton"/>
                <a:ea typeface="Anton"/>
                <a:cs typeface="Anton"/>
                <a:sym typeface="Anton"/>
              </a:rPr>
              <a:t>ers</a:t>
            </a:r>
            <a:r>
              <a:rPr lang="en-US" sz="4400" dirty="0">
                <a:solidFill>
                  <a:srgbClr val="353499"/>
                </a:solidFill>
                <a:latin typeface="Anton"/>
                <a:ea typeface="Anton"/>
                <a:cs typeface="Anton"/>
                <a:sym typeface="Anton"/>
              </a:rPr>
              <a:t>:</a:t>
            </a:r>
          </a:p>
          <a:p>
            <a:r>
              <a:rPr lang="en-PH" sz="4000" dirty="0"/>
              <a:t>65 (16 %) TCM</a:t>
            </a:r>
          </a:p>
          <a:p>
            <a:r>
              <a:rPr lang="en-PH" sz="4000" dirty="0"/>
              <a:t>340 (84 %) MCM users </a:t>
            </a:r>
          </a:p>
          <a:p>
            <a:pPr lvl="0"/>
            <a:endParaRPr lang="en-US" sz="5400" b="0" i="0" u="none" strike="noStrike" cap="none" dirty="0">
              <a:solidFill>
                <a:srgbClr val="353499"/>
              </a:solidFill>
              <a:latin typeface="Anton"/>
              <a:ea typeface="Anton"/>
              <a:cs typeface="Anton"/>
              <a:sym typeface="Anton"/>
            </a:endParaRPr>
          </a:p>
        </p:txBody>
      </p:sp>
      <p:pic>
        <p:nvPicPr>
          <p:cNvPr id="658" name="Google Shape;658;p29"/>
          <p:cNvPicPr preferRelativeResize="0"/>
          <p:nvPr/>
        </p:nvPicPr>
        <p:blipFill>
          <a:blip r:embed="rId5"/>
          <a:stretch>
            <a:fillRect/>
          </a:stretch>
        </p:blipFill>
        <p:spPr>
          <a:xfrm>
            <a:off x="16307435" y="3847523"/>
            <a:ext cx="1846580" cy="1447165"/>
          </a:xfrm>
          <a:prstGeom prst="rect">
            <a:avLst/>
          </a:prstGeom>
          <a:noFill/>
          <a:ln>
            <a:noFill/>
          </a:ln>
        </p:spPr>
      </p:pic>
      <p:sp>
        <p:nvSpPr>
          <p:cNvPr id="3" name="Rectangle 2"/>
          <p:cNvSpPr/>
          <p:nvPr/>
        </p:nvSpPr>
        <p:spPr>
          <a:xfrm>
            <a:off x="12672270" y="5177240"/>
            <a:ext cx="3914854" cy="1015663"/>
          </a:xfrm>
          <a:prstGeom prst="rect">
            <a:avLst/>
          </a:prstGeom>
        </p:spPr>
        <p:txBody>
          <a:bodyPr wrap="none">
            <a:spAutoFit/>
          </a:bodyPr>
          <a:lstStyle/>
          <a:p>
            <a:pPr lvl="0"/>
            <a:r>
              <a:rPr lang="en-US" sz="6000" dirty="0">
                <a:solidFill>
                  <a:srgbClr val="353499"/>
                </a:solidFill>
                <a:latin typeface="Anton"/>
                <a:ea typeface="Anton"/>
                <a:cs typeface="Anton"/>
                <a:sym typeface="Anton"/>
              </a:rPr>
              <a:t>Participants</a:t>
            </a:r>
          </a:p>
        </p:txBody>
      </p:sp>
      <p:grpSp>
        <p:nvGrpSpPr>
          <p:cNvPr id="31" name="Google Shape;336;p17">
            <a:extLst>
              <a:ext uri="{FF2B5EF4-FFF2-40B4-BE49-F238E27FC236}">
                <a16:creationId xmlns="" xmlns:a16="http://schemas.microsoft.com/office/drawing/2014/main" id="{0EB94602-647F-482A-ABBA-298EC29EDFB9}"/>
              </a:ext>
            </a:extLst>
          </p:cNvPr>
          <p:cNvGrpSpPr/>
          <p:nvPr/>
        </p:nvGrpSpPr>
        <p:grpSpPr>
          <a:xfrm>
            <a:off x="252730" y="2946400"/>
            <a:ext cx="7695955" cy="1294765"/>
            <a:chOff x="0" y="-47625"/>
            <a:chExt cx="1247000" cy="1514174"/>
          </a:xfrm>
        </p:grpSpPr>
        <p:sp>
          <p:nvSpPr>
            <p:cNvPr id="32" name="Google Shape;337;p17">
              <a:extLst>
                <a:ext uri="{FF2B5EF4-FFF2-40B4-BE49-F238E27FC236}">
                  <a16:creationId xmlns="" xmlns:a16="http://schemas.microsoft.com/office/drawing/2014/main" id="{2C9A131C-11E5-4B54-B678-C554D5931806}"/>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8;p17">
              <a:extLst>
                <a:ext uri="{FF2B5EF4-FFF2-40B4-BE49-F238E27FC236}">
                  <a16:creationId xmlns="" xmlns:a16="http://schemas.microsoft.com/office/drawing/2014/main" id="{4C803197-9A51-42F7-B658-380B26347EFA}"/>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6" name="Google Shape;345;p17">
            <a:extLst>
              <a:ext uri="{FF2B5EF4-FFF2-40B4-BE49-F238E27FC236}">
                <a16:creationId xmlns="" xmlns:a16="http://schemas.microsoft.com/office/drawing/2014/main" id="{B52D641D-D7FD-49CE-AE81-3836AAC0A306}"/>
              </a:ext>
            </a:extLst>
          </p:cNvPr>
          <p:cNvSpPr txBox="1"/>
          <p:nvPr/>
        </p:nvSpPr>
        <p:spPr>
          <a:xfrm>
            <a:off x="1518920" y="308864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b="0" i="0" u="none" strike="noStrike" cap="none" dirty="0">
                <a:solidFill>
                  <a:srgbClr val="353499"/>
                </a:solidFill>
                <a:latin typeface="Anton"/>
                <a:ea typeface="Anton"/>
                <a:cs typeface="Anton"/>
                <a:sym typeface="Anton"/>
              </a:rPr>
              <a:t>Research Design</a:t>
            </a:r>
            <a:endParaRPr lang="en-US" sz="2400" b="0" i="0" u="none" strike="noStrike" cap="none" dirty="0">
              <a:solidFill>
                <a:srgbClr val="353499"/>
              </a:solidFill>
              <a:latin typeface="Anton"/>
              <a:ea typeface="Anton"/>
              <a:cs typeface="Anton"/>
              <a:sym typeface="Anton"/>
            </a:endParaRPr>
          </a:p>
        </p:txBody>
      </p:sp>
      <p:grpSp>
        <p:nvGrpSpPr>
          <p:cNvPr id="37" name="Google Shape;336;p17">
            <a:extLst>
              <a:ext uri="{FF2B5EF4-FFF2-40B4-BE49-F238E27FC236}">
                <a16:creationId xmlns="" xmlns:a16="http://schemas.microsoft.com/office/drawing/2014/main" id="{1EA5724D-5651-41CA-BECE-55973D16C5C9}"/>
              </a:ext>
            </a:extLst>
          </p:cNvPr>
          <p:cNvGrpSpPr/>
          <p:nvPr/>
        </p:nvGrpSpPr>
        <p:grpSpPr>
          <a:xfrm>
            <a:off x="9050652" y="2552700"/>
            <a:ext cx="6848475" cy="1294765"/>
            <a:chOff x="0" y="-47625"/>
            <a:chExt cx="1247000" cy="1514174"/>
          </a:xfrm>
        </p:grpSpPr>
        <p:sp>
          <p:nvSpPr>
            <p:cNvPr id="38" name="Google Shape;337;p17">
              <a:extLst>
                <a:ext uri="{FF2B5EF4-FFF2-40B4-BE49-F238E27FC236}">
                  <a16:creationId xmlns="" xmlns:a16="http://schemas.microsoft.com/office/drawing/2014/main" id="{A6D4E082-58D0-4CD6-BF0B-A7E11A807758}"/>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8;p17">
              <a:extLst>
                <a:ext uri="{FF2B5EF4-FFF2-40B4-BE49-F238E27FC236}">
                  <a16:creationId xmlns="" xmlns:a16="http://schemas.microsoft.com/office/drawing/2014/main" id="{39BB53D6-0438-41D7-BF85-437264C59EA0}"/>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0" name="Google Shape;345;p17">
            <a:extLst>
              <a:ext uri="{FF2B5EF4-FFF2-40B4-BE49-F238E27FC236}">
                <a16:creationId xmlns="" xmlns:a16="http://schemas.microsoft.com/office/drawing/2014/main" id="{46E67FD4-69DC-469E-A01C-2B52DB62934F}"/>
              </a:ext>
            </a:extLst>
          </p:cNvPr>
          <p:cNvSpPr txBox="1"/>
          <p:nvPr/>
        </p:nvSpPr>
        <p:spPr>
          <a:xfrm>
            <a:off x="9257662" y="281559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400" b="0" i="0" u="none" strike="noStrike" cap="none">
                <a:solidFill>
                  <a:srgbClr val="353499"/>
                </a:solidFill>
                <a:latin typeface="Anton"/>
                <a:ea typeface="Anton"/>
                <a:cs typeface="Anton"/>
                <a:sym typeface="Anton"/>
              </a:rPr>
              <a:t>Locale of the Study</a:t>
            </a:r>
          </a:p>
        </p:txBody>
      </p:sp>
      <p:pic>
        <p:nvPicPr>
          <p:cNvPr id="41" name="Google Shape;671;p29">
            <a:extLst>
              <a:ext uri="{FF2B5EF4-FFF2-40B4-BE49-F238E27FC236}">
                <a16:creationId xmlns="" xmlns:a16="http://schemas.microsoft.com/office/drawing/2014/main" id="{E6E4F87B-3AAE-4698-B353-C3DB8A6433B5}"/>
              </a:ext>
            </a:extLst>
          </p:cNvPr>
          <p:cNvPicPr preferRelativeResize="0"/>
          <p:nvPr/>
        </p:nvPicPr>
        <p:blipFill>
          <a:blip r:embed="rId6"/>
          <a:stretch>
            <a:fillRect/>
          </a:stretch>
        </p:blipFill>
        <p:spPr>
          <a:xfrm>
            <a:off x="372233" y="2946638"/>
            <a:ext cx="1137700" cy="1167327"/>
          </a:xfrm>
          <a:prstGeom prst="rect">
            <a:avLst/>
          </a:prstGeom>
          <a:noFill/>
          <a:ln>
            <a:noFill/>
          </a:ln>
        </p:spPr>
      </p:pic>
      <p:sp>
        <p:nvSpPr>
          <p:cNvPr id="42" name="Right Arrow 32">
            <a:extLst>
              <a:ext uri="{FF2B5EF4-FFF2-40B4-BE49-F238E27FC236}">
                <a16:creationId xmlns="" xmlns:a16="http://schemas.microsoft.com/office/drawing/2014/main" id="{3EB679CD-FB29-468D-8FA2-827CAE3EA0C3}"/>
              </a:ext>
            </a:extLst>
          </p:cNvPr>
          <p:cNvSpPr/>
          <p:nvPr/>
        </p:nvSpPr>
        <p:spPr>
          <a:xfrm>
            <a:off x="8155695" y="2952115"/>
            <a:ext cx="762000" cy="7620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3A75ACF6-B7D1-4D2C-9AD9-C78D62F93721}"/>
              </a:ext>
            </a:extLst>
          </p:cNvPr>
          <p:cNvSpPr/>
          <p:nvPr/>
        </p:nvSpPr>
        <p:spPr>
          <a:xfrm>
            <a:off x="15295877" y="2161540"/>
            <a:ext cx="2038985" cy="2038985"/>
          </a:xfrm>
          <a:prstGeom prst="ellipse">
            <a:avLst/>
          </a:prstGeom>
          <a:blipFill rotWithShape="1">
            <a:blip r:embed="rId7"/>
            <a:stretch>
              <a:fillRect/>
            </a:stretch>
          </a:blip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87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2400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000" b="0" i="0" u="none" strike="noStrike" cap="none" dirty="0">
                <a:solidFill>
                  <a:srgbClr val="353499"/>
                </a:solidFill>
                <a:latin typeface="Anton"/>
                <a:ea typeface="Anton"/>
                <a:cs typeface="Anton"/>
                <a:sym typeface="Anton"/>
              </a:rPr>
              <a:t>METHODOLOGY</a:t>
            </a:r>
          </a:p>
        </p:txBody>
      </p:sp>
      <p:grpSp>
        <p:nvGrpSpPr>
          <p:cNvPr id="16" name="Google Shape;336;p17"/>
          <p:cNvGrpSpPr/>
          <p:nvPr/>
        </p:nvGrpSpPr>
        <p:grpSpPr>
          <a:xfrm>
            <a:off x="10834052" y="4987346"/>
            <a:ext cx="6848475" cy="1294765"/>
            <a:chOff x="0" y="-47625"/>
            <a:chExt cx="1247000" cy="1514174"/>
          </a:xfrm>
        </p:grpSpPr>
        <p:sp>
          <p:nvSpPr>
            <p:cNvPr id="17"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658" name="Google Shape;658;p29"/>
          <p:cNvPicPr preferRelativeResize="0"/>
          <p:nvPr/>
        </p:nvPicPr>
        <p:blipFill>
          <a:blip r:embed="rId5"/>
          <a:stretch>
            <a:fillRect/>
          </a:stretch>
        </p:blipFill>
        <p:spPr>
          <a:xfrm>
            <a:off x="16307435" y="3847523"/>
            <a:ext cx="1846580" cy="1447165"/>
          </a:xfrm>
          <a:prstGeom prst="rect">
            <a:avLst/>
          </a:prstGeom>
          <a:noFill/>
          <a:ln>
            <a:noFill/>
          </a:ln>
        </p:spPr>
      </p:pic>
      <p:sp>
        <p:nvSpPr>
          <p:cNvPr id="3" name="Rectangle 2"/>
          <p:cNvSpPr/>
          <p:nvPr/>
        </p:nvSpPr>
        <p:spPr>
          <a:xfrm>
            <a:off x="10905926" y="5270369"/>
            <a:ext cx="6278444" cy="769441"/>
          </a:xfrm>
          <a:prstGeom prst="rect">
            <a:avLst/>
          </a:prstGeom>
        </p:spPr>
        <p:txBody>
          <a:bodyPr wrap="square">
            <a:spAutoFit/>
          </a:bodyPr>
          <a:lstStyle/>
          <a:p>
            <a:pPr lvl="0"/>
            <a:r>
              <a:rPr lang="en-US" sz="4400" dirty="0">
                <a:solidFill>
                  <a:srgbClr val="353499"/>
                </a:solidFill>
                <a:latin typeface="Anton"/>
                <a:ea typeface="Anton"/>
                <a:cs typeface="Anton"/>
                <a:sym typeface="Anton"/>
              </a:rPr>
              <a:t>Research Participants</a:t>
            </a:r>
          </a:p>
        </p:txBody>
      </p:sp>
      <p:grpSp>
        <p:nvGrpSpPr>
          <p:cNvPr id="31" name="Google Shape;336;p17">
            <a:extLst>
              <a:ext uri="{FF2B5EF4-FFF2-40B4-BE49-F238E27FC236}">
                <a16:creationId xmlns="" xmlns:a16="http://schemas.microsoft.com/office/drawing/2014/main" id="{0EB94602-647F-482A-ABBA-298EC29EDFB9}"/>
              </a:ext>
            </a:extLst>
          </p:cNvPr>
          <p:cNvGrpSpPr/>
          <p:nvPr/>
        </p:nvGrpSpPr>
        <p:grpSpPr>
          <a:xfrm>
            <a:off x="252730" y="2946400"/>
            <a:ext cx="7695955" cy="1294765"/>
            <a:chOff x="0" y="-47625"/>
            <a:chExt cx="1247000" cy="1514174"/>
          </a:xfrm>
        </p:grpSpPr>
        <p:sp>
          <p:nvSpPr>
            <p:cNvPr id="32" name="Google Shape;337;p17">
              <a:extLst>
                <a:ext uri="{FF2B5EF4-FFF2-40B4-BE49-F238E27FC236}">
                  <a16:creationId xmlns="" xmlns:a16="http://schemas.microsoft.com/office/drawing/2014/main" id="{2C9A131C-11E5-4B54-B678-C554D5931806}"/>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8;p17">
              <a:extLst>
                <a:ext uri="{FF2B5EF4-FFF2-40B4-BE49-F238E27FC236}">
                  <a16:creationId xmlns="" xmlns:a16="http://schemas.microsoft.com/office/drawing/2014/main" id="{4C803197-9A51-42F7-B658-380B26347EFA}"/>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6" name="Google Shape;345;p17">
            <a:extLst>
              <a:ext uri="{FF2B5EF4-FFF2-40B4-BE49-F238E27FC236}">
                <a16:creationId xmlns="" xmlns:a16="http://schemas.microsoft.com/office/drawing/2014/main" id="{B52D641D-D7FD-49CE-AE81-3836AAC0A306}"/>
              </a:ext>
            </a:extLst>
          </p:cNvPr>
          <p:cNvSpPr txBox="1"/>
          <p:nvPr/>
        </p:nvSpPr>
        <p:spPr>
          <a:xfrm>
            <a:off x="1518920" y="308864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b="0" i="0" u="none" strike="noStrike" cap="none" dirty="0">
                <a:solidFill>
                  <a:srgbClr val="353499"/>
                </a:solidFill>
                <a:latin typeface="Anton"/>
                <a:ea typeface="Anton"/>
                <a:cs typeface="Anton"/>
                <a:sym typeface="Anton"/>
              </a:rPr>
              <a:t>Research Design</a:t>
            </a:r>
            <a:endParaRPr lang="en-US" sz="2400" b="0" i="0" u="none" strike="noStrike" cap="none" dirty="0">
              <a:solidFill>
                <a:srgbClr val="353499"/>
              </a:solidFill>
              <a:latin typeface="Anton"/>
              <a:ea typeface="Anton"/>
              <a:cs typeface="Anton"/>
              <a:sym typeface="Anton"/>
            </a:endParaRPr>
          </a:p>
        </p:txBody>
      </p:sp>
      <p:grpSp>
        <p:nvGrpSpPr>
          <p:cNvPr id="37" name="Google Shape;336;p17">
            <a:extLst>
              <a:ext uri="{FF2B5EF4-FFF2-40B4-BE49-F238E27FC236}">
                <a16:creationId xmlns="" xmlns:a16="http://schemas.microsoft.com/office/drawing/2014/main" id="{1EA5724D-5651-41CA-BECE-55973D16C5C9}"/>
              </a:ext>
            </a:extLst>
          </p:cNvPr>
          <p:cNvGrpSpPr/>
          <p:nvPr/>
        </p:nvGrpSpPr>
        <p:grpSpPr>
          <a:xfrm>
            <a:off x="9050652" y="2552700"/>
            <a:ext cx="6848475" cy="1294765"/>
            <a:chOff x="0" y="-47625"/>
            <a:chExt cx="1247000" cy="1514174"/>
          </a:xfrm>
        </p:grpSpPr>
        <p:sp>
          <p:nvSpPr>
            <p:cNvPr id="38" name="Google Shape;337;p17">
              <a:extLst>
                <a:ext uri="{FF2B5EF4-FFF2-40B4-BE49-F238E27FC236}">
                  <a16:creationId xmlns="" xmlns:a16="http://schemas.microsoft.com/office/drawing/2014/main" id="{A6D4E082-58D0-4CD6-BF0B-A7E11A807758}"/>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8;p17">
              <a:extLst>
                <a:ext uri="{FF2B5EF4-FFF2-40B4-BE49-F238E27FC236}">
                  <a16:creationId xmlns="" xmlns:a16="http://schemas.microsoft.com/office/drawing/2014/main" id="{39BB53D6-0438-41D7-BF85-437264C59EA0}"/>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0" name="Google Shape;345;p17">
            <a:extLst>
              <a:ext uri="{FF2B5EF4-FFF2-40B4-BE49-F238E27FC236}">
                <a16:creationId xmlns="" xmlns:a16="http://schemas.microsoft.com/office/drawing/2014/main" id="{46E67FD4-69DC-469E-A01C-2B52DB62934F}"/>
              </a:ext>
            </a:extLst>
          </p:cNvPr>
          <p:cNvSpPr txBox="1"/>
          <p:nvPr/>
        </p:nvSpPr>
        <p:spPr>
          <a:xfrm>
            <a:off x="9257662" y="281559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400" b="0" i="0" u="none" strike="noStrike" cap="none">
                <a:solidFill>
                  <a:srgbClr val="353499"/>
                </a:solidFill>
                <a:latin typeface="Anton"/>
                <a:ea typeface="Anton"/>
                <a:cs typeface="Anton"/>
                <a:sym typeface="Anton"/>
              </a:rPr>
              <a:t>Locale of the Study</a:t>
            </a:r>
          </a:p>
        </p:txBody>
      </p:sp>
      <p:pic>
        <p:nvPicPr>
          <p:cNvPr id="41" name="Google Shape;671;p29">
            <a:extLst>
              <a:ext uri="{FF2B5EF4-FFF2-40B4-BE49-F238E27FC236}">
                <a16:creationId xmlns="" xmlns:a16="http://schemas.microsoft.com/office/drawing/2014/main" id="{E6E4F87B-3AAE-4698-B353-C3DB8A6433B5}"/>
              </a:ext>
            </a:extLst>
          </p:cNvPr>
          <p:cNvPicPr preferRelativeResize="0"/>
          <p:nvPr/>
        </p:nvPicPr>
        <p:blipFill>
          <a:blip r:embed="rId6"/>
          <a:stretch>
            <a:fillRect/>
          </a:stretch>
        </p:blipFill>
        <p:spPr>
          <a:xfrm>
            <a:off x="372233" y="2946638"/>
            <a:ext cx="1137700" cy="1167327"/>
          </a:xfrm>
          <a:prstGeom prst="rect">
            <a:avLst/>
          </a:prstGeom>
          <a:noFill/>
          <a:ln>
            <a:noFill/>
          </a:ln>
        </p:spPr>
      </p:pic>
      <p:sp>
        <p:nvSpPr>
          <p:cNvPr id="42" name="Right Arrow 32">
            <a:extLst>
              <a:ext uri="{FF2B5EF4-FFF2-40B4-BE49-F238E27FC236}">
                <a16:creationId xmlns="" xmlns:a16="http://schemas.microsoft.com/office/drawing/2014/main" id="{3EB679CD-FB29-468D-8FA2-827CAE3EA0C3}"/>
              </a:ext>
            </a:extLst>
          </p:cNvPr>
          <p:cNvSpPr/>
          <p:nvPr/>
        </p:nvSpPr>
        <p:spPr>
          <a:xfrm>
            <a:off x="8155695" y="2952115"/>
            <a:ext cx="762000" cy="7620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3A75ACF6-B7D1-4D2C-9AD9-C78D62F93721}"/>
              </a:ext>
            </a:extLst>
          </p:cNvPr>
          <p:cNvSpPr/>
          <p:nvPr/>
        </p:nvSpPr>
        <p:spPr>
          <a:xfrm>
            <a:off x="15295877" y="2161540"/>
            <a:ext cx="2038985" cy="2038985"/>
          </a:xfrm>
          <a:prstGeom prst="ellipse">
            <a:avLst/>
          </a:prstGeom>
          <a:blipFill rotWithShape="1">
            <a:blip r:embed="rId7"/>
            <a:stretch>
              <a:fillRect/>
            </a:stretch>
          </a:blip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29" name="Google Shape;336;p17">
            <a:extLst>
              <a:ext uri="{FF2B5EF4-FFF2-40B4-BE49-F238E27FC236}">
                <a16:creationId xmlns="" xmlns:a16="http://schemas.microsoft.com/office/drawing/2014/main" id="{91BD7B48-929C-46E5-9C6A-A5819643CAC8}"/>
              </a:ext>
            </a:extLst>
          </p:cNvPr>
          <p:cNvGrpSpPr/>
          <p:nvPr/>
        </p:nvGrpSpPr>
        <p:grpSpPr>
          <a:xfrm>
            <a:off x="4431665" y="4687570"/>
            <a:ext cx="6258560" cy="1961515"/>
            <a:chOff x="0" y="-47625"/>
            <a:chExt cx="1247000" cy="1514174"/>
          </a:xfrm>
        </p:grpSpPr>
        <p:sp>
          <p:nvSpPr>
            <p:cNvPr id="30" name="Google Shape;337;p17">
              <a:extLst>
                <a:ext uri="{FF2B5EF4-FFF2-40B4-BE49-F238E27FC236}">
                  <a16:creationId xmlns="" xmlns:a16="http://schemas.microsoft.com/office/drawing/2014/main" id="{CF8CD509-EE5B-4FA3-B66B-3F416D0ABE02}"/>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8;p17">
              <a:extLst>
                <a:ext uri="{FF2B5EF4-FFF2-40B4-BE49-F238E27FC236}">
                  <a16:creationId xmlns="" xmlns:a16="http://schemas.microsoft.com/office/drawing/2014/main" id="{FD4A22A4-2F72-4270-A251-796AF962EDFF}"/>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4" name="Google Shape;345;p17">
            <a:extLst>
              <a:ext uri="{FF2B5EF4-FFF2-40B4-BE49-F238E27FC236}">
                <a16:creationId xmlns="" xmlns:a16="http://schemas.microsoft.com/office/drawing/2014/main" id="{A01B7F85-B95B-4C1A-AF55-AF319D5E9ECA}"/>
              </a:ext>
            </a:extLst>
          </p:cNvPr>
          <p:cNvSpPr txBox="1"/>
          <p:nvPr/>
        </p:nvSpPr>
        <p:spPr>
          <a:xfrm>
            <a:off x="4620260" y="481711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400" b="0" i="0" u="none" strike="noStrike" cap="none">
                <a:solidFill>
                  <a:srgbClr val="353499"/>
                </a:solidFill>
                <a:latin typeface="Anton"/>
                <a:ea typeface="Anton"/>
                <a:cs typeface="Anton"/>
                <a:sym typeface="Anton"/>
              </a:rPr>
              <a:t>Data Gathering Procedures</a:t>
            </a:r>
          </a:p>
        </p:txBody>
      </p:sp>
      <p:pic>
        <p:nvPicPr>
          <p:cNvPr id="44" name="Google Shape;662;p29">
            <a:extLst>
              <a:ext uri="{FF2B5EF4-FFF2-40B4-BE49-F238E27FC236}">
                <a16:creationId xmlns="" xmlns:a16="http://schemas.microsoft.com/office/drawing/2014/main" id="{CB077B86-7196-4D41-8F94-283E39642C5F}"/>
              </a:ext>
            </a:extLst>
          </p:cNvPr>
          <p:cNvPicPr preferRelativeResize="0"/>
          <p:nvPr/>
        </p:nvPicPr>
        <p:blipFill>
          <a:blip r:embed="rId8"/>
          <a:stretch>
            <a:fillRect/>
          </a:stretch>
        </p:blipFill>
        <p:spPr>
          <a:xfrm>
            <a:off x="8621395" y="4909820"/>
            <a:ext cx="1861820" cy="1494790"/>
          </a:xfrm>
          <a:prstGeom prst="rect">
            <a:avLst/>
          </a:prstGeom>
          <a:noFill/>
          <a:ln>
            <a:noFill/>
          </a:ln>
        </p:spPr>
      </p:pic>
      <p:sp>
        <p:nvSpPr>
          <p:cNvPr id="45" name="Google Shape;345;p17">
            <a:extLst>
              <a:ext uri="{FF2B5EF4-FFF2-40B4-BE49-F238E27FC236}">
                <a16:creationId xmlns="" xmlns:a16="http://schemas.microsoft.com/office/drawing/2014/main" id="{93038B1D-8035-48A7-9CAD-9E46CEED5B1B}"/>
              </a:ext>
            </a:extLst>
          </p:cNvPr>
          <p:cNvSpPr txBox="1"/>
          <p:nvPr/>
        </p:nvSpPr>
        <p:spPr>
          <a:xfrm>
            <a:off x="418246" y="7353760"/>
            <a:ext cx="16766123" cy="1488440"/>
          </a:xfrm>
          <a:prstGeom prst="rect">
            <a:avLst/>
          </a:prstGeom>
          <a:noFill/>
          <a:ln>
            <a:noFill/>
          </a:ln>
        </p:spPr>
        <p:txBody>
          <a:bodyPr spcFirstLastPara="1" wrap="square" lIns="0" tIns="0" rIns="0" bIns="0" anchor="t" anchorCtr="0">
            <a:noAutofit/>
          </a:bodyPr>
          <a:lstStyle/>
          <a:p>
            <a:pPr lvl="0"/>
            <a:r>
              <a:rPr lang="en-US" sz="5400" b="1" dirty="0">
                <a:solidFill>
                  <a:srgbClr val="002060"/>
                </a:solidFill>
              </a:rPr>
              <a:t>CPD II</a:t>
            </a:r>
            <a:r>
              <a:rPr lang="en-US" sz="5400" b="0" i="0" u="none" strike="noStrike" cap="none" dirty="0">
                <a:solidFill>
                  <a:srgbClr val="353499"/>
                </a:solidFill>
                <a:latin typeface="Anton"/>
                <a:ea typeface="Anton"/>
                <a:cs typeface="Anton"/>
                <a:sym typeface="Anton"/>
              </a:rPr>
              <a:t>    </a:t>
            </a:r>
            <a:r>
              <a:rPr lang="en-PH" sz="5400" b="1" dirty="0">
                <a:solidFill>
                  <a:srgbClr val="FF0000"/>
                </a:solidFill>
              </a:rPr>
              <a:t>CPD Central Office</a:t>
            </a:r>
            <a:r>
              <a:rPr lang="en-PH" sz="5400" dirty="0"/>
              <a:t> </a:t>
            </a:r>
            <a:r>
              <a:rPr lang="en-US" sz="5400" dirty="0"/>
              <a:t>   </a:t>
            </a:r>
            <a:r>
              <a:rPr lang="en-US" sz="5400" b="1" dirty="0">
                <a:solidFill>
                  <a:srgbClr val="0070C0"/>
                </a:solidFill>
              </a:rPr>
              <a:t>PSA</a:t>
            </a:r>
            <a:r>
              <a:rPr lang="en-US" sz="5400" dirty="0"/>
              <a:t>    </a:t>
            </a:r>
            <a:r>
              <a:rPr lang="en-US" sz="5400" b="1" dirty="0">
                <a:solidFill>
                  <a:srgbClr val="002060"/>
                </a:solidFill>
              </a:rPr>
              <a:t>CPD II</a:t>
            </a:r>
            <a:r>
              <a:rPr lang="en-US" sz="5400" dirty="0"/>
              <a:t>    </a:t>
            </a:r>
            <a:r>
              <a:rPr lang="en-US" sz="5400" b="1" dirty="0">
                <a:solidFill>
                  <a:srgbClr val="00B050"/>
                </a:solidFill>
              </a:rPr>
              <a:t>CSU</a:t>
            </a:r>
            <a:r>
              <a:rPr lang="en-US" sz="5400" dirty="0"/>
              <a:t> </a:t>
            </a:r>
            <a:endParaRPr lang="en-US" sz="5400" b="0" i="0" u="none" strike="noStrike" cap="none" dirty="0">
              <a:solidFill>
                <a:srgbClr val="353499"/>
              </a:solidFill>
              <a:latin typeface="Anton"/>
              <a:ea typeface="Anton"/>
              <a:cs typeface="Anton"/>
              <a:sym typeface="Anton"/>
            </a:endParaRPr>
          </a:p>
        </p:txBody>
      </p:sp>
      <p:sp>
        <p:nvSpPr>
          <p:cNvPr id="46" name="Curved Down Arrow 35">
            <a:extLst>
              <a:ext uri="{FF2B5EF4-FFF2-40B4-BE49-F238E27FC236}">
                <a16:creationId xmlns="" xmlns:a16="http://schemas.microsoft.com/office/drawing/2014/main" id="{EE8EB080-A017-4D80-8C11-F864ED2B0437}"/>
              </a:ext>
            </a:extLst>
          </p:cNvPr>
          <p:cNvSpPr/>
          <p:nvPr/>
        </p:nvSpPr>
        <p:spPr>
          <a:xfrm rot="19920000" flipH="1" flipV="1">
            <a:off x="9980930" y="6446520"/>
            <a:ext cx="2346325" cy="908685"/>
          </a:xfrm>
          <a:prstGeom prst="curvedDownArrow">
            <a:avLst>
              <a:gd name="adj1" fmla="val 25000"/>
              <a:gd name="adj2" fmla="val 86133"/>
              <a:gd name="adj3" fmla="val 25000"/>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tx1"/>
              </a:solidFill>
            </a:endParaRPr>
          </a:p>
        </p:txBody>
      </p:sp>
      <p:sp>
        <p:nvSpPr>
          <p:cNvPr id="47" name="Right Arrow 2">
            <a:extLst>
              <a:ext uri="{FF2B5EF4-FFF2-40B4-BE49-F238E27FC236}">
                <a16:creationId xmlns="" xmlns:a16="http://schemas.microsoft.com/office/drawing/2014/main" id="{F56C74E9-7E97-4901-B9D3-B5105B56F1D7}"/>
              </a:ext>
            </a:extLst>
          </p:cNvPr>
          <p:cNvSpPr/>
          <p:nvPr/>
        </p:nvSpPr>
        <p:spPr>
          <a:xfrm>
            <a:off x="2572733" y="7737508"/>
            <a:ext cx="383104"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8" name="Right Arrow 42">
            <a:extLst>
              <a:ext uri="{FF2B5EF4-FFF2-40B4-BE49-F238E27FC236}">
                <a16:creationId xmlns="" xmlns:a16="http://schemas.microsoft.com/office/drawing/2014/main" id="{838B21D3-E3AD-464C-8EC5-972F2769A694}"/>
              </a:ext>
            </a:extLst>
          </p:cNvPr>
          <p:cNvSpPr/>
          <p:nvPr/>
        </p:nvSpPr>
        <p:spPr>
          <a:xfrm>
            <a:off x="9461987" y="7664275"/>
            <a:ext cx="383104"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9" name="Right Arrow 43">
            <a:extLst>
              <a:ext uri="{FF2B5EF4-FFF2-40B4-BE49-F238E27FC236}">
                <a16:creationId xmlns="" xmlns:a16="http://schemas.microsoft.com/office/drawing/2014/main" id="{021943D1-9BF9-4406-82AD-526062B20872}"/>
              </a:ext>
            </a:extLst>
          </p:cNvPr>
          <p:cNvSpPr/>
          <p:nvPr/>
        </p:nvSpPr>
        <p:spPr>
          <a:xfrm>
            <a:off x="11630676" y="7647622"/>
            <a:ext cx="383104"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0" name="Right Arrow 44">
            <a:extLst>
              <a:ext uri="{FF2B5EF4-FFF2-40B4-BE49-F238E27FC236}">
                <a16:creationId xmlns="" xmlns:a16="http://schemas.microsoft.com/office/drawing/2014/main" id="{480A745E-C17D-4FAB-8BBD-5F107F77972E}"/>
              </a:ext>
            </a:extLst>
          </p:cNvPr>
          <p:cNvSpPr/>
          <p:nvPr/>
        </p:nvSpPr>
        <p:spPr>
          <a:xfrm>
            <a:off x="14314487" y="7637496"/>
            <a:ext cx="383104"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72296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17"/>
          <p:cNvSpPr/>
          <p:nvPr/>
        </p:nvSpPr>
        <p:spPr>
          <a:xfrm>
            <a:off x="7648643" y="-2140896"/>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7"/>
          <p:cNvSpPr/>
          <p:nvPr/>
        </p:nvSpPr>
        <p:spPr>
          <a:xfrm>
            <a:off x="-7151187" y="3427409"/>
            <a:ext cx="13763641" cy="11972507"/>
          </a:xfrm>
          <a:custGeom>
            <a:avLst/>
            <a:gdLst/>
            <a:ahLst/>
            <a:cxnLst/>
            <a:rect l="l" t="t" r="r" b="b"/>
            <a:pathLst>
              <a:path w="5024565" h="4370692" extrusionOk="0">
                <a:moveTo>
                  <a:pt x="4575120" y="1291220"/>
                </a:moveTo>
                <a:cubicBezTo>
                  <a:pt x="4826092" y="1305878"/>
                  <a:pt x="5024565" y="1485769"/>
                  <a:pt x="5022004" y="1762935"/>
                </a:cubicBezTo>
                <a:cubicBezTo>
                  <a:pt x="5019443" y="2026775"/>
                  <a:pt x="4813287" y="2239980"/>
                  <a:pt x="4558474" y="2239980"/>
                </a:cubicBezTo>
                <a:cubicBezTo>
                  <a:pt x="4344635" y="2266630"/>
                  <a:pt x="3928482" y="2415873"/>
                  <a:pt x="4101345" y="2730350"/>
                </a:cubicBezTo>
                <a:cubicBezTo>
                  <a:pt x="4184576" y="2882258"/>
                  <a:pt x="4293416" y="2959545"/>
                  <a:pt x="4297257" y="3150096"/>
                </a:cubicBezTo>
                <a:cubicBezTo>
                  <a:pt x="4303660" y="3463241"/>
                  <a:pt x="4010432" y="3753732"/>
                  <a:pt x="3705680" y="3676445"/>
                </a:cubicBezTo>
                <a:cubicBezTo>
                  <a:pt x="3619889" y="3655124"/>
                  <a:pt x="3539219" y="3611151"/>
                  <a:pt x="3458549" y="3576505"/>
                </a:cubicBezTo>
                <a:cubicBezTo>
                  <a:pt x="3101298" y="3420600"/>
                  <a:pt x="2705633" y="3481896"/>
                  <a:pt x="2386796" y="3705761"/>
                </a:cubicBezTo>
                <a:cubicBezTo>
                  <a:pt x="2117897" y="3893647"/>
                  <a:pt x="1920705" y="4186803"/>
                  <a:pt x="1594185" y="4276082"/>
                </a:cubicBezTo>
                <a:cubicBezTo>
                  <a:pt x="1247178" y="4370692"/>
                  <a:pt x="863037" y="4290740"/>
                  <a:pt x="587736" y="4048220"/>
                </a:cubicBezTo>
                <a:cubicBezTo>
                  <a:pt x="352129" y="3837681"/>
                  <a:pt x="201034" y="3520539"/>
                  <a:pt x="203595" y="3198067"/>
                </a:cubicBezTo>
                <a:cubicBezTo>
                  <a:pt x="206156" y="2858273"/>
                  <a:pt x="368775" y="2549126"/>
                  <a:pt x="428957" y="2219992"/>
                </a:cubicBezTo>
                <a:cubicBezTo>
                  <a:pt x="463530" y="2026775"/>
                  <a:pt x="463530" y="1817568"/>
                  <a:pt x="396946" y="1631014"/>
                </a:cubicBezTo>
                <a:cubicBezTo>
                  <a:pt x="329081" y="1445793"/>
                  <a:pt x="179266" y="1329863"/>
                  <a:pt x="90913" y="1159299"/>
                </a:cubicBezTo>
                <a:cubicBezTo>
                  <a:pt x="33292" y="1048700"/>
                  <a:pt x="0" y="920777"/>
                  <a:pt x="0" y="786192"/>
                </a:cubicBezTo>
                <a:cubicBezTo>
                  <a:pt x="0" y="351787"/>
                  <a:pt x="338044" y="0"/>
                  <a:pt x="755477" y="0"/>
                </a:cubicBezTo>
                <a:cubicBezTo>
                  <a:pt x="873281" y="0"/>
                  <a:pt x="991084" y="29316"/>
                  <a:pt x="1096082" y="83949"/>
                </a:cubicBezTo>
                <a:cubicBezTo>
                  <a:pt x="1283031" y="182556"/>
                  <a:pt x="1398273" y="371775"/>
                  <a:pt x="1583941" y="474380"/>
                </a:cubicBezTo>
                <a:cubicBezTo>
                  <a:pt x="1895096" y="646276"/>
                  <a:pt x="2166555" y="549002"/>
                  <a:pt x="2489234" y="489038"/>
                </a:cubicBezTo>
                <a:cubicBezTo>
                  <a:pt x="2694109" y="450394"/>
                  <a:pt x="2955325" y="453060"/>
                  <a:pt x="3143554" y="558329"/>
                </a:cubicBezTo>
                <a:cubicBezTo>
                  <a:pt x="3299771" y="644944"/>
                  <a:pt x="3389404" y="824835"/>
                  <a:pt x="3470074" y="980741"/>
                </a:cubicBezTo>
                <a:cubicBezTo>
                  <a:pt x="3692876" y="1407150"/>
                  <a:pt x="4166650" y="1269899"/>
                  <a:pt x="4561034" y="1289887"/>
                </a:cubicBezTo>
                <a:cubicBezTo>
                  <a:pt x="4567437" y="1289887"/>
                  <a:pt x="4571278" y="1291220"/>
                  <a:pt x="4575120" y="1291220"/>
                </a:cubicBezTo>
                <a:close/>
              </a:path>
            </a:pathLst>
          </a:custGeom>
          <a:solidFill>
            <a:srgbClr val="8E64F6">
              <a:alpha val="1176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17"/>
          <p:cNvGrpSpPr/>
          <p:nvPr/>
        </p:nvGrpSpPr>
        <p:grpSpPr>
          <a:xfrm>
            <a:off x="0" y="-859665"/>
            <a:ext cx="18288000" cy="1726440"/>
            <a:chOff x="0" y="-241102"/>
            <a:chExt cx="24384000" cy="2301921"/>
          </a:xfrm>
        </p:grpSpPr>
        <p:grpSp>
          <p:nvGrpSpPr>
            <p:cNvPr id="327" name="Google Shape;327;p17"/>
            <p:cNvGrpSpPr/>
            <p:nvPr/>
          </p:nvGrpSpPr>
          <p:grpSpPr>
            <a:xfrm>
              <a:off x="0" y="-241102"/>
              <a:ext cx="24384000" cy="2301921"/>
              <a:chOff x="0" y="-47625"/>
              <a:chExt cx="4816593" cy="454700"/>
            </a:xfrm>
          </p:grpSpPr>
          <p:sp>
            <p:nvSpPr>
              <p:cNvPr id="328" name="Google Shape;328;p17"/>
              <p:cNvSpPr/>
              <p:nvPr/>
            </p:nvSpPr>
            <p:spPr>
              <a:xfrm>
                <a:off x="0" y="0"/>
                <a:ext cx="4816592" cy="407075"/>
              </a:xfrm>
              <a:custGeom>
                <a:avLst/>
                <a:gdLst/>
                <a:ahLst/>
                <a:cxnLst/>
                <a:rect l="l" t="t" r="r" b="b"/>
                <a:pathLst>
                  <a:path w="4816592" h="407075" extrusionOk="0">
                    <a:moveTo>
                      <a:pt x="10160" y="0"/>
                    </a:moveTo>
                    <a:lnTo>
                      <a:pt x="4806433" y="0"/>
                    </a:lnTo>
                    <a:cubicBezTo>
                      <a:pt x="4809127" y="0"/>
                      <a:pt x="4811711" y="1070"/>
                      <a:pt x="4813617" y="2976"/>
                    </a:cubicBezTo>
                    <a:cubicBezTo>
                      <a:pt x="4815522" y="4881"/>
                      <a:pt x="4816592" y="7465"/>
                      <a:pt x="4816592" y="10160"/>
                    </a:cubicBezTo>
                    <a:lnTo>
                      <a:pt x="4816592" y="396915"/>
                    </a:lnTo>
                    <a:cubicBezTo>
                      <a:pt x="4816592" y="402527"/>
                      <a:pt x="4812043" y="407075"/>
                      <a:pt x="4806433" y="407075"/>
                    </a:cubicBezTo>
                    <a:lnTo>
                      <a:pt x="10160" y="407075"/>
                    </a:lnTo>
                    <a:cubicBezTo>
                      <a:pt x="4549" y="407075"/>
                      <a:pt x="0" y="402527"/>
                      <a:pt x="0" y="396915"/>
                    </a:cubicBezTo>
                    <a:lnTo>
                      <a:pt x="0" y="10160"/>
                    </a:lnTo>
                    <a:cubicBezTo>
                      <a:pt x="0" y="4549"/>
                      <a:pt x="4549" y="0"/>
                      <a:pt x="10160" y="0"/>
                    </a:cubicBezTo>
                    <a:close/>
                  </a:path>
                </a:pathLst>
              </a:custGeom>
              <a:solidFill>
                <a:srgbClr val="8E6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47625"/>
                <a:ext cx="4816593" cy="454700"/>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cxnSp>
          <p:nvCxnSpPr>
            <p:cNvPr id="334" name="Google Shape;334;p17"/>
            <p:cNvCxnSpPr/>
            <p:nvPr/>
          </p:nvCxnSpPr>
          <p:spPr>
            <a:xfrm>
              <a:off x="19979328" y="1480466"/>
              <a:ext cx="3718290" cy="0"/>
            </a:xfrm>
            <a:prstGeom prst="straightConnector1">
              <a:avLst/>
            </a:prstGeom>
            <a:noFill/>
            <a:ln w="50800" cap="flat" cmpd="sng">
              <a:solidFill>
                <a:srgbClr val="FFFFFF"/>
              </a:solidFill>
              <a:prstDash val="solid"/>
              <a:round/>
              <a:headEnd type="none" w="sm" len="sm"/>
              <a:tailEnd type="triangle" w="med" len="med"/>
            </a:ln>
          </p:spPr>
        </p:cxnSp>
      </p:grpSp>
      <p:pic>
        <p:nvPicPr>
          <p:cNvPr id="351" name="Google Shape;351;p17"/>
          <p:cNvPicPr preferRelativeResize="0"/>
          <p:nvPr/>
        </p:nvPicPr>
        <p:blipFill>
          <a:blip r:embed="rId3"/>
          <a:stretch>
            <a:fillRect/>
          </a:stretch>
        </p:blipFill>
        <p:spPr>
          <a:xfrm>
            <a:off x="16862800" y="7161562"/>
            <a:ext cx="2663275" cy="2670034"/>
          </a:xfrm>
          <a:prstGeom prst="rect">
            <a:avLst/>
          </a:prstGeom>
          <a:noFill/>
          <a:ln>
            <a:noFill/>
          </a:ln>
        </p:spPr>
      </p:pic>
      <p:pic>
        <p:nvPicPr>
          <p:cNvPr id="352" name="Google Shape;352;p17"/>
          <p:cNvPicPr preferRelativeResize="0"/>
          <p:nvPr/>
        </p:nvPicPr>
        <p:blipFill>
          <a:blip r:embed="rId4"/>
          <a:stretch>
            <a:fillRect/>
          </a:stretch>
        </p:blipFill>
        <p:spPr>
          <a:xfrm>
            <a:off x="15110576" y="1353326"/>
            <a:ext cx="2074075" cy="2074075"/>
          </a:xfrm>
          <a:prstGeom prst="rect">
            <a:avLst/>
          </a:prstGeom>
          <a:noFill/>
          <a:ln>
            <a:noFill/>
          </a:ln>
        </p:spPr>
      </p:pic>
      <p:sp>
        <p:nvSpPr>
          <p:cNvPr id="335" name="Google Shape;335;p17"/>
          <p:cNvSpPr txBox="1"/>
          <p:nvPr/>
        </p:nvSpPr>
        <p:spPr>
          <a:xfrm>
            <a:off x="128270" y="495300"/>
            <a:ext cx="17056100" cy="2400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3000" b="0" i="0" u="none" strike="noStrike" cap="none" dirty="0">
                <a:solidFill>
                  <a:srgbClr val="353499"/>
                </a:solidFill>
                <a:latin typeface="Anton"/>
                <a:ea typeface="Anton"/>
                <a:cs typeface="Anton"/>
                <a:sym typeface="Anton"/>
              </a:rPr>
              <a:t>METHODOLOGY</a:t>
            </a:r>
          </a:p>
        </p:txBody>
      </p:sp>
      <p:grpSp>
        <p:nvGrpSpPr>
          <p:cNvPr id="16" name="Google Shape;336;p17"/>
          <p:cNvGrpSpPr/>
          <p:nvPr/>
        </p:nvGrpSpPr>
        <p:grpSpPr>
          <a:xfrm>
            <a:off x="10834052" y="4987346"/>
            <a:ext cx="6848475" cy="1294765"/>
            <a:chOff x="0" y="-47625"/>
            <a:chExt cx="1247000" cy="1514174"/>
          </a:xfrm>
        </p:grpSpPr>
        <p:sp>
          <p:nvSpPr>
            <p:cNvPr id="17" name="Google Shape;337;p17"/>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8;p17"/>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658" name="Google Shape;658;p29"/>
          <p:cNvPicPr preferRelativeResize="0"/>
          <p:nvPr/>
        </p:nvPicPr>
        <p:blipFill>
          <a:blip r:embed="rId5"/>
          <a:stretch>
            <a:fillRect/>
          </a:stretch>
        </p:blipFill>
        <p:spPr>
          <a:xfrm>
            <a:off x="16307435" y="3847523"/>
            <a:ext cx="1846580" cy="1447165"/>
          </a:xfrm>
          <a:prstGeom prst="rect">
            <a:avLst/>
          </a:prstGeom>
          <a:noFill/>
          <a:ln>
            <a:noFill/>
          </a:ln>
        </p:spPr>
      </p:pic>
      <p:sp>
        <p:nvSpPr>
          <p:cNvPr id="3" name="Rectangle 2"/>
          <p:cNvSpPr/>
          <p:nvPr/>
        </p:nvSpPr>
        <p:spPr>
          <a:xfrm>
            <a:off x="10905926" y="5270369"/>
            <a:ext cx="6278444" cy="769441"/>
          </a:xfrm>
          <a:prstGeom prst="rect">
            <a:avLst/>
          </a:prstGeom>
        </p:spPr>
        <p:txBody>
          <a:bodyPr wrap="square">
            <a:spAutoFit/>
          </a:bodyPr>
          <a:lstStyle/>
          <a:p>
            <a:pPr lvl="0"/>
            <a:r>
              <a:rPr lang="en-US" sz="4400" dirty="0">
                <a:solidFill>
                  <a:srgbClr val="353499"/>
                </a:solidFill>
                <a:latin typeface="Anton"/>
                <a:ea typeface="Anton"/>
                <a:cs typeface="Anton"/>
                <a:sym typeface="Anton"/>
              </a:rPr>
              <a:t>Research Participants</a:t>
            </a:r>
          </a:p>
        </p:txBody>
      </p:sp>
      <p:grpSp>
        <p:nvGrpSpPr>
          <p:cNvPr id="31" name="Google Shape;336;p17">
            <a:extLst>
              <a:ext uri="{FF2B5EF4-FFF2-40B4-BE49-F238E27FC236}">
                <a16:creationId xmlns="" xmlns:a16="http://schemas.microsoft.com/office/drawing/2014/main" id="{0EB94602-647F-482A-ABBA-298EC29EDFB9}"/>
              </a:ext>
            </a:extLst>
          </p:cNvPr>
          <p:cNvGrpSpPr/>
          <p:nvPr/>
        </p:nvGrpSpPr>
        <p:grpSpPr>
          <a:xfrm>
            <a:off x="252730" y="2946400"/>
            <a:ext cx="7695955" cy="1294765"/>
            <a:chOff x="0" y="-47625"/>
            <a:chExt cx="1247000" cy="1514174"/>
          </a:xfrm>
        </p:grpSpPr>
        <p:sp>
          <p:nvSpPr>
            <p:cNvPr id="32" name="Google Shape;337;p17">
              <a:extLst>
                <a:ext uri="{FF2B5EF4-FFF2-40B4-BE49-F238E27FC236}">
                  <a16:creationId xmlns="" xmlns:a16="http://schemas.microsoft.com/office/drawing/2014/main" id="{2C9A131C-11E5-4B54-B678-C554D5931806}"/>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38;p17">
              <a:extLst>
                <a:ext uri="{FF2B5EF4-FFF2-40B4-BE49-F238E27FC236}">
                  <a16:creationId xmlns="" xmlns:a16="http://schemas.microsoft.com/office/drawing/2014/main" id="{4C803197-9A51-42F7-B658-380B26347EFA}"/>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6" name="Google Shape;345;p17">
            <a:extLst>
              <a:ext uri="{FF2B5EF4-FFF2-40B4-BE49-F238E27FC236}">
                <a16:creationId xmlns="" xmlns:a16="http://schemas.microsoft.com/office/drawing/2014/main" id="{B52D641D-D7FD-49CE-AE81-3836AAC0A306}"/>
              </a:ext>
            </a:extLst>
          </p:cNvPr>
          <p:cNvSpPr txBox="1"/>
          <p:nvPr/>
        </p:nvSpPr>
        <p:spPr>
          <a:xfrm>
            <a:off x="1518920" y="308864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6500" b="0" i="0" u="none" strike="noStrike" cap="none" dirty="0">
                <a:solidFill>
                  <a:srgbClr val="353499"/>
                </a:solidFill>
                <a:latin typeface="Anton"/>
                <a:ea typeface="Anton"/>
                <a:cs typeface="Anton"/>
                <a:sym typeface="Anton"/>
              </a:rPr>
              <a:t>Research Design</a:t>
            </a:r>
            <a:endParaRPr lang="en-US" sz="2400" b="0" i="0" u="none" strike="noStrike" cap="none" dirty="0">
              <a:solidFill>
                <a:srgbClr val="353499"/>
              </a:solidFill>
              <a:latin typeface="Anton"/>
              <a:ea typeface="Anton"/>
              <a:cs typeface="Anton"/>
              <a:sym typeface="Anton"/>
            </a:endParaRPr>
          </a:p>
        </p:txBody>
      </p:sp>
      <p:grpSp>
        <p:nvGrpSpPr>
          <p:cNvPr id="37" name="Google Shape;336;p17">
            <a:extLst>
              <a:ext uri="{FF2B5EF4-FFF2-40B4-BE49-F238E27FC236}">
                <a16:creationId xmlns="" xmlns:a16="http://schemas.microsoft.com/office/drawing/2014/main" id="{1EA5724D-5651-41CA-BECE-55973D16C5C9}"/>
              </a:ext>
            </a:extLst>
          </p:cNvPr>
          <p:cNvGrpSpPr/>
          <p:nvPr/>
        </p:nvGrpSpPr>
        <p:grpSpPr>
          <a:xfrm>
            <a:off x="9050652" y="2552700"/>
            <a:ext cx="6848475" cy="1294765"/>
            <a:chOff x="0" y="-47625"/>
            <a:chExt cx="1247000" cy="1514174"/>
          </a:xfrm>
        </p:grpSpPr>
        <p:sp>
          <p:nvSpPr>
            <p:cNvPr id="38" name="Google Shape;337;p17">
              <a:extLst>
                <a:ext uri="{FF2B5EF4-FFF2-40B4-BE49-F238E27FC236}">
                  <a16:creationId xmlns="" xmlns:a16="http://schemas.microsoft.com/office/drawing/2014/main" id="{A6D4E082-58D0-4CD6-BF0B-A7E11A807758}"/>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38;p17">
              <a:extLst>
                <a:ext uri="{FF2B5EF4-FFF2-40B4-BE49-F238E27FC236}">
                  <a16:creationId xmlns="" xmlns:a16="http://schemas.microsoft.com/office/drawing/2014/main" id="{39BB53D6-0438-41D7-BF85-437264C59EA0}"/>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40" name="Google Shape;345;p17">
            <a:extLst>
              <a:ext uri="{FF2B5EF4-FFF2-40B4-BE49-F238E27FC236}">
                <a16:creationId xmlns="" xmlns:a16="http://schemas.microsoft.com/office/drawing/2014/main" id="{46E67FD4-69DC-469E-A01C-2B52DB62934F}"/>
              </a:ext>
            </a:extLst>
          </p:cNvPr>
          <p:cNvSpPr txBox="1"/>
          <p:nvPr/>
        </p:nvSpPr>
        <p:spPr>
          <a:xfrm>
            <a:off x="9257662" y="281559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400" b="0" i="0" u="none" strike="noStrike" cap="none">
                <a:solidFill>
                  <a:srgbClr val="353499"/>
                </a:solidFill>
                <a:latin typeface="Anton"/>
                <a:ea typeface="Anton"/>
                <a:cs typeface="Anton"/>
                <a:sym typeface="Anton"/>
              </a:rPr>
              <a:t>Locale of the Study</a:t>
            </a:r>
          </a:p>
        </p:txBody>
      </p:sp>
      <p:pic>
        <p:nvPicPr>
          <p:cNvPr id="41" name="Google Shape;671;p29">
            <a:extLst>
              <a:ext uri="{FF2B5EF4-FFF2-40B4-BE49-F238E27FC236}">
                <a16:creationId xmlns="" xmlns:a16="http://schemas.microsoft.com/office/drawing/2014/main" id="{E6E4F87B-3AAE-4698-B353-C3DB8A6433B5}"/>
              </a:ext>
            </a:extLst>
          </p:cNvPr>
          <p:cNvPicPr preferRelativeResize="0"/>
          <p:nvPr/>
        </p:nvPicPr>
        <p:blipFill>
          <a:blip r:embed="rId6"/>
          <a:stretch>
            <a:fillRect/>
          </a:stretch>
        </p:blipFill>
        <p:spPr>
          <a:xfrm>
            <a:off x="372233" y="2946638"/>
            <a:ext cx="1137700" cy="1167327"/>
          </a:xfrm>
          <a:prstGeom prst="rect">
            <a:avLst/>
          </a:prstGeom>
          <a:noFill/>
          <a:ln>
            <a:noFill/>
          </a:ln>
        </p:spPr>
      </p:pic>
      <p:sp>
        <p:nvSpPr>
          <p:cNvPr id="42" name="Right Arrow 32">
            <a:extLst>
              <a:ext uri="{FF2B5EF4-FFF2-40B4-BE49-F238E27FC236}">
                <a16:creationId xmlns="" xmlns:a16="http://schemas.microsoft.com/office/drawing/2014/main" id="{3EB679CD-FB29-468D-8FA2-827CAE3EA0C3}"/>
              </a:ext>
            </a:extLst>
          </p:cNvPr>
          <p:cNvSpPr/>
          <p:nvPr/>
        </p:nvSpPr>
        <p:spPr>
          <a:xfrm>
            <a:off x="8155695" y="2952115"/>
            <a:ext cx="762000" cy="76200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3" name="Oval 42">
            <a:extLst>
              <a:ext uri="{FF2B5EF4-FFF2-40B4-BE49-F238E27FC236}">
                <a16:creationId xmlns="" xmlns:a16="http://schemas.microsoft.com/office/drawing/2014/main" id="{3A75ACF6-B7D1-4D2C-9AD9-C78D62F93721}"/>
              </a:ext>
            </a:extLst>
          </p:cNvPr>
          <p:cNvSpPr/>
          <p:nvPr/>
        </p:nvSpPr>
        <p:spPr>
          <a:xfrm>
            <a:off x="15295877" y="2161540"/>
            <a:ext cx="2038985" cy="2038985"/>
          </a:xfrm>
          <a:prstGeom prst="ellipse">
            <a:avLst/>
          </a:prstGeom>
          <a:blipFill rotWithShape="1">
            <a:blip r:embed="rId7"/>
            <a:stretch>
              <a:fillRect/>
            </a:stretch>
          </a:blip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29" name="Google Shape;336;p17">
            <a:extLst>
              <a:ext uri="{FF2B5EF4-FFF2-40B4-BE49-F238E27FC236}">
                <a16:creationId xmlns="" xmlns:a16="http://schemas.microsoft.com/office/drawing/2014/main" id="{91BD7B48-929C-46E5-9C6A-A5819643CAC8}"/>
              </a:ext>
            </a:extLst>
          </p:cNvPr>
          <p:cNvGrpSpPr/>
          <p:nvPr/>
        </p:nvGrpSpPr>
        <p:grpSpPr>
          <a:xfrm>
            <a:off x="4431665" y="4687570"/>
            <a:ext cx="6258560" cy="1961515"/>
            <a:chOff x="0" y="-47625"/>
            <a:chExt cx="1247000" cy="1514174"/>
          </a:xfrm>
        </p:grpSpPr>
        <p:sp>
          <p:nvSpPr>
            <p:cNvPr id="30" name="Google Shape;337;p17">
              <a:extLst>
                <a:ext uri="{FF2B5EF4-FFF2-40B4-BE49-F238E27FC236}">
                  <a16:creationId xmlns="" xmlns:a16="http://schemas.microsoft.com/office/drawing/2014/main" id="{CF8CD509-EE5B-4FA3-B66B-3F416D0ABE02}"/>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8;p17">
              <a:extLst>
                <a:ext uri="{FF2B5EF4-FFF2-40B4-BE49-F238E27FC236}">
                  <a16:creationId xmlns="" xmlns:a16="http://schemas.microsoft.com/office/drawing/2014/main" id="{FD4A22A4-2F72-4270-A251-796AF962EDFF}"/>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4" name="Google Shape;345;p17">
            <a:extLst>
              <a:ext uri="{FF2B5EF4-FFF2-40B4-BE49-F238E27FC236}">
                <a16:creationId xmlns="" xmlns:a16="http://schemas.microsoft.com/office/drawing/2014/main" id="{A01B7F85-B95B-4C1A-AF55-AF319D5E9ECA}"/>
              </a:ext>
            </a:extLst>
          </p:cNvPr>
          <p:cNvSpPr txBox="1"/>
          <p:nvPr/>
        </p:nvSpPr>
        <p:spPr>
          <a:xfrm>
            <a:off x="4620260" y="4817110"/>
            <a:ext cx="6434455" cy="118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400" b="0" i="0" u="none" strike="noStrike" cap="none">
                <a:solidFill>
                  <a:srgbClr val="353499"/>
                </a:solidFill>
                <a:latin typeface="Anton"/>
                <a:ea typeface="Anton"/>
                <a:cs typeface="Anton"/>
                <a:sym typeface="Anton"/>
              </a:rPr>
              <a:t>Data Gathering Procedures</a:t>
            </a:r>
          </a:p>
        </p:txBody>
      </p:sp>
      <p:pic>
        <p:nvPicPr>
          <p:cNvPr id="44" name="Google Shape;662;p29">
            <a:extLst>
              <a:ext uri="{FF2B5EF4-FFF2-40B4-BE49-F238E27FC236}">
                <a16:creationId xmlns="" xmlns:a16="http://schemas.microsoft.com/office/drawing/2014/main" id="{CB077B86-7196-4D41-8F94-283E39642C5F}"/>
              </a:ext>
            </a:extLst>
          </p:cNvPr>
          <p:cNvPicPr preferRelativeResize="0"/>
          <p:nvPr/>
        </p:nvPicPr>
        <p:blipFill>
          <a:blip r:embed="rId8"/>
          <a:stretch>
            <a:fillRect/>
          </a:stretch>
        </p:blipFill>
        <p:spPr>
          <a:xfrm>
            <a:off x="8621395" y="4909820"/>
            <a:ext cx="1861820" cy="1494790"/>
          </a:xfrm>
          <a:prstGeom prst="rect">
            <a:avLst/>
          </a:prstGeom>
          <a:noFill/>
          <a:ln>
            <a:noFill/>
          </a:ln>
        </p:spPr>
      </p:pic>
      <p:sp>
        <p:nvSpPr>
          <p:cNvPr id="46" name="Curved Down Arrow 35">
            <a:extLst>
              <a:ext uri="{FF2B5EF4-FFF2-40B4-BE49-F238E27FC236}">
                <a16:creationId xmlns="" xmlns:a16="http://schemas.microsoft.com/office/drawing/2014/main" id="{EE8EB080-A017-4D80-8C11-F864ED2B0437}"/>
              </a:ext>
            </a:extLst>
          </p:cNvPr>
          <p:cNvSpPr/>
          <p:nvPr/>
        </p:nvSpPr>
        <p:spPr>
          <a:xfrm rot="19920000" flipH="1" flipV="1">
            <a:off x="9980930" y="6446520"/>
            <a:ext cx="2346325" cy="908685"/>
          </a:xfrm>
          <a:prstGeom prst="curvedDownArrow">
            <a:avLst>
              <a:gd name="adj1" fmla="val 25000"/>
              <a:gd name="adj2" fmla="val 86133"/>
              <a:gd name="adj3" fmla="val 25000"/>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tx1"/>
              </a:solidFill>
            </a:endParaRPr>
          </a:p>
        </p:txBody>
      </p:sp>
      <p:sp>
        <p:nvSpPr>
          <p:cNvPr id="56" name="Curved Right Arrow 46">
            <a:extLst>
              <a:ext uri="{FF2B5EF4-FFF2-40B4-BE49-F238E27FC236}">
                <a16:creationId xmlns="" xmlns:a16="http://schemas.microsoft.com/office/drawing/2014/main" id="{771F014D-2EA6-402B-88EC-48F35E668A75}"/>
              </a:ext>
            </a:extLst>
          </p:cNvPr>
          <p:cNvSpPr/>
          <p:nvPr/>
        </p:nvSpPr>
        <p:spPr>
          <a:xfrm>
            <a:off x="1581785" y="5444490"/>
            <a:ext cx="2227580" cy="3763010"/>
          </a:xfrm>
          <a:prstGeom prst="curv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chemeClr val="tx1"/>
              </a:solidFill>
            </a:endParaRPr>
          </a:p>
        </p:txBody>
      </p:sp>
      <p:grpSp>
        <p:nvGrpSpPr>
          <p:cNvPr id="57" name="Google Shape;336;p17">
            <a:extLst>
              <a:ext uri="{FF2B5EF4-FFF2-40B4-BE49-F238E27FC236}">
                <a16:creationId xmlns="" xmlns:a16="http://schemas.microsoft.com/office/drawing/2014/main" id="{5BE46EBD-95B0-43D9-915F-E72CAF3CB8B8}"/>
              </a:ext>
            </a:extLst>
          </p:cNvPr>
          <p:cNvGrpSpPr/>
          <p:nvPr/>
        </p:nvGrpSpPr>
        <p:grpSpPr>
          <a:xfrm>
            <a:off x="4398010" y="7922895"/>
            <a:ext cx="6258560" cy="1471295"/>
            <a:chOff x="0" y="-47625"/>
            <a:chExt cx="1247000" cy="1514174"/>
          </a:xfrm>
        </p:grpSpPr>
        <p:sp>
          <p:nvSpPr>
            <p:cNvPr id="58" name="Google Shape;337;p17">
              <a:extLst>
                <a:ext uri="{FF2B5EF4-FFF2-40B4-BE49-F238E27FC236}">
                  <a16:creationId xmlns="" xmlns:a16="http://schemas.microsoft.com/office/drawing/2014/main" id="{D05F62BA-5AAA-44A7-8E53-005B96F81EF7}"/>
                </a:ext>
              </a:extLst>
            </p:cNvPr>
            <p:cNvSpPr/>
            <p:nvPr/>
          </p:nvSpPr>
          <p:spPr>
            <a:xfrm>
              <a:off x="0" y="0"/>
              <a:ext cx="1247000" cy="1466549"/>
            </a:xfrm>
            <a:custGeom>
              <a:avLst/>
              <a:gdLst/>
              <a:ahLst/>
              <a:cxnLst/>
              <a:rect l="l" t="t" r="r" b="b"/>
              <a:pathLst>
                <a:path w="1247000" h="1466549" extrusionOk="0">
                  <a:moveTo>
                    <a:pt x="47419" y="0"/>
                  </a:moveTo>
                  <a:lnTo>
                    <a:pt x="1199581" y="0"/>
                  </a:lnTo>
                  <a:cubicBezTo>
                    <a:pt x="1212158" y="0"/>
                    <a:pt x="1224219" y="4996"/>
                    <a:pt x="1233112" y="13889"/>
                  </a:cubicBezTo>
                  <a:cubicBezTo>
                    <a:pt x="1242004" y="22782"/>
                    <a:pt x="1247000" y="34843"/>
                    <a:pt x="1247000" y="47419"/>
                  </a:cubicBezTo>
                  <a:lnTo>
                    <a:pt x="1247000" y="1419130"/>
                  </a:lnTo>
                  <a:cubicBezTo>
                    <a:pt x="1247000" y="1431707"/>
                    <a:pt x="1242004" y="1443768"/>
                    <a:pt x="1233112" y="1452661"/>
                  </a:cubicBezTo>
                  <a:cubicBezTo>
                    <a:pt x="1224219" y="1461553"/>
                    <a:pt x="1212158" y="1466549"/>
                    <a:pt x="1199581" y="1466549"/>
                  </a:cubicBezTo>
                  <a:lnTo>
                    <a:pt x="47419" y="1466549"/>
                  </a:lnTo>
                  <a:cubicBezTo>
                    <a:pt x="34843" y="1466549"/>
                    <a:pt x="22782" y="1461553"/>
                    <a:pt x="13889" y="1452661"/>
                  </a:cubicBezTo>
                  <a:cubicBezTo>
                    <a:pt x="4996" y="1443768"/>
                    <a:pt x="0" y="1431707"/>
                    <a:pt x="0" y="1419130"/>
                  </a:cubicBezTo>
                  <a:lnTo>
                    <a:pt x="0" y="47419"/>
                  </a:lnTo>
                  <a:cubicBezTo>
                    <a:pt x="0" y="34843"/>
                    <a:pt x="4996" y="22782"/>
                    <a:pt x="13889" y="13889"/>
                  </a:cubicBezTo>
                  <a:cubicBezTo>
                    <a:pt x="22782" y="4996"/>
                    <a:pt x="34843" y="0"/>
                    <a:pt x="47419" y="0"/>
                  </a:cubicBezTo>
                  <a:close/>
                </a:path>
              </a:pathLst>
            </a:custGeom>
            <a:solidFill>
              <a:srgbClr val="000000">
                <a:alpha val="0"/>
              </a:srgbClr>
            </a:solidFill>
            <a:ln w="38100" cap="rnd" cmpd="sng">
              <a:solidFill>
                <a:srgbClr val="353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38;p17">
              <a:extLst>
                <a:ext uri="{FF2B5EF4-FFF2-40B4-BE49-F238E27FC236}">
                  <a16:creationId xmlns="" xmlns:a16="http://schemas.microsoft.com/office/drawing/2014/main" id="{C4A8F988-1999-4F2B-9247-C211AD2CB995}"/>
                </a:ext>
              </a:extLst>
            </p:cNvPr>
            <p:cNvSpPr txBox="1"/>
            <p:nvPr/>
          </p:nvSpPr>
          <p:spPr>
            <a:xfrm>
              <a:off x="0" y="-47625"/>
              <a:ext cx="1247000" cy="1514174"/>
            </a:xfrm>
            <a:prstGeom prst="rect">
              <a:avLst/>
            </a:prstGeom>
            <a:noFill/>
            <a:ln>
              <a:noFill/>
            </a:ln>
          </p:spPr>
          <p:txBody>
            <a:bodyPr spcFirstLastPara="1" wrap="square" lIns="50800" tIns="50800" rIns="50800" bIns="50800" anchor="ctr" anchorCtr="0">
              <a:noAutofit/>
            </a:bodyPr>
            <a:lstStyle/>
            <a:p>
              <a:pPr marL="0" marR="0" lvl="0" indent="0" algn="ctr" rtl="0">
                <a:lnSpc>
                  <a:spcPct val="187000"/>
                </a:lnSpc>
                <a:spcBef>
                  <a:spcPts val="0"/>
                </a:spcBef>
                <a:spcAft>
                  <a:spcPts val="0"/>
                </a:spcAft>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60" name="Google Shape;345;p17">
            <a:extLst>
              <a:ext uri="{FF2B5EF4-FFF2-40B4-BE49-F238E27FC236}">
                <a16:creationId xmlns="" xmlns:a16="http://schemas.microsoft.com/office/drawing/2014/main" id="{DE738602-AE29-41D8-A631-972907FB28CD}"/>
              </a:ext>
            </a:extLst>
          </p:cNvPr>
          <p:cNvSpPr txBox="1"/>
          <p:nvPr/>
        </p:nvSpPr>
        <p:spPr>
          <a:xfrm>
            <a:off x="4586605" y="8166735"/>
            <a:ext cx="6434455" cy="14884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5400" b="0" i="0" u="none" strike="noStrike" cap="none">
                <a:solidFill>
                  <a:srgbClr val="353499"/>
                </a:solidFill>
                <a:latin typeface="Anton"/>
                <a:ea typeface="Anton"/>
                <a:cs typeface="Anton"/>
                <a:sym typeface="Anton"/>
              </a:rPr>
              <a:t>Data Analysis </a:t>
            </a:r>
          </a:p>
        </p:txBody>
      </p:sp>
      <p:sp>
        <p:nvSpPr>
          <p:cNvPr id="61" name="TextBox 60">
            <a:extLst>
              <a:ext uri="{FF2B5EF4-FFF2-40B4-BE49-F238E27FC236}">
                <a16:creationId xmlns="" xmlns:a16="http://schemas.microsoft.com/office/drawing/2014/main" id="{9D42A17D-31F3-4909-9FA1-9D3E0C6F19E1}"/>
              </a:ext>
            </a:extLst>
          </p:cNvPr>
          <p:cNvSpPr txBox="1"/>
          <p:nvPr/>
        </p:nvSpPr>
        <p:spPr>
          <a:xfrm>
            <a:off x="10920061" y="7860030"/>
            <a:ext cx="5756650" cy="1569660"/>
          </a:xfrm>
          <a:prstGeom prst="rect">
            <a:avLst/>
          </a:prstGeom>
          <a:noFill/>
        </p:spPr>
        <p:txBody>
          <a:bodyPr wrap="square" rtlCol="0">
            <a:spAutoFit/>
          </a:bodyPr>
          <a:lstStyle/>
          <a:p>
            <a:r>
              <a:rPr lang="en-US" sz="3200" b="1" dirty="0">
                <a:solidFill>
                  <a:srgbClr val="002060"/>
                </a:solidFill>
              </a:rPr>
              <a:t>Mean, SD, Mode</a:t>
            </a:r>
          </a:p>
          <a:p>
            <a:r>
              <a:rPr lang="en-US" sz="3200" b="1" dirty="0">
                <a:solidFill>
                  <a:srgbClr val="002060"/>
                </a:solidFill>
              </a:rPr>
              <a:t>Chi-square analysis</a:t>
            </a:r>
          </a:p>
          <a:p>
            <a:r>
              <a:rPr lang="en-US" sz="3200" b="1" dirty="0">
                <a:solidFill>
                  <a:srgbClr val="002060"/>
                </a:solidFill>
              </a:rPr>
              <a:t>Binary logistic regression</a:t>
            </a:r>
            <a:endParaRPr lang="en-PH" sz="3200" b="1" dirty="0">
              <a:solidFill>
                <a:srgbClr val="002060"/>
              </a:solidFill>
            </a:endParaRPr>
          </a:p>
        </p:txBody>
      </p:sp>
    </p:spTree>
    <p:extLst>
      <p:ext uri="{BB962C8B-B14F-4D97-AF65-F5344CB8AC3E}">
        <p14:creationId xmlns:p14="http://schemas.microsoft.com/office/powerpoint/2010/main" val="4194230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2424</TotalTime>
  <Words>2372</Words>
  <Application>Microsoft Office PowerPoint</Application>
  <PresentationFormat>Custom</PresentationFormat>
  <Paragraphs>369</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Open Sans</vt:lpstr>
      <vt:lpstr>Arial Rounded MT Bold</vt:lpstr>
      <vt:lpstr>Calibri Light</vt:lpstr>
      <vt:lpstr>Anton</vt:lpstr>
      <vt:lpstr>Wingdings</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Marcelo</dc:creator>
  <cp:lastModifiedBy>Microsoft account</cp:lastModifiedBy>
  <cp:revision>207</cp:revision>
  <dcterms:created xsi:type="dcterms:W3CDTF">2024-05-31T03:54:00Z</dcterms:created>
  <dcterms:modified xsi:type="dcterms:W3CDTF">2024-11-19T00:24:26Z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DFB382E5FC19469C8B2DC879BC95682C_12</vt:lpwstr>
  </property>
  <property fmtid="{D5CDD505-2E9C-101B-9397-08002B2CF9AE}" pid="3" name="KSOProductBuildVer">
    <vt:lpwstr>1033-12.2.0.16909</vt:lpwstr>
  </property>
</Properties>
</file>