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66"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Roboto" panose="020B0604020202020204" charset="0"/>
      <p:regular r:id="rId17"/>
    </p:embeddedFont>
    <p:embeddedFont>
      <p:font typeface="Glacial Indifference Bold" panose="020B0604020202020204" charset="0"/>
      <p:regular r:id="rId18"/>
    </p:embeddedFont>
    <p:embeddedFont>
      <p:font typeface="Roboto Italics" panose="020B0604020202020204" charset="0"/>
      <p:regular r:id="rId19"/>
    </p:embeddedFont>
    <p:embeddedFont>
      <p:font typeface="Glacial Indifference" panose="020B0604020202020204" charset="0"/>
      <p:regular r:id="rId20"/>
    </p:embeddedFont>
    <p:embeddedFont>
      <p:font typeface="Roboto Bold" panose="020B0604020202020204" charset="0"/>
      <p:regular r:id="rId21"/>
    </p:embeddedFont>
    <p:embeddedFont>
      <p:font typeface="Roboto Bold Italics"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3221" autoAdjust="0"/>
  </p:normalViewPr>
  <p:slideViewPr>
    <p:cSldViewPr>
      <p:cViewPr>
        <p:scale>
          <a:sx n="32" d="100"/>
          <a:sy n="32" d="100"/>
        </p:scale>
        <p:origin x="1287"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20.11.2024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Photo shows a mangrove tree planting activity in a women-managed area in Zambales. The project aims to integrate FP/RH into marine conservation and climate change adaptation. Mangrove trees help coastal communities mitigate the effects of extreme weather events, specifically storm surge.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smtClean="0"/>
          </a:p>
          <a:p>
            <a:r>
              <a:rPr lang="en-US" dirty="0" smtClean="0"/>
              <a:t>The World Health Organization study shows that 3.6 billion people globally live in areas highly susceptible to climate change and approximately 250,000 additional deaths per year are expected between 2030 and 2050 from undernutrition, malaria, diarrhea and heat stress.  Records from the National Aeronautics and Space Administration (NASA) Goddard Institute for Space Studies on temperature also indicate continued global warming, with September 2023 being the highest recorded temperature since 1880. These data project an extremely vulnerable population and ecosystems with potentially irreversible effects and will continue to worsen if short- and long-term actions are not instituted. </a:t>
            </a:r>
          </a:p>
          <a:p>
            <a:endParaRPr lang="en-US" dirty="0" smtClean="0"/>
          </a:p>
          <a:p>
            <a:r>
              <a:rPr lang="en-US" dirty="0" smtClean="0"/>
              <a:t> Development challenges the Philippines face are interconnected—poverty, environmental degradation and unmet need for family planning.</a:t>
            </a:r>
          </a:p>
          <a:p>
            <a:endParaRPr lang="en-US" dirty="0" smtClean="0"/>
          </a:p>
          <a:p>
            <a:r>
              <a:rPr lang="en-US" dirty="0" smtClean="0"/>
              <a:t>Adverse effects of climate change compound all these challenges.</a:t>
            </a:r>
          </a:p>
          <a:p>
            <a:endParaRPr lang="en-US" dirty="0" smtClean="0"/>
          </a:p>
          <a:p>
            <a:r>
              <a:rPr lang="en-US" dirty="0" smtClean="0"/>
              <a:t>Population dynamics plays a pivotal role in determining human vulnerabilities and the ability to adapt to the impacts of climate change.</a:t>
            </a:r>
          </a:p>
          <a:p>
            <a:endParaRPr lang="en-US" dirty="0" smtClean="0"/>
          </a:p>
          <a:p>
            <a:r>
              <a:rPr lang="en-US" dirty="0" smtClean="0"/>
              <a:t>Development interventions that fully tap into the synergies between sectors are crucial to addressing the root causes of poverty, conserving the environment and combating climate change—holistically from a systems thinking perspective.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infographic shows the interconnectedness of sectors from a systems thinking perspective. At the center is FP/RH (population considerations), which is oftentimes overlooked.</a:t>
            </a:r>
          </a:p>
          <a:p>
            <a:endParaRPr lang="en-US" dirty="0" smtClean="0"/>
          </a:p>
          <a:p>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3006298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recognition of the role that population dynamics play in determining human vulnerabilities and the ability to adapt to the effects of climate change, PFPI undertook a rapid desk review of the national climate action policies, plans, strategies, and financing mechanisms of the Philippines to examine the extent to which FP/RH and gender issues are integrated into these instruments.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Since the PDP is the "mother" of all development plans, it can be used as a basis to advocate for the integration in other plans or the localized plans (RDPs and LGU development plans). The previous PDP actually prescribed integration through the PHE Approach but there was no documentation of how it was operationalized.</a:t>
            </a:r>
          </a:p>
          <a:p>
            <a:endParaRPr lang="en-US"/>
          </a:p>
          <a:p>
            <a:r>
              <a:rPr lang="en-US"/>
              <a:t>The NDRRMP includes a part on MISP. This highlights the importance of sustaining SRHR services amidst natural disasters (relevant to recent typhoon events)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While the GCF mentions and/or highlights the importance of these elements, it is common knowledge that accessing this fund is highly challenging because of its technical requirements.</a:t>
            </a:r>
          </a:p>
          <a:p>
            <a:endParaRPr lang="en-US"/>
          </a:p>
          <a:p>
            <a:r>
              <a:rPr lang="en-US"/>
              <a:t>*CCET-Mainstreams climate change in the national and sub-national budgeting processes; provides an avenue to assess the alignment and scale of mobilization of public funds based on the NCCAP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Limited Explicit Integration:  While some parts of the documents recognize these challenges, such as climate change-induced migration, there is a dearth of clear strategies or concrete actions to address these issues.</a:t>
            </a:r>
          </a:p>
          <a:p>
            <a:r>
              <a:rPr lang="en-US"/>
              <a:t>2. Fragmented Approaches: This results in missing the opportunity to fully address the interconnectedness of population, FP/RH, gender, and climate change. For example, while the NDRRMP acknowledges the disproportionate impact of disasters on vulnerable groups, including women, there is a lack of specific guidelines and proposed interventions that integrate FP/RH into disaster preparedness, response, and recovery.</a:t>
            </a:r>
          </a:p>
          <a:p>
            <a:r>
              <a:rPr lang="en-US"/>
              <a:t>3. Resource Allocation and Implementation: There is a need for more concrete budgeting and resource allocation for initiatives focusing explicitly on integrating population dynamics, FP/RH, and gender into climate change policies.</a:t>
            </a:r>
          </a:p>
          <a:p>
            <a:r>
              <a:rPr lang="en-US"/>
              <a:t>4. Policy-Program Coordination and Collaboration: Sectors often craft their own policies and implement programs in siloes (not coordinating with other sectors), e.g., LCCAP not coordinated  well with MHO.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PDP, NDRRMP and GCF can be leveraged as "test platforms" to demonstrate the integration of population dynamics, FP/RH, SRHR into climate action (i.e., low-hanging fruits).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EXPLICIT INTEGRATION</a:t>
            </a:r>
          </a:p>
          <a:p>
            <a:r>
              <a:rPr lang="en-US"/>
              <a:t>*Policy Updating: Participate in the review process for existing climate change policies like the NDC and NCCAP to explicitly integrate and articulate FP/RH, SRHR and population dynamics. Amend or supplement these policies with dedicated sections focusing on these elements. </a:t>
            </a:r>
          </a:p>
          <a:p>
            <a:r>
              <a:rPr lang="en-US"/>
              <a:t>Supplementary Guidelines: *Develop supplementary guidelines or frameworks specifically addressing the integration of population dynamics, FP/RH, SRHR and gender within climate change initiatives, providing detailed strategies and actions. </a:t>
            </a:r>
          </a:p>
          <a:p>
            <a:r>
              <a:rPr lang="en-US"/>
              <a:t>*Interlinkage Assessment: Conduct assessments to identify and highlight the interconnectedness between population dynamics and climate change impacts, ensuring a holistic approach in policy formulation.</a:t>
            </a:r>
          </a:p>
          <a:p>
            <a:endParaRPr lang="en-US"/>
          </a:p>
          <a:p>
            <a:r>
              <a:rPr lang="en-US"/>
              <a:t>RESOURCE ALLOCATION AND IMPLEMENTATION</a:t>
            </a:r>
          </a:p>
          <a:p>
            <a:r>
              <a:rPr lang="en-US"/>
              <a:t>*Dedicated Funding: Create dedicated budget allocations within the national budget for programs integrating population dynamics, FP/RH, SRHR and gender into climate change policies, plans and programs. Strengthen the CCET monitoring framework with the integration of gender lens (hence, FP/RH and SRHR as subcomponents). </a:t>
            </a:r>
          </a:p>
          <a:p>
            <a:r>
              <a:rPr lang="en-US"/>
              <a:t>*Capacity Building: Invest in capacity-building programs at the national and local levels to ensure effective implementation of integrated initiatives, providing training and resources to relevant agencies and LGUs.</a:t>
            </a:r>
          </a:p>
          <a:p>
            <a:endParaRPr lang="en-US"/>
          </a:p>
          <a:p>
            <a:r>
              <a:rPr lang="en-US"/>
              <a:t>POLICY-PROGRAM COORDINATION</a:t>
            </a:r>
          </a:p>
          <a:p>
            <a:r>
              <a:rPr lang="en-US"/>
              <a:t>*Convergence Points: Review coordination and collaboration mechanisms to address any gaps, challenges, and to identify potential areas for policy-program sectoral convergence.</a:t>
            </a:r>
          </a:p>
          <a:p>
            <a:r>
              <a:rPr lang="en-US"/>
              <a:t>*Interagency Working Groups: Establish interagency task forces or working groups that bring together representatives from climate change, health, gender and population management sectors to ensure collaborative efforts in policy formulation and implementation. Build on existing inter-agency bodies or working groups expanding their mandate if necessary. Also, ensure that there is representation of private sector and civil society groups.</a:t>
            </a:r>
          </a:p>
          <a:p>
            <a:r>
              <a:rPr lang="en-US"/>
              <a:t>*Knowledge Sharing Platforms: Develop platforms or forums for knowledge sharing and best practice dissemination among agencies, fostering collaboration and learning across sectors.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NAP, NDCIP and NDCGAP were not yet publicly available during the conduct of the study. However, PFPI was able to push for PHE to be included in the NAP, even though the final language is not explicit—it only says "integrated/cross-sectoral and multidisiplinary approaches" (1.2 Guiding Principles).</a:t>
            </a:r>
          </a:p>
          <a:p>
            <a:endParaRPr lang="en-US"/>
          </a:p>
          <a:p>
            <a:r>
              <a:rPr lang="en-US"/>
              <a:t>Mapping GEF- or GCF-funded projects in other countries that have successfully integrated population dynamics, FP/RH and SRHR and climate action will also be beneficial to provide models for replication in the Philippines.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234650" y="-322878"/>
            <a:ext cx="1047284" cy="10932756"/>
            <a:chOff x="0" y="0"/>
            <a:chExt cx="275828" cy="2879409"/>
          </a:xfrm>
        </p:grpSpPr>
        <p:sp>
          <p:nvSpPr>
            <p:cNvPr id="3" name="Freeform 3"/>
            <p:cNvSpPr/>
            <p:nvPr/>
          </p:nvSpPr>
          <p:spPr>
            <a:xfrm>
              <a:off x="0" y="0"/>
              <a:ext cx="275828" cy="2879409"/>
            </a:xfrm>
            <a:custGeom>
              <a:avLst/>
              <a:gdLst/>
              <a:ahLst/>
              <a:cxnLst/>
              <a:rect l="l" t="t" r="r" b="b"/>
              <a:pathLst>
                <a:path w="275828" h="2879409">
                  <a:moveTo>
                    <a:pt x="0" y="0"/>
                  </a:moveTo>
                  <a:lnTo>
                    <a:pt x="275828" y="0"/>
                  </a:lnTo>
                  <a:lnTo>
                    <a:pt x="275828" y="2879409"/>
                  </a:lnTo>
                  <a:lnTo>
                    <a:pt x="0" y="2879409"/>
                  </a:lnTo>
                  <a:close/>
                </a:path>
              </a:pathLst>
            </a:custGeom>
            <a:solidFill>
              <a:srgbClr val="0D98BA"/>
            </a:solidFill>
          </p:spPr>
        </p:sp>
        <p:sp>
          <p:nvSpPr>
            <p:cNvPr id="4" name="TextBox 4"/>
            <p:cNvSpPr txBox="1"/>
            <p:nvPr/>
          </p:nvSpPr>
          <p:spPr>
            <a:xfrm>
              <a:off x="0" y="-38100"/>
              <a:ext cx="275828" cy="2917509"/>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a:off x="10945125" y="691405"/>
            <a:ext cx="8939108" cy="8904189"/>
            <a:chOff x="0" y="0"/>
            <a:chExt cx="6502400" cy="6477000"/>
          </a:xfrm>
        </p:grpSpPr>
        <p:sp>
          <p:nvSpPr>
            <p:cNvPr id="6" name="Freeform 6"/>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3"/>
              <a:stretch>
                <a:fillRect l="-73858" t="-9329" r="-19873"/>
              </a:stretch>
            </a:blipFill>
          </p:spPr>
        </p:sp>
        <p:sp>
          <p:nvSpPr>
            <p:cNvPr id="7" name="Freeform 7"/>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0D98BA"/>
            </a:solidFill>
          </p:spPr>
        </p:sp>
      </p:grpSp>
      <p:grpSp>
        <p:nvGrpSpPr>
          <p:cNvPr id="8" name="Group 8"/>
          <p:cNvGrpSpPr/>
          <p:nvPr/>
        </p:nvGrpSpPr>
        <p:grpSpPr>
          <a:xfrm>
            <a:off x="10238490" y="6323012"/>
            <a:ext cx="2784475" cy="278447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98BA"/>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979546" y="743103"/>
            <a:ext cx="571194" cy="571194"/>
          </a:xfrm>
          <a:custGeom>
            <a:avLst/>
            <a:gdLst/>
            <a:ahLst/>
            <a:cxnLst/>
            <a:rect l="l" t="t" r="r" b="b"/>
            <a:pathLst>
              <a:path w="571194" h="571194">
                <a:moveTo>
                  <a:pt x="0" y="0"/>
                </a:moveTo>
                <a:lnTo>
                  <a:pt x="571194" y="0"/>
                </a:lnTo>
                <a:lnTo>
                  <a:pt x="571194" y="571194"/>
                </a:lnTo>
                <a:lnTo>
                  <a:pt x="0" y="571194"/>
                </a:lnTo>
                <a:lnTo>
                  <a:pt x="0" y="0"/>
                </a:lnTo>
                <a:close/>
              </a:path>
            </a:pathLst>
          </a:custGeom>
          <a:blipFill>
            <a:blip r:embed="rId4"/>
            <a:stretch>
              <a:fillRect/>
            </a:stretch>
          </a:blipFill>
        </p:spPr>
      </p:sp>
      <p:sp>
        <p:nvSpPr>
          <p:cNvPr id="12" name="TextBox 12"/>
          <p:cNvSpPr txBox="1"/>
          <p:nvPr/>
        </p:nvSpPr>
        <p:spPr>
          <a:xfrm>
            <a:off x="1979546" y="2229829"/>
            <a:ext cx="8258944" cy="4381500"/>
          </a:xfrm>
          <a:prstGeom prst="rect">
            <a:avLst/>
          </a:prstGeom>
        </p:spPr>
        <p:txBody>
          <a:bodyPr lIns="0" tIns="0" rIns="0" bIns="0" rtlCol="0" anchor="t">
            <a:spAutoFit/>
          </a:bodyPr>
          <a:lstStyle/>
          <a:p>
            <a:pPr algn="l">
              <a:lnSpc>
                <a:spcPts val="6951"/>
              </a:lnSpc>
            </a:pPr>
            <a:r>
              <a:rPr lang="en-US" sz="5792" b="1">
                <a:solidFill>
                  <a:srgbClr val="1459E2"/>
                </a:solidFill>
                <a:latin typeface="Glacial Indifference Bold"/>
                <a:ea typeface="Glacial Indifference Bold"/>
                <a:cs typeface="Glacial Indifference Bold"/>
                <a:sym typeface="Glacial Indifference Bold"/>
              </a:rPr>
              <a:t>Integration of FP and SRHR  into Climate Change Policies and Frameworks in the Philippines</a:t>
            </a:r>
          </a:p>
        </p:txBody>
      </p:sp>
      <p:sp>
        <p:nvSpPr>
          <p:cNvPr id="13" name="TextBox 13"/>
          <p:cNvSpPr txBox="1"/>
          <p:nvPr/>
        </p:nvSpPr>
        <p:spPr>
          <a:xfrm>
            <a:off x="1979546" y="8405812"/>
            <a:ext cx="6659559" cy="701675"/>
          </a:xfrm>
          <a:prstGeom prst="rect">
            <a:avLst/>
          </a:prstGeom>
        </p:spPr>
        <p:txBody>
          <a:bodyPr lIns="0" tIns="0" rIns="0" bIns="0" rtlCol="0" anchor="t">
            <a:spAutoFit/>
          </a:bodyPr>
          <a:lstStyle/>
          <a:p>
            <a:pPr algn="l">
              <a:lnSpc>
                <a:spcPts val="2799"/>
              </a:lnSpc>
            </a:pPr>
            <a:r>
              <a:rPr lang="en-US" sz="1999" b="1">
                <a:solidFill>
                  <a:srgbClr val="545454"/>
                </a:solidFill>
                <a:latin typeface="Roboto Bold"/>
                <a:ea typeface="Roboto Bold"/>
                <a:cs typeface="Roboto Bold"/>
                <a:sym typeface="Roboto Bold"/>
              </a:rPr>
              <a:t>FAITH I. BACON</a:t>
            </a:r>
          </a:p>
          <a:p>
            <a:pPr algn="l">
              <a:lnSpc>
                <a:spcPts val="2799"/>
              </a:lnSpc>
              <a:spcBef>
                <a:spcPct val="0"/>
              </a:spcBef>
            </a:pPr>
            <a:r>
              <a:rPr lang="en-US" sz="1999">
                <a:solidFill>
                  <a:srgbClr val="545454"/>
                </a:solidFill>
                <a:latin typeface="Roboto"/>
                <a:ea typeface="Roboto"/>
                <a:cs typeface="Roboto"/>
                <a:sym typeface="Roboto"/>
              </a:rPr>
              <a:t>Population, Environment and Development (PED) Advisor</a:t>
            </a:r>
          </a:p>
        </p:txBody>
      </p:sp>
      <p:sp>
        <p:nvSpPr>
          <p:cNvPr id="14" name="TextBox 14"/>
          <p:cNvSpPr txBox="1"/>
          <p:nvPr/>
        </p:nvSpPr>
        <p:spPr>
          <a:xfrm>
            <a:off x="2669528" y="793750"/>
            <a:ext cx="5982732" cy="422275"/>
          </a:xfrm>
          <a:prstGeom prst="rect">
            <a:avLst/>
          </a:prstGeom>
        </p:spPr>
        <p:txBody>
          <a:bodyPr lIns="0" tIns="0" rIns="0" bIns="0" rtlCol="0" anchor="t">
            <a:spAutoFit/>
          </a:bodyPr>
          <a:lstStyle/>
          <a:p>
            <a:pPr algn="l">
              <a:lnSpc>
                <a:spcPts val="3499"/>
              </a:lnSpc>
              <a:spcBef>
                <a:spcPct val="0"/>
              </a:spcBef>
            </a:pPr>
            <a:r>
              <a:rPr lang="en-US" sz="2499">
                <a:solidFill>
                  <a:srgbClr val="1459E2"/>
                </a:solidFill>
                <a:latin typeface="Roboto"/>
                <a:ea typeface="Roboto"/>
                <a:cs typeface="Roboto"/>
                <a:sym typeface="Roboto"/>
              </a:rPr>
              <a:t>PATH Foundation Philippines, Inc. (PFPI)</a:t>
            </a:r>
          </a:p>
        </p:txBody>
      </p:sp>
      <p:sp>
        <p:nvSpPr>
          <p:cNvPr id="15" name="TextBox 15"/>
          <p:cNvSpPr txBox="1"/>
          <p:nvPr/>
        </p:nvSpPr>
        <p:spPr>
          <a:xfrm>
            <a:off x="2019193" y="6761688"/>
            <a:ext cx="7283402" cy="772795"/>
          </a:xfrm>
          <a:prstGeom prst="rect">
            <a:avLst/>
          </a:prstGeom>
        </p:spPr>
        <p:txBody>
          <a:bodyPr lIns="0" tIns="0" rIns="0" bIns="0" rtlCol="0" anchor="t">
            <a:spAutoFit/>
          </a:bodyPr>
          <a:lstStyle/>
          <a:p>
            <a:pPr algn="l">
              <a:lnSpc>
                <a:spcPts val="3220"/>
              </a:lnSpc>
            </a:pPr>
            <a:r>
              <a:rPr lang="en-US" sz="2300" b="1">
                <a:solidFill>
                  <a:srgbClr val="000000"/>
                </a:solidFill>
                <a:latin typeface="Roboto Bold"/>
                <a:ea typeface="Roboto Bold"/>
                <a:cs typeface="Roboto Bold"/>
                <a:sym typeface="Roboto Bold"/>
              </a:rPr>
              <a:t>3rd National Conference on Family Planning</a:t>
            </a:r>
          </a:p>
          <a:p>
            <a:pPr algn="l">
              <a:lnSpc>
                <a:spcPts val="2940"/>
              </a:lnSpc>
              <a:spcBef>
                <a:spcPct val="0"/>
              </a:spcBef>
            </a:pPr>
            <a:r>
              <a:rPr lang="en-US" sz="2100">
                <a:solidFill>
                  <a:srgbClr val="000000"/>
                </a:solidFill>
                <a:latin typeface="Roboto"/>
                <a:ea typeface="Roboto"/>
                <a:cs typeface="Roboto"/>
                <a:sym typeface="Roboto"/>
              </a:rPr>
              <a:t>November 20–21, 2024 | Crowne Plaza Manila Galleria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D98BA"/>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945125" y="691405"/>
            <a:ext cx="8939108" cy="8904189"/>
            <a:chOff x="0" y="0"/>
            <a:chExt cx="6502400" cy="6477000"/>
          </a:xfrm>
        </p:grpSpPr>
        <p:sp>
          <p:nvSpPr>
            <p:cNvPr id="3" name="Freeform 3"/>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2"/>
              <a:stretch>
                <a:fillRect l="-24801" r="-24801"/>
              </a:stretch>
            </a:blipFill>
          </p:spPr>
        </p:sp>
        <p:sp>
          <p:nvSpPr>
            <p:cNvPr id="4" name="Freeform 4"/>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E5F1E5"/>
            </a:solidFill>
          </p:spPr>
        </p:sp>
      </p:grpSp>
      <p:grpSp>
        <p:nvGrpSpPr>
          <p:cNvPr id="5" name="Group 5"/>
          <p:cNvGrpSpPr/>
          <p:nvPr/>
        </p:nvGrpSpPr>
        <p:grpSpPr>
          <a:xfrm>
            <a:off x="10238490" y="6323012"/>
            <a:ext cx="2784475" cy="278447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F1E5"/>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8" name="AutoShape 8"/>
          <p:cNvSpPr/>
          <p:nvPr/>
        </p:nvSpPr>
        <p:spPr>
          <a:xfrm>
            <a:off x="1567526" y="4025887"/>
            <a:ext cx="2383689" cy="0"/>
          </a:xfrm>
          <a:prstGeom prst="line">
            <a:avLst/>
          </a:prstGeom>
          <a:ln w="133350" cap="flat">
            <a:solidFill>
              <a:srgbClr val="E5F1E5"/>
            </a:solidFill>
            <a:prstDash val="solid"/>
            <a:headEnd type="none" w="sm" len="sm"/>
            <a:tailEnd type="none" w="sm" len="sm"/>
          </a:ln>
        </p:spPr>
      </p:sp>
      <p:sp>
        <p:nvSpPr>
          <p:cNvPr id="9" name="Freeform 9"/>
          <p:cNvSpPr/>
          <p:nvPr/>
        </p:nvSpPr>
        <p:spPr>
          <a:xfrm>
            <a:off x="10327944" y="6431991"/>
            <a:ext cx="2605567" cy="2605567"/>
          </a:xfrm>
          <a:custGeom>
            <a:avLst/>
            <a:gdLst/>
            <a:ahLst/>
            <a:cxnLst/>
            <a:rect l="l" t="t" r="r" b="b"/>
            <a:pathLst>
              <a:path w="2605567" h="2605567">
                <a:moveTo>
                  <a:pt x="0" y="0"/>
                </a:moveTo>
                <a:lnTo>
                  <a:pt x="2605567" y="0"/>
                </a:lnTo>
                <a:lnTo>
                  <a:pt x="2605567" y="2605567"/>
                </a:lnTo>
                <a:lnTo>
                  <a:pt x="0" y="2605567"/>
                </a:lnTo>
                <a:lnTo>
                  <a:pt x="0" y="0"/>
                </a:lnTo>
                <a:close/>
              </a:path>
            </a:pathLst>
          </a:custGeom>
          <a:blipFill>
            <a:blip r:embed="rId3"/>
            <a:stretch>
              <a:fillRect/>
            </a:stretch>
          </a:blipFill>
        </p:spPr>
      </p:sp>
      <p:sp>
        <p:nvSpPr>
          <p:cNvPr id="10" name="TextBox 10"/>
          <p:cNvSpPr txBox="1"/>
          <p:nvPr/>
        </p:nvSpPr>
        <p:spPr>
          <a:xfrm>
            <a:off x="1567526" y="2345216"/>
            <a:ext cx="8308399" cy="1164358"/>
          </a:xfrm>
          <a:prstGeom prst="rect">
            <a:avLst/>
          </a:prstGeom>
        </p:spPr>
        <p:txBody>
          <a:bodyPr lIns="0" tIns="0" rIns="0" bIns="0" rtlCol="0" anchor="t">
            <a:spAutoFit/>
          </a:bodyPr>
          <a:lstStyle/>
          <a:p>
            <a:pPr algn="l">
              <a:lnSpc>
                <a:spcPts val="9043"/>
              </a:lnSpc>
            </a:pPr>
            <a:r>
              <a:rPr lang="en-US" sz="7863" b="1">
                <a:solidFill>
                  <a:srgbClr val="E5F1E5"/>
                </a:solidFill>
                <a:latin typeface="Glacial Indifference Bold"/>
                <a:ea typeface="Glacial Indifference Bold"/>
                <a:cs typeface="Glacial Indifference Bold"/>
                <a:sym typeface="Glacial Indifference Bold"/>
              </a:rPr>
              <a:t>GET IN TOUCH</a:t>
            </a:r>
          </a:p>
        </p:txBody>
      </p:sp>
      <p:sp>
        <p:nvSpPr>
          <p:cNvPr id="11" name="TextBox 11"/>
          <p:cNvSpPr txBox="1"/>
          <p:nvPr/>
        </p:nvSpPr>
        <p:spPr>
          <a:xfrm>
            <a:off x="1567526" y="4606912"/>
            <a:ext cx="2740876" cy="507366"/>
          </a:xfrm>
          <a:prstGeom prst="rect">
            <a:avLst/>
          </a:prstGeom>
        </p:spPr>
        <p:txBody>
          <a:bodyPr lIns="0" tIns="0" rIns="0" bIns="0" rtlCol="0" anchor="t">
            <a:spAutoFit/>
          </a:bodyPr>
          <a:lstStyle/>
          <a:p>
            <a:pPr algn="l">
              <a:lnSpc>
                <a:spcPts val="4059"/>
              </a:lnSpc>
              <a:spcBef>
                <a:spcPct val="0"/>
              </a:spcBef>
            </a:pPr>
            <a:r>
              <a:rPr lang="en-US" sz="2899" b="1">
                <a:solidFill>
                  <a:srgbClr val="F4F4F4"/>
                </a:solidFill>
                <a:latin typeface="Roboto Bold"/>
                <a:ea typeface="Roboto Bold"/>
                <a:cs typeface="Roboto Bold"/>
                <a:sym typeface="Roboto Bold"/>
              </a:rPr>
              <a:t>Message Us</a:t>
            </a:r>
          </a:p>
        </p:txBody>
      </p:sp>
      <p:sp>
        <p:nvSpPr>
          <p:cNvPr id="12" name="TextBox 12"/>
          <p:cNvSpPr txBox="1"/>
          <p:nvPr/>
        </p:nvSpPr>
        <p:spPr>
          <a:xfrm>
            <a:off x="1567526" y="5147783"/>
            <a:ext cx="4693501" cy="422275"/>
          </a:xfrm>
          <a:prstGeom prst="rect">
            <a:avLst/>
          </a:prstGeom>
        </p:spPr>
        <p:txBody>
          <a:bodyPr lIns="0" tIns="0" rIns="0" bIns="0" rtlCol="0" anchor="t">
            <a:spAutoFit/>
          </a:bodyPr>
          <a:lstStyle/>
          <a:p>
            <a:pPr algn="l">
              <a:lnSpc>
                <a:spcPts val="3499"/>
              </a:lnSpc>
              <a:spcBef>
                <a:spcPct val="0"/>
              </a:spcBef>
            </a:pPr>
            <a:r>
              <a:rPr lang="en-US" sz="2499">
                <a:solidFill>
                  <a:srgbClr val="F4F4F4"/>
                </a:solidFill>
                <a:latin typeface="Roboto"/>
                <a:ea typeface="Roboto"/>
                <a:cs typeface="Roboto"/>
                <a:sym typeface="Roboto"/>
              </a:rPr>
              <a:t>info@pfpi.org</a:t>
            </a:r>
          </a:p>
        </p:txBody>
      </p:sp>
      <p:sp>
        <p:nvSpPr>
          <p:cNvPr id="13" name="TextBox 13"/>
          <p:cNvSpPr txBox="1"/>
          <p:nvPr/>
        </p:nvSpPr>
        <p:spPr>
          <a:xfrm>
            <a:off x="1567526" y="6121586"/>
            <a:ext cx="3645751" cy="507366"/>
          </a:xfrm>
          <a:prstGeom prst="rect">
            <a:avLst/>
          </a:prstGeom>
        </p:spPr>
        <p:txBody>
          <a:bodyPr lIns="0" tIns="0" rIns="0" bIns="0" rtlCol="0" anchor="t">
            <a:spAutoFit/>
          </a:bodyPr>
          <a:lstStyle/>
          <a:p>
            <a:pPr algn="l">
              <a:lnSpc>
                <a:spcPts val="4059"/>
              </a:lnSpc>
              <a:spcBef>
                <a:spcPct val="0"/>
              </a:spcBef>
            </a:pPr>
            <a:r>
              <a:rPr lang="en-US" sz="2899" b="1">
                <a:solidFill>
                  <a:srgbClr val="F4F4F4"/>
                </a:solidFill>
                <a:latin typeface="Roboto Bold"/>
                <a:ea typeface="Roboto Bold"/>
                <a:cs typeface="Roboto Bold"/>
                <a:sym typeface="Roboto Bold"/>
              </a:rPr>
              <a:t>Mailing Address</a:t>
            </a:r>
          </a:p>
        </p:txBody>
      </p:sp>
      <p:sp>
        <p:nvSpPr>
          <p:cNvPr id="14" name="TextBox 14"/>
          <p:cNvSpPr txBox="1"/>
          <p:nvPr/>
        </p:nvSpPr>
        <p:spPr>
          <a:xfrm>
            <a:off x="1567526" y="6662458"/>
            <a:ext cx="6781612" cy="860425"/>
          </a:xfrm>
          <a:prstGeom prst="rect">
            <a:avLst/>
          </a:prstGeom>
        </p:spPr>
        <p:txBody>
          <a:bodyPr lIns="0" tIns="0" rIns="0" bIns="0" rtlCol="0" anchor="t">
            <a:spAutoFit/>
          </a:bodyPr>
          <a:lstStyle/>
          <a:p>
            <a:pPr algn="l">
              <a:lnSpc>
                <a:spcPts val="3499"/>
              </a:lnSpc>
              <a:spcBef>
                <a:spcPct val="0"/>
              </a:spcBef>
            </a:pPr>
            <a:r>
              <a:rPr lang="en-US" sz="2499">
                <a:solidFill>
                  <a:srgbClr val="F4F4F4"/>
                </a:solidFill>
                <a:latin typeface="Roboto"/>
                <a:ea typeface="Roboto"/>
                <a:cs typeface="Roboto"/>
                <a:sym typeface="Roboto"/>
              </a:rPr>
              <a:t>22/F Unit 2205 Cityland Condominium 10, Tower II 154 H. V. Dela Costa St.,  Makati City</a:t>
            </a:r>
          </a:p>
        </p:txBody>
      </p:sp>
      <p:sp>
        <p:nvSpPr>
          <p:cNvPr id="15" name="TextBox 15"/>
          <p:cNvSpPr txBox="1"/>
          <p:nvPr/>
        </p:nvSpPr>
        <p:spPr>
          <a:xfrm>
            <a:off x="1567526" y="8074411"/>
            <a:ext cx="3860064" cy="507366"/>
          </a:xfrm>
          <a:prstGeom prst="rect">
            <a:avLst/>
          </a:prstGeom>
        </p:spPr>
        <p:txBody>
          <a:bodyPr lIns="0" tIns="0" rIns="0" bIns="0" rtlCol="0" anchor="t">
            <a:spAutoFit/>
          </a:bodyPr>
          <a:lstStyle/>
          <a:p>
            <a:pPr algn="l">
              <a:lnSpc>
                <a:spcPts val="4059"/>
              </a:lnSpc>
              <a:spcBef>
                <a:spcPct val="0"/>
              </a:spcBef>
            </a:pPr>
            <a:r>
              <a:rPr lang="en-US" sz="2899" b="1">
                <a:solidFill>
                  <a:srgbClr val="F4F4F4"/>
                </a:solidFill>
                <a:latin typeface="Roboto Bold"/>
                <a:ea typeface="Roboto Bold"/>
                <a:cs typeface="Roboto Bold"/>
                <a:sym typeface="Roboto Bold"/>
              </a:rPr>
              <a:t>Website</a:t>
            </a:r>
          </a:p>
        </p:txBody>
      </p:sp>
      <p:sp>
        <p:nvSpPr>
          <p:cNvPr id="16" name="TextBox 16"/>
          <p:cNvSpPr txBox="1"/>
          <p:nvPr/>
        </p:nvSpPr>
        <p:spPr>
          <a:xfrm>
            <a:off x="1567526" y="8615282"/>
            <a:ext cx="4693501" cy="422275"/>
          </a:xfrm>
          <a:prstGeom prst="rect">
            <a:avLst/>
          </a:prstGeom>
        </p:spPr>
        <p:txBody>
          <a:bodyPr lIns="0" tIns="0" rIns="0" bIns="0" rtlCol="0" anchor="t">
            <a:spAutoFit/>
          </a:bodyPr>
          <a:lstStyle/>
          <a:p>
            <a:pPr algn="l">
              <a:lnSpc>
                <a:spcPts val="3499"/>
              </a:lnSpc>
              <a:spcBef>
                <a:spcPct val="0"/>
              </a:spcBef>
            </a:pPr>
            <a:r>
              <a:rPr lang="en-US" sz="2499">
                <a:solidFill>
                  <a:srgbClr val="F4F4F4"/>
                </a:solidFill>
                <a:latin typeface="Roboto"/>
                <a:ea typeface="Roboto"/>
                <a:cs typeface="Roboto"/>
                <a:sym typeface="Roboto"/>
              </a:rPr>
              <a:t>www.pfpi.org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rot="5400000">
            <a:off x="-1421434" y="3046502"/>
            <a:ext cx="8387990" cy="4193995"/>
          </a:xfrm>
          <a:custGeom>
            <a:avLst/>
            <a:gdLst/>
            <a:ahLst/>
            <a:cxnLst/>
            <a:rect l="l" t="t" r="r" b="b"/>
            <a:pathLst>
              <a:path w="8387990" h="4193995">
                <a:moveTo>
                  <a:pt x="0" y="0"/>
                </a:moveTo>
                <a:lnTo>
                  <a:pt x="8387990" y="0"/>
                </a:lnTo>
                <a:lnTo>
                  <a:pt x="8387990" y="4193996"/>
                </a:lnTo>
                <a:lnTo>
                  <a:pt x="0" y="419399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3" name="Group 3"/>
          <p:cNvGrpSpPr/>
          <p:nvPr/>
        </p:nvGrpSpPr>
        <p:grpSpPr>
          <a:xfrm>
            <a:off x="5257800" y="571500"/>
            <a:ext cx="10363200" cy="9143999"/>
            <a:chOff x="0" y="0"/>
            <a:chExt cx="6350000" cy="6349975"/>
          </a:xfrm>
        </p:grpSpPr>
        <p:sp>
          <p:nvSpPr>
            <p:cNvPr id="4" name="Freeform 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a:stretch>
            </a:blipFill>
          </p:spPr>
        </p:sp>
      </p:grpSp>
      <p:sp>
        <p:nvSpPr>
          <p:cNvPr id="5" name="Freeform 5"/>
          <p:cNvSpPr/>
          <p:nvPr/>
        </p:nvSpPr>
        <p:spPr>
          <a:xfrm>
            <a:off x="15165272" y="7407641"/>
            <a:ext cx="3859709" cy="3859709"/>
          </a:xfrm>
          <a:custGeom>
            <a:avLst/>
            <a:gdLst/>
            <a:ahLst/>
            <a:cxnLst/>
            <a:rect l="l" t="t" r="r" b="b"/>
            <a:pathLst>
              <a:path w="3859709" h="3859709">
                <a:moveTo>
                  <a:pt x="0" y="0"/>
                </a:moveTo>
                <a:lnTo>
                  <a:pt x="3859708" y="0"/>
                </a:lnTo>
                <a:lnTo>
                  <a:pt x="3859708" y="3859708"/>
                </a:lnTo>
                <a:lnTo>
                  <a:pt x="0" y="38597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TextBox 6"/>
          <p:cNvSpPr txBox="1"/>
          <p:nvPr/>
        </p:nvSpPr>
        <p:spPr>
          <a:xfrm>
            <a:off x="8703458" y="978080"/>
            <a:ext cx="7164454" cy="836295"/>
          </a:xfrm>
          <a:prstGeom prst="rect">
            <a:avLst/>
          </a:prstGeom>
        </p:spPr>
        <p:txBody>
          <a:bodyPr lIns="0" tIns="0" rIns="0" bIns="0" rtlCol="0" anchor="t">
            <a:spAutoFit/>
          </a:bodyPr>
          <a:lstStyle/>
          <a:p>
            <a:pPr algn="l">
              <a:lnSpc>
                <a:spcPts val="6555"/>
              </a:lnSpc>
            </a:pPr>
            <a:r>
              <a:rPr lang="en-US" sz="5700" b="1" dirty="0">
                <a:solidFill>
                  <a:srgbClr val="1459E2"/>
                </a:solidFill>
                <a:latin typeface="Glacial Indifference Bold"/>
                <a:ea typeface="Glacial Indifference Bold"/>
                <a:cs typeface="Glacial Indifference Bold"/>
                <a:sym typeface="Glacial Indifference Bold"/>
              </a:rPr>
              <a:t>Rationale</a:t>
            </a:r>
          </a:p>
        </p:txBody>
      </p:sp>
    </p:spTree>
    <p:extLst>
      <p:ext uri="{BB962C8B-B14F-4D97-AF65-F5344CB8AC3E}">
        <p14:creationId xmlns:p14="http://schemas.microsoft.com/office/powerpoint/2010/main" val="2671234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rot="5400000">
            <a:off x="-629499" y="3314700"/>
            <a:ext cx="7315200" cy="3657600"/>
          </a:xfrm>
          <a:custGeom>
            <a:avLst/>
            <a:gdLst/>
            <a:ahLst/>
            <a:cxnLst/>
            <a:rect l="l" t="t" r="r" b="b"/>
            <a:pathLst>
              <a:path w="7315200" h="3657600">
                <a:moveTo>
                  <a:pt x="0" y="0"/>
                </a:moveTo>
                <a:lnTo>
                  <a:pt x="7315200" y="0"/>
                </a:lnTo>
                <a:lnTo>
                  <a:pt x="7315200" y="3657600"/>
                </a:lnTo>
                <a:lnTo>
                  <a:pt x="0" y="36576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3" name="Group 3"/>
          <p:cNvGrpSpPr/>
          <p:nvPr/>
        </p:nvGrpSpPr>
        <p:grpSpPr>
          <a:xfrm>
            <a:off x="1892889" y="2179500"/>
            <a:ext cx="5928024" cy="5928000"/>
            <a:chOff x="0" y="0"/>
            <a:chExt cx="6350000" cy="6349975"/>
          </a:xfrm>
        </p:grpSpPr>
        <p:sp>
          <p:nvSpPr>
            <p:cNvPr id="4" name="Freeform 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a:stretch>
            </a:blipFill>
          </p:spPr>
        </p:sp>
      </p:grpSp>
      <p:sp>
        <p:nvSpPr>
          <p:cNvPr id="5" name="Freeform 5"/>
          <p:cNvSpPr/>
          <p:nvPr/>
        </p:nvSpPr>
        <p:spPr>
          <a:xfrm>
            <a:off x="14888904" y="7191384"/>
            <a:ext cx="3859709" cy="3859709"/>
          </a:xfrm>
          <a:custGeom>
            <a:avLst/>
            <a:gdLst/>
            <a:ahLst/>
            <a:cxnLst/>
            <a:rect l="l" t="t" r="r" b="b"/>
            <a:pathLst>
              <a:path w="3859709" h="3859709">
                <a:moveTo>
                  <a:pt x="0" y="0"/>
                </a:moveTo>
                <a:lnTo>
                  <a:pt x="3859709" y="0"/>
                </a:lnTo>
                <a:lnTo>
                  <a:pt x="3859709" y="3859708"/>
                </a:lnTo>
                <a:lnTo>
                  <a:pt x="0" y="38597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TextBox 6"/>
          <p:cNvSpPr txBox="1"/>
          <p:nvPr/>
        </p:nvSpPr>
        <p:spPr>
          <a:xfrm>
            <a:off x="8591265" y="2208075"/>
            <a:ext cx="7164454" cy="836295"/>
          </a:xfrm>
          <a:prstGeom prst="rect">
            <a:avLst/>
          </a:prstGeom>
        </p:spPr>
        <p:txBody>
          <a:bodyPr lIns="0" tIns="0" rIns="0" bIns="0" rtlCol="0" anchor="t">
            <a:spAutoFit/>
          </a:bodyPr>
          <a:lstStyle/>
          <a:p>
            <a:pPr algn="l">
              <a:lnSpc>
                <a:spcPts val="6555"/>
              </a:lnSpc>
            </a:pPr>
            <a:r>
              <a:rPr lang="en-US" sz="5700" b="1">
                <a:solidFill>
                  <a:srgbClr val="1459E2"/>
                </a:solidFill>
                <a:latin typeface="Glacial Indifference Bold"/>
                <a:ea typeface="Glacial Indifference Bold"/>
                <a:cs typeface="Glacial Indifference Bold"/>
                <a:sym typeface="Glacial Indifference Bold"/>
              </a:rPr>
              <a:t>Study Objective</a:t>
            </a:r>
          </a:p>
        </p:txBody>
      </p:sp>
      <p:sp>
        <p:nvSpPr>
          <p:cNvPr id="7" name="TextBox 7"/>
          <p:cNvSpPr txBox="1"/>
          <p:nvPr/>
        </p:nvSpPr>
        <p:spPr>
          <a:xfrm>
            <a:off x="8591265" y="3236135"/>
            <a:ext cx="7776539" cy="4465844"/>
          </a:xfrm>
          <a:prstGeom prst="rect">
            <a:avLst/>
          </a:prstGeom>
        </p:spPr>
        <p:txBody>
          <a:bodyPr lIns="0" tIns="0" rIns="0" bIns="0" rtlCol="0" anchor="t">
            <a:spAutoFit/>
          </a:bodyPr>
          <a:lstStyle/>
          <a:p>
            <a:pPr marL="656160" lvl="1" indent="-328080" algn="l">
              <a:lnSpc>
                <a:spcPts val="3950"/>
              </a:lnSpc>
              <a:buFont typeface="Arial"/>
              <a:buChar char="•"/>
            </a:pPr>
            <a:r>
              <a:rPr lang="en-US" sz="3039">
                <a:solidFill>
                  <a:srgbClr val="000000"/>
                </a:solidFill>
                <a:latin typeface="Roboto"/>
                <a:ea typeface="Roboto"/>
                <a:cs typeface="Roboto"/>
                <a:sym typeface="Roboto"/>
              </a:rPr>
              <a:t>Identify existing gaps, challenges and opportunities for FP/RH and SRHR integration through a rapid scan of the national climate change plans, policies, strategies and financing in the Philippines</a:t>
            </a:r>
          </a:p>
          <a:p>
            <a:pPr marL="656160" lvl="1" indent="-328080" algn="l">
              <a:lnSpc>
                <a:spcPts val="3950"/>
              </a:lnSpc>
              <a:buFont typeface="Arial"/>
              <a:buChar char="•"/>
            </a:pPr>
            <a:r>
              <a:rPr lang="en-US" sz="3039">
                <a:solidFill>
                  <a:srgbClr val="000000"/>
                </a:solidFill>
                <a:latin typeface="Roboto"/>
                <a:ea typeface="Roboto"/>
                <a:cs typeface="Roboto"/>
                <a:sym typeface="Roboto"/>
              </a:rPr>
              <a:t>Use the results of the study to inform advocacy on PHE integration, specifically in climate action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2386279" y="0"/>
            <a:ext cx="10287000" cy="10287000"/>
            <a:chOff x="0" y="0"/>
            <a:chExt cx="6350000" cy="6350000"/>
          </a:xfrm>
        </p:grpSpPr>
        <p:sp>
          <p:nvSpPr>
            <p:cNvPr id="3" name="Freeform 3"/>
            <p:cNvSpPr/>
            <p:nvPr/>
          </p:nvSpPr>
          <p:spPr>
            <a:xfrm>
              <a:off x="31877" y="31877"/>
              <a:ext cx="6286246" cy="6286246"/>
            </a:xfrm>
            <a:custGeom>
              <a:avLst/>
              <a:gdLst/>
              <a:ahLst/>
              <a:cxnLst/>
              <a:rect l="l" t="t" r="r" b="b"/>
              <a:pathLst>
                <a:path w="6286246" h="6286246">
                  <a:moveTo>
                    <a:pt x="3143123" y="0"/>
                  </a:moveTo>
                  <a:cubicBezTo>
                    <a:pt x="1407287" y="0"/>
                    <a:pt x="0" y="1407287"/>
                    <a:pt x="0" y="3143123"/>
                  </a:cubicBezTo>
                  <a:cubicBezTo>
                    <a:pt x="0" y="4878959"/>
                    <a:pt x="1407287" y="6286246"/>
                    <a:pt x="3143123" y="6286246"/>
                  </a:cubicBezTo>
                  <a:cubicBezTo>
                    <a:pt x="4878959" y="6286246"/>
                    <a:pt x="6286246" y="4878959"/>
                    <a:pt x="6286246" y="3143123"/>
                  </a:cubicBezTo>
                  <a:cubicBezTo>
                    <a:pt x="6286246" y="1407287"/>
                    <a:pt x="4878959" y="0"/>
                    <a:pt x="3143123" y="0"/>
                  </a:cubicBezTo>
                  <a:close/>
                  <a:moveTo>
                    <a:pt x="3143123" y="4701413"/>
                  </a:moveTo>
                  <a:cubicBezTo>
                    <a:pt x="2282444" y="4701413"/>
                    <a:pt x="1584833" y="4003675"/>
                    <a:pt x="1584833" y="3143123"/>
                  </a:cubicBezTo>
                  <a:cubicBezTo>
                    <a:pt x="1584833" y="2282571"/>
                    <a:pt x="2282444" y="1584833"/>
                    <a:pt x="3143123" y="1584833"/>
                  </a:cubicBezTo>
                  <a:cubicBezTo>
                    <a:pt x="4003802" y="1584833"/>
                    <a:pt x="4701413" y="2282444"/>
                    <a:pt x="4701413" y="3143123"/>
                  </a:cubicBezTo>
                  <a:cubicBezTo>
                    <a:pt x="4701413" y="4003802"/>
                    <a:pt x="4003802" y="4701413"/>
                    <a:pt x="3143123" y="4701413"/>
                  </a:cubicBezTo>
                  <a:close/>
                </a:path>
              </a:pathLst>
            </a:custGeom>
            <a:blipFill>
              <a:blip r:embed="rId3"/>
              <a:stretch>
                <a:fillRect l="-22073" r="-63685"/>
              </a:stretch>
            </a:blipFill>
          </p:spPr>
        </p:sp>
      </p:grpSp>
      <p:graphicFrame>
        <p:nvGraphicFramePr>
          <p:cNvPr id="4" name="Table 4"/>
          <p:cNvGraphicFramePr>
            <a:graphicFrameLocks noGrp="1"/>
          </p:cNvGraphicFramePr>
          <p:nvPr/>
        </p:nvGraphicFramePr>
        <p:xfrm>
          <a:off x="1028700" y="1965276"/>
          <a:ext cx="10017461" cy="7933945"/>
        </p:xfrm>
        <a:graphic>
          <a:graphicData uri="http://schemas.openxmlformats.org/drawingml/2006/table">
            <a:tbl>
              <a:tblPr/>
              <a:tblGrid>
                <a:gridCol w="2990141">
                  <a:extLst>
                    <a:ext uri="{9D8B030D-6E8A-4147-A177-3AD203B41FA5}">
                      <a16:colId xmlns:a16="http://schemas.microsoft.com/office/drawing/2014/main" val="20000"/>
                    </a:ext>
                  </a:extLst>
                </a:gridCol>
                <a:gridCol w="1868251">
                  <a:extLst>
                    <a:ext uri="{9D8B030D-6E8A-4147-A177-3AD203B41FA5}">
                      <a16:colId xmlns:a16="http://schemas.microsoft.com/office/drawing/2014/main" val="20001"/>
                    </a:ext>
                  </a:extLst>
                </a:gridCol>
                <a:gridCol w="1714567">
                  <a:extLst>
                    <a:ext uri="{9D8B030D-6E8A-4147-A177-3AD203B41FA5}">
                      <a16:colId xmlns:a16="http://schemas.microsoft.com/office/drawing/2014/main" val="20002"/>
                    </a:ext>
                  </a:extLst>
                </a:gridCol>
                <a:gridCol w="1714567">
                  <a:extLst>
                    <a:ext uri="{9D8B030D-6E8A-4147-A177-3AD203B41FA5}">
                      <a16:colId xmlns:a16="http://schemas.microsoft.com/office/drawing/2014/main" val="20003"/>
                    </a:ext>
                  </a:extLst>
                </a:gridCol>
                <a:gridCol w="1729935">
                  <a:extLst>
                    <a:ext uri="{9D8B030D-6E8A-4147-A177-3AD203B41FA5}">
                      <a16:colId xmlns:a16="http://schemas.microsoft.com/office/drawing/2014/main" val="20004"/>
                    </a:ext>
                  </a:extLst>
                </a:gridCol>
              </a:tblGrid>
              <a:tr h="991852">
                <a:tc>
                  <a:txBody>
                    <a:bodyPr/>
                    <a:lstStyle/>
                    <a:p>
                      <a:pPr algn="ctr">
                        <a:lnSpc>
                          <a:spcPts val="3499"/>
                        </a:lnSpc>
                        <a:defRPr/>
                      </a:pPr>
                      <a:r>
                        <a:rPr lang="en-US" sz="2499" b="1">
                          <a:solidFill>
                            <a:srgbClr val="FFFFFF"/>
                          </a:solidFill>
                          <a:latin typeface="Glacial Indifference Bold"/>
                          <a:ea typeface="Glacial Indifference Bold"/>
                          <a:cs typeface="Glacial Indifference Bold"/>
                          <a:sym typeface="Glacial Indifference Bold"/>
                        </a:rPr>
                        <a:t>Document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solidFill>
                      <a:srgbClr val="0D98BA"/>
                    </a:solidFill>
                  </a:tcPr>
                </a:tc>
                <a:tc>
                  <a:txBody>
                    <a:bodyPr/>
                    <a:lstStyle/>
                    <a:p>
                      <a:pPr algn="ctr">
                        <a:lnSpc>
                          <a:spcPts val="3499"/>
                        </a:lnSpc>
                        <a:defRPr/>
                      </a:pPr>
                      <a:r>
                        <a:rPr lang="en-US" sz="2499" b="1">
                          <a:solidFill>
                            <a:srgbClr val="FFFFFF"/>
                          </a:solidFill>
                          <a:latin typeface="Glacial Indifference Bold"/>
                          <a:ea typeface="Glacial Indifference Bold"/>
                          <a:cs typeface="Glacial Indifference Bold"/>
                          <a:sym typeface="Glacial Indifference Bold"/>
                        </a:rPr>
                        <a:t>Population Dynamics</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solidFill>
                      <a:srgbClr val="0D98BA"/>
                    </a:solidFill>
                  </a:tcPr>
                </a:tc>
                <a:tc>
                  <a:txBody>
                    <a:bodyPr/>
                    <a:lstStyle/>
                    <a:p>
                      <a:pPr algn="ctr">
                        <a:lnSpc>
                          <a:spcPts val="3499"/>
                        </a:lnSpc>
                        <a:defRPr/>
                      </a:pPr>
                      <a:r>
                        <a:rPr lang="en-US" sz="2499" b="1">
                          <a:solidFill>
                            <a:srgbClr val="FFFFFF"/>
                          </a:solidFill>
                          <a:latin typeface="Glacial Indifference Bold"/>
                          <a:ea typeface="Glacial Indifference Bold"/>
                          <a:cs typeface="Glacial Indifference Bold"/>
                          <a:sym typeface="Glacial Indifference Bold"/>
                        </a:rPr>
                        <a:t>FP/RH</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solidFill>
                      <a:srgbClr val="0D98BA"/>
                    </a:solidFill>
                  </a:tcPr>
                </a:tc>
                <a:tc>
                  <a:txBody>
                    <a:bodyPr/>
                    <a:lstStyle/>
                    <a:p>
                      <a:pPr algn="ctr">
                        <a:lnSpc>
                          <a:spcPts val="3499"/>
                        </a:lnSpc>
                        <a:defRPr/>
                      </a:pPr>
                      <a:r>
                        <a:rPr lang="en-US" sz="2499" b="1">
                          <a:solidFill>
                            <a:srgbClr val="FFFFFF"/>
                          </a:solidFill>
                          <a:latin typeface="Glacial Indifference Bold"/>
                          <a:ea typeface="Glacial Indifference Bold"/>
                          <a:cs typeface="Glacial Indifference Bold"/>
                          <a:sym typeface="Glacial Indifference Bold"/>
                        </a:rPr>
                        <a:t>SRHR</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solidFill>
                      <a:srgbClr val="0D98BA"/>
                    </a:solidFill>
                  </a:tcPr>
                </a:tc>
                <a:tc>
                  <a:txBody>
                    <a:bodyPr/>
                    <a:lstStyle/>
                    <a:p>
                      <a:pPr algn="ctr">
                        <a:lnSpc>
                          <a:spcPts val="3499"/>
                        </a:lnSpc>
                        <a:defRPr/>
                      </a:pPr>
                      <a:r>
                        <a:rPr lang="en-US" sz="2499" b="1">
                          <a:solidFill>
                            <a:srgbClr val="FFFFFF"/>
                          </a:solidFill>
                          <a:latin typeface="Glacial Indifference Bold"/>
                          <a:ea typeface="Glacial Indifference Bold"/>
                          <a:cs typeface="Glacial Indifference Bold"/>
                          <a:sym typeface="Glacial Indifference Bold"/>
                        </a:rPr>
                        <a:t>Gender Equity</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solidFill>
                      <a:srgbClr val="0D98BA"/>
                    </a:solidFill>
                  </a:tcPr>
                </a:tc>
                <a:extLst>
                  <a:ext uri="{0D108BD9-81ED-4DB2-BD59-A6C34878D82A}">
                    <a16:rowId xmlns:a16="http://schemas.microsoft.com/office/drawing/2014/main" val="10000"/>
                  </a:ext>
                </a:extLst>
              </a:tr>
              <a:tr h="1121398">
                <a:tc>
                  <a:txBody>
                    <a:bodyPr/>
                    <a:lstStyle/>
                    <a:p>
                      <a:pPr algn="ctr">
                        <a:lnSpc>
                          <a:spcPts val="2519"/>
                        </a:lnSpc>
                        <a:defRPr/>
                      </a:pPr>
                      <a:r>
                        <a:rPr lang="en-US" sz="2099">
                          <a:solidFill>
                            <a:srgbClr val="000000"/>
                          </a:solidFill>
                          <a:latin typeface="Glacial Indifference"/>
                          <a:ea typeface="Glacial Indifference"/>
                          <a:cs typeface="Glacial Indifference"/>
                          <a:sym typeface="Glacial Indifference"/>
                        </a:rPr>
                        <a:t>AmBisyon Natin 2040</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extLst>
                  <a:ext uri="{0D108BD9-81ED-4DB2-BD59-A6C34878D82A}">
                    <a16:rowId xmlns:a16="http://schemas.microsoft.com/office/drawing/2014/main" val="10001"/>
                  </a:ext>
                </a:extLst>
              </a:tr>
              <a:tr h="1121398">
                <a:tc>
                  <a:txBody>
                    <a:bodyPr/>
                    <a:lstStyle/>
                    <a:p>
                      <a:pPr algn="ctr">
                        <a:lnSpc>
                          <a:spcPts val="2519"/>
                        </a:lnSpc>
                        <a:defRPr/>
                      </a:pPr>
                      <a:r>
                        <a:rPr lang="en-US" sz="2099">
                          <a:solidFill>
                            <a:srgbClr val="000000"/>
                          </a:solidFill>
                          <a:latin typeface="Glacial Indifference"/>
                          <a:ea typeface="Glacial Indifference"/>
                          <a:cs typeface="Glacial Indifference"/>
                          <a:sym typeface="Glacial Indifference"/>
                        </a:rPr>
                        <a:t>Philippine Development Plan (PDP)</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extLst>
                  <a:ext uri="{0D108BD9-81ED-4DB2-BD59-A6C34878D82A}">
                    <a16:rowId xmlns:a16="http://schemas.microsoft.com/office/drawing/2014/main" val="10002"/>
                  </a:ext>
                </a:extLst>
              </a:tr>
              <a:tr h="1121398">
                <a:tc>
                  <a:txBody>
                    <a:bodyPr/>
                    <a:lstStyle/>
                    <a:p>
                      <a:pPr algn="ctr">
                        <a:lnSpc>
                          <a:spcPts val="2519"/>
                        </a:lnSpc>
                        <a:defRPr/>
                      </a:pPr>
                      <a:r>
                        <a:rPr lang="en-US" sz="2099">
                          <a:solidFill>
                            <a:srgbClr val="000000"/>
                          </a:solidFill>
                          <a:latin typeface="Glacial Indifference"/>
                          <a:ea typeface="Glacial Indifference"/>
                          <a:cs typeface="Glacial Indifference"/>
                          <a:sym typeface="Glacial Indifference"/>
                        </a:rPr>
                        <a:t>Nationally Determined Contribution (NDC)</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extLst>
                  <a:ext uri="{0D108BD9-81ED-4DB2-BD59-A6C34878D82A}">
                    <a16:rowId xmlns:a16="http://schemas.microsoft.com/office/drawing/2014/main" val="10003"/>
                  </a:ext>
                </a:extLst>
              </a:tr>
              <a:tr h="1121398">
                <a:tc>
                  <a:txBody>
                    <a:bodyPr/>
                    <a:lstStyle/>
                    <a:p>
                      <a:pPr algn="ctr">
                        <a:lnSpc>
                          <a:spcPts val="2519"/>
                        </a:lnSpc>
                        <a:defRPr/>
                      </a:pPr>
                      <a:r>
                        <a:rPr lang="en-US" sz="2099">
                          <a:solidFill>
                            <a:srgbClr val="000000"/>
                          </a:solidFill>
                          <a:latin typeface="Glacial Indifference"/>
                          <a:ea typeface="Glacial Indifference"/>
                          <a:cs typeface="Glacial Indifference"/>
                          <a:sym typeface="Glacial Indifference"/>
                        </a:rPr>
                        <a:t>National Climate Change Action Plan (NCCAP)</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7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7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extLst>
                  <a:ext uri="{0D108BD9-81ED-4DB2-BD59-A6C34878D82A}">
                    <a16:rowId xmlns:a16="http://schemas.microsoft.com/office/drawing/2014/main" val="10004"/>
                  </a:ext>
                </a:extLst>
              </a:tr>
              <a:tr h="1335103">
                <a:tc>
                  <a:txBody>
                    <a:bodyPr/>
                    <a:lstStyle/>
                    <a:p>
                      <a:pPr algn="ctr">
                        <a:lnSpc>
                          <a:spcPts val="2519"/>
                        </a:lnSpc>
                        <a:defRPr/>
                      </a:pPr>
                      <a:r>
                        <a:rPr lang="en-US" sz="2099">
                          <a:solidFill>
                            <a:srgbClr val="000000"/>
                          </a:solidFill>
                          <a:latin typeface="Glacial Indifference"/>
                          <a:ea typeface="Glacial Indifference"/>
                          <a:cs typeface="Glacial Indifference"/>
                          <a:sym typeface="Glacial Indifference"/>
                        </a:rPr>
                        <a:t>National Disaster Risk Reduction and Management Plan (NDRRMP)</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7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7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7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7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extLst>
                  <a:ext uri="{0D108BD9-81ED-4DB2-BD59-A6C34878D82A}">
                    <a16:rowId xmlns:a16="http://schemas.microsoft.com/office/drawing/2014/main" val="10005"/>
                  </a:ext>
                </a:extLst>
              </a:tr>
              <a:tr h="1121398">
                <a:tc>
                  <a:txBody>
                    <a:bodyPr/>
                    <a:lstStyle/>
                    <a:p>
                      <a:pPr algn="ctr">
                        <a:lnSpc>
                          <a:spcPts val="2519"/>
                        </a:lnSpc>
                        <a:defRPr/>
                      </a:pPr>
                      <a:r>
                        <a:rPr lang="en-US" sz="2099">
                          <a:solidFill>
                            <a:srgbClr val="000000"/>
                          </a:solidFill>
                          <a:latin typeface="Glacial Indifference"/>
                          <a:ea typeface="Glacial Indifference"/>
                          <a:cs typeface="Glacial Indifference"/>
                          <a:sym typeface="Glacial Indifference"/>
                        </a:rPr>
                        <a:t>Philippine Master Plan for</a:t>
                      </a:r>
                      <a:endParaRPr lang="en-US" sz="1100"/>
                    </a:p>
                    <a:p>
                      <a:pPr algn="ctr">
                        <a:lnSpc>
                          <a:spcPts val="2519"/>
                        </a:lnSpc>
                      </a:pPr>
                      <a:r>
                        <a:rPr lang="en-US" sz="2099">
                          <a:solidFill>
                            <a:srgbClr val="000000"/>
                          </a:solidFill>
                          <a:latin typeface="Glacial Indifference"/>
                          <a:ea typeface="Glacial Indifference"/>
                          <a:cs typeface="Glacial Indifference"/>
                          <a:sym typeface="Glacial Indifference"/>
                        </a:rPr>
                        <a:t>Climate Resilient Forestry Development (PMPCRFD)</a:t>
                      </a:r>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TextBox 5"/>
          <p:cNvSpPr txBox="1"/>
          <p:nvPr/>
        </p:nvSpPr>
        <p:spPr>
          <a:xfrm>
            <a:off x="1028700" y="542925"/>
            <a:ext cx="11243344" cy="971550"/>
          </a:xfrm>
          <a:prstGeom prst="rect">
            <a:avLst/>
          </a:prstGeom>
        </p:spPr>
        <p:txBody>
          <a:bodyPr lIns="0" tIns="0" rIns="0" bIns="0" rtlCol="0" anchor="t">
            <a:spAutoFit/>
          </a:bodyPr>
          <a:lstStyle/>
          <a:p>
            <a:pPr algn="l">
              <a:lnSpc>
                <a:spcPts val="3840"/>
              </a:lnSpc>
            </a:pPr>
            <a:r>
              <a:rPr lang="en-US" sz="3200" b="1">
                <a:solidFill>
                  <a:srgbClr val="1459E2"/>
                </a:solidFill>
                <a:latin typeface="Glacial Indifference Bold"/>
                <a:ea typeface="Glacial Indifference Bold"/>
                <a:cs typeface="Glacial Indifference Bold"/>
                <a:sym typeface="Glacial Indifference Bold"/>
              </a:rPr>
              <a:t>Integration of population dynamics, FP/RH, SRHR and gender equity in climate plans, policies and frameworks</a:t>
            </a:r>
          </a:p>
        </p:txBody>
      </p:sp>
      <p:grpSp>
        <p:nvGrpSpPr>
          <p:cNvPr id="6" name="Group 6"/>
          <p:cNvGrpSpPr/>
          <p:nvPr/>
        </p:nvGrpSpPr>
        <p:grpSpPr>
          <a:xfrm>
            <a:off x="11524860" y="6335276"/>
            <a:ext cx="2583846" cy="258384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98BA"/>
            </a:solidFill>
          </p:spPr>
        </p:sp>
        <p:sp>
          <p:nvSpPr>
            <p:cNvPr id="8" name="TextBox 8"/>
            <p:cNvSpPr txBox="1"/>
            <p:nvPr/>
          </p:nvSpPr>
          <p:spPr>
            <a:xfrm>
              <a:off x="76200" y="0"/>
              <a:ext cx="660400" cy="736600"/>
            </a:xfrm>
            <a:prstGeom prst="rect">
              <a:avLst/>
            </a:prstGeom>
          </p:spPr>
          <p:txBody>
            <a:bodyPr lIns="50800" tIns="50800" rIns="50800" bIns="50800" rtlCol="0" anchor="ctr"/>
            <a:lstStyle/>
            <a:p>
              <a:pPr algn="ctr">
                <a:lnSpc>
                  <a:spcPts val="4759"/>
                </a:lnSpc>
              </a:pPr>
              <a:r>
                <a:rPr lang="en-US" sz="3399" b="1">
                  <a:solidFill>
                    <a:srgbClr val="FFFFFF"/>
                  </a:solidFill>
                  <a:latin typeface="Roboto Bold"/>
                  <a:ea typeface="Roboto Bold"/>
                  <a:cs typeface="Roboto Bold"/>
                  <a:sym typeface="Roboto Bold"/>
                </a:rPr>
                <a:t>✅</a:t>
              </a:r>
            </a:p>
            <a:p>
              <a:pPr algn="ctr">
                <a:lnSpc>
                  <a:spcPts val="4759"/>
                </a:lnSpc>
              </a:pPr>
              <a:r>
                <a:rPr lang="en-US" sz="3399" b="1">
                  <a:solidFill>
                    <a:srgbClr val="FFFFFF"/>
                  </a:solidFill>
                  <a:latin typeface="Roboto Bold"/>
                  <a:ea typeface="Roboto Bold"/>
                  <a:cs typeface="Roboto Bold"/>
                  <a:sym typeface="Roboto Bold"/>
                </a:rPr>
                <a:t>PDP; NDRRMP</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2386279" y="0"/>
            <a:ext cx="10287000" cy="10287000"/>
            <a:chOff x="0" y="0"/>
            <a:chExt cx="6350000" cy="6350000"/>
          </a:xfrm>
        </p:grpSpPr>
        <p:sp>
          <p:nvSpPr>
            <p:cNvPr id="3" name="Freeform 3"/>
            <p:cNvSpPr/>
            <p:nvPr/>
          </p:nvSpPr>
          <p:spPr>
            <a:xfrm>
              <a:off x="31877" y="31877"/>
              <a:ext cx="6286246" cy="6286246"/>
            </a:xfrm>
            <a:custGeom>
              <a:avLst/>
              <a:gdLst/>
              <a:ahLst/>
              <a:cxnLst/>
              <a:rect l="l" t="t" r="r" b="b"/>
              <a:pathLst>
                <a:path w="6286246" h="6286246">
                  <a:moveTo>
                    <a:pt x="3143123" y="0"/>
                  </a:moveTo>
                  <a:cubicBezTo>
                    <a:pt x="1407287" y="0"/>
                    <a:pt x="0" y="1407287"/>
                    <a:pt x="0" y="3143123"/>
                  </a:cubicBezTo>
                  <a:cubicBezTo>
                    <a:pt x="0" y="4878959"/>
                    <a:pt x="1407287" y="6286246"/>
                    <a:pt x="3143123" y="6286246"/>
                  </a:cubicBezTo>
                  <a:cubicBezTo>
                    <a:pt x="4878959" y="6286246"/>
                    <a:pt x="6286246" y="4878959"/>
                    <a:pt x="6286246" y="3143123"/>
                  </a:cubicBezTo>
                  <a:cubicBezTo>
                    <a:pt x="6286246" y="1407287"/>
                    <a:pt x="4878959" y="0"/>
                    <a:pt x="3143123" y="0"/>
                  </a:cubicBezTo>
                  <a:close/>
                  <a:moveTo>
                    <a:pt x="3143123" y="4701413"/>
                  </a:moveTo>
                  <a:cubicBezTo>
                    <a:pt x="2282444" y="4701413"/>
                    <a:pt x="1584833" y="4003675"/>
                    <a:pt x="1584833" y="3143123"/>
                  </a:cubicBezTo>
                  <a:cubicBezTo>
                    <a:pt x="1584833" y="2282571"/>
                    <a:pt x="2282444" y="1584833"/>
                    <a:pt x="3143123" y="1584833"/>
                  </a:cubicBezTo>
                  <a:cubicBezTo>
                    <a:pt x="4003802" y="1584833"/>
                    <a:pt x="4701413" y="2282444"/>
                    <a:pt x="4701413" y="3143123"/>
                  </a:cubicBezTo>
                  <a:cubicBezTo>
                    <a:pt x="4701413" y="4003802"/>
                    <a:pt x="4003802" y="4701413"/>
                    <a:pt x="3143123" y="4701413"/>
                  </a:cubicBezTo>
                  <a:close/>
                </a:path>
              </a:pathLst>
            </a:custGeom>
            <a:blipFill>
              <a:blip r:embed="rId3"/>
              <a:stretch>
                <a:fillRect l="-33333"/>
              </a:stretch>
            </a:blipFill>
          </p:spPr>
        </p:sp>
      </p:grpSp>
      <p:grpSp>
        <p:nvGrpSpPr>
          <p:cNvPr id="4" name="Group 4"/>
          <p:cNvGrpSpPr/>
          <p:nvPr/>
        </p:nvGrpSpPr>
        <p:grpSpPr>
          <a:xfrm>
            <a:off x="11524860" y="6335276"/>
            <a:ext cx="2583846" cy="258384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98BA"/>
            </a:solidFill>
          </p:spPr>
        </p:sp>
        <p:sp>
          <p:nvSpPr>
            <p:cNvPr id="6" name="TextBox 6"/>
            <p:cNvSpPr txBox="1"/>
            <p:nvPr/>
          </p:nvSpPr>
          <p:spPr>
            <a:xfrm>
              <a:off x="76200" y="0"/>
              <a:ext cx="660400" cy="736600"/>
            </a:xfrm>
            <a:prstGeom prst="rect">
              <a:avLst/>
            </a:prstGeom>
          </p:spPr>
          <p:txBody>
            <a:bodyPr lIns="50800" tIns="50800" rIns="50800" bIns="50800" rtlCol="0" anchor="ctr"/>
            <a:lstStyle/>
            <a:p>
              <a:pPr algn="ctr">
                <a:lnSpc>
                  <a:spcPts val="5319"/>
                </a:lnSpc>
              </a:pPr>
              <a:r>
                <a:rPr lang="en-US" sz="3799" b="1">
                  <a:solidFill>
                    <a:srgbClr val="FFFFFF"/>
                  </a:solidFill>
                  <a:latin typeface="Roboto Bold"/>
                  <a:ea typeface="Roboto Bold"/>
                  <a:cs typeface="Roboto Bold"/>
                  <a:sym typeface="Roboto Bold"/>
                </a:rPr>
                <a:t>✅</a:t>
              </a:r>
            </a:p>
            <a:p>
              <a:pPr algn="ctr">
                <a:lnSpc>
                  <a:spcPts val="5319"/>
                </a:lnSpc>
              </a:pPr>
              <a:r>
                <a:rPr lang="en-US" sz="3799" b="1">
                  <a:solidFill>
                    <a:srgbClr val="FFFFFF"/>
                  </a:solidFill>
                  <a:latin typeface="Roboto Bold"/>
                  <a:ea typeface="Roboto Bold"/>
                  <a:cs typeface="Roboto Bold"/>
                  <a:sym typeface="Roboto Bold"/>
                </a:rPr>
                <a:t>GCF</a:t>
              </a:r>
            </a:p>
          </p:txBody>
        </p:sp>
      </p:grpSp>
      <p:sp>
        <p:nvSpPr>
          <p:cNvPr id="7" name="TextBox 7"/>
          <p:cNvSpPr txBox="1"/>
          <p:nvPr/>
        </p:nvSpPr>
        <p:spPr>
          <a:xfrm>
            <a:off x="1028700" y="542925"/>
            <a:ext cx="10690609" cy="971550"/>
          </a:xfrm>
          <a:prstGeom prst="rect">
            <a:avLst/>
          </a:prstGeom>
        </p:spPr>
        <p:txBody>
          <a:bodyPr lIns="0" tIns="0" rIns="0" bIns="0" rtlCol="0" anchor="t">
            <a:spAutoFit/>
          </a:bodyPr>
          <a:lstStyle/>
          <a:p>
            <a:pPr algn="l">
              <a:lnSpc>
                <a:spcPts val="3840"/>
              </a:lnSpc>
            </a:pPr>
            <a:r>
              <a:rPr lang="en-US" sz="3200" b="1">
                <a:solidFill>
                  <a:srgbClr val="1459E2"/>
                </a:solidFill>
                <a:latin typeface="Glacial Indifference Bold"/>
                <a:ea typeface="Glacial Indifference Bold"/>
                <a:cs typeface="Glacial Indifference Bold"/>
                <a:sym typeface="Glacial Indifference Bold"/>
              </a:rPr>
              <a:t>Integration of population dynamics, FP/RH, SRHR and gender equity in climate finance mechanisms</a:t>
            </a:r>
          </a:p>
        </p:txBody>
      </p:sp>
      <p:graphicFrame>
        <p:nvGraphicFramePr>
          <p:cNvPr id="8" name="Table 8"/>
          <p:cNvGraphicFramePr>
            <a:graphicFrameLocks noGrp="1"/>
          </p:cNvGraphicFramePr>
          <p:nvPr/>
        </p:nvGraphicFramePr>
        <p:xfrm>
          <a:off x="1028700" y="2164875"/>
          <a:ext cx="10017461" cy="5462446"/>
        </p:xfrm>
        <a:graphic>
          <a:graphicData uri="http://schemas.openxmlformats.org/drawingml/2006/table">
            <a:tbl>
              <a:tblPr/>
              <a:tblGrid>
                <a:gridCol w="2990141">
                  <a:extLst>
                    <a:ext uri="{9D8B030D-6E8A-4147-A177-3AD203B41FA5}">
                      <a16:colId xmlns:a16="http://schemas.microsoft.com/office/drawing/2014/main" val="20000"/>
                    </a:ext>
                  </a:extLst>
                </a:gridCol>
                <a:gridCol w="1868251">
                  <a:extLst>
                    <a:ext uri="{9D8B030D-6E8A-4147-A177-3AD203B41FA5}">
                      <a16:colId xmlns:a16="http://schemas.microsoft.com/office/drawing/2014/main" val="20001"/>
                    </a:ext>
                  </a:extLst>
                </a:gridCol>
                <a:gridCol w="1714567">
                  <a:extLst>
                    <a:ext uri="{9D8B030D-6E8A-4147-A177-3AD203B41FA5}">
                      <a16:colId xmlns:a16="http://schemas.microsoft.com/office/drawing/2014/main" val="20002"/>
                    </a:ext>
                  </a:extLst>
                </a:gridCol>
                <a:gridCol w="1714567">
                  <a:extLst>
                    <a:ext uri="{9D8B030D-6E8A-4147-A177-3AD203B41FA5}">
                      <a16:colId xmlns:a16="http://schemas.microsoft.com/office/drawing/2014/main" val="20003"/>
                    </a:ext>
                  </a:extLst>
                </a:gridCol>
                <a:gridCol w="1729935">
                  <a:extLst>
                    <a:ext uri="{9D8B030D-6E8A-4147-A177-3AD203B41FA5}">
                      <a16:colId xmlns:a16="http://schemas.microsoft.com/office/drawing/2014/main" val="20004"/>
                    </a:ext>
                  </a:extLst>
                </a:gridCol>
              </a:tblGrid>
              <a:tr h="1149989">
                <a:tc>
                  <a:txBody>
                    <a:bodyPr/>
                    <a:lstStyle/>
                    <a:p>
                      <a:pPr algn="ctr">
                        <a:lnSpc>
                          <a:spcPts val="3499"/>
                        </a:lnSpc>
                        <a:defRPr/>
                      </a:pPr>
                      <a:r>
                        <a:rPr lang="en-US" sz="2499" b="1">
                          <a:solidFill>
                            <a:srgbClr val="FFFFFF"/>
                          </a:solidFill>
                          <a:latin typeface="Glacial Indifference Bold"/>
                          <a:ea typeface="Glacial Indifference Bold"/>
                          <a:cs typeface="Glacial Indifference Bold"/>
                          <a:sym typeface="Glacial Indifference Bold"/>
                        </a:rPr>
                        <a:t>Document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solidFill>
                      <a:srgbClr val="0D98BA"/>
                    </a:solidFill>
                  </a:tcPr>
                </a:tc>
                <a:tc>
                  <a:txBody>
                    <a:bodyPr/>
                    <a:lstStyle/>
                    <a:p>
                      <a:pPr algn="ctr">
                        <a:lnSpc>
                          <a:spcPts val="3499"/>
                        </a:lnSpc>
                        <a:defRPr/>
                      </a:pPr>
                      <a:r>
                        <a:rPr lang="en-US" sz="2499" b="1">
                          <a:solidFill>
                            <a:srgbClr val="FFFFFF"/>
                          </a:solidFill>
                          <a:latin typeface="Glacial Indifference Bold"/>
                          <a:ea typeface="Glacial Indifference Bold"/>
                          <a:cs typeface="Glacial Indifference Bold"/>
                          <a:sym typeface="Glacial Indifference Bold"/>
                        </a:rPr>
                        <a:t>Population Dynamics</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solidFill>
                      <a:srgbClr val="0D98BA"/>
                    </a:solidFill>
                  </a:tcPr>
                </a:tc>
                <a:tc>
                  <a:txBody>
                    <a:bodyPr/>
                    <a:lstStyle/>
                    <a:p>
                      <a:pPr algn="ctr">
                        <a:lnSpc>
                          <a:spcPts val="3499"/>
                        </a:lnSpc>
                        <a:defRPr/>
                      </a:pPr>
                      <a:r>
                        <a:rPr lang="en-US" sz="2499" b="1">
                          <a:solidFill>
                            <a:srgbClr val="FFFFFF"/>
                          </a:solidFill>
                          <a:latin typeface="Glacial Indifference Bold"/>
                          <a:ea typeface="Glacial Indifference Bold"/>
                          <a:cs typeface="Glacial Indifference Bold"/>
                          <a:sym typeface="Glacial Indifference Bold"/>
                        </a:rPr>
                        <a:t>FP/RH</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solidFill>
                      <a:srgbClr val="0D98BA"/>
                    </a:solidFill>
                  </a:tcPr>
                </a:tc>
                <a:tc>
                  <a:txBody>
                    <a:bodyPr/>
                    <a:lstStyle/>
                    <a:p>
                      <a:pPr algn="ctr">
                        <a:lnSpc>
                          <a:spcPts val="3499"/>
                        </a:lnSpc>
                        <a:defRPr/>
                      </a:pPr>
                      <a:r>
                        <a:rPr lang="en-US" sz="2499" b="1">
                          <a:solidFill>
                            <a:srgbClr val="FFFFFF"/>
                          </a:solidFill>
                          <a:latin typeface="Glacial Indifference Bold"/>
                          <a:ea typeface="Glacial Indifference Bold"/>
                          <a:cs typeface="Glacial Indifference Bold"/>
                          <a:sym typeface="Glacial Indifference Bold"/>
                        </a:rPr>
                        <a:t>SRHR</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solidFill>
                      <a:srgbClr val="0D98BA"/>
                    </a:solidFill>
                  </a:tcPr>
                </a:tc>
                <a:tc>
                  <a:txBody>
                    <a:bodyPr/>
                    <a:lstStyle/>
                    <a:p>
                      <a:pPr algn="ctr">
                        <a:lnSpc>
                          <a:spcPts val="3499"/>
                        </a:lnSpc>
                        <a:defRPr/>
                      </a:pPr>
                      <a:r>
                        <a:rPr lang="en-US" sz="2499" b="1">
                          <a:solidFill>
                            <a:srgbClr val="FFFFFF"/>
                          </a:solidFill>
                          <a:latin typeface="Glacial Indifference Bold"/>
                          <a:ea typeface="Glacial Indifference Bold"/>
                          <a:cs typeface="Glacial Indifference Bold"/>
                          <a:sym typeface="Glacial Indifference Bold"/>
                        </a:rPr>
                        <a:t>Gender Equity</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solidFill>
                      <a:srgbClr val="0D98BA"/>
                    </a:solidFill>
                  </a:tcPr>
                </a:tc>
                <a:extLst>
                  <a:ext uri="{0D108BD9-81ED-4DB2-BD59-A6C34878D82A}">
                    <a16:rowId xmlns:a16="http://schemas.microsoft.com/office/drawing/2014/main" val="10000"/>
                  </a:ext>
                </a:extLst>
              </a:tr>
              <a:tr h="1078205">
                <a:tc>
                  <a:txBody>
                    <a:bodyPr/>
                    <a:lstStyle/>
                    <a:p>
                      <a:pPr algn="ctr">
                        <a:lnSpc>
                          <a:spcPts val="2639"/>
                        </a:lnSpc>
                        <a:defRPr/>
                      </a:pPr>
                      <a:r>
                        <a:rPr lang="en-US" sz="2199">
                          <a:solidFill>
                            <a:srgbClr val="000000"/>
                          </a:solidFill>
                          <a:latin typeface="Glacial Indifference"/>
                          <a:ea typeface="Glacial Indifference"/>
                          <a:cs typeface="Glacial Indifference"/>
                          <a:sym typeface="Glacial Indifference"/>
                        </a:rPr>
                        <a:t>Climate Change Expenditure Tagging (CCET)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extLst>
                  <a:ext uri="{0D108BD9-81ED-4DB2-BD59-A6C34878D82A}">
                    <a16:rowId xmlns:a16="http://schemas.microsoft.com/office/drawing/2014/main" val="10001"/>
                  </a:ext>
                </a:extLst>
              </a:tr>
              <a:tr h="1078084">
                <a:tc>
                  <a:txBody>
                    <a:bodyPr/>
                    <a:lstStyle/>
                    <a:p>
                      <a:pPr algn="ctr">
                        <a:lnSpc>
                          <a:spcPts val="2639"/>
                        </a:lnSpc>
                        <a:defRPr/>
                      </a:pPr>
                      <a:r>
                        <a:rPr lang="en-US" sz="2199">
                          <a:solidFill>
                            <a:srgbClr val="000000"/>
                          </a:solidFill>
                          <a:latin typeface="Glacial Indifference"/>
                          <a:ea typeface="Glacial Indifference"/>
                          <a:cs typeface="Glacial Indifference"/>
                          <a:sym typeface="Glacial Indifference"/>
                        </a:rPr>
                        <a:t>People’s Survival Fund (PSF)</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extLst>
                  <a:ext uri="{0D108BD9-81ED-4DB2-BD59-A6C34878D82A}">
                    <a16:rowId xmlns:a16="http://schemas.microsoft.com/office/drawing/2014/main" val="10002"/>
                  </a:ext>
                </a:extLst>
              </a:tr>
              <a:tr h="1078084">
                <a:tc>
                  <a:txBody>
                    <a:bodyPr/>
                    <a:lstStyle/>
                    <a:p>
                      <a:pPr algn="ctr">
                        <a:lnSpc>
                          <a:spcPts val="2639"/>
                        </a:lnSpc>
                        <a:defRPr/>
                      </a:pPr>
                      <a:r>
                        <a:rPr lang="en-US" sz="2199">
                          <a:solidFill>
                            <a:srgbClr val="000000"/>
                          </a:solidFill>
                          <a:latin typeface="Glacial Indifference"/>
                          <a:ea typeface="Glacial Indifference"/>
                          <a:cs typeface="Glacial Indifference"/>
                          <a:sym typeface="Glacial Indifference"/>
                        </a:rPr>
                        <a:t>Global Environment Facility (GEF)</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extLst>
                  <a:ext uri="{0D108BD9-81ED-4DB2-BD59-A6C34878D82A}">
                    <a16:rowId xmlns:a16="http://schemas.microsoft.com/office/drawing/2014/main" val="10003"/>
                  </a:ext>
                </a:extLst>
              </a:tr>
              <a:tr h="1078084">
                <a:tc>
                  <a:txBody>
                    <a:bodyPr/>
                    <a:lstStyle/>
                    <a:p>
                      <a:pPr algn="ctr">
                        <a:lnSpc>
                          <a:spcPts val="2639"/>
                        </a:lnSpc>
                        <a:defRPr/>
                      </a:pPr>
                      <a:r>
                        <a:rPr lang="en-US" sz="2199">
                          <a:solidFill>
                            <a:srgbClr val="000000"/>
                          </a:solidFill>
                          <a:latin typeface="Glacial Indifference"/>
                          <a:ea typeface="Glacial Indifference"/>
                          <a:cs typeface="Glacial Indifference"/>
                          <a:sym typeface="Glacial Indifference"/>
                        </a:rPr>
                        <a:t>Green Climate Fund (GCF)</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7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3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tc>
                  <a:txBody>
                    <a:bodyPr/>
                    <a:lstStyle/>
                    <a:p>
                      <a:pPr algn="ctr">
                        <a:lnSpc>
                          <a:spcPts val="2799"/>
                        </a:lnSpc>
                        <a:defRPr/>
                      </a:pPr>
                      <a:r>
                        <a:rPr lang="en-US" sz="1999">
                          <a:solidFill>
                            <a:srgbClr val="000000"/>
                          </a:solidFill>
                          <a:latin typeface="Glacial Indifference"/>
                          <a:ea typeface="Glacial Indifference"/>
                          <a:cs typeface="Glacial Indifference"/>
                          <a:sym typeface="Glacial Indifference"/>
                        </a:rPr>
                        <a:t>✅</a:t>
                      </a:r>
                      <a:endParaRPr lang="en-US" sz="1100"/>
                    </a:p>
                  </a:txBody>
                  <a:tcPr marL="0" marR="0" marT="0" marB="0" anchor="ctr">
                    <a:lnL w="9525" cap="flat" cmpd="sng" algn="ctr">
                      <a:solidFill>
                        <a:srgbClr val="0D98BA"/>
                      </a:solidFill>
                      <a:prstDash val="solid"/>
                      <a:round/>
                      <a:headEnd type="none" w="med" len="med"/>
                      <a:tailEnd type="none" w="med" len="med"/>
                    </a:lnL>
                    <a:lnR w="9525" cap="flat" cmpd="sng" algn="ctr">
                      <a:solidFill>
                        <a:srgbClr val="0D98BA"/>
                      </a:solidFill>
                      <a:prstDash val="solid"/>
                      <a:round/>
                      <a:headEnd type="none" w="med" len="med"/>
                      <a:tailEnd type="none" w="med" len="med"/>
                    </a:lnR>
                    <a:lnT w="9525" cap="flat" cmpd="sng" algn="ctr">
                      <a:solidFill>
                        <a:srgbClr val="0D98BA"/>
                      </a:solidFill>
                      <a:prstDash val="solid"/>
                      <a:round/>
                      <a:headEnd type="none" w="med" len="med"/>
                      <a:tailEnd type="none" w="med" len="med"/>
                    </a:lnT>
                    <a:lnB w="9525" cap="flat" cmpd="sng" algn="ctr">
                      <a:solidFill>
                        <a:srgbClr val="0D98BA"/>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237197" y="-322878"/>
            <a:ext cx="4285038" cy="10932756"/>
            <a:chOff x="0" y="0"/>
            <a:chExt cx="1128570" cy="2879409"/>
          </a:xfrm>
        </p:grpSpPr>
        <p:sp>
          <p:nvSpPr>
            <p:cNvPr id="3" name="Freeform 3"/>
            <p:cNvSpPr/>
            <p:nvPr/>
          </p:nvSpPr>
          <p:spPr>
            <a:xfrm>
              <a:off x="0" y="0"/>
              <a:ext cx="1128570" cy="2879409"/>
            </a:xfrm>
            <a:custGeom>
              <a:avLst/>
              <a:gdLst/>
              <a:ahLst/>
              <a:cxnLst/>
              <a:rect l="l" t="t" r="r" b="b"/>
              <a:pathLst>
                <a:path w="1128570" h="2879409">
                  <a:moveTo>
                    <a:pt x="0" y="0"/>
                  </a:moveTo>
                  <a:lnTo>
                    <a:pt x="1128570" y="0"/>
                  </a:lnTo>
                  <a:lnTo>
                    <a:pt x="1128570" y="2879409"/>
                  </a:lnTo>
                  <a:lnTo>
                    <a:pt x="0" y="2879409"/>
                  </a:lnTo>
                  <a:close/>
                </a:path>
              </a:pathLst>
            </a:custGeom>
            <a:solidFill>
              <a:srgbClr val="0D98BA"/>
            </a:solidFill>
          </p:spPr>
        </p:sp>
        <p:sp>
          <p:nvSpPr>
            <p:cNvPr id="4" name="TextBox 4"/>
            <p:cNvSpPr txBox="1"/>
            <p:nvPr/>
          </p:nvSpPr>
          <p:spPr>
            <a:xfrm>
              <a:off x="0" y="-38100"/>
              <a:ext cx="1128570" cy="291750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80045" y="2755416"/>
            <a:ext cx="4776187" cy="4776168"/>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49999"/>
              </a:stretch>
            </a:blipFill>
          </p:spPr>
        </p:sp>
      </p:grpSp>
      <p:sp>
        <p:nvSpPr>
          <p:cNvPr id="7" name="Freeform 7"/>
          <p:cNvSpPr/>
          <p:nvPr/>
        </p:nvSpPr>
        <p:spPr>
          <a:xfrm rot="-5400000">
            <a:off x="2571594" y="3644257"/>
            <a:ext cx="5893830" cy="2998486"/>
          </a:xfrm>
          <a:custGeom>
            <a:avLst/>
            <a:gdLst/>
            <a:ahLst/>
            <a:cxnLst/>
            <a:rect l="l" t="t" r="r" b="b"/>
            <a:pathLst>
              <a:path w="5893830" h="2998486">
                <a:moveTo>
                  <a:pt x="0" y="0"/>
                </a:moveTo>
                <a:lnTo>
                  <a:pt x="5893829" y="0"/>
                </a:lnTo>
                <a:lnTo>
                  <a:pt x="5893829" y="2998486"/>
                </a:lnTo>
                <a:lnTo>
                  <a:pt x="0" y="29984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8" name="Group 8"/>
          <p:cNvGrpSpPr/>
          <p:nvPr/>
        </p:nvGrpSpPr>
        <p:grpSpPr>
          <a:xfrm>
            <a:off x="5321307" y="2196585"/>
            <a:ext cx="834924" cy="83492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9E2"/>
            </a:solidFill>
          </p:spPr>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3220"/>
                </a:lnSpc>
              </a:pPr>
              <a:r>
                <a:rPr lang="en-US" sz="2300" b="1">
                  <a:solidFill>
                    <a:srgbClr val="FFFFFF"/>
                  </a:solidFill>
                  <a:latin typeface="Roboto Bold"/>
                  <a:ea typeface="Roboto Bold"/>
                  <a:cs typeface="Roboto Bold"/>
                  <a:sym typeface="Roboto Bold"/>
                </a:rPr>
                <a:t>01</a:t>
              </a:r>
            </a:p>
          </p:txBody>
        </p:sp>
      </p:grpSp>
      <p:grpSp>
        <p:nvGrpSpPr>
          <p:cNvPr id="11" name="Group 11"/>
          <p:cNvGrpSpPr/>
          <p:nvPr/>
        </p:nvGrpSpPr>
        <p:grpSpPr>
          <a:xfrm>
            <a:off x="6467977" y="3872577"/>
            <a:ext cx="834924" cy="83492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9E2"/>
            </a:solidFill>
          </p:spPr>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3220"/>
                </a:lnSpc>
              </a:pPr>
              <a:r>
                <a:rPr lang="en-US" sz="2300" b="1">
                  <a:solidFill>
                    <a:srgbClr val="FFFFFF"/>
                  </a:solidFill>
                  <a:latin typeface="Roboto Bold"/>
                  <a:ea typeface="Roboto Bold"/>
                  <a:cs typeface="Roboto Bold"/>
                  <a:sym typeface="Roboto Bold"/>
                </a:rPr>
                <a:t>02</a:t>
              </a:r>
            </a:p>
          </p:txBody>
        </p:sp>
      </p:grpSp>
      <p:grpSp>
        <p:nvGrpSpPr>
          <p:cNvPr id="14" name="Group 14"/>
          <p:cNvGrpSpPr/>
          <p:nvPr/>
        </p:nvGrpSpPr>
        <p:grpSpPr>
          <a:xfrm>
            <a:off x="6467977" y="5673653"/>
            <a:ext cx="834924" cy="83492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9E2"/>
            </a:solidFill>
          </p:spPr>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3220"/>
                </a:lnSpc>
              </a:pPr>
              <a:r>
                <a:rPr lang="en-US" sz="2300" b="1">
                  <a:solidFill>
                    <a:srgbClr val="FFFFFF"/>
                  </a:solidFill>
                  <a:latin typeface="Roboto Bold"/>
                  <a:ea typeface="Roboto Bold"/>
                  <a:cs typeface="Roboto Bold"/>
                  <a:sym typeface="Roboto Bold"/>
                </a:rPr>
                <a:t>03</a:t>
              </a:r>
            </a:p>
          </p:txBody>
        </p:sp>
      </p:grpSp>
      <p:sp>
        <p:nvSpPr>
          <p:cNvPr id="17" name="TextBox 17"/>
          <p:cNvSpPr txBox="1"/>
          <p:nvPr/>
        </p:nvSpPr>
        <p:spPr>
          <a:xfrm>
            <a:off x="6713587" y="2079009"/>
            <a:ext cx="10200931" cy="1095375"/>
          </a:xfrm>
          <a:prstGeom prst="rect">
            <a:avLst/>
          </a:prstGeom>
        </p:spPr>
        <p:txBody>
          <a:bodyPr lIns="0" tIns="0" rIns="0" bIns="0" rtlCol="0" anchor="t">
            <a:spAutoFit/>
          </a:bodyPr>
          <a:lstStyle/>
          <a:p>
            <a:pPr algn="l">
              <a:lnSpc>
                <a:spcPts val="2879"/>
              </a:lnSpc>
            </a:pPr>
            <a:r>
              <a:rPr lang="en-US" sz="2399">
                <a:solidFill>
                  <a:srgbClr val="000000"/>
                </a:solidFill>
                <a:latin typeface="Roboto"/>
                <a:ea typeface="Roboto"/>
                <a:cs typeface="Roboto"/>
                <a:sym typeface="Roboto"/>
              </a:rPr>
              <a:t>The NDC, NCCAP, NDRRMP and PDP  lack explicit and comprehensive integration of population dynamics, FP/RH, and gender within their core frameworks.</a:t>
            </a:r>
          </a:p>
        </p:txBody>
      </p:sp>
      <p:sp>
        <p:nvSpPr>
          <p:cNvPr id="18" name="TextBox 18"/>
          <p:cNvSpPr txBox="1"/>
          <p:nvPr/>
        </p:nvSpPr>
        <p:spPr>
          <a:xfrm>
            <a:off x="6156232" y="1455797"/>
            <a:ext cx="6335463" cy="422275"/>
          </a:xfrm>
          <a:prstGeom prst="rect">
            <a:avLst/>
          </a:prstGeom>
        </p:spPr>
        <p:txBody>
          <a:bodyPr lIns="0" tIns="0" rIns="0" bIns="0" rtlCol="0" anchor="t">
            <a:spAutoFit/>
          </a:bodyPr>
          <a:lstStyle/>
          <a:p>
            <a:pPr algn="l">
              <a:lnSpc>
                <a:spcPts val="3499"/>
              </a:lnSpc>
              <a:spcBef>
                <a:spcPct val="0"/>
              </a:spcBef>
            </a:pPr>
            <a:r>
              <a:rPr lang="en-US" sz="2499" b="1">
                <a:solidFill>
                  <a:srgbClr val="1459E2"/>
                </a:solidFill>
                <a:latin typeface="Roboto Bold"/>
                <a:ea typeface="Roboto Bold"/>
                <a:cs typeface="Roboto Bold"/>
                <a:sym typeface="Roboto Bold"/>
              </a:rPr>
              <a:t>Limited Explicit Integration </a:t>
            </a:r>
          </a:p>
        </p:txBody>
      </p:sp>
      <p:sp>
        <p:nvSpPr>
          <p:cNvPr id="19" name="TextBox 19"/>
          <p:cNvSpPr txBox="1"/>
          <p:nvPr/>
        </p:nvSpPr>
        <p:spPr>
          <a:xfrm>
            <a:off x="7617226" y="4058274"/>
            <a:ext cx="9297292" cy="1095375"/>
          </a:xfrm>
          <a:prstGeom prst="rect">
            <a:avLst/>
          </a:prstGeom>
        </p:spPr>
        <p:txBody>
          <a:bodyPr lIns="0" tIns="0" rIns="0" bIns="0" rtlCol="0" anchor="t">
            <a:spAutoFit/>
          </a:bodyPr>
          <a:lstStyle/>
          <a:p>
            <a:pPr algn="l">
              <a:lnSpc>
                <a:spcPts val="2879"/>
              </a:lnSpc>
            </a:pPr>
            <a:r>
              <a:rPr lang="en-US" sz="2399" dirty="0">
                <a:solidFill>
                  <a:srgbClr val="000000"/>
                </a:solidFill>
                <a:latin typeface="Roboto"/>
                <a:ea typeface="Roboto"/>
                <a:cs typeface="Roboto"/>
                <a:sym typeface="Roboto"/>
              </a:rPr>
              <a:t>Fragmented approaches predominate over a comprehensive integration of population dynamics, FP/RH, and gender in climate change policies, strategies and frameworks. </a:t>
            </a:r>
          </a:p>
        </p:txBody>
      </p:sp>
      <p:sp>
        <p:nvSpPr>
          <p:cNvPr id="20" name="TextBox 20"/>
          <p:cNvSpPr txBox="1"/>
          <p:nvPr/>
        </p:nvSpPr>
        <p:spPr>
          <a:xfrm>
            <a:off x="7617226" y="3521678"/>
            <a:ext cx="4874469" cy="422275"/>
          </a:xfrm>
          <a:prstGeom prst="rect">
            <a:avLst/>
          </a:prstGeom>
        </p:spPr>
        <p:txBody>
          <a:bodyPr lIns="0" tIns="0" rIns="0" bIns="0" rtlCol="0" anchor="t">
            <a:spAutoFit/>
          </a:bodyPr>
          <a:lstStyle/>
          <a:p>
            <a:pPr algn="l">
              <a:lnSpc>
                <a:spcPts val="3499"/>
              </a:lnSpc>
              <a:spcBef>
                <a:spcPct val="0"/>
              </a:spcBef>
            </a:pPr>
            <a:r>
              <a:rPr lang="en-US" sz="2499" b="1">
                <a:solidFill>
                  <a:srgbClr val="1459E2"/>
                </a:solidFill>
                <a:latin typeface="Roboto Bold"/>
                <a:ea typeface="Roboto Bold"/>
                <a:cs typeface="Roboto Bold"/>
                <a:sym typeface="Roboto Bold"/>
              </a:rPr>
              <a:t>Fragmented Approaches</a:t>
            </a:r>
          </a:p>
        </p:txBody>
      </p:sp>
      <p:sp>
        <p:nvSpPr>
          <p:cNvPr id="21" name="TextBox 21"/>
          <p:cNvSpPr txBox="1"/>
          <p:nvPr/>
        </p:nvSpPr>
        <p:spPr>
          <a:xfrm>
            <a:off x="6467977" y="8204715"/>
            <a:ext cx="10029079" cy="1095375"/>
          </a:xfrm>
          <a:prstGeom prst="rect">
            <a:avLst/>
          </a:prstGeom>
        </p:spPr>
        <p:txBody>
          <a:bodyPr lIns="0" tIns="0" rIns="0" bIns="0" rtlCol="0" anchor="t">
            <a:spAutoFit/>
          </a:bodyPr>
          <a:lstStyle/>
          <a:p>
            <a:pPr algn="l">
              <a:lnSpc>
                <a:spcPts val="2879"/>
              </a:lnSpc>
            </a:pPr>
            <a:r>
              <a:rPr lang="en-US" sz="2399">
                <a:solidFill>
                  <a:srgbClr val="000000"/>
                </a:solidFill>
                <a:latin typeface="Roboto"/>
                <a:ea typeface="Roboto"/>
                <a:cs typeface="Roboto"/>
                <a:sym typeface="Roboto"/>
              </a:rPr>
              <a:t>Coordination among sectors and agencies including LGUs responsible for climate change, population and health is crucial; however, there is often a lack of effective collaboration and coordination between these sectors.</a:t>
            </a:r>
          </a:p>
        </p:txBody>
      </p:sp>
      <p:sp>
        <p:nvSpPr>
          <p:cNvPr id="22" name="TextBox 22"/>
          <p:cNvSpPr txBox="1"/>
          <p:nvPr/>
        </p:nvSpPr>
        <p:spPr>
          <a:xfrm>
            <a:off x="6467977" y="7564553"/>
            <a:ext cx="7133858" cy="422275"/>
          </a:xfrm>
          <a:prstGeom prst="rect">
            <a:avLst/>
          </a:prstGeom>
        </p:spPr>
        <p:txBody>
          <a:bodyPr lIns="0" tIns="0" rIns="0" bIns="0" rtlCol="0" anchor="t">
            <a:spAutoFit/>
          </a:bodyPr>
          <a:lstStyle/>
          <a:p>
            <a:pPr algn="l">
              <a:lnSpc>
                <a:spcPts val="3499"/>
              </a:lnSpc>
              <a:spcBef>
                <a:spcPct val="0"/>
              </a:spcBef>
            </a:pPr>
            <a:r>
              <a:rPr lang="en-US" sz="2499" b="1">
                <a:solidFill>
                  <a:srgbClr val="1459E2"/>
                </a:solidFill>
                <a:latin typeface="Roboto Bold"/>
                <a:ea typeface="Roboto Bold"/>
                <a:cs typeface="Roboto Bold"/>
                <a:sym typeface="Roboto Bold"/>
              </a:rPr>
              <a:t>Policy-Program Coordination and Collaboration</a:t>
            </a:r>
          </a:p>
        </p:txBody>
      </p:sp>
      <p:grpSp>
        <p:nvGrpSpPr>
          <p:cNvPr id="23" name="Group 23"/>
          <p:cNvGrpSpPr/>
          <p:nvPr/>
        </p:nvGrpSpPr>
        <p:grpSpPr>
          <a:xfrm>
            <a:off x="5321307" y="7111899"/>
            <a:ext cx="834924" cy="83492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9E2"/>
            </a:solidFill>
          </p:spPr>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3220"/>
                </a:lnSpc>
              </a:pPr>
              <a:r>
                <a:rPr lang="en-US" sz="2300" b="1">
                  <a:solidFill>
                    <a:srgbClr val="FFFFFF"/>
                  </a:solidFill>
                  <a:latin typeface="Roboto Bold"/>
                  <a:ea typeface="Roboto Bold"/>
                  <a:cs typeface="Roboto Bold"/>
                  <a:sym typeface="Roboto Bold"/>
                </a:rPr>
                <a:t>04</a:t>
              </a:r>
            </a:p>
          </p:txBody>
        </p:sp>
      </p:grpSp>
      <p:sp>
        <p:nvSpPr>
          <p:cNvPr id="26" name="TextBox 26"/>
          <p:cNvSpPr txBox="1"/>
          <p:nvPr/>
        </p:nvSpPr>
        <p:spPr>
          <a:xfrm>
            <a:off x="7617226" y="6033146"/>
            <a:ext cx="9297292" cy="1095375"/>
          </a:xfrm>
          <a:prstGeom prst="rect">
            <a:avLst/>
          </a:prstGeom>
        </p:spPr>
        <p:txBody>
          <a:bodyPr lIns="0" tIns="0" rIns="0" bIns="0" rtlCol="0" anchor="t">
            <a:spAutoFit/>
          </a:bodyPr>
          <a:lstStyle/>
          <a:p>
            <a:pPr algn="l">
              <a:lnSpc>
                <a:spcPts val="2879"/>
              </a:lnSpc>
            </a:pPr>
            <a:r>
              <a:rPr lang="en-US" sz="2399">
                <a:solidFill>
                  <a:srgbClr val="000000"/>
                </a:solidFill>
                <a:latin typeface="Roboto"/>
                <a:ea typeface="Roboto"/>
                <a:cs typeface="Roboto"/>
                <a:sym typeface="Roboto"/>
              </a:rPr>
              <a:t>Despite recognizing the importance of these elements, the allocation of resources and the implementation of specific programs at the ground level remain limited.</a:t>
            </a:r>
          </a:p>
        </p:txBody>
      </p:sp>
      <p:sp>
        <p:nvSpPr>
          <p:cNvPr id="27" name="TextBox 27"/>
          <p:cNvSpPr txBox="1"/>
          <p:nvPr/>
        </p:nvSpPr>
        <p:spPr>
          <a:xfrm>
            <a:off x="7617226" y="5496549"/>
            <a:ext cx="6857491" cy="422275"/>
          </a:xfrm>
          <a:prstGeom prst="rect">
            <a:avLst/>
          </a:prstGeom>
        </p:spPr>
        <p:txBody>
          <a:bodyPr lIns="0" tIns="0" rIns="0" bIns="0" rtlCol="0" anchor="t">
            <a:spAutoFit/>
          </a:bodyPr>
          <a:lstStyle/>
          <a:p>
            <a:pPr algn="l">
              <a:lnSpc>
                <a:spcPts val="3499"/>
              </a:lnSpc>
              <a:spcBef>
                <a:spcPct val="0"/>
              </a:spcBef>
            </a:pPr>
            <a:r>
              <a:rPr lang="en-US" sz="2499" b="1">
                <a:solidFill>
                  <a:srgbClr val="1459E2"/>
                </a:solidFill>
                <a:latin typeface="Roboto Bold"/>
                <a:ea typeface="Roboto Bold"/>
                <a:cs typeface="Roboto Bold"/>
                <a:sym typeface="Roboto Bold"/>
              </a:rPr>
              <a:t>Resource Allocation and Implementation</a:t>
            </a:r>
          </a:p>
        </p:txBody>
      </p:sp>
      <p:sp>
        <p:nvSpPr>
          <p:cNvPr id="28" name="TextBox 28"/>
          <p:cNvSpPr txBox="1"/>
          <p:nvPr/>
        </p:nvSpPr>
        <p:spPr>
          <a:xfrm>
            <a:off x="1200612" y="4335452"/>
            <a:ext cx="5135053" cy="1664970"/>
          </a:xfrm>
          <a:prstGeom prst="rect">
            <a:avLst/>
          </a:prstGeom>
        </p:spPr>
        <p:txBody>
          <a:bodyPr lIns="0" tIns="0" rIns="0" bIns="0" rtlCol="0" anchor="t">
            <a:spAutoFit/>
          </a:bodyPr>
          <a:lstStyle/>
          <a:p>
            <a:pPr algn="ctr">
              <a:lnSpc>
                <a:spcPts val="6555"/>
              </a:lnSpc>
            </a:pPr>
            <a:r>
              <a:rPr lang="en-US" sz="5700" b="1">
                <a:solidFill>
                  <a:srgbClr val="FFFFFF"/>
                </a:solidFill>
                <a:latin typeface="Glacial Indifference Bold"/>
                <a:ea typeface="Glacial Indifference Bold"/>
                <a:cs typeface="Glacial Indifference Bold"/>
                <a:sym typeface="Glacial Indifference Bold"/>
              </a:rPr>
              <a:t>Key </a:t>
            </a:r>
          </a:p>
          <a:p>
            <a:pPr algn="ctr">
              <a:lnSpc>
                <a:spcPts val="6555"/>
              </a:lnSpc>
            </a:pPr>
            <a:r>
              <a:rPr lang="en-US" sz="5700" b="1">
                <a:solidFill>
                  <a:srgbClr val="FFFFFF"/>
                </a:solidFill>
                <a:latin typeface="Glacial Indifference Bold"/>
                <a:ea typeface="Glacial Indifference Bold"/>
                <a:cs typeface="Glacial Indifference Bold"/>
                <a:sym typeface="Glacial Indifference Bold"/>
              </a:rPr>
              <a:t>Findings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237197" y="-322878"/>
            <a:ext cx="4285038" cy="10932756"/>
            <a:chOff x="0" y="0"/>
            <a:chExt cx="1128570" cy="2879409"/>
          </a:xfrm>
        </p:grpSpPr>
        <p:sp>
          <p:nvSpPr>
            <p:cNvPr id="3" name="Freeform 3"/>
            <p:cNvSpPr/>
            <p:nvPr/>
          </p:nvSpPr>
          <p:spPr>
            <a:xfrm>
              <a:off x="0" y="0"/>
              <a:ext cx="1128570" cy="2879409"/>
            </a:xfrm>
            <a:custGeom>
              <a:avLst/>
              <a:gdLst/>
              <a:ahLst/>
              <a:cxnLst/>
              <a:rect l="l" t="t" r="r" b="b"/>
              <a:pathLst>
                <a:path w="1128570" h="2879409">
                  <a:moveTo>
                    <a:pt x="0" y="0"/>
                  </a:moveTo>
                  <a:lnTo>
                    <a:pt x="1128570" y="0"/>
                  </a:lnTo>
                  <a:lnTo>
                    <a:pt x="1128570" y="2879409"/>
                  </a:lnTo>
                  <a:lnTo>
                    <a:pt x="0" y="2879409"/>
                  </a:lnTo>
                  <a:close/>
                </a:path>
              </a:pathLst>
            </a:custGeom>
            <a:solidFill>
              <a:srgbClr val="0D98BA"/>
            </a:solidFill>
          </p:spPr>
        </p:sp>
        <p:sp>
          <p:nvSpPr>
            <p:cNvPr id="4" name="TextBox 4"/>
            <p:cNvSpPr txBox="1"/>
            <p:nvPr/>
          </p:nvSpPr>
          <p:spPr>
            <a:xfrm>
              <a:off x="0" y="-38100"/>
              <a:ext cx="1128570" cy="291750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80045" y="1617744"/>
            <a:ext cx="4776187" cy="4776168"/>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91346" t="-6063" r="-27339"/>
              </a:stretch>
            </a:blipFill>
          </p:spPr>
        </p:sp>
      </p:grpSp>
      <p:sp>
        <p:nvSpPr>
          <p:cNvPr id="7" name="Freeform 7"/>
          <p:cNvSpPr/>
          <p:nvPr/>
        </p:nvSpPr>
        <p:spPr>
          <a:xfrm rot="-5400000">
            <a:off x="2571594" y="2506585"/>
            <a:ext cx="5893830" cy="2998486"/>
          </a:xfrm>
          <a:custGeom>
            <a:avLst/>
            <a:gdLst/>
            <a:ahLst/>
            <a:cxnLst/>
            <a:rect l="l" t="t" r="r" b="b"/>
            <a:pathLst>
              <a:path w="5893830" h="2998486">
                <a:moveTo>
                  <a:pt x="0" y="0"/>
                </a:moveTo>
                <a:lnTo>
                  <a:pt x="5893829" y="0"/>
                </a:lnTo>
                <a:lnTo>
                  <a:pt x="5893829" y="2998486"/>
                </a:lnTo>
                <a:lnTo>
                  <a:pt x="0" y="29984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8" name="Group 8"/>
          <p:cNvGrpSpPr/>
          <p:nvPr/>
        </p:nvGrpSpPr>
        <p:grpSpPr>
          <a:xfrm>
            <a:off x="5321307" y="1058913"/>
            <a:ext cx="834924" cy="83492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9E2"/>
            </a:solidFill>
          </p:spPr>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3220"/>
                </a:lnSpc>
              </a:pPr>
              <a:r>
                <a:rPr lang="en-US" sz="2300" b="1">
                  <a:solidFill>
                    <a:srgbClr val="FFFFFF"/>
                  </a:solidFill>
                  <a:latin typeface="Roboto Bold"/>
                  <a:ea typeface="Roboto Bold"/>
                  <a:cs typeface="Roboto Bold"/>
                  <a:sym typeface="Roboto Bold"/>
                </a:rPr>
                <a:t>01</a:t>
              </a:r>
            </a:p>
          </p:txBody>
        </p:sp>
      </p:grpSp>
      <p:grpSp>
        <p:nvGrpSpPr>
          <p:cNvPr id="11" name="Group 11"/>
          <p:cNvGrpSpPr/>
          <p:nvPr/>
        </p:nvGrpSpPr>
        <p:grpSpPr>
          <a:xfrm>
            <a:off x="6467977" y="2734904"/>
            <a:ext cx="834924" cy="83492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9E2"/>
            </a:solidFill>
          </p:spPr>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3220"/>
                </a:lnSpc>
              </a:pPr>
              <a:r>
                <a:rPr lang="en-US" sz="2300" b="1">
                  <a:solidFill>
                    <a:srgbClr val="FFFFFF"/>
                  </a:solidFill>
                  <a:latin typeface="Roboto Bold"/>
                  <a:ea typeface="Roboto Bold"/>
                  <a:cs typeface="Roboto Bold"/>
                  <a:sym typeface="Roboto Bold"/>
                </a:rPr>
                <a:t>02</a:t>
              </a:r>
            </a:p>
          </p:txBody>
        </p:sp>
      </p:grpSp>
      <p:grpSp>
        <p:nvGrpSpPr>
          <p:cNvPr id="14" name="Group 14"/>
          <p:cNvGrpSpPr/>
          <p:nvPr/>
        </p:nvGrpSpPr>
        <p:grpSpPr>
          <a:xfrm>
            <a:off x="6467977" y="4535981"/>
            <a:ext cx="834924" cy="83492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9E2"/>
            </a:solidFill>
          </p:spPr>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3220"/>
                </a:lnSpc>
              </a:pPr>
              <a:r>
                <a:rPr lang="en-US" sz="2300" b="1">
                  <a:solidFill>
                    <a:srgbClr val="FFFFFF"/>
                  </a:solidFill>
                  <a:latin typeface="Roboto Bold"/>
                  <a:ea typeface="Roboto Bold"/>
                  <a:cs typeface="Roboto Bold"/>
                  <a:sym typeface="Roboto Bold"/>
                </a:rPr>
                <a:t>03</a:t>
              </a:r>
            </a:p>
          </p:txBody>
        </p:sp>
      </p:grpSp>
      <p:sp>
        <p:nvSpPr>
          <p:cNvPr id="17" name="TextBox 17"/>
          <p:cNvSpPr txBox="1"/>
          <p:nvPr/>
        </p:nvSpPr>
        <p:spPr>
          <a:xfrm>
            <a:off x="6560099" y="742950"/>
            <a:ext cx="10354418" cy="1457325"/>
          </a:xfrm>
          <a:prstGeom prst="rect">
            <a:avLst/>
          </a:prstGeom>
        </p:spPr>
        <p:txBody>
          <a:bodyPr lIns="0" tIns="0" rIns="0" bIns="0" rtlCol="0" anchor="t">
            <a:spAutoFit/>
          </a:bodyPr>
          <a:lstStyle/>
          <a:p>
            <a:pPr algn="l">
              <a:lnSpc>
                <a:spcPts val="2879"/>
              </a:lnSpc>
            </a:pPr>
            <a:r>
              <a:rPr lang="en-US" sz="2399">
                <a:solidFill>
                  <a:srgbClr val="000000"/>
                </a:solidFill>
                <a:latin typeface="Roboto"/>
                <a:ea typeface="Roboto"/>
                <a:cs typeface="Roboto"/>
                <a:sym typeface="Roboto"/>
              </a:rPr>
              <a:t>The current national climate change policies and plans in the Philippines show promising aspects related to gender but lack explicit and comprehensive integration of population dynamics, FP/RH and SRHR across the board. </a:t>
            </a:r>
          </a:p>
        </p:txBody>
      </p:sp>
      <p:sp>
        <p:nvSpPr>
          <p:cNvPr id="18" name="TextBox 18"/>
          <p:cNvSpPr txBox="1"/>
          <p:nvPr/>
        </p:nvSpPr>
        <p:spPr>
          <a:xfrm>
            <a:off x="7617226" y="2780891"/>
            <a:ext cx="9297292" cy="733425"/>
          </a:xfrm>
          <a:prstGeom prst="rect">
            <a:avLst/>
          </a:prstGeom>
        </p:spPr>
        <p:txBody>
          <a:bodyPr lIns="0" tIns="0" rIns="0" bIns="0" rtlCol="0" anchor="t">
            <a:spAutoFit/>
          </a:bodyPr>
          <a:lstStyle/>
          <a:p>
            <a:pPr algn="l">
              <a:lnSpc>
                <a:spcPts val="2879"/>
              </a:lnSpc>
            </a:pPr>
            <a:r>
              <a:rPr lang="en-US" sz="2399">
                <a:solidFill>
                  <a:srgbClr val="000000"/>
                </a:solidFill>
                <a:latin typeface="Roboto"/>
                <a:ea typeface="Roboto"/>
                <a:cs typeface="Roboto"/>
                <a:sym typeface="Roboto"/>
              </a:rPr>
              <a:t>While some of plans, policies, and frameworks mention population dynamics and gender equity, FP/RH often remains implicit or absent.</a:t>
            </a:r>
          </a:p>
        </p:txBody>
      </p:sp>
      <p:sp>
        <p:nvSpPr>
          <p:cNvPr id="19" name="TextBox 19"/>
          <p:cNvSpPr txBox="1"/>
          <p:nvPr/>
        </p:nvSpPr>
        <p:spPr>
          <a:xfrm>
            <a:off x="6467977" y="6401037"/>
            <a:ext cx="10293053" cy="1095375"/>
          </a:xfrm>
          <a:prstGeom prst="rect">
            <a:avLst/>
          </a:prstGeom>
        </p:spPr>
        <p:txBody>
          <a:bodyPr lIns="0" tIns="0" rIns="0" bIns="0" rtlCol="0" anchor="t">
            <a:spAutoFit/>
          </a:bodyPr>
          <a:lstStyle/>
          <a:p>
            <a:pPr algn="l">
              <a:lnSpc>
                <a:spcPts val="2879"/>
              </a:lnSpc>
            </a:pPr>
            <a:r>
              <a:rPr lang="en-US" sz="2399">
                <a:solidFill>
                  <a:srgbClr val="000000"/>
                </a:solidFill>
                <a:latin typeface="Roboto"/>
                <a:ea typeface="Roboto"/>
                <a:cs typeface="Roboto"/>
                <a:sym typeface="Roboto"/>
              </a:rPr>
              <a:t>Inadequate resource allocation, limited technical capacities of government institutions and a lack of effective coordination and collaboration among sectors further impede the integration efforts.</a:t>
            </a:r>
          </a:p>
        </p:txBody>
      </p:sp>
      <p:grpSp>
        <p:nvGrpSpPr>
          <p:cNvPr id="20" name="Group 20"/>
          <p:cNvGrpSpPr/>
          <p:nvPr/>
        </p:nvGrpSpPr>
        <p:grpSpPr>
          <a:xfrm>
            <a:off x="5321307" y="5974227"/>
            <a:ext cx="834924" cy="83492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9E2"/>
            </a:solidFill>
          </p:spPr>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3220"/>
                </a:lnSpc>
              </a:pPr>
              <a:r>
                <a:rPr lang="en-US" sz="2300" b="1">
                  <a:solidFill>
                    <a:srgbClr val="FFFFFF"/>
                  </a:solidFill>
                  <a:latin typeface="Roboto Bold"/>
                  <a:ea typeface="Roboto Bold"/>
                  <a:cs typeface="Roboto Bold"/>
                  <a:sym typeface="Roboto Bold"/>
                </a:rPr>
                <a:t>04</a:t>
              </a:r>
            </a:p>
          </p:txBody>
        </p:sp>
      </p:grpSp>
      <p:sp>
        <p:nvSpPr>
          <p:cNvPr id="23" name="TextBox 23"/>
          <p:cNvSpPr txBox="1"/>
          <p:nvPr/>
        </p:nvSpPr>
        <p:spPr>
          <a:xfrm>
            <a:off x="7617226" y="4438887"/>
            <a:ext cx="9297292" cy="1095375"/>
          </a:xfrm>
          <a:prstGeom prst="rect">
            <a:avLst/>
          </a:prstGeom>
        </p:spPr>
        <p:txBody>
          <a:bodyPr lIns="0" tIns="0" rIns="0" bIns="0" rtlCol="0" anchor="t">
            <a:spAutoFit/>
          </a:bodyPr>
          <a:lstStyle/>
          <a:p>
            <a:pPr algn="l">
              <a:lnSpc>
                <a:spcPts val="2879"/>
              </a:lnSpc>
            </a:pPr>
            <a:r>
              <a:rPr lang="en-US" sz="2399">
                <a:solidFill>
                  <a:srgbClr val="000000"/>
                </a:solidFill>
                <a:latin typeface="Roboto"/>
                <a:ea typeface="Roboto"/>
                <a:cs typeface="Roboto"/>
                <a:sym typeface="Roboto"/>
              </a:rPr>
              <a:t>The fragmented approach across policies limits comprehensive integration, hindering the recognition of the interconnectedness between population issues and climate change.</a:t>
            </a:r>
          </a:p>
        </p:txBody>
      </p:sp>
      <p:sp>
        <p:nvSpPr>
          <p:cNvPr id="24" name="TextBox 24"/>
          <p:cNvSpPr txBox="1"/>
          <p:nvPr/>
        </p:nvSpPr>
        <p:spPr>
          <a:xfrm>
            <a:off x="1200612" y="3612117"/>
            <a:ext cx="5135053" cy="836295"/>
          </a:xfrm>
          <a:prstGeom prst="rect">
            <a:avLst/>
          </a:prstGeom>
        </p:spPr>
        <p:txBody>
          <a:bodyPr lIns="0" tIns="0" rIns="0" bIns="0" rtlCol="0" anchor="t">
            <a:spAutoFit/>
          </a:bodyPr>
          <a:lstStyle/>
          <a:p>
            <a:pPr algn="ctr">
              <a:lnSpc>
                <a:spcPts val="6555"/>
              </a:lnSpc>
            </a:pPr>
            <a:r>
              <a:rPr lang="en-US" sz="5700" b="1">
                <a:solidFill>
                  <a:srgbClr val="FFFFFF"/>
                </a:solidFill>
                <a:latin typeface="Glacial Indifference Bold"/>
                <a:ea typeface="Glacial Indifference Bold"/>
                <a:cs typeface="Glacial Indifference Bold"/>
                <a:sym typeface="Glacial Indifference Bold"/>
              </a:rPr>
              <a:t>Conclusions</a:t>
            </a:r>
          </a:p>
        </p:txBody>
      </p:sp>
      <p:sp>
        <p:nvSpPr>
          <p:cNvPr id="25" name="TextBox 25"/>
          <p:cNvSpPr txBox="1"/>
          <p:nvPr/>
        </p:nvSpPr>
        <p:spPr>
          <a:xfrm>
            <a:off x="5124619" y="8325087"/>
            <a:ext cx="12134681" cy="1095375"/>
          </a:xfrm>
          <a:prstGeom prst="rect">
            <a:avLst/>
          </a:prstGeom>
        </p:spPr>
        <p:txBody>
          <a:bodyPr lIns="0" tIns="0" rIns="0" bIns="0" rtlCol="0" anchor="t">
            <a:spAutoFit/>
          </a:bodyPr>
          <a:lstStyle/>
          <a:p>
            <a:pPr algn="l">
              <a:lnSpc>
                <a:spcPts val="2879"/>
              </a:lnSpc>
            </a:pPr>
            <a:r>
              <a:rPr lang="en-US" sz="2399" i="1">
                <a:solidFill>
                  <a:srgbClr val="1459E2"/>
                </a:solidFill>
                <a:latin typeface="Roboto Italics"/>
                <a:ea typeface="Roboto Italics"/>
                <a:cs typeface="Roboto Italics"/>
                <a:sym typeface="Roboto Italics"/>
              </a:rPr>
              <a:t>Opportunities to operationalize the integration of population dynamics, FP/RH, SRHR into climate action (i.e., with actual activities and funding) can be through the </a:t>
            </a:r>
            <a:r>
              <a:rPr lang="en-US" sz="2399" b="1" i="1">
                <a:solidFill>
                  <a:srgbClr val="1459E2"/>
                </a:solidFill>
                <a:latin typeface="Roboto Bold Italics"/>
                <a:ea typeface="Roboto Bold Italics"/>
                <a:cs typeface="Roboto Bold Italics"/>
                <a:sym typeface="Roboto Bold Italics"/>
              </a:rPr>
              <a:t>PDP</a:t>
            </a:r>
            <a:r>
              <a:rPr lang="en-US" sz="2399" i="1">
                <a:solidFill>
                  <a:srgbClr val="1459E2"/>
                </a:solidFill>
                <a:latin typeface="Roboto Italics"/>
                <a:ea typeface="Roboto Italics"/>
                <a:cs typeface="Roboto Italics"/>
                <a:sym typeface="Roboto Italics"/>
              </a:rPr>
              <a:t>,</a:t>
            </a:r>
            <a:r>
              <a:rPr lang="en-US" sz="2399" b="1" i="1">
                <a:solidFill>
                  <a:srgbClr val="1459E2"/>
                </a:solidFill>
                <a:latin typeface="Roboto Bold Italics"/>
                <a:ea typeface="Roboto Bold Italics"/>
                <a:cs typeface="Roboto Bold Italics"/>
                <a:sym typeface="Roboto Bold Italics"/>
              </a:rPr>
              <a:t> NDRRMP</a:t>
            </a:r>
            <a:r>
              <a:rPr lang="en-US" sz="2399" i="1">
                <a:solidFill>
                  <a:srgbClr val="1459E2"/>
                </a:solidFill>
                <a:latin typeface="Roboto Italics"/>
                <a:ea typeface="Roboto Italics"/>
                <a:cs typeface="Roboto Italics"/>
                <a:sym typeface="Roboto Italics"/>
              </a:rPr>
              <a:t> and </a:t>
            </a:r>
            <a:r>
              <a:rPr lang="en-US" sz="2399" b="1" i="1">
                <a:solidFill>
                  <a:srgbClr val="1459E2"/>
                </a:solidFill>
                <a:latin typeface="Roboto Bold Italics"/>
                <a:ea typeface="Roboto Bold Italics"/>
                <a:cs typeface="Roboto Bold Italics"/>
                <a:sym typeface="Roboto Bold Italics"/>
              </a:rPr>
              <a:t>GCF</a:t>
            </a:r>
            <a:r>
              <a:rPr lang="en-US" sz="2399" i="1">
                <a:solidFill>
                  <a:srgbClr val="1459E2"/>
                </a:solidFill>
                <a:latin typeface="Roboto Italics"/>
                <a:ea typeface="Roboto Italics"/>
                <a:cs typeface="Roboto Italics"/>
                <a:sym typeface="Roboto Italics"/>
              </a:rPr>
              <a:t>, which mention and/or highlight the importance of these aspects.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237197" y="-322878"/>
            <a:ext cx="4285038" cy="10932756"/>
            <a:chOff x="0" y="0"/>
            <a:chExt cx="1128570" cy="2879409"/>
          </a:xfrm>
        </p:grpSpPr>
        <p:sp>
          <p:nvSpPr>
            <p:cNvPr id="3" name="Freeform 3"/>
            <p:cNvSpPr/>
            <p:nvPr/>
          </p:nvSpPr>
          <p:spPr>
            <a:xfrm>
              <a:off x="0" y="0"/>
              <a:ext cx="1128570" cy="2879409"/>
            </a:xfrm>
            <a:custGeom>
              <a:avLst/>
              <a:gdLst/>
              <a:ahLst/>
              <a:cxnLst/>
              <a:rect l="l" t="t" r="r" b="b"/>
              <a:pathLst>
                <a:path w="1128570" h="2879409">
                  <a:moveTo>
                    <a:pt x="0" y="0"/>
                  </a:moveTo>
                  <a:lnTo>
                    <a:pt x="1128570" y="0"/>
                  </a:lnTo>
                  <a:lnTo>
                    <a:pt x="1128570" y="2879409"/>
                  </a:lnTo>
                  <a:lnTo>
                    <a:pt x="0" y="2879409"/>
                  </a:lnTo>
                  <a:close/>
                </a:path>
              </a:pathLst>
            </a:custGeom>
            <a:solidFill>
              <a:srgbClr val="0D98BA"/>
            </a:solidFill>
          </p:spPr>
        </p:sp>
        <p:sp>
          <p:nvSpPr>
            <p:cNvPr id="4" name="TextBox 4"/>
            <p:cNvSpPr txBox="1"/>
            <p:nvPr/>
          </p:nvSpPr>
          <p:spPr>
            <a:xfrm>
              <a:off x="0" y="-38100"/>
              <a:ext cx="1128570" cy="291750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80045" y="2755416"/>
            <a:ext cx="4776187" cy="4776168"/>
            <a:chOff x="0" y="0"/>
            <a:chExt cx="6350000" cy="6349975"/>
          </a:xfrm>
        </p:grpSpPr>
        <p:sp>
          <p:nvSpPr>
            <p:cNvPr id="6" name="Freeform 6"/>
            <p:cNvSpPr/>
            <p:nvPr/>
          </p:nvSpPr>
          <p:spPr>
            <a:xfrm flipH="1">
              <a:off x="0" y="0"/>
              <a:ext cx="6350000" cy="6349975"/>
            </a:xfrm>
            <a:custGeom>
              <a:avLst/>
              <a:gdLst/>
              <a:ahLst/>
              <a:cxnLst/>
              <a:rect l="l" t="t" r="r" b="b"/>
              <a:pathLst>
                <a:path w="6350000" h="6349975">
                  <a:moveTo>
                    <a:pt x="0" y="3175025"/>
                  </a:moveTo>
                  <a:cubicBezTo>
                    <a:pt x="0" y="4928451"/>
                    <a:pt x="1421524" y="6349975"/>
                    <a:pt x="3175000" y="6349975"/>
                  </a:cubicBezTo>
                  <a:cubicBezTo>
                    <a:pt x="4928502" y="6349975"/>
                    <a:pt x="6350000" y="4928451"/>
                    <a:pt x="6350000" y="3175025"/>
                  </a:cubicBezTo>
                  <a:cubicBezTo>
                    <a:pt x="6350000" y="1421511"/>
                    <a:pt x="4928502" y="0"/>
                    <a:pt x="3175000" y="0"/>
                  </a:cubicBezTo>
                  <a:cubicBezTo>
                    <a:pt x="1421498" y="0"/>
                    <a:pt x="0" y="1421511"/>
                    <a:pt x="0" y="3175025"/>
                  </a:cubicBezTo>
                  <a:close/>
                </a:path>
              </a:pathLst>
            </a:custGeom>
            <a:blipFill>
              <a:blip r:embed="rId3"/>
              <a:stretch>
                <a:fillRect l="-41669" r="-8236"/>
              </a:stretch>
            </a:blipFill>
          </p:spPr>
        </p:sp>
      </p:grpSp>
      <p:sp>
        <p:nvSpPr>
          <p:cNvPr id="7" name="Freeform 7"/>
          <p:cNvSpPr/>
          <p:nvPr/>
        </p:nvSpPr>
        <p:spPr>
          <a:xfrm rot="-5400000">
            <a:off x="2571594" y="3644257"/>
            <a:ext cx="5893830" cy="2998486"/>
          </a:xfrm>
          <a:custGeom>
            <a:avLst/>
            <a:gdLst/>
            <a:ahLst/>
            <a:cxnLst/>
            <a:rect l="l" t="t" r="r" b="b"/>
            <a:pathLst>
              <a:path w="5893830" h="2998486">
                <a:moveTo>
                  <a:pt x="0" y="0"/>
                </a:moveTo>
                <a:lnTo>
                  <a:pt x="5893829" y="0"/>
                </a:lnTo>
                <a:lnTo>
                  <a:pt x="5893829" y="2998486"/>
                </a:lnTo>
                <a:lnTo>
                  <a:pt x="0" y="29984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8" name="Group 8"/>
          <p:cNvGrpSpPr/>
          <p:nvPr/>
        </p:nvGrpSpPr>
        <p:grpSpPr>
          <a:xfrm>
            <a:off x="5321307" y="2196585"/>
            <a:ext cx="834924" cy="83492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9E2"/>
            </a:solidFill>
          </p:spPr>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3220"/>
                </a:lnSpc>
              </a:pPr>
              <a:r>
                <a:rPr lang="en-US" sz="2300" b="1">
                  <a:solidFill>
                    <a:srgbClr val="FFFFFF"/>
                  </a:solidFill>
                  <a:latin typeface="Roboto Bold"/>
                  <a:ea typeface="Roboto Bold"/>
                  <a:cs typeface="Roboto Bold"/>
                  <a:sym typeface="Roboto Bold"/>
                </a:rPr>
                <a:t>01</a:t>
              </a:r>
            </a:p>
          </p:txBody>
        </p:sp>
      </p:grpSp>
      <p:grpSp>
        <p:nvGrpSpPr>
          <p:cNvPr id="11" name="Group 11"/>
          <p:cNvGrpSpPr/>
          <p:nvPr/>
        </p:nvGrpSpPr>
        <p:grpSpPr>
          <a:xfrm>
            <a:off x="6467977" y="3872577"/>
            <a:ext cx="834924" cy="83492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9E2"/>
            </a:solidFill>
          </p:spPr>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3220"/>
                </a:lnSpc>
              </a:pPr>
              <a:r>
                <a:rPr lang="en-US" sz="2300" b="1">
                  <a:solidFill>
                    <a:srgbClr val="FFFFFF"/>
                  </a:solidFill>
                  <a:latin typeface="Roboto Bold"/>
                  <a:ea typeface="Roboto Bold"/>
                  <a:cs typeface="Roboto Bold"/>
                  <a:sym typeface="Roboto Bold"/>
                </a:rPr>
                <a:t>02</a:t>
              </a:r>
            </a:p>
          </p:txBody>
        </p:sp>
      </p:grpSp>
      <p:grpSp>
        <p:nvGrpSpPr>
          <p:cNvPr id="14" name="Group 14"/>
          <p:cNvGrpSpPr/>
          <p:nvPr/>
        </p:nvGrpSpPr>
        <p:grpSpPr>
          <a:xfrm>
            <a:off x="6467977" y="5673653"/>
            <a:ext cx="834924" cy="83492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9E2"/>
            </a:solidFill>
          </p:spPr>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3220"/>
                </a:lnSpc>
              </a:pPr>
              <a:r>
                <a:rPr lang="en-US" sz="2300" b="1">
                  <a:solidFill>
                    <a:srgbClr val="FFFFFF"/>
                  </a:solidFill>
                  <a:latin typeface="Roboto Bold"/>
                  <a:ea typeface="Roboto Bold"/>
                  <a:cs typeface="Roboto Bold"/>
                  <a:sym typeface="Roboto Bold"/>
                </a:rPr>
                <a:t>03</a:t>
              </a:r>
            </a:p>
          </p:txBody>
        </p:sp>
      </p:grpSp>
      <p:sp>
        <p:nvSpPr>
          <p:cNvPr id="17" name="TextBox 17"/>
          <p:cNvSpPr txBox="1"/>
          <p:nvPr/>
        </p:nvSpPr>
        <p:spPr>
          <a:xfrm>
            <a:off x="6713587" y="1880622"/>
            <a:ext cx="10200931" cy="1457325"/>
          </a:xfrm>
          <a:prstGeom prst="rect">
            <a:avLst/>
          </a:prstGeom>
        </p:spPr>
        <p:txBody>
          <a:bodyPr lIns="0" tIns="0" rIns="0" bIns="0" rtlCol="0" anchor="t">
            <a:spAutoFit/>
          </a:bodyPr>
          <a:lstStyle/>
          <a:p>
            <a:pPr algn="l">
              <a:lnSpc>
                <a:spcPts val="2879"/>
              </a:lnSpc>
            </a:pPr>
            <a:r>
              <a:rPr lang="en-US" sz="2399">
                <a:solidFill>
                  <a:srgbClr val="000000"/>
                </a:solidFill>
                <a:latin typeface="Roboto"/>
                <a:ea typeface="Roboto"/>
                <a:cs typeface="Roboto"/>
                <a:sym typeface="Roboto"/>
              </a:rPr>
              <a:t>Develop detailed strategies and specific actions within the climate change policies and plans addressing FP/RH, SRHR and population dynamics explicitly and systematically, (i.e., policy updating, developing supplementary guidelines, conducting interlinkage assessments)</a:t>
            </a:r>
          </a:p>
        </p:txBody>
      </p:sp>
      <p:sp>
        <p:nvSpPr>
          <p:cNvPr id="18" name="TextBox 18"/>
          <p:cNvSpPr txBox="1"/>
          <p:nvPr/>
        </p:nvSpPr>
        <p:spPr>
          <a:xfrm>
            <a:off x="5738769" y="1332884"/>
            <a:ext cx="11175748" cy="422275"/>
          </a:xfrm>
          <a:prstGeom prst="rect">
            <a:avLst/>
          </a:prstGeom>
        </p:spPr>
        <p:txBody>
          <a:bodyPr lIns="0" tIns="0" rIns="0" bIns="0" rtlCol="0" anchor="t">
            <a:spAutoFit/>
          </a:bodyPr>
          <a:lstStyle/>
          <a:p>
            <a:pPr algn="l">
              <a:lnSpc>
                <a:spcPts val="3499"/>
              </a:lnSpc>
              <a:spcBef>
                <a:spcPct val="0"/>
              </a:spcBef>
            </a:pPr>
            <a:r>
              <a:rPr lang="en-US" sz="2499" b="1">
                <a:solidFill>
                  <a:srgbClr val="1459E2"/>
                </a:solidFill>
                <a:latin typeface="Roboto Bold"/>
                <a:ea typeface="Roboto Bold"/>
                <a:cs typeface="Roboto Bold"/>
                <a:sym typeface="Roboto Bold"/>
              </a:rPr>
              <a:t>Promote Explicit and Systemic Integration </a:t>
            </a:r>
          </a:p>
        </p:txBody>
      </p:sp>
      <p:sp>
        <p:nvSpPr>
          <p:cNvPr id="19" name="TextBox 19"/>
          <p:cNvSpPr txBox="1"/>
          <p:nvPr/>
        </p:nvSpPr>
        <p:spPr>
          <a:xfrm>
            <a:off x="7617226" y="4058274"/>
            <a:ext cx="9297292" cy="1095375"/>
          </a:xfrm>
          <a:prstGeom prst="rect">
            <a:avLst/>
          </a:prstGeom>
        </p:spPr>
        <p:txBody>
          <a:bodyPr lIns="0" tIns="0" rIns="0" bIns="0" rtlCol="0" anchor="t">
            <a:spAutoFit/>
          </a:bodyPr>
          <a:lstStyle/>
          <a:p>
            <a:pPr algn="l">
              <a:lnSpc>
                <a:spcPts val="2879"/>
              </a:lnSpc>
            </a:pPr>
            <a:r>
              <a:rPr lang="en-US" sz="2399">
                <a:solidFill>
                  <a:srgbClr val="000000"/>
                </a:solidFill>
                <a:latin typeface="Roboto"/>
                <a:ea typeface="Roboto"/>
                <a:cs typeface="Roboto"/>
                <a:sym typeface="Roboto"/>
              </a:rPr>
              <a:t>Secure concrete budget allocation for initiatives directly integrating population dynamics, FP, SRHR and gender into climate change policies. (i.e., dedicated funding, capacity building on integration)</a:t>
            </a:r>
          </a:p>
        </p:txBody>
      </p:sp>
      <p:sp>
        <p:nvSpPr>
          <p:cNvPr id="20" name="TextBox 20"/>
          <p:cNvSpPr txBox="1"/>
          <p:nvPr/>
        </p:nvSpPr>
        <p:spPr>
          <a:xfrm>
            <a:off x="7617226" y="3521678"/>
            <a:ext cx="9297292" cy="422275"/>
          </a:xfrm>
          <a:prstGeom prst="rect">
            <a:avLst/>
          </a:prstGeom>
        </p:spPr>
        <p:txBody>
          <a:bodyPr lIns="0" tIns="0" rIns="0" bIns="0" rtlCol="0" anchor="t">
            <a:spAutoFit/>
          </a:bodyPr>
          <a:lstStyle/>
          <a:p>
            <a:pPr algn="l">
              <a:lnSpc>
                <a:spcPts val="3499"/>
              </a:lnSpc>
              <a:spcBef>
                <a:spcPct val="0"/>
              </a:spcBef>
            </a:pPr>
            <a:r>
              <a:rPr lang="en-US" sz="2499" b="1">
                <a:solidFill>
                  <a:srgbClr val="1459E2"/>
                </a:solidFill>
                <a:latin typeface="Roboto Bold"/>
                <a:ea typeface="Roboto Bold"/>
                <a:cs typeface="Roboto Bold"/>
                <a:sym typeface="Roboto Bold"/>
              </a:rPr>
              <a:t>Ensure Resource Allocation and Implementation</a:t>
            </a:r>
          </a:p>
        </p:txBody>
      </p:sp>
      <p:sp>
        <p:nvSpPr>
          <p:cNvPr id="21" name="TextBox 21"/>
          <p:cNvSpPr txBox="1"/>
          <p:nvPr/>
        </p:nvSpPr>
        <p:spPr>
          <a:xfrm>
            <a:off x="6467977" y="8204715"/>
            <a:ext cx="10029079" cy="1095375"/>
          </a:xfrm>
          <a:prstGeom prst="rect">
            <a:avLst/>
          </a:prstGeom>
        </p:spPr>
        <p:txBody>
          <a:bodyPr lIns="0" tIns="0" rIns="0" bIns="0" rtlCol="0" anchor="t">
            <a:spAutoFit/>
          </a:bodyPr>
          <a:lstStyle/>
          <a:p>
            <a:pPr algn="l">
              <a:lnSpc>
                <a:spcPts val="2879"/>
              </a:lnSpc>
            </a:pPr>
            <a:r>
              <a:rPr lang="en-US" sz="2399">
                <a:solidFill>
                  <a:srgbClr val="000000"/>
                </a:solidFill>
                <a:latin typeface="Roboto"/>
                <a:ea typeface="Roboto"/>
                <a:cs typeface="Roboto"/>
                <a:sym typeface="Roboto"/>
              </a:rPr>
              <a:t>Develop messages and campaigns to raise awareness about the benefits of integrating FP/RH in climate change action and identify and develop PHE champions to advocate for integrated approaches.</a:t>
            </a:r>
          </a:p>
        </p:txBody>
      </p:sp>
      <p:sp>
        <p:nvSpPr>
          <p:cNvPr id="22" name="TextBox 22"/>
          <p:cNvSpPr txBox="1"/>
          <p:nvPr/>
        </p:nvSpPr>
        <p:spPr>
          <a:xfrm>
            <a:off x="6467977" y="7564553"/>
            <a:ext cx="10446541" cy="422275"/>
          </a:xfrm>
          <a:prstGeom prst="rect">
            <a:avLst/>
          </a:prstGeom>
        </p:spPr>
        <p:txBody>
          <a:bodyPr lIns="0" tIns="0" rIns="0" bIns="0" rtlCol="0" anchor="t">
            <a:spAutoFit/>
          </a:bodyPr>
          <a:lstStyle/>
          <a:p>
            <a:pPr algn="l">
              <a:lnSpc>
                <a:spcPts val="3499"/>
              </a:lnSpc>
              <a:spcBef>
                <a:spcPct val="0"/>
              </a:spcBef>
            </a:pPr>
            <a:r>
              <a:rPr lang="en-US" sz="2499" b="1">
                <a:solidFill>
                  <a:srgbClr val="1459E2"/>
                </a:solidFill>
                <a:latin typeface="Roboto Bold"/>
                <a:ea typeface="Roboto Bold"/>
                <a:cs typeface="Roboto Bold"/>
                <a:sym typeface="Roboto Bold"/>
              </a:rPr>
              <a:t>Sustain Advocacy, Champions Building and Awareness Raising</a:t>
            </a:r>
          </a:p>
        </p:txBody>
      </p:sp>
      <p:grpSp>
        <p:nvGrpSpPr>
          <p:cNvPr id="23" name="Group 23"/>
          <p:cNvGrpSpPr/>
          <p:nvPr/>
        </p:nvGrpSpPr>
        <p:grpSpPr>
          <a:xfrm>
            <a:off x="5321307" y="7111899"/>
            <a:ext cx="834924" cy="83492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9E2"/>
            </a:solidFill>
          </p:spPr>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3220"/>
                </a:lnSpc>
              </a:pPr>
              <a:r>
                <a:rPr lang="en-US" sz="2300" b="1">
                  <a:solidFill>
                    <a:srgbClr val="FFFFFF"/>
                  </a:solidFill>
                  <a:latin typeface="Roboto Bold"/>
                  <a:ea typeface="Roboto Bold"/>
                  <a:cs typeface="Roboto Bold"/>
                  <a:sym typeface="Roboto Bold"/>
                </a:rPr>
                <a:t>04</a:t>
              </a:r>
            </a:p>
          </p:txBody>
        </p:sp>
      </p:grpSp>
      <p:sp>
        <p:nvSpPr>
          <p:cNvPr id="26" name="TextBox 26"/>
          <p:cNvSpPr txBox="1"/>
          <p:nvPr/>
        </p:nvSpPr>
        <p:spPr>
          <a:xfrm>
            <a:off x="7617226" y="6033146"/>
            <a:ext cx="9297292" cy="1095375"/>
          </a:xfrm>
          <a:prstGeom prst="rect">
            <a:avLst/>
          </a:prstGeom>
        </p:spPr>
        <p:txBody>
          <a:bodyPr lIns="0" tIns="0" rIns="0" bIns="0" rtlCol="0" anchor="t">
            <a:spAutoFit/>
          </a:bodyPr>
          <a:lstStyle/>
          <a:p>
            <a:pPr algn="l">
              <a:lnSpc>
                <a:spcPts val="2879"/>
              </a:lnSpc>
            </a:pPr>
            <a:r>
              <a:rPr lang="en-US" sz="2399">
                <a:solidFill>
                  <a:srgbClr val="000000"/>
                </a:solidFill>
                <a:latin typeface="Roboto"/>
                <a:ea typeface="Roboto"/>
                <a:cs typeface="Roboto"/>
                <a:sym typeface="Roboto"/>
              </a:rPr>
              <a:t>Encourage partnerships and collaborative efforts to bridge sectoral divides and promote comprehensive integration ( i.e., identification of convergence points, establishing interagency working groups)</a:t>
            </a:r>
          </a:p>
        </p:txBody>
      </p:sp>
      <p:sp>
        <p:nvSpPr>
          <p:cNvPr id="27" name="TextBox 27"/>
          <p:cNvSpPr txBox="1"/>
          <p:nvPr/>
        </p:nvSpPr>
        <p:spPr>
          <a:xfrm>
            <a:off x="7617226" y="5496549"/>
            <a:ext cx="9297292" cy="422275"/>
          </a:xfrm>
          <a:prstGeom prst="rect">
            <a:avLst/>
          </a:prstGeom>
        </p:spPr>
        <p:txBody>
          <a:bodyPr lIns="0" tIns="0" rIns="0" bIns="0" rtlCol="0" anchor="t">
            <a:spAutoFit/>
          </a:bodyPr>
          <a:lstStyle/>
          <a:p>
            <a:pPr algn="l">
              <a:lnSpc>
                <a:spcPts val="3499"/>
              </a:lnSpc>
              <a:spcBef>
                <a:spcPct val="0"/>
              </a:spcBef>
            </a:pPr>
            <a:r>
              <a:rPr lang="en-US" sz="2499" b="1">
                <a:solidFill>
                  <a:srgbClr val="1459E2"/>
                </a:solidFill>
                <a:latin typeface="Roboto Bold"/>
                <a:ea typeface="Roboto Bold"/>
                <a:cs typeface="Roboto Bold"/>
                <a:sym typeface="Roboto Bold"/>
              </a:rPr>
              <a:t>Facilitate Intersectoral Policy-Program Coordination</a:t>
            </a:r>
          </a:p>
        </p:txBody>
      </p:sp>
      <p:sp>
        <p:nvSpPr>
          <p:cNvPr id="28" name="TextBox 28"/>
          <p:cNvSpPr txBox="1"/>
          <p:nvPr/>
        </p:nvSpPr>
        <p:spPr>
          <a:xfrm>
            <a:off x="1200612" y="4884102"/>
            <a:ext cx="5135053" cy="537845"/>
          </a:xfrm>
          <a:prstGeom prst="rect">
            <a:avLst/>
          </a:prstGeom>
        </p:spPr>
        <p:txBody>
          <a:bodyPr lIns="0" tIns="0" rIns="0" bIns="0" rtlCol="0" anchor="t">
            <a:spAutoFit/>
          </a:bodyPr>
          <a:lstStyle/>
          <a:p>
            <a:pPr algn="ctr">
              <a:lnSpc>
                <a:spcPts val="4255"/>
              </a:lnSpc>
            </a:pPr>
            <a:r>
              <a:rPr lang="en-US" sz="3700" b="1">
                <a:solidFill>
                  <a:srgbClr val="FFFFFF"/>
                </a:solidFill>
                <a:latin typeface="Glacial Indifference Bold"/>
                <a:ea typeface="Glacial Indifference Bold"/>
                <a:cs typeface="Glacial Indifference Bold"/>
                <a:sym typeface="Glacial Indifference Bold"/>
              </a:rPr>
              <a:t>Recommendations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237197" y="-322878"/>
            <a:ext cx="4285038" cy="10932756"/>
            <a:chOff x="0" y="0"/>
            <a:chExt cx="1128570" cy="2879409"/>
          </a:xfrm>
        </p:grpSpPr>
        <p:sp>
          <p:nvSpPr>
            <p:cNvPr id="3" name="Freeform 3"/>
            <p:cNvSpPr/>
            <p:nvPr/>
          </p:nvSpPr>
          <p:spPr>
            <a:xfrm>
              <a:off x="0" y="0"/>
              <a:ext cx="1128570" cy="2879409"/>
            </a:xfrm>
            <a:custGeom>
              <a:avLst/>
              <a:gdLst/>
              <a:ahLst/>
              <a:cxnLst/>
              <a:rect l="l" t="t" r="r" b="b"/>
              <a:pathLst>
                <a:path w="1128570" h="2879409">
                  <a:moveTo>
                    <a:pt x="0" y="0"/>
                  </a:moveTo>
                  <a:lnTo>
                    <a:pt x="1128570" y="0"/>
                  </a:lnTo>
                  <a:lnTo>
                    <a:pt x="1128570" y="2879409"/>
                  </a:lnTo>
                  <a:lnTo>
                    <a:pt x="0" y="2879409"/>
                  </a:lnTo>
                  <a:close/>
                </a:path>
              </a:pathLst>
            </a:custGeom>
            <a:solidFill>
              <a:srgbClr val="0D98BA"/>
            </a:solidFill>
          </p:spPr>
        </p:sp>
        <p:sp>
          <p:nvSpPr>
            <p:cNvPr id="4" name="TextBox 4"/>
            <p:cNvSpPr txBox="1"/>
            <p:nvPr/>
          </p:nvSpPr>
          <p:spPr>
            <a:xfrm>
              <a:off x="0" y="-38100"/>
              <a:ext cx="1128570" cy="291750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80045" y="2755416"/>
            <a:ext cx="4776187" cy="4776168"/>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47157" r="-2795"/>
              </a:stretch>
            </a:blipFill>
          </p:spPr>
        </p:sp>
      </p:grpSp>
      <p:sp>
        <p:nvSpPr>
          <p:cNvPr id="7" name="Freeform 7"/>
          <p:cNvSpPr/>
          <p:nvPr/>
        </p:nvSpPr>
        <p:spPr>
          <a:xfrm rot="-5400000">
            <a:off x="2571594" y="3644257"/>
            <a:ext cx="5893830" cy="2998486"/>
          </a:xfrm>
          <a:custGeom>
            <a:avLst/>
            <a:gdLst/>
            <a:ahLst/>
            <a:cxnLst/>
            <a:rect l="l" t="t" r="r" b="b"/>
            <a:pathLst>
              <a:path w="5893830" h="2998486">
                <a:moveTo>
                  <a:pt x="0" y="0"/>
                </a:moveTo>
                <a:lnTo>
                  <a:pt x="5893829" y="0"/>
                </a:lnTo>
                <a:lnTo>
                  <a:pt x="5893829" y="2998486"/>
                </a:lnTo>
                <a:lnTo>
                  <a:pt x="0" y="29984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8" name="Group 8"/>
          <p:cNvGrpSpPr/>
          <p:nvPr/>
        </p:nvGrpSpPr>
        <p:grpSpPr>
          <a:xfrm>
            <a:off x="5321307" y="2196585"/>
            <a:ext cx="834924" cy="83492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9E2"/>
            </a:solidFill>
          </p:spPr>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3220"/>
                </a:lnSpc>
              </a:pPr>
              <a:r>
                <a:rPr lang="en-US" sz="2300" b="1">
                  <a:solidFill>
                    <a:srgbClr val="FFFFFF"/>
                  </a:solidFill>
                  <a:latin typeface="Roboto Bold"/>
                  <a:ea typeface="Roboto Bold"/>
                  <a:cs typeface="Roboto Bold"/>
                  <a:sym typeface="Roboto Bold"/>
                </a:rPr>
                <a:t>01</a:t>
              </a:r>
            </a:p>
          </p:txBody>
        </p:sp>
      </p:grpSp>
      <p:grpSp>
        <p:nvGrpSpPr>
          <p:cNvPr id="11" name="Group 11"/>
          <p:cNvGrpSpPr/>
          <p:nvPr/>
        </p:nvGrpSpPr>
        <p:grpSpPr>
          <a:xfrm>
            <a:off x="6469267" y="4726038"/>
            <a:ext cx="834924" cy="83492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9E2"/>
            </a:solidFill>
          </p:spPr>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3220"/>
                </a:lnSpc>
              </a:pPr>
              <a:r>
                <a:rPr lang="en-US" sz="2300" b="1">
                  <a:solidFill>
                    <a:srgbClr val="FFFFFF"/>
                  </a:solidFill>
                  <a:latin typeface="Roboto Bold"/>
                  <a:ea typeface="Roboto Bold"/>
                  <a:cs typeface="Roboto Bold"/>
                  <a:sym typeface="Roboto Bold"/>
                </a:rPr>
                <a:t>02</a:t>
              </a:r>
            </a:p>
          </p:txBody>
        </p:sp>
      </p:grpSp>
      <p:grpSp>
        <p:nvGrpSpPr>
          <p:cNvPr id="14" name="Group 14"/>
          <p:cNvGrpSpPr/>
          <p:nvPr/>
        </p:nvGrpSpPr>
        <p:grpSpPr>
          <a:xfrm>
            <a:off x="5321307" y="7255491"/>
            <a:ext cx="834924" cy="83492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9E2"/>
            </a:solidFill>
          </p:spPr>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3220"/>
                </a:lnSpc>
              </a:pPr>
              <a:r>
                <a:rPr lang="en-US" sz="2300" b="1">
                  <a:solidFill>
                    <a:srgbClr val="FFFFFF"/>
                  </a:solidFill>
                  <a:latin typeface="Roboto Bold"/>
                  <a:ea typeface="Roboto Bold"/>
                  <a:cs typeface="Roboto Bold"/>
                  <a:sym typeface="Roboto Bold"/>
                </a:rPr>
                <a:t>03</a:t>
              </a:r>
            </a:p>
          </p:txBody>
        </p:sp>
      </p:grpSp>
      <p:sp>
        <p:nvSpPr>
          <p:cNvPr id="17" name="TextBox 17"/>
          <p:cNvSpPr txBox="1"/>
          <p:nvPr/>
        </p:nvSpPr>
        <p:spPr>
          <a:xfrm>
            <a:off x="1200612" y="4192577"/>
            <a:ext cx="5135053" cy="1664970"/>
          </a:xfrm>
          <a:prstGeom prst="rect">
            <a:avLst/>
          </a:prstGeom>
        </p:spPr>
        <p:txBody>
          <a:bodyPr lIns="0" tIns="0" rIns="0" bIns="0" rtlCol="0" anchor="t">
            <a:spAutoFit/>
          </a:bodyPr>
          <a:lstStyle/>
          <a:p>
            <a:pPr algn="ctr">
              <a:lnSpc>
                <a:spcPts val="6555"/>
              </a:lnSpc>
            </a:pPr>
            <a:r>
              <a:rPr lang="en-US" sz="5700" b="1">
                <a:solidFill>
                  <a:srgbClr val="FFFFFF"/>
                </a:solidFill>
                <a:latin typeface="Glacial Indifference Bold"/>
                <a:ea typeface="Glacial Indifference Bold"/>
                <a:cs typeface="Glacial Indifference Bold"/>
                <a:sym typeface="Glacial Indifference Bold"/>
              </a:rPr>
              <a:t>Way </a:t>
            </a:r>
          </a:p>
          <a:p>
            <a:pPr algn="ctr">
              <a:lnSpc>
                <a:spcPts val="6555"/>
              </a:lnSpc>
            </a:pPr>
            <a:r>
              <a:rPr lang="en-US" sz="5700" b="1">
                <a:solidFill>
                  <a:srgbClr val="FFFFFF"/>
                </a:solidFill>
                <a:latin typeface="Glacial Indifference Bold"/>
                <a:ea typeface="Glacial Indifference Bold"/>
                <a:cs typeface="Glacial Indifference Bold"/>
                <a:sym typeface="Glacial Indifference Bold"/>
              </a:rPr>
              <a:t>Forward</a:t>
            </a:r>
          </a:p>
        </p:txBody>
      </p:sp>
      <p:sp>
        <p:nvSpPr>
          <p:cNvPr id="18" name="TextBox 18"/>
          <p:cNvSpPr txBox="1"/>
          <p:nvPr/>
        </p:nvSpPr>
        <p:spPr>
          <a:xfrm>
            <a:off x="6886729" y="1880622"/>
            <a:ext cx="10200931" cy="1095375"/>
          </a:xfrm>
          <a:prstGeom prst="rect">
            <a:avLst/>
          </a:prstGeom>
        </p:spPr>
        <p:txBody>
          <a:bodyPr lIns="0" tIns="0" rIns="0" bIns="0" rtlCol="0" anchor="t">
            <a:spAutoFit/>
          </a:bodyPr>
          <a:lstStyle/>
          <a:p>
            <a:pPr algn="l">
              <a:lnSpc>
                <a:spcPts val="2879"/>
              </a:lnSpc>
            </a:pPr>
            <a:r>
              <a:rPr lang="en-US" sz="2399">
                <a:solidFill>
                  <a:srgbClr val="000000"/>
                </a:solidFill>
                <a:latin typeface="Roboto"/>
                <a:ea typeface="Roboto"/>
                <a:cs typeface="Roboto"/>
                <a:sym typeface="Roboto"/>
              </a:rPr>
              <a:t>Expand the study to cover the National Adaptation Plan (NAP), NDC Implementation Plan (NDCIP), NDC Gender Action Plan (NDCGAP) and other relevant instruments.</a:t>
            </a:r>
          </a:p>
        </p:txBody>
      </p:sp>
      <p:sp>
        <p:nvSpPr>
          <p:cNvPr id="19" name="TextBox 19"/>
          <p:cNvSpPr txBox="1"/>
          <p:nvPr/>
        </p:nvSpPr>
        <p:spPr>
          <a:xfrm>
            <a:off x="6886729" y="1323005"/>
            <a:ext cx="6335463" cy="422275"/>
          </a:xfrm>
          <a:prstGeom prst="rect">
            <a:avLst/>
          </a:prstGeom>
        </p:spPr>
        <p:txBody>
          <a:bodyPr lIns="0" tIns="0" rIns="0" bIns="0" rtlCol="0" anchor="t">
            <a:spAutoFit/>
          </a:bodyPr>
          <a:lstStyle/>
          <a:p>
            <a:pPr algn="l">
              <a:lnSpc>
                <a:spcPts val="3499"/>
              </a:lnSpc>
              <a:spcBef>
                <a:spcPct val="0"/>
              </a:spcBef>
            </a:pPr>
            <a:r>
              <a:rPr lang="en-US" sz="2499" b="1">
                <a:solidFill>
                  <a:srgbClr val="1459E2"/>
                </a:solidFill>
                <a:latin typeface="Roboto Bold"/>
                <a:ea typeface="Roboto Bold"/>
                <a:cs typeface="Roboto Bold"/>
                <a:sym typeface="Roboto Bold"/>
              </a:rPr>
              <a:t>Study other instruments</a:t>
            </a:r>
          </a:p>
        </p:txBody>
      </p:sp>
      <p:sp>
        <p:nvSpPr>
          <p:cNvPr id="20" name="TextBox 20"/>
          <p:cNvSpPr txBox="1"/>
          <p:nvPr/>
        </p:nvSpPr>
        <p:spPr>
          <a:xfrm>
            <a:off x="7618516" y="4269617"/>
            <a:ext cx="9642074" cy="2181225"/>
          </a:xfrm>
          <a:prstGeom prst="rect">
            <a:avLst/>
          </a:prstGeom>
        </p:spPr>
        <p:txBody>
          <a:bodyPr lIns="0" tIns="0" rIns="0" bIns="0" rtlCol="0" anchor="t">
            <a:spAutoFit/>
          </a:bodyPr>
          <a:lstStyle/>
          <a:p>
            <a:pPr algn="l">
              <a:lnSpc>
                <a:spcPts val="2879"/>
              </a:lnSpc>
            </a:pPr>
            <a:r>
              <a:rPr lang="en-US" sz="2399">
                <a:solidFill>
                  <a:srgbClr val="000000"/>
                </a:solidFill>
                <a:latin typeface="Roboto"/>
                <a:ea typeface="Roboto"/>
                <a:cs typeface="Roboto"/>
                <a:sym typeface="Roboto"/>
              </a:rPr>
              <a:t>Expand the study to further understand the climate action financing landscape with case studies to identify best practices, lessons learned, and opportunities for scaling up, replication, and increasing financial commitments for FP/RH and SRHR in the context of climate action, e.g., experience from other countries with similar climate change vulnerability as the Philippines.</a:t>
            </a:r>
          </a:p>
        </p:txBody>
      </p:sp>
      <p:sp>
        <p:nvSpPr>
          <p:cNvPr id="21" name="TextBox 21"/>
          <p:cNvSpPr txBox="1"/>
          <p:nvPr/>
        </p:nvSpPr>
        <p:spPr>
          <a:xfrm>
            <a:off x="7618516" y="3733021"/>
            <a:ext cx="7929866" cy="422275"/>
          </a:xfrm>
          <a:prstGeom prst="rect">
            <a:avLst/>
          </a:prstGeom>
        </p:spPr>
        <p:txBody>
          <a:bodyPr lIns="0" tIns="0" rIns="0" bIns="0" rtlCol="0" anchor="t">
            <a:spAutoFit/>
          </a:bodyPr>
          <a:lstStyle/>
          <a:p>
            <a:pPr algn="l">
              <a:lnSpc>
                <a:spcPts val="3499"/>
              </a:lnSpc>
              <a:spcBef>
                <a:spcPct val="0"/>
              </a:spcBef>
            </a:pPr>
            <a:r>
              <a:rPr lang="en-US" sz="2499" b="1">
                <a:solidFill>
                  <a:srgbClr val="1459E2"/>
                </a:solidFill>
                <a:latin typeface="Roboto Bold"/>
                <a:ea typeface="Roboto Bold"/>
                <a:cs typeface="Roboto Bold"/>
                <a:sym typeface="Roboto Bold"/>
              </a:rPr>
              <a:t>Conduct case studies on climate financing</a:t>
            </a:r>
          </a:p>
        </p:txBody>
      </p:sp>
      <p:sp>
        <p:nvSpPr>
          <p:cNvPr id="22" name="TextBox 22"/>
          <p:cNvSpPr txBox="1"/>
          <p:nvPr/>
        </p:nvSpPr>
        <p:spPr>
          <a:xfrm>
            <a:off x="6886729" y="7739893"/>
            <a:ext cx="9642074" cy="1819275"/>
          </a:xfrm>
          <a:prstGeom prst="rect">
            <a:avLst/>
          </a:prstGeom>
        </p:spPr>
        <p:txBody>
          <a:bodyPr lIns="0" tIns="0" rIns="0" bIns="0" rtlCol="0" anchor="t">
            <a:spAutoFit/>
          </a:bodyPr>
          <a:lstStyle/>
          <a:p>
            <a:pPr algn="l">
              <a:lnSpc>
                <a:spcPts val="2879"/>
              </a:lnSpc>
            </a:pPr>
            <a:r>
              <a:rPr lang="en-US" sz="2399">
                <a:solidFill>
                  <a:srgbClr val="000000"/>
                </a:solidFill>
                <a:latin typeface="Roboto"/>
                <a:ea typeface="Roboto"/>
                <a:cs typeface="Roboto"/>
                <a:sym typeface="Roboto"/>
              </a:rPr>
              <a:t>Document case studies of LGUs that have effectively incorporated FP/RH and SRHR into their Local Climate Change Action Plans (LCCAPs), as well as climate change adaptation and mitigation programs, projects, activities and budgets, which can serve as models for replication.</a:t>
            </a:r>
          </a:p>
        </p:txBody>
      </p:sp>
      <p:sp>
        <p:nvSpPr>
          <p:cNvPr id="23" name="TextBox 23"/>
          <p:cNvSpPr txBox="1"/>
          <p:nvPr/>
        </p:nvSpPr>
        <p:spPr>
          <a:xfrm>
            <a:off x="6886729" y="7203317"/>
            <a:ext cx="6857491" cy="422275"/>
          </a:xfrm>
          <a:prstGeom prst="rect">
            <a:avLst/>
          </a:prstGeom>
        </p:spPr>
        <p:txBody>
          <a:bodyPr lIns="0" tIns="0" rIns="0" bIns="0" rtlCol="0" anchor="t">
            <a:spAutoFit/>
          </a:bodyPr>
          <a:lstStyle/>
          <a:p>
            <a:pPr algn="l">
              <a:lnSpc>
                <a:spcPts val="3499"/>
              </a:lnSpc>
              <a:spcBef>
                <a:spcPct val="0"/>
              </a:spcBef>
            </a:pPr>
            <a:r>
              <a:rPr lang="en-US" sz="2499" b="1">
                <a:solidFill>
                  <a:srgbClr val="1459E2"/>
                </a:solidFill>
                <a:latin typeface="Roboto Bold"/>
                <a:ea typeface="Roboto Bold"/>
                <a:cs typeface="Roboto Bold"/>
                <a:sym typeface="Roboto Bold"/>
              </a:rPr>
              <a:t>Document experience at the local level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1983</Words>
  <Application>Microsoft Office PowerPoint</Application>
  <PresentationFormat>Custom</PresentationFormat>
  <Paragraphs>191</Paragraphs>
  <Slides>10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Calibri</vt:lpstr>
      <vt:lpstr>Roboto</vt:lpstr>
      <vt:lpstr>Glacial Indifference Bold</vt:lpstr>
      <vt:lpstr>Roboto Italics</vt:lpstr>
      <vt:lpstr>Glacial Indifference</vt:lpstr>
      <vt:lpstr>Roboto Bold</vt:lpstr>
      <vt:lpstr>Roboto Bold Italics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NCFP PFPI Slides v3_Nov 2024</dc:title>
  <dc:creator>Faith Bacon</dc:creator>
  <cp:lastModifiedBy>User</cp:lastModifiedBy>
  <cp:revision>6</cp:revision>
  <dcterms:created xsi:type="dcterms:W3CDTF">2006-08-16T00:00:00Z</dcterms:created>
  <dcterms:modified xsi:type="dcterms:W3CDTF">2024-11-20T09:17:11Z</dcterms:modified>
  <dc:identifier>DAGWsxSyBh4</dc:identifier>
</cp:coreProperties>
</file>