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31" r:id="rId5"/>
    <p:sldMasterId id="2147483780" r:id="rId6"/>
  </p:sldMasterIdLst>
  <p:notesMasterIdLst>
    <p:notesMasterId r:id="rId25"/>
  </p:notesMasterIdLst>
  <p:sldIdLst>
    <p:sldId id="2551" r:id="rId7"/>
    <p:sldId id="2349" r:id="rId8"/>
    <p:sldId id="2560" r:id="rId9"/>
    <p:sldId id="636" r:id="rId10"/>
    <p:sldId id="2561" r:id="rId11"/>
    <p:sldId id="2565" r:id="rId12"/>
    <p:sldId id="2553" r:id="rId13"/>
    <p:sldId id="2562" r:id="rId14"/>
    <p:sldId id="2564" r:id="rId15"/>
    <p:sldId id="2554" r:id="rId16"/>
    <p:sldId id="2555" r:id="rId17"/>
    <p:sldId id="2557" r:id="rId18"/>
    <p:sldId id="2556" r:id="rId19"/>
    <p:sldId id="306" r:id="rId20"/>
    <p:sldId id="2539" r:id="rId21"/>
    <p:sldId id="305" r:id="rId22"/>
    <p:sldId id="275" r:id="rId23"/>
    <p:sldId id="25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0D17BC44-3FDE-4E0E-92A5-B5C040B98824}">
          <p14:sldIdLst>
            <p14:sldId id="2551"/>
            <p14:sldId id="2349"/>
            <p14:sldId id="2560"/>
            <p14:sldId id="636"/>
            <p14:sldId id="2561"/>
            <p14:sldId id="2565"/>
            <p14:sldId id="2553"/>
            <p14:sldId id="2562"/>
            <p14:sldId id="2564"/>
            <p14:sldId id="2554"/>
            <p14:sldId id="2555"/>
            <p14:sldId id="2557"/>
            <p14:sldId id="2556"/>
            <p14:sldId id="306"/>
            <p14:sldId id="2539"/>
            <p14:sldId id="305"/>
            <p14:sldId id="275"/>
            <p14:sldId id="25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94EB7E-330A-87B7-94AF-C0D37CFFB67E}" name="Mariano, Anne Patricia GIZ PH" initials="MP" userId="S::patricia.mariano@giz.de::15bb42da-79bf-45e1-beec-ae71a562de06" providerId="AD"/>
  <p188:author id="{FD88D191-1D95-D412-8445-0DB1BA6AD6FE}" name="Gudenus, Heinrich GIZ TH" initials="GHGT" userId="Gudenus, Heinrich GIZ T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ano, Anne Patricia GIZ PH" initials="MAPGP" lastIdx="4" clrIdx="0"/>
  <p:cmAuthor id="2" name="Rivera Jan Kevin Moise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83F"/>
    <a:srgbClr val="EF402B"/>
    <a:srgbClr val="F99D25"/>
    <a:srgbClr val="A3B961"/>
    <a:srgbClr val="F79191"/>
    <a:srgbClr val="C80F0F"/>
    <a:srgbClr val="404040"/>
    <a:srgbClr val="38BDFF"/>
    <a:srgbClr val="0077B2"/>
    <a:srgbClr val="5D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D832C-7547-45D6-81AF-86A0A769D925}" v="29" dt="2024-11-18T18:14:39.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43" autoAdjust="0"/>
  </p:normalViewPr>
  <p:slideViewPr>
    <p:cSldViewPr snapToGrid="0">
      <p:cViewPr varScale="1">
        <p:scale>
          <a:sx n="68" d="100"/>
          <a:sy n="68" d="100"/>
        </p:scale>
        <p:origin x="592"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EF543-75AD-40BD-A08A-86A7B8DF980E}" type="datetimeFigureOut">
              <a:rPr lang="en-GB" smtClean="0"/>
              <a:t>21/11/2024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2F992-9FF7-4237-9ECA-C646326463FB}" type="slidenum">
              <a:rPr lang="en-GB" smtClean="0"/>
              <a:t>‹#›</a:t>
            </a:fld>
            <a:endParaRPr lang="en-GB"/>
          </a:p>
        </p:txBody>
      </p:sp>
    </p:spTree>
    <p:extLst>
      <p:ext uri="{BB962C8B-B14F-4D97-AF65-F5344CB8AC3E}">
        <p14:creationId xmlns:p14="http://schemas.microsoft.com/office/powerpoint/2010/main" val="298529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45F879-0589-40D4-B0E5-B74D0CAD5C6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93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12</a:t>
            </a:fld>
            <a:endParaRPr lang="de-DE"/>
          </a:p>
        </p:txBody>
      </p:sp>
    </p:spTree>
    <p:extLst>
      <p:ext uri="{BB962C8B-B14F-4D97-AF65-F5344CB8AC3E}">
        <p14:creationId xmlns:p14="http://schemas.microsoft.com/office/powerpoint/2010/main" val="3934733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13</a:t>
            </a:fld>
            <a:endParaRPr lang="de-DE"/>
          </a:p>
        </p:txBody>
      </p:sp>
    </p:spTree>
    <p:extLst>
      <p:ext uri="{BB962C8B-B14F-4D97-AF65-F5344CB8AC3E}">
        <p14:creationId xmlns:p14="http://schemas.microsoft.com/office/powerpoint/2010/main" val="7484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45F879-0589-40D4-B0E5-B74D0CAD5C6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61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5</a:t>
            </a:fld>
            <a:endParaRPr lang="de-DE"/>
          </a:p>
        </p:txBody>
      </p:sp>
    </p:spTree>
    <p:extLst>
      <p:ext uri="{BB962C8B-B14F-4D97-AF65-F5344CB8AC3E}">
        <p14:creationId xmlns:p14="http://schemas.microsoft.com/office/powerpoint/2010/main" val="176464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6</a:t>
            </a:fld>
            <a:endParaRPr lang="de-DE"/>
          </a:p>
        </p:txBody>
      </p:sp>
    </p:spTree>
    <p:extLst>
      <p:ext uri="{BB962C8B-B14F-4D97-AF65-F5344CB8AC3E}">
        <p14:creationId xmlns:p14="http://schemas.microsoft.com/office/powerpoint/2010/main" val="29118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7</a:t>
            </a:fld>
            <a:endParaRPr lang="de-DE"/>
          </a:p>
        </p:txBody>
      </p:sp>
    </p:spTree>
    <p:extLst>
      <p:ext uri="{BB962C8B-B14F-4D97-AF65-F5344CB8AC3E}">
        <p14:creationId xmlns:p14="http://schemas.microsoft.com/office/powerpoint/2010/main" val="247987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8</a:t>
            </a:fld>
            <a:endParaRPr lang="de-DE"/>
          </a:p>
        </p:txBody>
      </p:sp>
    </p:spTree>
    <p:extLst>
      <p:ext uri="{BB962C8B-B14F-4D97-AF65-F5344CB8AC3E}">
        <p14:creationId xmlns:p14="http://schemas.microsoft.com/office/powerpoint/2010/main" val="350373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9</a:t>
            </a:fld>
            <a:endParaRPr lang="de-DE"/>
          </a:p>
        </p:txBody>
      </p:sp>
    </p:spTree>
    <p:extLst>
      <p:ext uri="{BB962C8B-B14F-4D97-AF65-F5344CB8AC3E}">
        <p14:creationId xmlns:p14="http://schemas.microsoft.com/office/powerpoint/2010/main" val="196315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10</a:t>
            </a:fld>
            <a:endParaRPr lang="de-DE"/>
          </a:p>
        </p:txBody>
      </p:sp>
    </p:spTree>
    <p:extLst>
      <p:ext uri="{BB962C8B-B14F-4D97-AF65-F5344CB8AC3E}">
        <p14:creationId xmlns:p14="http://schemas.microsoft.com/office/powerpoint/2010/main" val="3906502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pPr>
              <a:defRPr/>
            </a:pPr>
            <a:fld id="{D2A1BA2C-CC2D-42E7-9812-858031F8EC3B}" type="slidenum">
              <a:rPr lang="de-DE" smtClean="0"/>
              <a:pPr>
                <a:defRPr/>
              </a:pPr>
              <a:t>11</a:t>
            </a:fld>
            <a:endParaRPr lang="de-DE"/>
          </a:p>
        </p:txBody>
      </p:sp>
    </p:spTree>
    <p:extLst>
      <p:ext uri="{BB962C8B-B14F-4D97-AF65-F5344CB8AC3E}">
        <p14:creationId xmlns:p14="http://schemas.microsoft.com/office/powerpoint/2010/main" val="2757363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15.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p>
        </p:txBody>
      </p:sp>
      <p:sp>
        <p:nvSpPr>
          <p:cNvPr id="13" name="Bar">
            <a:extLst>
              <a:ext uri="{FF2B5EF4-FFF2-40B4-BE49-F238E27FC236}">
                <a16:creationId xmlns:a16="http://schemas.microsoft.com/office/drawing/2014/main" id="{BD21318B-3022-42D5-AB5E-3CB62091D006}"/>
              </a:ext>
            </a:extLst>
          </p:cNvPr>
          <p:cNvSpPr/>
          <p:nvPr userDrawn="1"/>
        </p:nvSpPr>
        <p:spPr bwMode="gray">
          <a:xfrm>
            <a:off x="7442883" y="4886959"/>
            <a:ext cx="4579784" cy="310824"/>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grpSp>
        <p:nvGrpSpPr>
          <p:cNvPr id="6" name="Group 5"/>
          <p:cNvGrpSpPr/>
          <p:nvPr userDrawn="1"/>
        </p:nvGrpSpPr>
        <p:grpSpPr>
          <a:xfrm>
            <a:off x="674230" y="4877873"/>
            <a:ext cx="7073455" cy="1786163"/>
            <a:chOff x="505672" y="3658405"/>
            <a:chExt cx="5305091" cy="1339622"/>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r="52507"/>
            <a:stretch/>
          </p:blipFill>
          <p:spPr>
            <a:xfrm>
              <a:off x="505672" y="3662340"/>
              <a:ext cx="2696257" cy="1335687"/>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l="54058" r="1"/>
            <a:stretch/>
          </p:blipFill>
          <p:spPr>
            <a:xfrm>
              <a:off x="3314703" y="3658405"/>
              <a:ext cx="2496060" cy="1278307"/>
            </a:xfrm>
            <a:prstGeom prst="rect">
              <a:avLst/>
            </a:prstGeom>
          </p:spPr>
        </p:pic>
      </p:grpSp>
    </p:spTree>
    <p:extLst>
      <p:ext uri="{BB962C8B-B14F-4D97-AF65-F5344CB8AC3E}">
        <p14:creationId xmlns:p14="http://schemas.microsoft.com/office/powerpoint/2010/main" val="29820610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22234971-A0A5-496C-87A8-EC2F48D4C458}" type="datetime1">
              <a:rPr lang="en-US" smtClean="0"/>
              <a:t>11/21/2024</a:t>
            </a:fld>
            <a:endParaRPr lang="en-GB"/>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US"/>
              <a:t>HMCCC II</a:t>
            </a:r>
            <a:endParaRPr lang="en-GB"/>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11292701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dirty="0"/>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dirty="0"/>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C9C98F71-1DD5-42FF-A566-6ED61A630DF2}" type="datetime1">
              <a:rPr lang="en-US" smtClean="0"/>
              <a:t>11/21/2024</a:t>
            </a:fld>
            <a:endParaRPr lang="en-GB" dirty="0"/>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GB"/>
              <a:t>HMCCC II</a:t>
            </a:r>
            <a:endParaRPr lang="en-GB" dirty="0"/>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25746454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dirty="0"/>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endParaRPr lang="en-GB"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dirty="0"/>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0657D294-B98A-489A-9771-3A8492B48392}" type="datetime1">
              <a:rPr lang="en-US" smtClean="0"/>
              <a:t>11/21/2024</a:t>
            </a:fld>
            <a:endParaRPr lang="en-GB" dirty="0"/>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GB"/>
              <a:t>HMCCC II</a:t>
            </a:r>
            <a:endParaRPr lang="en-GB" dirty="0"/>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38266639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dirty="0"/>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dirty="0"/>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dirty="0"/>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r>
              <a:rPr lang="en-GB" dirty="0"/>
              <a:t>MM/YYYY – MM/YYYY</a:t>
            </a:r>
            <a:br>
              <a:rPr lang="en-GB" dirty="0"/>
            </a:br>
            <a:r>
              <a:rPr lang="en-GB" dirty="0"/>
              <a:t>Volume: EUR 00 million</a:t>
            </a:r>
            <a:br>
              <a:rPr lang="en-GB" dirty="0"/>
            </a:br>
            <a:r>
              <a:rPr lang="en-GB" dirty="0"/>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r>
              <a:rPr lang="en-GB" dirty="0"/>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dirty="0"/>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A88561B4-88A5-47A9-B6C0-181AB62217D6}" type="datetime1">
              <a:rPr lang="en-US" smtClean="0"/>
              <a:t>11/21/2024</a:t>
            </a:fld>
            <a:endParaRPr lang="en-GB" dirty="0"/>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GB"/>
              <a:t>HMCCC II</a:t>
            </a:r>
            <a:endParaRPr lang="en-GB" dirty="0"/>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36809819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n-GB" dirty="0"/>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en-GB" dirty="0"/>
              <a:t>givenname.familyname@giz.de </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en-GB" dirty="0"/>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en-GB" dirty="0"/>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dirty="0"/>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533FC69B-64F4-4A95-8F18-3A054409BF8F}" type="datetime1">
              <a:rPr lang="en-US" smtClean="0"/>
              <a:t>11/21/2024</a:t>
            </a:fld>
            <a:endParaRPr lang="en-GB" dirty="0"/>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62550594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en-GB" dirty="0"/>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en-GB" dirty="0"/>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dirty="0"/>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en-GB" dirty="0"/>
              <a:t>givenname.familyname@giz.de </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en-GB" dirty="0"/>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en-GB" dirty="0"/>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dirty="0"/>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n-GB" dirty="0"/>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8E7AFD24-8A72-4D21-A884-CB66E4D5A9B3}" type="datetime1">
              <a:rPr lang="en-US" smtClean="0"/>
              <a:t>11/21/2024</a:t>
            </a:fld>
            <a:endParaRPr lang="en-GB" dirty="0"/>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49260252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n-GB" dirty="0"/>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en-GB" dirty="0"/>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en-GB" dirty="0"/>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dirty="0"/>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en-GB" dirty="0"/>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en-GB" dirty="0"/>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dirty="0"/>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en-GB" dirty="0"/>
              <a:t>givenname.familyname@giz.de</a:t>
            </a:r>
          </a:p>
          <a:p>
            <a:r>
              <a:rPr lang="en-GB" dirty="0"/>
              <a:t>T +49 (0) x xx </a:t>
            </a:r>
            <a:r>
              <a:rPr lang="en-GB" dirty="0" err="1"/>
              <a:t>xx</a:t>
            </a:r>
            <a:r>
              <a:rPr lang="en-GB" dirty="0"/>
              <a:t> </a:t>
            </a:r>
            <a:r>
              <a:rPr lang="en-GB" dirty="0" err="1"/>
              <a:t>xx</a:t>
            </a:r>
            <a:r>
              <a:rPr lang="en-GB" dirty="0"/>
              <a:t> </a:t>
            </a:r>
          </a:p>
          <a:p>
            <a:r>
              <a:rPr lang="en-GB" dirty="0"/>
              <a:t>F +49 (0) x xx </a:t>
            </a:r>
            <a:r>
              <a:rPr lang="en-GB" dirty="0" err="1"/>
              <a:t>xx</a:t>
            </a:r>
            <a:r>
              <a:rPr lang="en-GB" dirty="0"/>
              <a:t> </a:t>
            </a:r>
            <a:r>
              <a:rPr lang="en-GB" dirty="0" err="1"/>
              <a:t>xx</a:t>
            </a:r>
            <a:endParaRPr lang="en-GB" dirty="0"/>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en-GB" dirty="0"/>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en-GB" dirty="0"/>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dirty="0"/>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dirty="0">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D27A2D08-9E96-4FBF-9AFD-00DA0291956A}" type="datetime1">
              <a:rPr lang="en-US" smtClean="0"/>
              <a:t>11/21/2024</a:t>
            </a:fld>
            <a:endParaRPr lang="en-GB" dirty="0"/>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70910797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dirty="0"/>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42763885-80B9-43E7-99A4-4ABA6B22A864}" type="datetime1">
              <a:rPr lang="en-US" smtClean="0"/>
              <a:t>11/21/2024</a:t>
            </a:fld>
            <a:endParaRPr lang="en-GB" dirty="0"/>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95310826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683CA0F3-A911-489A-B9AF-1856518E8BE5}" type="datetime1">
              <a:rPr lang="en-US" smtClean="0"/>
              <a:t>11/21/2024</a:t>
            </a:fld>
            <a:endParaRPr lang="en-GB" dirty="0"/>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GB"/>
              <a:t>HMCCC II</a:t>
            </a:r>
            <a:endParaRPr lang="en-GB" dirty="0"/>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33672537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757"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dirty="0">
                <a:ln>
                  <a:noFill/>
                </a:ln>
                <a:solidFill>
                  <a:srgbClr val="C80F0F"/>
                </a:solidFill>
                <a:effectLst/>
                <a:uLnTx/>
                <a:uFillTx/>
                <a:latin typeface="+mn-lt"/>
                <a:ea typeface="+mn-ea"/>
                <a:cs typeface="+mn-cs"/>
              </a:rPr>
            </a:br>
            <a:r>
              <a:rPr kumimoji="0" lang="en-GB" sz="933" b="0" i="0" u="none" strike="noStrike" kern="1200" cap="none" spc="0" normalizeH="0" baseline="0" noProof="0" dirty="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dirty="0">
                <a:ln>
                  <a:noFill/>
                </a:ln>
                <a:solidFill>
                  <a:srgbClr val="C80F0F"/>
                </a:solidFill>
                <a:effectLst/>
                <a:uLnTx/>
                <a:uFillTx/>
                <a:latin typeface="+mn-lt"/>
                <a:ea typeface="+mn-ea"/>
                <a:cs typeface="+mn-cs"/>
              </a:rPr>
            </a:br>
            <a:r>
              <a:rPr kumimoji="0" lang="en-GB" sz="933" b="0" i="0" u="none" strike="noStrike" kern="1200" cap="none" spc="0" normalizeH="0" baseline="0" noProof="0" dirty="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dirty="0">
                <a:ln>
                  <a:noFill/>
                </a:ln>
                <a:solidFill>
                  <a:srgbClr val="C80F0F"/>
                </a:solidFill>
                <a:effectLst/>
                <a:uLnTx/>
                <a:uFillTx/>
                <a:latin typeface="+mn-lt"/>
                <a:ea typeface="+mn-ea"/>
                <a:cs typeface="+mn-cs"/>
              </a:rPr>
            </a:br>
            <a:r>
              <a:rPr kumimoji="0" lang="en-GB" sz="933" b="0" i="0" u="none" strike="noStrike" kern="1200" cap="none" spc="0" normalizeH="0" baseline="0" noProof="0" dirty="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170"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dirty="0">
                <a:ln>
                  <a:noFill/>
                </a:ln>
                <a:solidFill>
                  <a:prstClr val="black"/>
                </a:solidFill>
                <a:effectLst/>
                <a:uLnTx/>
                <a:uFillTx/>
              </a:rPr>
            </a:br>
            <a:r>
              <a:rPr kumimoji="0" lang="de-DE" sz="1067" b="1" i="0" u="none" strike="noStrike" kern="0" cap="none" spc="0" normalizeH="0" baseline="0" noProof="0" dirty="0" err="1">
                <a:ln>
                  <a:noFill/>
                </a:ln>
                <a:solidFill>
                  <a:prstClr val="black"/>
                </a:solidFill>
                <a:effectLst/>
                <a:uLnTx/>
                <a:uFillTx/>
              </a:rPr>
              <a:t>Published</a:t>
            </a:r>
            <a:r>
              <a:rPr kumimoji="0" lang="de-DE" sz="1067" b="1" i="0" u="none" strike="noStrike" kern="0" cap="none" spc="0" normalizeH="0" baseline="0" noProof="0" dirty="0">
                <a:ln>
                  <a:noFill/>
                </a:ln>
                <a:solidFill>
                  <a:prstClr val="black"/>
                </a:solidFill>
                <a:effectLst/>
                <a:uLnTx/>
                <a:uFillTx/>
              </a:rPr>
              <a:t> </a:t>
            </a:r>
            <a:r>
              <a:rPr kumimoji="0" lang="de-DE" sz="1067" b="1" i="0" u="none" strike="noStrike" kern="0" cap="none" spc="0" normalizeH="0" baseline="0" noProof="0" dirty="0" err="1">
                <a:ln>
                  <a:noFill/>
                </a:ln>
                <a:solidFill>
                  <a:prstClr val="black"/>
                </a:solidFill>
                <a:effectLst/>
                <a:uLnTx/>
                <a:uFillTx/>
              </a:rPr>
              <a:t>by</a:t>
            </a:r>
            <a:r>
              <a:rPr kumimoji="0" lang="de-DE" sz="1067" b="1" i="0" u="none" strike="noStrike" kern="0" cap="none" spc="0" normalizeH="0" baseline="0" noProof="0" dirty="0">
                <a:ln>
                  <a:noFill/>
                </a:ln>
                <a:solidFill>
                  <a:prstClr val="black"/>
                </a:solidFill>
                <a:effectLst/>
                <a:uLnTx/>
                <a:uFillTx/>
              </a:rPr>
              <a:t>:</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Deutsche Gesellschaft </a:t>
            </a:r>
            <a:r>
              <a:rPr kumimoji="0" lang="de-DE" sz="1067" b="0" i="0" u="none" strike="noStrike" kern="0" cap="none" spc="0" normalizeH="0" baseline="0" noProof="0" dirty="0" err="1">
                <a:ln>
                  <a:noFill/>
                </a:ln>
                <a:solidFill>
                  <a:prstClr val="black"/>
                </a:solidFill>
                <a:effectLst/>
                <a:uLnTx/>
                <a:uFillTx/>
              </a:rPr>
              <a:t>für</a:t>
            </a: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Internationale Zusammenarbeit (GIZ) GmbH</a:t>
            </a:r>
            <a:br>
              <a:rPr kumimoji="0" lang="de-DE" sz="1067" b="0" i="0" u="none" strike="noStrike" kern="0" cap="none" spc="0" normalizeH="0" baseline="0" noProof="0" dirty="0">
                <a:ln>
                  <a:noFill/>
                </a:ln>
                <a:solidFill>
                  <a:prstClr val="black"/>
                </a:solidFill>
                <a:effectLst/>
                <a:uLnTx/>
                <a:uFillTx/>
              </a:rPr>
            </a:br>
            <a:br>
              <a:rPr kumimoji="0" lang="de-DE" sz="1067" b="0" i="0" u="none" strike="noStrike" kern="0" cap="none" spc="0" normalizeH="0" baseline="0" noProof="0" dirty="0">
                <a:ln>
                  <a:noFill/>
                </a:ln>
                <a:solidFill>
                  <a:prstClr val="black"/>
                </a:solidFill>
                <a:effectLst/>
                <a:uLnTx/>
                <a:uFillTx/>
              </a:rPr>
            </a:br>
            <a:r>
              <a:rPr kumimoji="0" lang="de-DE" sz="1067" b="0" i="0" u="none" strike="noStrike" kern="0" cap="none" spc="0" normalizeH="0" baseline="0" noProof="0" dirty="0">
                <a:ln>
                  <a:noFill/>
                </a:ln>
                <a:solidFill>
                  <a:prstClr val="black"/>
                </a:solidFill>
                <a:effectLst/>
                <a:uLnTx/>
                <a:uFillTx/>
              </a:rPr>
              <a:t>Registered </a:t>
            </a:r>
            <a:r>
              <a:rPr kumimoji="0" lang="de-DE" sz="1067" b="0" i="0" u="none" strike="noStrike" kern="0" cap="none" spc="0" normalizeH="0" baseline="0" noProof="0" dirty="0" err="1">
                <a:ln>
                  <a:noFill/>
                </a:ln>
                <a:solidFill>
                  <a:prstClr val="black"/>
                </a:solidFill>
                <a:effectLst/>
                <a:uLnTx/>
                <a:uFillTx/>
              </a:rPr>
              <a:t>offices</a:t>
            </a:r>
            <a:endParaRPr kumimoji="0" lang="de-DE" sz="10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dirty="0">
                <a:ln>
                  <a:noFill/>
                </a:ln>
                <a:solidFill>
                  <a:prstClr val="black"/>
                </a:solidFill>
                <a:effectLst/>
                <a:uLnTx/>
                <a:uFillTx/>
              </a:rPr>
              <a:t>Bonn and Eschborn</a:t>
            </a:r>
            <a:endParaRPr kumimoji="0" lang="en-US" sz="1067" b="0" i="0" u="none" strike="noStrike" kern="0" cap="none" spc="0" normalizeH="0" baseline="0" noProof="0" dirty="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endParaRPr lang="en-GB" dirty="0"/>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endParaRPr lang="en-GB" dirty="0"/>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D5A074FA-253E-4E16-BB42-8A642D3F6E15}" type="datetime1">
              <a:rPr lang="en-US" smtClean="0"/>
              <a:t>11/21/2024</a:t>
            </a:fld>
            <a:endParaRPr lang="en-GB" dirty="0"/>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dirty="0"/>
              <a:t>Page </a:t>
            </a:r>
            <a:fld id="{3A8B5DB7-81A8-4ED4-916B-6B23CD603687}" type="slidenum">
              <a:rPr lang="en-GB" smtClean="0"/>
              <a:pPr/>
              <a:t>‹#›</a:t>
            </a:fld>
            <a:endParaRPr lang="en-GB" dirty="0"/>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8351" y="4276011"/>
            <a:ext cx="1075837" cy="147733"/>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dirty="0"/>
              <a:t>Click </a:t>
            </a:r>
            <a:r>
              <a:rPr lang="de-DE" dirty="0" err="1"/>
              <a:t>to</a:t>
            </a:r>
            <a:r>
              <a:rPr lang="de-DE" dirty="0"/>
              <a:t> </a:t>
            </a:r>
            <a:r>
              <a:rPr lang="de-DE" dirty="0" err="1"/>
              <a:t>add</a:t>
            </a:r>
            <a:r>
              <a:rPr lang="de-DE" dirty="0"/>
              <a:t> </a:t>
            </a:r>
            <a:r>
              <a:rPr lang="de-DE" dirty="0" err="1"/>
              <a:t>text</a:t>
            </a:r>
            <a:endParaRPr lang="fr-FR" dirty="0"/>
          </a:p>
        </p:txBody>
      </p:sp>
    </p:spTree>
    <p:extLst>
      <p:ext uri="{BB962C8B-B14F-4D97-AF65-F5344CB8AC3E}">
        <p14:creationId xmlns:p14="http://schemas.microsoft.com/office/powerpoint/2010/main" val="391078618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dirty="0"/>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dirty="0"/>
              <a:t>Photo credits/sources</a:t>
            </a:r>
            <a:endParaRPr lang="en-GB" sz="2400" dirty="0"/>
          </a:p>
        </p:txBody>
      </p:sp>
    </p:spTree>
    <p:extLst>
      <p:ext uri="{BB962C8B-B14F-4D97-AF65-F5344CB8AC3E}">
        <p14:creationId xmlns:p14="http://schemas.microsoft.com/office/powerpoint/2010/main" val="33317314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4BA6E9DC-6F07-42F8-8C58-98DF0102FAC5}" type="datetime1">
              <a:rPr lang="en-US" smtClean="0"/>
              <a:t>11/21/2024</a:t>
            </a:fld>
            <a:endParaRPr lang="en-GB"/>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04062978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65" y="821728"/>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prstClr val="black"/>
                </a:solidFill>
                <a:effectLst/>
                <a:uLnTx/>
                <a:uFillTx/>
              </a:rPr>
              <a:t>Deutsche Gesellschaft </a:t>
            </a:r>
            <a:r>
              <a:rPr kumimoji="0" lang="en-GB" sz="1467" b="1" i="0" u="none" strike="noStrike" kern="0" cap="none" spc="0" normalizeH="0" baseline="0" noProof="0" dirty="0" err="1">
                <a:ln>
                  <a:noFill/>
                </a:ln>
                <a:solidFill>
                  <a:prstClr val="black"/>
                </a:solidFill>
                <a:effectLst/>
                <a:uLnTx/>
                <a:uFillTx/>
              </a:rPr>
              <a:t>für</a:t>
            </a:r>
            <a:br>
              <a:rPr kumimoji="0" lang="en-GB" sz="1467" b="1" i="0" u="none" strike="noStrike" kern="0" cap="none" spc="0" normalizeH="0" baseline="0" noProof="0" dirty="0">
                <a:ln>
                  <a:noFill/>
                </a:ln>
                <a:solidFill>
                  <a:prstClr val="black"/>
                </a:solidFill>
                <a:effectLst/>
                <a:uLnTx/>
                <a:uFillTx/>
              </a:rPr>
            </a:br>
            <a:r>
              <a:rPr kumimoji="0" lang="en-GB" sz="1467" b="1" i="0" u="none" strike="noStrike" kern="0" cap="none" spc="0" normalizeH="0" baseline="0" noProof="0" dirty="0">
                <a:ln>
                  <a:noFill/>
                </a:ln>
                <a:solidFill>
                  <a:prstClr val="black"/>
                </a:solidFill>
                <a:effectLst/>
                <a:uLnTx/>
                <a:uFillTx/>
              </a:rPr>
              <a:t>Internationale </a:t>
            </a:r>
            <a:r>
              <a:rPr kumimoji="0" lang="en-GB" sz="1467" b="1" i="0" u="none" strike="noStrike" kern="0" cap="none" spc="0" normalizeH="0" baseline="0" noProof="0" dirty="0" err="1">
                <a:ln>
                  <a:noFill/>
                </a:ln>
                <a:solidFill>
                  <a:prstClr val="black"/>
                </a:solidFill>
                <a:effectLst/>
                <a:uLnTx/>
                <a:uFillTx/>
              </a:rPr>
              <a:t>Zusammenarbeit</a:t>
            </a:r>
            <a:r>
              <a:rPr kumimoji="0" lang="en-GB" sz="1467" b="1" i="0" u="none" strike="noStrike" kern="0" cap="none" spc="0" normalizeH="0" baseline="0" noProof="0" dirty="0">
                <a:ln>
                  <a:noFill/>
                </a:ln>
                <a:solidFill>
                  <a:prstClr val="black"/>
                </a:solidFill>
                <a:effectLst/>
                <a:uLnTx/>
                <a:uFillTx/>
              </a:rPr>
              <a: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rPr>
              <a:t>Registered offices</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rPr>
              <a:t>Bonn and </a:t>
            </a:r>
            <a:r>
              <a:rPr kumimoji="0" lang="en-US" sz="1467" b="0" i="0" u="none" strike="noStrike" kern="0" cap="none" spc="0" normalizeH="0" baseline="0" noProof="0" dirty="0" err="1">
                <a:ln>
                  <a:noFill/>
                </a:ln>
                <a:solidFill>
                  <a:prstClr val="black"/>
                </a:solidFill>
                <a:effectLst/>
                <a:uLnTx/>
                <a:uFillTx/>
              </a:rPr>
              <a:t>Eschborn</a:t>
            </a:r>
            <a:endParaRPr kumimoji="0" lang="en-US"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rPr>
              <a:t>Friedrich-Ebert-Allee 36 + 40</a:t>
            </a:r>
            <a:br>
              <a:rPr kumimoji="0" lang="en-GB" sz="1467" b="0" i="0" u="none" strike="noStrike" kern="0" cap="none" spc="0" normalizeH="0" baseline="0" noProof="0" dirty="0">
                <a:ln>
                  <a:noFill/>
                </a:ln>
                <a:solidFill>
                  <a:prstClr val="black"/>
                </a:solidFill>
                <a:effectLst/>
                <a:uLnTx/>
                <a:uFillTx/>
              </a:rPr>
            </a:br>
            <a:r>
              <a:rPr kumimoji="0" lang="en-GB" sz="1467" b="0" i="0" u="none" strike="noStrike" kern="0" cap="none" spc="0" normalizeH="0" baseline="0" noProof="0" dirty="0">
                <a:ln>
                  <a:noFill/>
                </a:ln>
                <a:solidFill>
                  <a:prstClr val="black"/>
                </a:solidFill>
                <a:effectLst/>
                <a:uLnTx/>
                <a:uFillTx/>
              </a:rPr>
              <a:t>53113 Bonn, Germany</a:t>
            </a:r>
            <a:br>
              <a:rPr kumimoji="0" lang="en-GB" sz="1467" b="0" i="0" u="none" strike="noStrike" kern="0" cap="none" spc="0" normalizeH="0" baseline="0" noProof="0" dirty="0">
                <a:ln>
                  <a:noFill/>
                </a:ln>
                <a:solidFill>
                  <a:prstClr val="black"/>
                </a:solidFill>
                <a:effectLst/>
                <a:uLnTx/>
                <a:uFillTx/>
              </a:rPr>
            </a:br>
            <a:r>
              <a:rPr kumimoji="0" lang="en-GB" sz="1467" b="0" i="0" u="none" strike="noStrike" kern="0" cap="none" spc="0" normalizeH="0" baseline="0" noProof="0" dirty="0">
                <a:ln>
                  <a:noFill/>
                </a:ln>
                <a:solidFill>
                  <a:prstClr val="black"/>
                </a:solidFill>
                <a:effectLst/>
                <a:uLnTx/>
                <a:uFillTx/>
              </a:rPr>
              <a:t>T  +49  228  44 60 - 0</a:t>
            </a:r>
            <a:br>
              <a:rPr kumimoji="0" lang="en-GB" sz="1467" b="0" i="0" u="none" strike="noStrike" kern="0" cap="none" spc="0" normalizeH="0" baseline="0" noProof="0" dirty="0">
                <a:ln>
                  <a:noFill/>
                </a:ln>
                <a:solidFill>
                  <a:prstClr val="black"/>
                </a:solidFill>
                <a:effectLst/>
                <a:uLnTx/>
                <a:uFillTx/>
              </a:rPr>
            </a:br>
            <a:r>
              <a:rPr kumimoji="0" lang="en-GB" sz="1467" b="0" i="0" u="none" strike="noStrike" kern="0" cap="none" spc="0" normalizeH="0" baseline="0" noProof="0" dirty="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dirty="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rPr>
              <a:t>I   </a:t>
            </a:r>
            <a:r>
              <a:rPr kumimoji="0" lang="en-GB" sz="533" b="0" i="0" u="none" strike="noStrike" kern="0" cap="none" spc="0" normalizeH="0" baseline="0" noProof="0" dirty="0">
                <a:ln>
                  <a:noFill/>
                </a:ln>
                <a:solidFill>
                  <a:prstClr val="black"/>
                </a:solidFill>
                <a:effectLst/>
                <a:uLnTx/>
                <a:uFillTx/>
              </a:rPr>
              <a:t> </a:t>
            </a:r>
            <a:r>
              <a:rPr kumimoji="0" lang="en-GB" sz="1467" b="0" i="0" u="none" strike="noStrike" kern="0" cap="none" spc="0" normalizeH="0" baseline="0" noProof="0" dirty="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latin typeface="+mn-lt"/>
                <a:ea typeface="+mn-ea"/>
                <a:cs typeface="+mn-cs"/>
              </a:rPr>
              <a:t>Dag-Hammarskjöld-</a:t>
            </a:r>
            <a:r>
              <a:rPr kumimoji="0" lang="en-GB" sz="1467" b="0" i="0" u="none" strike="noStrike" kern="0" cap="none" spc="0" normalizeH="0" baseline="0" noProof="0" dirty="0" err="1">
                <a:ln>
                  <a:noFill/>
                </a:ln>
                <a:solidFill>
                  <a:prstClr val="black"/>
                </a:solidFill>
                <a:effectLst/>
                <a:uLnTx/>
                <a:uFillTx/>
                <a:latin typeface="+mn-lt"/>
                <a:ea typeface="+mn-ea"/>
                <a:cs typeface="+mn-cs"/>
              </a:rPr>
              <a:t>Weg</a:t>
            </a:r>
            <a:r>
              <a:rPr kumimoji="0" lang="en-GB" sz="1467" b="0" i="0" u="none" strike="noStrike" kern="0" cap="none" spc="0" normalizeH="0" baseline="0" noProof="0" dirty="0">
                <a:ln>
                  <a:noFill/>
                </a:ln>
                <a:solidFill>
                  <a:prstClr val="black"/>
                </a:solidFill>
                <a:effectLst/>
                <a:uLnTx/>
                <a:uFillTx/>
                <a:latin typeface="+mn-lt"/>
                <a:ea typeface="+mn-ea"/>
                <a:cs typeface="+mn-cs"/>
              </a:rPr>
              <a:t> 1 - 5</a:t>
            </a:r>
            <a:br>
              <a:rPr kumimoji="0" lang="en-GB" sz="1467" b="0" i="0" u="none" strike="noStrike" kern="0" cap="none" spc="0" normalizeH="0" baseline="0" noProof="0" dirty="0">
                <a:ln>
                  <a:noFill/>
                </a:ln>
                <a:solidFill>
                  <a:prstClr val="black"/>
                </a:solidFill>
                <a:effectLst/>
                <a:uLnTx/>
                <a:uFillTx/>
                <a:latin typeface="+mn-lt"/>
                <a:ea typeface="+mn-ea"/>
                <a:cs typeface="+mn-cs"/>
              </a:rPr>
            </a:br>
            <a:r>
              <a:rPr kumimoji="0" lang="en-GB" sz="1467" b="0" i="0" u="none" strike="noStrike" kern="0" cap="none" spc="0" normalizeH="0" baseline="0" noProof="0" dirty="0">
                <a:ln>
                  <a:noFill/>
                </a:ln>
                <a:solidFill>
                  <a:prstClr val="black"/>
                </a:solidFill>
                <a:effectLst/>
                <a:uLnTx/>
                <a:uFillTx/>
                <a:latin typeface="+mn-lt"/>
                <a:ea typeface="+mn-ea"/>
                <a:cs typeface="+mn-cs"/>
              </a:rPr>
              <a:t>65760 </a:t>
            </a:r>
            <a:r>
              <a:rPr kumimoji="0" lang="en-GB" sz="1467" b="0" i="0" u="none" strike="noStrike" kern="0" cap="none" spc="0" normalizeH="0" baseline="0" noProof="0" dirty="0" err="1">
                <a:ln>
                  <a:noFill/>
                </a:ln>
                <a:solidFill>
                  <a:prstClr val="black"/>
                </a:solidFill>
                <a:effectLst/>
                <a:uLnTx/>
                <a:uFillTx/>
                <a:latin typeface="+mn-lt"/>
                <a:ea typeface="+mn-ea"/>
                <a:cs typeface="+mn-cs"/>
              </a:rPr>
              <a:t>Eschborn</a:t>
            </a:r>
            <a:r>
              <a:rPr kumimoji="0" lang="en-GB" sz="1467" b="0" i="0" u="none" strike="noStrike" kern="0" cap="none" spc="0" normalizeH="0" baseline="0" noProof="0" dirty="0">
                <a:ln>
                  <a:noFill/>
                </a:ln>
                <a:solidFill>
                  <a:prstClr val="black"/>
                </a:solidFill>
                <a:effectLst/>
                <a:uLnTx/>
                <a:uFillTx/>
                <a:latin typeface="+mn-lt"/>
                <a:ea typeface="+mn-ea"/>
                <a:cs typeface="+mn-cs"/>
              </a:rPr>
              <a:t>, Germany</a:t>
            </a:r>
            <a:br>
              <a:rPr kumimoji="0" lang="en-GB" sz="1467" b="0" i="0" u="none" strike="noStrike" kern="0" cap="none" spc="0" normalizeH="0" baseline="0" noProof="0" dirty="0">
                <a:ln>
                  <a:noFill/>
                </a:ln>
                <a:solidFill>
                  <a:prstClr val="black"/>
                </a:solidFill>
                <a:effectLst/>
                <a:uLnTx/>
                <a:uFillTx/>
                <a:latin typeface="+mn-lt"/>
                <a:ea typeface="+mn-ea"/>
                <a:cs typeface="+mn-cs"/>
              </a:rPr>
            </a:br>
            <a:r>
              <a:rPr kumimoji="0" lang="en-GB" sz="1467" b="0" i="0" u="none" strike="noStrike" kern="0" cap="none" spc="0" normalizeH="0" baseline="0" noProof="0" dirty="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dirty="0">
                <a:ln>
                  <a:noFill/>
                </a:ln>
                <a:solidFill>
                  <a:prstClr val="black"/>
                </a:solidFill>
                <a:effectLst/>
                <a:uLnTx/>
                <a:uFillTx/>
                <a:latin typeface="+mn-lt"/>
                <a:ea typeface="+mn-ea"/>
                <a:cs typeface="+mn-cs"/>
              </a:rPr>
            </a:br>
            <a:r>
              <a:rPr kumimoji="0" lang="en-GB" sz="1467" b="0" i="0" u="none" strike="noStrike" kern="0" cap="none" spc="0" normalizeH="0" baseline="0" noProof="0" dirty="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61981606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6418" y="2280216"/>
            <a:ext cx="9281583" cy="4338891"/>
          </a:xfrm>
          <a:prstGeom prst="rect">
            <a:avLst/>
          </a:prstGeom>
        </p:spPr>
        <p:txBody>
          <a:bodyPr/>
          <a:lstStyle>
            <a:lvl1pPr>
              <a:defRPr sz="220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34822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4C40A42C-6A7F-4558-9D8E-657F660BE93F}" type="datetime1">
              <a:rPr lang="en-US" smtClean="0"/>
              <a:t>11/21/2024</a:t>
            </a:fld>
            <a:endParaRPr lang="en-GB"/>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577926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05929AA2-02A5-4977-8026-70ACE72A6877}" type="datetime1">
              <a:rPr lang="en-US" smtClean="0"/>
              <a:t>11/21/2024</a:t>
            </a:fld>
            <a:endParaRPr lang="en-GB"/>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7356615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a:t>Intermediate slide, photo</a:t>
            </a:r>
            <a:br>
              <a:rPr lang="en-GB"/>
            </a:br>
            <a:r>
              <a:rPr lang="en-GB"/>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58BBFAA0-C3A8-4C48-A53E-2C6EA0EF8AFC}" type="datetime1">
              <a:rPr lang="en-US" smtClean="0"/>
              <a:t>11/21/2024</a:t>
            </a:fld>
            <a:endParaRPr lang="en-GB"/>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US"/>
              <a:t>HMCCC II</a:t>
            </a:r>
            <a:endParaRPr lang="en-GB"/>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2793" y="1034676"/>
            <a:ext cx="2117468" cy="866995"/>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0710471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EF1D789F-B0C8-4503-8DBA-A5A43D083C87}" type="datetime1">
              <a:rPr lang="en-US" smtClean="0"/>
              <a:t>11/21/2024</a:t>
            </a:fld>
            <a:endParaRPr lang="en-GB"/>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73689694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00"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276351"/>
            <a:ext cx="9563577" cy="4745567"/>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6692DA80-22E4-43D6-9287-DC4EEE2B6EFD}" type="datetime1">
              <a:rPr lang="en-US" smtClean="0"/>
              <a:t>11/21/2024</a:t>
            </a:fld>
            <a:endParaRPr lang="en-GB"/>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13723618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2F81465C-9A73-441F-8D37-B44F8CE855AA}" type="datetime1">
              <a:rPr lang="en-US" smtClean="0"/>
              <a:t>11/21/2024</a:t>
            </a:fld>
            <a:endParaRPr lang="en-GB"/>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684942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FA3AD909-3319-4F57-AF53-54032EC9C40C}" type="datetime1">
              <a:rPr lang="en-US" smtClean="0"/>
              <a:t>11/21/2024</a:t>
            </a:fld>
            <a:endParaRPr lang="en-GB"/>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US"/>
              <a:t>HMCCC II</a:t>
            </a:r>
            <a:endParaRPr lang="en-GB"/>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974317399"/>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EB2C66B8-15E1-44C6-A594-A9318D256619}" type="datetime1">
              <a:rPr lang="en-US" smtClean="0"/>
              <a:t>11/21/2024</a:t>
            </a:fld>
            <a:endParaRPr lang="en-GB"/>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19233651"/>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b/w GIZ key visual</a:t>
            </a:r>
          </a:p>
        </p:txBody>
      </p:sp>
      <p:grpSp>
        <p:nvGrpSpPr>
          <p:cNvPr id="11" name="Group 10"/>
          <p:cNvGrpSpPr/>
          <p:nvPr userDrawn="1"/>
        </p:nvGrpSpPr>
        <p:grpSpPr>
          <a:xfrm>
            <a:off x="674230" y="4877873"/>
            <a:ext cx="7073455" cy="1786163"/>
            <a:chOff x="505672" y="3658405"/>
            <a:chExt cx="5305091" cy="1339622"/>
          </a:xfrm>
        </p:grpSpPr>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52507"/>
            <a:stretch/>
          </p:blipFill>
          <p:spPr>
            <a:xfrm>
              <a:off x="505672" y="3662340"/>
              <a:ext cx="2696257" cy="1335687"/>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val="0"/>
                </a:ext>
              </a:extLst>
            </a:blip>
            <a:srcRect l="54058" r="1"/>
            <a:stretch/>
          </p:blipFill>
          <p:spPr>
            <a:xfrm>
              <a:off x="3314703" y="3658405"/>
              <a:ext cx="2496060" cy="1278307"/>
            </a:xfrm>
            <a:prstGeom prst="rect">
              <a:avLst/>
            </a:prstGeom>
          </p:spPr>
        </p:pic>
      </p:grpSp>
    </p:spTree>
    <p:extLst>
      <p:ext uri="{BB962C8B-B14F-4D97-AF65-F5344CB8AC3E}">
        <p14:creationId xmlns:p14="http://schemas.microsoft.com/office/powerpoint/2010/main" val="6937482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6063257D-E3AC-40BB-91AF-A7D5B035DD5D}" type="datetime1">
              <a:rPr lang="en-US" smtClean="0"/>
              <a:t>11/21/2024</a:t>
            </a:fld>
            <a:endParaRPr lang="en-GB"/>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59333390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98A37189-99B9-4780-A099-D7661DEFC8A4}" type="datetime1">
              <a:rPr lang="en-US" smtClean="0"/>
              <a:t>11/21/2024</a:t>
            </a:fld>
            <a:endParaRPr lang="en-GB"/>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2158077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Click to add headline</a:t>
            </a:r>
          </a:p>
        </p:txBody>
      </p:sp>
      <p:sp>
        <p:nvSpPr>
          <p:cNvPr id="10" name="Date Placeholder 9">
            <a:extLst>
              <a:ext uri="{FF2B5EF4-FFF2-40B4-BE49-F238E27FC236}">
                <a16:creationId xmlns:a16="http://schemas.microsoft.com/office/drawing/2014/main" id="{2DB70182-DA91-40EF-81A0-04EF5893C1CD}"/>
              </a:ext>
            </a:extLst>
          </p:cNvPr>
          <p:cNvSpPr>
            <a:spLocks noGrp="1"/>
          </p:cNvSpPr>
          <p:nvPr>
            <p:ph type="dt" sz="half" idx="17"/>
          </p:nvPr>
        </p:nvSpPr>
        <p:spPr/>
        <p:txBody>
          <a:bodyPr/>
          <a:lstStyle/>
          <a:p>
            <a:fld id="{41392997-9E50-4750-B5E1-CEE54475F62C}" type="datetime1">
              <a:rPr lang="en-US" smtClean="0"/>
              <a:t>11/21/2024</a:t>
            </a:fld>
            <a:endParaRPr lang="en-GB"/>
          </a:p>
        </p:txBody>
      </p:sp>
      <p:sp>
        <p:nvSpPr>
          <p:cNvPr id="11" name="Footer Placeholder 10">
            <a:extLst>
              <a:ext uri="{FF2B5EF4-FFF2-40B4-BE49-F238E27FC236}">
                <a16:creationId xmlns:a16="http://schemas.microsoft.com/office/drawing/2014/main" id="{C34720FB-1E32-433C-B6CA-356F02DBDACE}"/>
              </a:ext>
            </a:extLst>
          </p:cNvPr>
          <p:cNvSpPr>
            <a:spLocks noGrp="1"/>
          </p:cNvSpPr>
          <p:nvPr>
            <p:ph type="ftr" sz="quarter" idx="18"/>
          </p:nvPr>
        </p:nvSpPr>
        <p:spPr/>
        <p:txBody>
          <a:bodyPr/>
          <a:lstStyle>
            <a:lvl1pPr>
              <a:defRPr/>
            </a:lvl1pPr>
          </a:lstStyle>
          <a:p>
            <a:r>
              <a:rPr lang="en-US"/>
              <a:t>HMCCC II</a:t>
            </a:r>
            <a:endParaRPr lang="en-GB"/>
          </a:p>
        </p:txBody>
      </p:sp>
      <p:sp>
        <p:nvSpPr>
          <p:cNvPr id="12" name="Slide Number Placeholder 11">
            <a:extLst>
              <a:ext uri="{FF2B5EF4-FFF2-40B4-BE49-F238E27FC236}">
                <a16:creationId xmlns:a16="http://schemas.microsoft.com/office/drawing/2014/main" id="{43A60A51-E349-4A03-8F14-712FA39C8F2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615755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E2BFCD67-608A-4B5C-B75B-0FF1D06F7C1C}" type="datetime1">
              <a:rPr lang="en-US" smtClean="0"/>
              <a:t>11/21/2024</a:t>
            </a:fld>
            <a:endParaRPr lang="en-GB"/>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7025077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4BF29ED3-0675-4685-9D1A-8323055FCB6B}" type="datetime1">
              <a:rPr lang="en-US" smtClean="0"/>
              <a:t>11/21/2024</a:t>
            </a:fld>
            <a:endParaRPr lang="en-GB"/>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72415999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50F8BF51-55CE-449A-BBFA-9BA3D97DE9E5}" type="datetime1">
              <a:rPr lang="en-US" smtClean="0"/>
              <a:t>11/21/2024</a:t>
            </a:fld>
            <a:endParaRPr lang="en-GB"/>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79469942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C66EE468-F712-4A59-A814-CFF60F5D1CD0}" type="datetime1">
              <a:rPr lang="en-US" smtClean="0"/>
              <a:t>11/21/2024</a:t>
            </a:fld>
            <a:endParaRPr lang="en-GB"/>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US"/>
              <a:t>HMCCC II</a:t>
            </a:r>
            <a:endParaRPr lang="en-GB"/>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0311720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7860E0A9-C731-4B74-9FC8-9A5EBF1E45C3}" type="datetime1">
              <a:rPr lang="en-US" smtClean="0"/>
              <a:t>11/21/2024</a:t>
            </a:fld>
            <a:endParaRPr lang="en-GB"/>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91618508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9C49FA2A-93F6-457D-A914-E4823F571209}" type="datetime1">
              <a:rPr lang="en-US" smtClean="0"/>
              <a:t>11/21/2024</a:t>
            </a:fld>
            <a:endParaRPr lang="en-GB"/>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4129203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6A213566-5145-488C-8668-382933610165}" type="datetime1">
              <a:rPr lang="en-US" smtClean="0"/>
              <a:t>11/21/2024</a:t>
            </a:fld>
            <a:endParaRPr lang="en-GB"/>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494289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6729" y="1029491"/>
            <a:ext cx="517191" cy="787908"/>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2793" y="1034676"/>
            <a:ext cx="2117468" cy="866995"/>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4">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9996030" y="1966807"/>
            <a:ext cx="1662545" cy="1147156"/>
          </a:xfrm>
          <a:prstGeom prst="rect">
            <a:avLst/>
          </a:prstGeom>
        </p:spPr>
      </p:pic>
      <p:grpSp>
        <p:nvGrpSpPr>
          <p:cNvPr id="22" name="Group 21"/>
          <p:cNvGrpSpPr/>
          <p:nvPr userDrawn="1"/>
        </p:nvGrpSpPr>
        <p:grpSpPr>
          <a:xfrm>
            <a:off x="674230" y="4877873"/>
            <a:ext cx="7073455" cy="1786163"/>
            <a:chOff x="505672" y="3658405"/>
            <a:chExt cx="5305091" cy="1339622"/>
          </a:xfrm>
        </p:grpSpPr>
        <p:pic>
          <p:nvPicPr>
            <p:cNvPr id="24" name="Picture 23"/>
            <p:cNvPicPr>
              <a:picLocks noChangeAspect="1"/>
            </p:cNvPicPr>
            <p:nvPr userDrawn="1"/>
          </p:nvPicPr>
          <p:blipFill rotWithShape="1">
            <a:blip r:embed="rId6" cstate="print">
              <a:extLst>
                <a:ext uri="{28A0092B-C50C-407E-A947-70E740481C1C}">
                  <a14:useLocalDpi xmlns:a14="http://schemas.microsoft.com/office/drawing/2010/main" val="0"/>
                </a:ext>
              </a:extLst>
            </a:blip>
            <a:srcRect r="52507"/>
            <a:stretch/>
          </p:blipFill>
          <p:spPr>
            <a:xfrm>
              <a:off x="505672" y="3662340"/>
              <a:ext cx="2696257" cy="1335687"/>
            </a:xfrm>
            <a:prstGeom prst="rect">
              <a:avLst/>
            </a:prstGeom>
          </p:spPr>
        </p:pic>
        <p:pic>
          <p:nvPicPr>
            <p:cNvPr id="27" name="Picture 26"/>
            <p:cNvPicPr>
              <a:picLocks noChangeAspect="1"/>
            </p:cNvPicPr>
            <p:nvPr userDrawn="1"/>
          </p:nvPicPr>
          <p:blipFill rotWithShape="1">
            <a:blip r:embed="rId7" cstate="print">
              <a:extLst>
                <a:ext uri="{28A0092B-C50C-407E-A947-70E740481C1C}">
                  <a14:useLocalDpi xmlns:a14="http://schemas.microsoft.com/office/drawing/2010/main" val="0"/>
                </a:ext>
              </a:extLst>
            </a:blip>
            <a:srcRect l="54058" r="1"/>
            <a:stretch/>
          </p:blipFill>
          <p:spPr>
            <a:xfrm>
              <a:off x="3314703" y="3658405"/>
              <a:ext cx="2496060" cy="1278307"/>
            </a:xfrm>
            <a:prstGeom prst="rect">
              <a:avLst/>
            </a:prstGeom>
          </p:spPr>
        </p:pic>
      </p:grpSp>
    </p:spTree>
    <p:extLst>
      <p:ext uri="{BB962C8B-B14F-4D97-AF65-F5344CB8AC3E}">
        <p14:creationId xmlns:p14="http://schemas.microsoft.com/office/powerpoint/2010/main" val="47318910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FDDF74DA-11B4-475D-A705-FB4F789A5070}" type="datetime1">
              <a:rPr lang="en-US" smtClean="0"/>
              <a:t>11/21/2024</a:t>
            </a:fld>
            <a:endParaRPr lang="en-GB"/>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56278822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C3626D75-B241-4C0C-AD0E-4C74A281ADC8}" type="datetime1">
              <a:rPr lang="en-US" smtClean="0"/>
              <a:t>11/21/2024</a:t>
            </a:fld>
            <a:endParaRPr lang="en-GB"/>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US"/>
              <a:t>HMCCC II</a:t>
            </a:r>
            <a:endParaRPr lang="en-GB"/>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08616421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757"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170"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a:ln>
                  <a:noFill/>
                </a:ln>
                <a:solidFill>
                  <a:prstClr val="black"/>
                </a:solidFill>
                <a:effectLst/>
                <a:uLnTx/>
                <a:uFillTx/>
              </a:rPr>
            </a:br>
            <a:r>
              <a:rPr kumimoji="0" lang="de-DE" sz="1067" b="1" i="0" u="none" strike="noStrike" kern="0" cap="none" spc="0" normalizeH="0" baseline="0" noProof="0" err="1">
                <a:ln>
                  <a:noFill/>
                </a:ln>
                <a:solidFill>
                  <a:prstClr val="black"/>
                </a:solidFill>
                <a:effectLst/>
                <a:uLnTx/>
                <a:uFillTx/>
              </a:rPr>
              <a:t>Published</a:t>
            </a:r>
            <a:r>
              <a:rPr kumimoji="0" lang="de-DE" sz="1067" b="1" i="0" u="none" strike="noStrike" kern="0" cap="none" spc="0" normalizeH="0" baseline="0" noProof="0">
                <a:ln>
                  <a:noFill/>
                </a:ln>
                <a:solidFill>
                  <a:prstClr val="black"/>
                </a:solidFill>
                <a:effectLst/>
                <a:uLnTx/>
                <a:uFillTx/>
              </a:rPr>
              <a:t> </a:t>
            </a:r>
            <a:r>
              <a:rPr kumimoji="0" lang="de-DE" sz="1067" b="1" i="0" u="none" strike="noStrike" kern="0" cap="none" spc="0" normalizeH="0" baseline="0" noProof="0" err="1">
                <a:ln>
                  <a:noFill/>
                </a:ln>
                <a:solidFill>
                  <a:prstClr val="black"/>
                </a:solidFill>
                <a:effectLst/>
                <a:uLnTx/>
                <a:uFillTx/>
              </a:rPr>
              <a:t>by</a:t>
            </a:r>
            <a:r>
              <a:rPr kumimoji="0" lang="de-DE" sz="1067" b="1" i="0" u="none" strike="noStrike" kern="0" cap="none" spc="0" normalizeH="0" baseline="0" noProof="0">
                <a:ln>
                  <a:noFill/>
                </a:ln>
                <a:solidFill>
                  <a:prstClr val="black"/>
                </a:solidFill>
                <a:effectLst/>
                <a:uLnTx/>
                <a:uFillTx/>
              </a:rPr>
              <a:t>:</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Deutsche Gesellschaft </a:t>
            </a:r>
            <a:r>
              <a:rPr kumimoji="0" lang="de-DE" sz="1067" b="0" i="0" u="none" strike="noStrike" kern="0" cap="none" spc="0" normalizeH="0" baseline="0" noProof="0" err="1">
                <a:ln>
                  <a:noFill/>
                </a:ln>
                <a:solidFill>
                  <a:prstClr val="black"/>
                </a:solidFill>
                <a:effectLst/>
                <a:uLnTx/>
                <a:uFillTx/>
              </a:rPr>
              <a:t>für</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Internationale Zusammenarbeit (GIZ) GmbH</a:t>
            </a:r>
            <a:br>
              <a:rPr kumimoji="0" lang="de-DE" sz="1067" b="0" i="0" u="none" strike="noStrike" kern="0" cap="none" spc="0" normalizeH="0" baseline="0" noProof="0">
                <a:ln>
                  <a:noFill/>
                </a:ln>
                <a:solidFill>
                  <a:prstClr val="black"/>
                </a:solidFill>
                <a:effectLst/>
                <a:uLnTx/>
                <a:uFillTx/>
              </a:rPr>
            </a:b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Registered </a:t>
            </a:r>
            <a:r>
              <a:rPr kumimoji="0" lang="de-DE" sz="1067" b="0" i="0" u="none" strike="noStrike" kern="0" cap="none" spc="0" normalizeH="0" baseline="0" noProof="0" err="1">
                <a:ln>
                  <a:noFill/>
                </a:ln>
                <a:solidFill>
                  <a:prstClr val="black"/>
                </a:solidFill>
                <a:effectLst/>
                <a:uLnTx/>
                <a:uFillTx/>
              </a:rPr>
              <a:t>offices</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Bonn and Eschborn</a:t>
            </a:r>
            <a:endParaRPr kumimoji="0" lang="en-US" sz="1067"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664CD9B5-03D2-465E-8114-97ECC2EA48B1}" type="datetime1">
              <a:rPr lang="en-US" smtClean="0"/>
              <a:t>11/21/2024</a:t>
            </a:fld>
            <a:endParaRPr lang="en-GB"/>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8351" y="4276011"/>
            <a:ext cx="1075837" cy="147733"/>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32662484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a:t>Photo credits/sources</a:t>
            </a:r>
            <a:endParaRPr lang="en-GB" sz="2400"/>
          </a:p>
        </p:txBody>
      </p:sp>
    </p:spTree>
    <p:extLst>
      <p:ext uri="{BB962C8B-B14F-4D97-AF65-F5344CB8AC3E}">
        <p14:creationId xmlns:p14="http://schemas.microsoft.com/office/powerpoint/2010/main" val="262131032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65" y="821728"/>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a:ln>
                  <a:noFill/>
                </a:ln>
                <a:solidFill>
                  <a:prstClr val="black"/>
                </a:solidFill>
                <a:effectLst/>
                <a:uLnTx/>
                <a:uFillTx/>
              </a:rPr>
              <a:t>Deutsche Gesellschaft </a:t>
            </a:r>
            <a:r>
              <a:rPr kumimoji="0" lang="en-GB" sz="1467" b="1" i="0" u="none" strike="noStrike" kern="0" cap="none" spc="0" normalizeH="0" baseline="0" noProof="0" err="1">
                <a:ln>
                  <a:noFill/>
                </a:ln>
                <a:solidFill>
                  <a:prstClr val="black"/>
                </a:solidFill>
                <a:effectLst/>
                <a:uLnTx/>
                <a:uFillTx/>
              </a:rPr>
              <a:t>für</a:t>
            </a:r>
            <a:br>
              <a:rPr kumimoji="0" lang="en-GB" sz="1467" b="1" i="0" u="none" strike="noStrike" kern="0" cap="none" spc="0" normalizeH="0" baseline="0" noProof="0">
                <a:ln>
                  <a:noFill/>
                </a:ln>
                <a:solidFill>
                  <a:prstClr val="black"/>
                </a:solidFill>
                <a:effectLst/>
                <a:uLnTx/>
                <a:uFillTx/>
              </a:rPr>
            </a:br>
            <a:r>
              <a:rPr kumimoji="0" lang="en-GB" sz="1467" b="1" i="0" u="none" strike="noStrike" kern="0" cap="none" spc="0" normalizeH="0" baseline="0" noProof="0">
                <a:ln>
                  <a:noFill/>
                </a:ln>
                <a:solidFill>
                  <a:prstClr val="black"/>
                </a:solidFill>
                <a:effectLst/>
                <a:uLnTx/>
                <a:uFillTx/>
              </a:rPr>
              <a:t>Internationale </a:t>
            </a:r>
            <a:r>
              <a:rPr kumimoji="0" lang="en-GB" sz="1467" b="1" i="0" u="none" strike="noStrike" kern="0" cap="none" spc="0" normalizeH="0" baseline="0" noProof="0" err="1">
                <a:ln>
                  <a:noFill/>
                </a:ln>
                <a:solidFill>
                  <a:prstClr val="black"/>
                </a:solidFill>
                <a:effectLst/>
                <a:uLnTx/>
                <a:uFillTx/>
              </a:rPr>
              <a:t>Zusammenarbeit</a:t>
            </a:r>
            <a:r>
              <a:rPr kumimoji="0" lang="en-GB" sz="1467" b="1" i="0" u="none" strike="noStrike" kern="0" cap="none" spc="0" normalizeH="0" baseline="0" noProof="0">
                <a:ln>
                  <a:noFill/>
                </a:ln>
                <a:solidFill>
                  <a:prstClr val="black"/>
                </a:solidFill>
                <a:effectLst/>
                <a:uLnTx/>
                <a:uFillTx/>
              </a:rPr>
              <a: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Registered offices</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Bonn and </a:t>
            </a:r>
            <a:r>
              <a:rPr kumimoji="0" lang="en-US" sz="1467" b="0" i="0" u="none" strike="noStrike" kern="0" cap="none" spc="0" normalizeH="0" baseline="0" noProof="0" err="1">
                <a:ln>
                  <a:noFill/>
                </a:ln>
                <a:solidFill>
                  <a:prstClr val="black"/>
                </a:solidFill>
                <a:effectLst/>
                <a:uLnTx/>
                <a:uFillTx/>
              </a:rPr>
              <a:t>Eschborn</a:t>
            </a:r>
            <a:endParaRPr kumimoji="0" lang="en-U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Friedrich-Ebert-Allee 36 + 40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53113 Bonn, Germany</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T  +49  228  44 60 - 0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I   </a:t>
            </a:r>
            <a:r>
              <a:rPr kumimoji="0" lang="en-GB" sz="533" b="0" i="0" u="none" strike="noStrike" kern="0" cap="none" spc="0" normalizeH="0" baseline="0" noProof="0">
                <a:ln>
                  <a:noFill/>
                </a:ln>
                <a:solidFill>
                  <a:prstClr val="black"/>
                </a:solidFill>
                <a:effectLst/>
                <a:uLnTx/>
                <a:uFillTx/>
              </a:rPr>
              <a:t> </a:t>
            </a:r>
            <a:r>
              <a:rPr kumimoji="0" lang="en-GB" sz="1467"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mn-lt"/>
                <a:ea typeface="+mn-ea"/>
                <a:cs typeface="+mn-cs"/>
              </a:rPr>
              <a:t>Dag-Hammarskjöld-</a:t>
            </a:r>
            <a:r>
              <a:rPr kumimoji="0" lang="en-GB" sz="1467" b="0" i="0" u="none" strike="noStrike" kern="0" cap="none" spc="0" normalizeH="0" baseline="0" noProof="0" err="1">
                <a:ln>
                  <a:noFill/>
                </a:ln>
                <a:solidFill>
                  <a:prstClr val="black"/>
                </a:solidFill>
                <a:effectLst/>
                <a:uLnTx/>
                <a:uFillTx/>
                <a:latin typeface="+mn-lt"/>
                <a:ea typeface="+mn-ea"/>
                <a:cs typeface="+mn-cs"/>
              </a:rPr>
              <a:t>Weg</a:t>
            </a:r>
            <a:r>
              <a:rPr kumimoji="0" lang="en-GB" sz="1467" b="0" i="0" u="none" strike="noStrike" kern="0" cap="none" spc="0" normalizeH="0" baseline="0" noProof="0">
                <a:ln>
                  <a:noFill/>
                </a:ln>
                <a:solidFill>
                  <a:prstClr val="black"/>
                </a:solidFill>
                <a:effectLst/>
                <a:uLnTx/>
                <a:uFillTx/>
                <a:latin typeface="+mn-lt"/>
                <a:ea typeface="+mn-ea"/>
                <a:cs typeface="+mn-cs"/>
              </a:rPr>
              <a:t> 1 - 5</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65760 Eschborn, Germany</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377168114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64FBA0-0C2D-470B-B052-1F446490EE88}" type="datetime1">
              <a:rPr lang="en-US" smtClean="0"/>
              <a:t>11/21/2024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HMCCC II</a:t>
            </a:r>
          </a:p>
        </p:txBody>
      </p:sp>
      <p:sp>
        <p:nvSpPr>
          <p:cNvPr id="6" name="Slide Number Placeholder 5"/>
          <p:cNvSpPr>
            <a:spLocks noGrp="1"/>
          </p:cNvSpPr>
          <p:nvPr>
            <p:ph type="sldNum" sz="quarter" idx="12"/>
          </p:nvPr>
        </p:nvSpPr>
        <p:spPr/>
        <p:txBody>
          <a:bodyPr/>
          <a:lstStyle>
            <a:lvl1pPr>
              <a:defRPr/>
            </a:lvl1pPr>
          </a:lstStyle>
          <a:p>
            <a:pPr>
              <a:defRPr/>
            </a:pPr>
            <a:fld id="{F613FF4B-0F1F-4AD5-893B-9CAD257DAFBD}" type="slidenum">
              <a:rPr lang="en-US" smtClean="0"/>
              <a:pPr>
                <a:defRPr/>
              </a:pPr>
              <a:t>‹#›</a:t>
            </a:fld>
            <a:endParaRPr lang="en-US"/>
          </a:p>
        </p:txBody>
      </p:sp>
    </p:spTree>
    <p:extLst>
      <p:ext uri="{BB962C8B-B14F-4D97-AF65-F5344CB8AC3E}">
        <p14:creationId xmlns:p14="http://schemas.microsoft.com/office/powerpoint/2010/main" val="1906327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A79BA21-1A12-4164-9729-DF968BAF380A}" type="datetime1">
              <a:rPr lang="en-US" smtClean="0"/>
              <a:t>11/21/2024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HMCCC II</a:t>
            </a:r>
          </a:p>
        </p:txBody>
      </p:sp>
      <p:sp>
        <p:nvSpPr>
          <p:cNvPr id="6" name="Slide Number Placeholder 5"/>
          <p:cNvSpPr>
            <a:spLocks noGrp="1"/>
          </p:cNvSpPr>
          <p:nvPr>
            <p:ph type="sldNum" sz="quarter" idx="12"/>
          </p:nvPr>
        </p:nvSpPr>
        <p:spPr/>
        <p:txBody>
          <a:bodyPr/>
          <a:lstStyle>
            <a:lvl1pPr>
              <a:defRPr/>
            </a:lvl1pPr>
          </a:lstStyle>
          <a:p>
            <a:pPr>
              <a:defRPr/>
            </a:pPr>
            <a:fld id="{9DC9FD9B-E78F-4C42-9D3E-2562E17D1D10}" type="slidenum">
              <a:rPr lang="en-US" smtClean="0"/>
              <a:pPr>
                <a:defRPr/>
              </a:pPr>
              <a:t>‹#›</a:t>
            </a:fld>
            <a:endParaRPr lang="en-US"/>
          </a:p>
        </p:txBody>
      </p:sp>
    </p:spTree>
    <p:extLst>
      <p:ext uri="{BB962C8B-B14F-4D97-AF65-F5344CB8AC3E}">
        <p14:creationId xmlns:p14="http://schemas.microsoft.com/office/powerpoint/2010/main" val="3019170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D8D45A-19ED-4500-82D4-A4FEB3A4113D}" type="datetime1">
              <a:rPr lang="en-US" smtClean="0"/>
              <a:t>11/21/2024</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HMCCC II</a:t>
            </a:r>
          </a:p>
        </p:txBody>
      </p:sp>
      <p:sp>
        <p:nvSpPr>
          <p:cNvPr id="4" name="Slide Number Placeholder 5"/>
          <p:cNvSpPr>
            <a:spLocks noGrp="1"/>
          </p:cNvSpPr>
          <p:nvPr>
            <p:ph type="sldNum" sz="quarter" idx="12"/>
          </p:nvPr>
        </p:nvSpPr>
        <p:spPr/>
        <p:txBody>
          <a:bodyPr/>
          <a:lstStyle>
            <a:lvl1pPr>
              <a:defRPr/>
            </a:lvl1pPr>
          </a:lstStyle>
          <a:p>
            <a:pPr>
              <a:defRPr/>
            </a:pPr>
            <a:fld id="{52FE9EFB-50B0-445D-A516-4563D79DE049}" type="slidenum">
              <a:rPr lang="en-US" smtClean="0"/>
              <a:pPr>
                <a:defRPr/>
              </a:pPr>
              <a:t>‹#›</a:t>
            </a:fld>
            <a:endParaRPr lang="en-US"/>
          </a:p>
        </p:txBody>
      </p:sp>
    </p:spTree>
    <p:extLst>
      <p:ext uri="{BB962C8B-B14F-4D97-AF65-F5344CB8AC3E}">
        <p14:creationId xmlns:p14="http://schemas.microsoft.com/office/powerpoint/2010/main" val="2336419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507FE-110F-47B4-9591-73420775E9FF}" type="datetime1">
              <a:rPr lang="en-US" smtClean="0"/>
              <a:t>11/21/2024</a:t>
            </a:fld>
            <a:endParaRPr lang="en-ID"/>
          </a:p>
        </p:txBody>
      </p:sp>
      <p:sp>
        <p:nvSpPr>
          <p:cNvPr id="4" name="Footer Placeholder 3"/>
          <p:cNvSpPr>
            <a:spLocks noGrp="1"/>
          </p:cNvSpPr>
          <p:nvPr>
            <p:ph type="ftr" sz="quarter" idx="11"/>
          </p:nvPr>
        </p:nvSpPr>
        <p:spPr/>
        <p:txBody>
          <a:bodyPr/>
          <a:lstStyle/>
          <a:p>
            <a:r>
              <a:rPr lang="en-US"/>
              <a:t>HMCCC II</a:t>
            </a:r>
            <a:endParaRPr lang="en-ID"/>
          </a:p>
        </p:txBody>
      </p:sp>
      <p:sp>
        <p:nvSpPr>
          <p:cNvPr id="5" name="Slide Number Placeholder 4"/>
          <p:cNvSpPr>
            <a:spLocks noGrp="1"/>
          </p:cNvSpPr>
          <p:nvPr>
            <p:ph type="sldNum" sz="quarter" idx="12"/>
          </p:nvPr>
        </p:nvSpPr>
        <p:spPr/>
        <p:txBody>
          <a:bodyPr/>
          <a:lstStyle/>
          <a:p>
            <a:fld id="{E87704D8-0912-4A5E-9C59-25A11653CC8F}" type="slidenum">
              <a:rPr lang="en-ID" smtClean="0"/>
              <a:t>‹#›</a:t>
            </a:fld>
            <a:endParaRPr lang="en-ID"/>
          </a:p>
        </p:txBody>
      </p:sp>
    </p:spTree>
    <p:extLst>
      <p:ext uri="{BB962C8B-B14F-4D97-AF65-F5344CB8AC3E}">
        <p14:creationId xmlns:p14="http://schemas.microsoft.com/office/powerpoint/2010/main" val="2705166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F73DCD-61EE-45D2-91BB-BD2F764F3BBA}" type="datetime1">
              <a:rPr lang="en-US" smtClean="0"/>
              <a:t>11/21/2024</a:t>
            </a:fld>
            <a:endParaRPr lang="en-ID"/>
          </a:p>
        </p:txBody>
      </p:sp>
      <p:sp>
        <p:nvSpPr>
          <p:cNvPr id="8" name="Footer Placeholder 7"/>
          <p:cNvSpPr>
            <a:spLocks noGrp="1"/>
          </p:cNvSpPr>
          <p:nvPr>
            <p:ph type="ftr" sz="quarter" idx="11"/>
          </p:nvPr>
        </p:nvSpPr>
        <p:spPr/>
        <p:txBody>
          <a:bodyPr/>
          <a:lstStyle/>
          <a:p>
            <a:r>
              <a:rPr lang="en-US"/>
              <a:t>HMCCC II</a:t>
            </a:r>
            <a:endParaRPr lang="en-ID"/>
          </a:p>
        </p:txBody>
      </p:sp>
      <p:sp>
        <p:nvSpPr>
          <p:cNvPr id="9" name="Slide Number Placeholder 8"/>
          <p:cNvSpPr>
            <a:spLocks noGrp="1"/>
          </p:cNvSpPr>
          <p:nvPr>
            <p:ph type="sldNum" sz="quarter" idx="12"/>
          </p:nvPr>
        </p:nvSpPr>
        <p:spPr/>
        <p:txBody>
          <a:bodyPr/>
          <a:lstStyle/>
          <a:p>
            <a:fld id="{E87704D8-0912-4A5E-9C59-25A11653CC8F}" type="slidenum">
              <a:rPr lang="en-ID" smtClean="0"/>
              <a:t>‹#›</a:t>
            </a:fld>
            <a:endParaRPr lang="en-ID"/>
          </a:p>
        </p:txBody>
      </p:sp>
    </p:spTree>
    <p:extLst>
      <p:ext uri="{BB962C8B-B14F-4D97-AF65-F5344CB8AC3E}">
        <p14:creationId xmlns:p14="http://schemas.microsoft.com/office/powerpoint/2010/main" val="3123092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2"/>
            <a:srcRect/>
            <a:stretch>
              <a:fillRect l="-10" r="-10"/>
            </a:stretch>
          </a:blipFill>
        </p:spPr>
        <p:txBody>
          <a:bodyPr wrap="square" lIns="576000" bIns="1036800" anchor="b">
            <a:noAutofit/>
          </a:bodyPr>
          <a:lstStyle>
            <a:lvl1pPr>
              <a:defRPr sz="3467"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10396670" y="1966807"/>
            <a:ext cx="1662545" cy="1147156"/>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4"/>
          <a:srcRect l="50418" r="36621"/>
          <a:stretch/>
        </p:blipFill>
        <p:spPr>
          <a:xfrm>
            <a:off x="10396670" y="1029491"/>
            <a:ext cx="517191" cy="787908"/>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9990"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nvGrpSpPr>
          <p:cNvPr id="21" name="Group 20"/>
          <p:cNvGrpSpPr/>
          <p:nvPr userDrawn="1"/>
        </p:nvGrpSpPr>
        <p:grpSpPr>
          <a:xfrm>
            <a:off x="674230" y="4877873"/>
            <a:ext cx="7073455" cy="1786163"/>
            <a:chOff x="505672" y="3658405"/>
            <a:chExt cx="5305091" cy="1339622"/>
          </a:xfrm>
        </p:grpSpPr>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r="52507"/>
            <a:stretch/>
          </p:blipFill>
          <p:spPr>
            <a:xfrm>
              <a:off x="505672" y="3662340"/>
              <a:ext cx="2696257" cy="1335687"/>
            </a:xfrm>
            <a:prstGeom prst="rect">
              <a:avLst/>
            </a:prstGeom>
          </p:spPr>
        </p:pic>
        <p:pic>
          <p:nvPicPr>
            <p:cNvPr id="24" name="Picture 23"/>
            <p:cNvPicPr>
              <a:picLocks noChangeAspect="1"/>
            </p:cNvPicPr>
            <p:nvPr userDrawn="1"/>
          </p:nvPicPr>
          <p:blipFill rotWithShape="1">
            <a:blip r:embed="rId7" cstate="print">
              <a:extLst>
                <a:ext uri="{28A0092B-C50C-407E-A947-70E740481C1C}">
                  <a14:useLocalDpi xmlns:a14="http://schemas.microsoft.com/office/drawing/2010/main" val="0"/>
                </a:ext>
              </a:extLst>
            </a:blip>
            <a:srcRect l="54058" r="1"/>
            <a:stretch/>
          </p:blipFill>
          <p:spPr>
            <a:xfrm>
              <a:off x="3314703" y="3658405"/>
              <a:ext cx="2496060" cy="1278307"/>
            </a:xfrm>
            <a:prstGeom prst="rect">
              <a:avLst/>
            </a:prstGeom>
          </p:spPr>
        </p:pic>
      </p:grpSp>
    </p:spTree>
    <p:extLst>
      <p:ext uri="{BB962C8B-B14F-4D97-AF65-F5344CB8AC3E}">
        <p14:creationId xmlns:p14="http://schemas.microsoft.com/office/powerpoint/2010/main" val="402504277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27"/>
        <p:cNvGrpSpPr/>
        <p:nvPr/>
      </p:nvGrpSpPr>
      <p:grpSpPr>
        <a:xfrm>
          <a:off x="0" y="0"/>
          <a:ext cx="0" cy="0"/>
          <a:chOff x="0" y="0"/>
          <a:chExt cx="0" cy="0"/>
        </a:xfrm>
      </p:grpSpPr>
      <p:sp>
        <p:nvSpPr>
          <p:cNvPr id="28" name="Google Shape;28;p55"/>
          <p:cNvSpPr txBox="1">
            <a:spLocks noGrp="1"/>
          </p:cNvSpPr>
          <p:nvPr>
            <p:ph type="title"/>
          </p:nvPr>
        </p:nvSpPr>
        <p:spPr>
          <a:xfrm>
            <a:off x="599755" y="320283"/>
            <a:ext cx="11422911" cy="7207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599757" y="1361293"/>
            <a:ext cx="9563579" cy="46606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2400"/>
              </a:spcBef>
              <a:spcAft>
                <a:spcPts val="0"/>
              </a:spcAft>
              <a:buClr>
                <a:schemeClr val="dk1"/>
              </a:buClr>
              <a:buSzPts val="2800"/>
              <a:buFont typeface="Calibri"/>
              <a:buAutoNum type="arabicPerio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9070BC2-93C2-411D-8CD2-B6BA639A9CC8}" type="datetime1">
              <a:rPr lang="en-US" smtClean="0"/>
              <a:t>11/21/2024</a:t>
            </a:fld>
            <a:endParaRPr/>
          </a:p>
        </p:txBody>
      </p:sp>
      <p:sp>
        <p:nvSpPr>
          <p:cNvPr id="31" name="Google Shape;3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HMCCC II</a:t>
            </a:r>
            <a:endParaRPr/>
          </a:p>
        </p:txBody>
      </p:sp>
      <p:sp>
        <p:nvSpPr>
          <p:cNvPr id="32" name="Google Shape;3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Page </a:t>
            </a:r>
            <a:fld id="{00000000-1234-1234-1234-123412341234}" type="slidenum">
              <a:rPr lang="en-US"/>
              <a:t>‹#›</a:t>
            </a:fld>
            <a:endParaRPr/>
          </a:p>
        </p:txBody>
      </p:sp>
    </p:spTree>
    <p:extLst>
      <p:ext uri="{BB962C8B-B14F-4D97-AF65-F5344CB8AC3E}">
        <p14:creationId xmlns:p14="http://schemas.microsoft.com/office/powerpoint/2010/main" val="95812865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6418" y="2280216"/>
            <a:ext cx="9281583" cy="4338891"/>
          </a:xfrm>
          <a:prstGeom prst="rect">
            <a:avLst/>
          </a:prstGeom>
        </p:spPr>
        <p:txBody>
          <a:bodyPr/>
          <a:lstStyle>
            <a:lvl1pPr>
              <a:defRPr sz="220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53635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6418" y="2280216"/>
            <a:ext cx="9281583" cy="4338891"/>
          </a:xfrm>
          <a:prstGeom prst="rect">
            <a:avLst/>
          </a:prstGeom>
        </p:spPr>
        <p:txBody>
          <a:bodyPr/>
          <a:lstStyle>
            <a:lvl1pPr>
              <a:defRPr sz="220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323735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Tree>
    <p:extLst>
      <p:ext uri="{BB962C8B-B14F-4D97-AF65-F5344CB8AC3E}">
        <p14:creationId xmlns:p14="http://schemas.microsoft.com/office/powerpoint/2010/main" val="2708416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Title slide/headline</a:t>
            </a:r>
            <a:br>
              <a:rPr lang="en-GB"/>
            </a:br>
            <a:r>
              <a:rPr lang="en-GB"/>
              <a:t>with b/w GIZ key visual</a:t>
            </a:r>
          </a:p>
        </p:txBody>
      </p:sp>
    </p:spTree>
    <p:extLst>
      <p:ext uri="{BB962C8B-B14F-4D97-AF65-F5344CB8AC3E}">
        <p14:creationId xmlns:p14="http://schemas.microsoft.com/office/powerpoint/2010/main" val="39223128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6729" y="1029491"/>
            <a:ext cx="517191" cy="787908"/>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2793" y="1034676"/>
            <a:ext cx="2117468" cy="866995"/>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6">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Tree>
    <p:extLst>
      <p:ext uri="{BB962C8B-B14F-4D97-AF65-F5344CB8AC3E}">
        <p14:creationId xmlns:p14="http://schemas.microsoft.com/office/powerpoint/2010/main" val="153182377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6670" y="1966807"/>
            <a:ext cx="1662545" cy="1147156"/>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a:srcRect l="50418" r="36621"/>
          <a:stretch/>
        </p:blipFill>
        <p:spPr>
          <a:xfrm>
            <a:off x="10396670" y="1029491"/>
            <a:ext cx="517191" cy="787908"/>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9990"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136176607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Tree>
    <p:extLst>
      <p:ext uri="{BB962C8B-B14F-4D97-AF65-F5344CB8AC3E}">
        <p14:creationId xmlns:p14="http://schemas.microsoft.com/office/powerpoint/2010/main" val="418146263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en-GB"/>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25FA6944-E74B-485F-8435-FE69C67C7E3A}" type="datetime1">
              <a:rPr lang="en-US" smtClean="0"/>
              <a:t>11/21/2024</a:t>
            </a:fld>
            <a:endParaRPr lang="en-GB"/>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814784982"/>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52A8F112-7BD0-44CF-85CC-5A62BF0E3836}" type="datetime1">
              <a:rPr lang="en-US" smtClean="0"/>
              <a:t>11/21/2024</a:t>
            </a:fld>
            <a:endParaRPr lang="en-GB"/>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US"/>
              <a:t>HMCCC II</a:t>
            </a:r>
            <a:endParaRPr lang="en-GB"/>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97182545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15" name="Group 14"/>
          <p:cNvGrpSpPr/>
          <p:nvPr userDrawn="1"/>
        </p:nvGrpSpPr>
        <p:grpSpPr>
          <a:xfrm>
            <a:off x="674230" y="4877873"/>
            <a:ext cx="7073455" cy="1786163"/>
            <a:chOff x="505672" y="3658405"/>
            <a:chExt cx="5305091" cy="1339622"/>
          </a:xfrm>
        </p:grpSpPr>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r="52507"/>
            <a:stretch/>
          </p:blipFill>
          <p:spPr>
            <a:xfrm>
              <a:off x="505672" y="3662340"/>
              <a:ext cx="2696257" cy="1335687"/>
            </a:xfrm>
            <a:prstGeom prst="rect">
              <a:avLst/>
            </a:prstGeom>
          </p:spPr>
        </p:pic>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val="0"/>
                </a:ext>
              </a:extLst>
            </a:blip>
            <a:srcRect l="54058" r="1"/>
            <a:stretch/>
          </p:blipFill>
          <p:spPr>
            <a:xfrm>
              <a:off x="3314703" y="3658405"/>
              <a:ext cx="2496060" cy="1278307"/>
            </a:xfrm>
            <a:prstGeom prst="rect">
              <a:avLst/>
            </a:prstGeom>
          </p:spPr>
        </p:pic>
      </p:grpSp>
    </p:spTree>
    <p:extLst>
      <p:ext uri="{BB962C8B-B14F-4D97-AF65-F5344CB8AC3E}">
        <p14:creationId xmlns:p14="http://schemas.microsoft.com/office/powerpoint/2010/main" val="66817688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6DE2D498-7C4C-4368-948D-880AAC149BD6}" type="datetime1">
              <a:rPr lang="en-US" smtClean="0"/>
              <a:t>11/21/2024</a:t>
            </a:fld>
            <a:endParaRPr lang="en-GB"/>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3208671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Section start slide</a:t>
            </a:r>
            <a:br>
              <a:rPr lang="en-GB"/>
            </a:br>
            <a:r>
              <a:rPr lang="en-GB"/>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CD681D28-A4A3-42AD-840D-F62DD0F20255}" type="datetime1">
              <a:rPr lang="en-US" smtClean="0"/>
              <a:t>11/21/2024</a:t>
            </a:fld>
            <a:endParaRPr lang="en-GB"/>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US"/>
              <a:t>HMCCC II</a:t>
            </a:r>
            <a:endParaRPr lang="en-GB"/>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305841785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FF4C71AC-3FB3-4A3B-88AE-78D7AB7371D6}" type="datetime1">
              <a:rPr lang="en-US" smtClean="0"/>
              <a:t>11/21/2024</a:t>
            </a:fld>
            <a:endParaRPr lang="en-GB"/>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US"/>
              <a:t>HMCCC II</a:t>
            </a:r>
            <a:endParaRPr lang="en-GB"/>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84199196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8BD17F9A-66D1-44E7-BAD5-9B3E9AEA36C2}" type="datetime1">
              <a:rPr lang="en-US" smtClean="0"/>
              <a:t>11/21/2024</a:t>
            </a:fld>
            <a:endParaRPr lang="en-GB"/>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3392052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9E6077EC-77F3-492B-99BA-2EBF5595FB2A}" type="datetime1">
              <a:rPr lang="en-US" smtClean="0"/>
              <a:t>11/21/2024</a:t>
            </a:fld>
            <a:endParaRPr lang="en-GB"/>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2887427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921A2438-4C94-4E07-A173-04390C3B032C}" type="datetime1">
              <a:rPr lang="en-US" smtClean="0"/>
              <a:t>11/21/2024</a:t>
            </a:fld>
            <a:endParaRPr lang="en-GB"/>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3547826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a:t>Intermediate slide, photo</a:t>
            </a:r>
            <a:br>
              <a:rPr lang="en-GB"/>
            </a:br>
            <a:r>
              <a:rPr lang="en-GB"/>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7722F06B-156A-415B-98FB-51A3BD4E3F56}" type="datetime1">
              <a:rPr lang="en-US" smtClean="0"/>
              <a:t>11/21/2024</a:t>
            </a:fld>
            <a:endParaRPr lang="en-GB"/>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US"/>
              <a:t>HMCCC II</a:t>
            </a:r>
            <a:endParaRPr lang="en-GB"/>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2793" y="1034676"/>
            <a:ext cx="2117468" cy="866995"/>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7660407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FC7C87F5-CF69-4ED3-B1E1-F705DD578D83}" type="datetime1">
              <a:rPr lang="en-US" smtClean="0"/>
              <a:t>11/21/2024</a:t>
            </a:fld>
            <a:endParaRPr lang="en-GB"/>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19093271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976D4AE0-6D5A-47FF-A139-DE8BF0FFE1CF}" type="datetime1">
              <a:rPr lang="en-US" smtClean="0"/>
              <a:t>11/21/2024</a:t>
            </a:fld>
            <a:endParaRPr lang="en-GB"/>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558193982"/>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9A23F036-0058-4AC9-9EE6-6568B3A32DAF}" type="datetime1">
              <a:rPr lang="en-US" smtClean="0"/>
              <a:t>11/21/2024</a:t>
            </a:fld>
            <a:endParaRPr lang="en-GB"/>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986271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en-GB"/>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5889B3EA-AFB7-479E-9051-D3E3E437EF47}" type="datetime1">
              <a:rPr lang="en-US" smtClean="0"/>
              <a:t>11/21/2024</a:t>
            </a:fld>
            <a:endParaRPr lang="en-GB"/>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
        <p:nvSpPr>
          <p:cNvPr id="3" name="Title 2">
            <a:extLst>
              <a:ext uri="{FF2B5EF4-FFF2-40B4-BE49-F238E27FC236}">
                <a16:creationId xmlns:a16="http://schemas.microsoft.com/office/drawing/2014/main" id="{D179666D-72DD-44A1-AB4B-CA470418F2A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9633023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205C9987-8E8A-4D40-AB98-BF4A5A212D1E}" type="datetime1">
              <a:rPr lang="en-US" smtClean="0"/>
              <a:t>11/21/2024</a:t>
            </a:fld>
            <a:endParaRPr lang="en-GB"/>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US"/>
              <a:t>HMCCC II</a:t>
            </a:r>
            <a:endParaRPr lang="en-GB"/>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221032459"/>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39CF6B38-6BCA-408B-9F9D-95890F6D1F15}" type="datetime1">
              <a:rPr lang="en-US" smtClean="0"/>
              <a:t>11/21/2024</a:t>
            </a:fld>
            <a:endParaRPr lang="en-GB"/>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214593530"/>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9B40D2D9-FC3C-4226-97B0-566060E852CD}" type="datetime1">
              <a:rPr lang="en-US" smtClean="0"/>
              <a:t>11/21/2024</a:t>
            </a:fld>
            <a:endParaRPr lang="en-GB"/>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12949062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6D1F3929-61AC-4426-844C-161D48C4180C}" type="datetime1">
              <a:rPr lang="en-US" smtClean="0"/>
              <a:t>11/21/2024</a:t>
            </a:fld>
            <a:endParaRPr lang="en-GB"/>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1103538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fld id="{B3C6FE6D-8C72-48BF-99D2-A147D96057CF}" type="datetime1">
              <a:rPr lang="en-US" smtClean="0"/>
              <a:t>11/21/2024</a:t>
            </a:fld>
            <a:endParaRPr lang="en-GB"/>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US"/>
              <a:t>HMCCC II</a:t>
            </a:r>
            <a:endParaRPr lang="en-GB"/>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8621698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B8A51772-26E9-491A-8D67-024C1FD30D69}" type="datetime1">
              <a:rPr lang="en-US" smtClean="0"/>
              <a:t>11/21/2024</a:t>
            </a:fld>
            <a:endParaRPr lang="en-GB"/>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59825592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6304207"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79" y="3259668"/>
            <a:ext cx="5718460" cy="2874091"/>
          </a:xfrm>
          <a:solidFill>
            <a:schemeClr val="bg2"/>
          </a:solidFill>
        </p:spPr>
        <p:txBody>
          <a:bodyPr vert="horz" lIns="36000" tIns="1440000" rIns="36000" bIns="36000" rtlCol="0">
            <a:noAutofit/>
          </a:bodyPr>
          <a:lstStyle>
            <a:lvl1pPr>
              <a:defRPr lang="en-GB" sz="1333"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5282881"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740977" y="1361293"/>
            <a:ext cx="5273223" cy="1666388"/>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F9DDFCD0-0BC8-4950-874F-010F9B595ADC}" type="datetime1">
              <a:rPr lang="en-US" smtClean="0"/>
              <a:t>11/21/2024</a:t>
            </a:fld>
            <a:endParaRPr lang="en-GB"/>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394428930"/>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187824"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64180"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623402"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8211467" y="3992957"/>
            <a:ext cx="3811200" cy="2140800"/>
          </a:xfrm>
          <a:solidFill>
            <a:schemeClr val="bg2"/>
          </a:solidFill>
        </p:spPr>
        <p:txBody>
          <a:bodyPr vert="horz" lIns="36000" tIns="1080000" rIns="36000" bIns="36000" rtlCol="0">
            <a:noAutofit/>
          </a:bodyPr>
          <a:lstStyle>
            <a:lvl1pPr algn="ctr">
              <a:defRPr lang="en-GB" sz="1333"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8647046" y="1361293"/>
            <a:ext cx="3375623" cy="2358831"/>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17E2926E-AFE7-4F5F-BB0E-242880F78491}" type="datetime1">
              <a:rPr lang="en-US" smtClean="0"/>
              <a:t>11/21/2024</a:t>
            </a:fld>
            <a:endParaRPr lang="en-GB"/>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US"/>
              <a:t>HMCCC II</a:t>
            </a:r>
            <a:endParaRPr lang="en-GB"/>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0802207"/>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613833" y="4150517"/>
            <a:ext cx="3526768" cy="1983583"/>
          </a:xfrm>
          <a:solidFill>
            <a:schemeClr val="bg2"/>
          </a:solidFill>
        </p:spPr>
        <p:txBody>
          <a:bodyPr vert="horz" lIns="36000" tIns="1152000" rIns="36000" bIns="36000" rtlCol="0">
            <a:noAutofit/>
          </a:bodyPr>
          <a:lstStyle>
            <a:lvl1pPr algn="ctr">
              <a:defRPr lang="en-GB" sz="1333"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613832" y="1294229"/>
            <a:ext cx="3526368" cy="1853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613832" y="3228948"/>
            <a:ext cx="3526368" cy="8458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613832" y="3223373"/>
            <a:ext cx="3526368" cy="282675"/>
          </a:xfrm>
          <a:noFill/>
        </p:spPr>
        <p:txBody>
          <a:bodyPr vert="horz" lIns="72000" tIns="36000" rIns="72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613832" y="3532554"/>
            <a:ext cx="3526368" cy="525937"/>
          </a:xfrm>
          <a:noFill/>
        </p:spPr>
        <p:txBody>
          <a:bodyPr lIns="72000" anchor="t"/>
          <a:lstStyle>
            <a:lvl1pPr>
              <a:lnSpc>
                <a:spcPct val="100000"/>
              </a:lnSpc>
              <a:spcBef>
                <a:spcPts val="0"/>
              </a:spcBef>
              <a:defRPr sz="1067"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613832" y="1295081"/>
            <a:ext cx="3526368" cy="362396"/>
          </a:xfrm>
          <a:noFill/>
        </p:spPr>
        <p:txBody>
          <a:bodyPr lIns="72000" tIns="36000" bIns="36000" anchor="ctr"/>
          <a:lstStyle>
            <a:lvl1pPr>
              <a:defRPr sz="1467"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613832" y="1657477"/>
            <a:ext cx="3526368" cy="1490155"/>
          </a:xfrm>
          <a:noFill/>
        </p:spPr>
        <p:txBody>
          <a:bodyPr lIns="72000" tIns="0" bIns="36000" anchor="t"/>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4414129" y="1361017"/>
            <a:ext cx="7623355" cy="4773083"/>
          </a:xfrm>
        </p:spPr>
        <p:txBody>
          <a:bodyPr/>
          <a:lstStyle>
            <a:lvl1pPr>
              <a:defRPr/>
            </a:lvl1pPr>
            <a:lvl2pPr>
              <a:defRPr/>
            </a:lvl2pPr>
            <a:lvl3pPr>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BD604D43-5D5D-42CA-82FD-4CC6E690F67C}" type="datetime1">
              <a:rPr lang="en-US" smtClean="0"/>
              <a:t>11/21/2024</a:t>
            </a:fld>
            <a:endParaRPr lang="en-GB"/>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US"/>
              <a:t>HMCCC II</a:t>
            </a:r>
            <a:endParaRPr lang="en-GB"/>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2144606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6" y="320283"/>
            <a:ext cx="11123323"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853713" y="2760959"/>
            <a:ext cx="4492748" cy="1366715"/>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853713" y="1857148"/>
            <a:ext cx="4492748" cy="235035"/>
          </a:xfrm>
        </p:spPr>
        <p:txBody>
          <a:bodyPr/>
          <a:lstStyle>
            <a:lvl1pPr>
              <a:defRPr sz="16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853713" y="2181304"/>
            <a:ext cx="4492748" cy="235035"/>
          </a:xfrm>
        </p:spPr>
        <p:txBody>
          <a:bodyPr/>
          <a:lstStyle>
            <a:lvl1pPr>
              <a:defRPr sz="16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5" y="1857148"/>
            <a:ext cx="1957439" cy="227052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39" name="Grafik 38">
            <a:extLst>
              <a:ext uri="{FF2B5EF4-FFF2-40B4-BE49-F238E27FC236}">
                <a16:creationId xmlns:a16="http://schemas.microsoft.com/office/drawing/2014/main" id="{E3F751BB-E4FA-4732-80BD-F94670E22B0F}"/>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592656" y="5372336"/>
            <a:ext cx="350163" cy="396344"/>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47" name="TextBox 7">
            <a:extLst>
              <a:ext uri="{FF2B5EF4-FFF2-40B4-BE49-F238E27FC236}">
                <a16:creationId xmlns:a16="http://schemas.microsoft.com/office/drawing/2014/main" id="{143F2906-482C-48A6-8D87-67C6BCEBAF8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B48DE3A5-3357-4979-A366-0B2DC24A4A9D}" type="datetime1">
              <a:rPr lang="en-US" smtClean="0"/>
              <a:t>11/21/2024</a:t>
            </a:fld>
            <a:endParaRPr lang="en-GB"/>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4169577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D1C26AAF-DBC3-4AFD-8EA3-DFD0919A87F6}" type="datetime1">
              <a:rPr lang="en-US" smtClean="0"/>
              <a:t>11/21/2024</a:t>
            </a:fld>
            <a:endParaRPr lang="en-GB"/>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US"/>
              <a:t>HMCCC II</a:t>
            </a:r>
            <a:endParaRPr lang="en-GB"/>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32918985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2612084" y="2760959"/>
            <a:ext cx="3426913" cy="801691"/>
          </a:xfrm>
        </p:spPr>
        <p:txBody>
          <a:bodyPr/>
          <a:lstStyle>
            <a:lvl1pPr>
              <a:lnSpc>
                <a:spcPct val="100000"/>
              </a:lnSpc>
              <a:spcBef>
                <a:spcPts val="0"/>
              </a:spcBef>
              <a:defRPr sz="16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2612084" y="1857148"/>
            <a:ext cx="3426913" cy="235035"/>
          </a:xfrm>
        </p:spPr>
        <p:txBody>
          <a:bodyPr/>
          <a:lstStyle>
            <a:lvl1pPr>
              <a:defRPr sz="16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2612084" y="2181304"/>
            <a:ext cx="3426913" cy="235035"/>
          </a:xfrm>
        </p:spPr>
        <p:txBody>
          <a:bodyPr/>
          <a:lstStyle>
            <a:lvl1pPr>
              <a:defRPr sz="16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599758"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8323537" y="2760959"/>
            <a:ext cx="3562099" cy="801691"/>
          </a:xfrm>
        </p:spPr>
        <p:txBody>
          <a:bodyPr/>
          <a:lstStyle>
            <a:lvl1pPr>
              <a:lnSpc>
                <a:spcPct val="100000"/>
              </a:lnSpc>
              <a:spcBef>
                <a:spcPts val="0"/>
              </a:spcBef>
              <a:defRPr sz="16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8323537" y="1857148"/>
            <a:ext cx="3562099" cy="235035"/>
          </a:xfrm>
        </p:spPr>
        <p:txBody>
          <a:bodyPr/>
          <a:lstStyle>
            <a:lvl1pPr>
              <a:defRPr sz="16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8323537" y="2181304"/>
            <a:ext cx="3562099" cy="235035"/>
          </a:xfrm>
        </p:spPr>
        <p:txBody>
          <a:bodyPr/>
          <a:lstStyle>
            <a:lvl1pPr>
              <a:defRPr sz="16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6311212" y="1857149"/>
            <a:ext cx="1789353" cy="2075553"/>
          </a:xfrm>
          <a:solidFill>
            <a:schemeClr val="bg2"/>
          </a:solidFill>
        </p:spPr>
        <p:txBody>
          <a:bodyPr vert="horz" lIns="36000" tIns="1080000" rIns="36000" bIns="36000" rtlCol="0">
            <a:noAutofit/>
          </a:bodyPr>
          <a:lstStyle>
            <a:lvl1pPr algn="ctr">
              <a:defRPr lang="en-GB" sz="1333"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599756" y="320283"/>
            <a:ext cx="11285881" cy="720725"/>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F7CCD5FE-154F-4D11-91E3-53BA97E573D9}" type="datetime1">
              <a:rPr lang="en-US" smtClean="0"/>
              <a:t>11/21/2024</a:t>
            </a:fld>
            <a:endParaRPr lang="en-GB"/>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11160218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77802"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599755" y="320283"/>
            <a:ext cx="11414444" cy="720725"/>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599756"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599756" y="3345197"/>
            <a:ext cx="3477993" cy="235035"/>
          </a:xfrm>
        </p:spPr>
        <p:txBody>
          <a:bodyPr/>
          <a:lstStyle>
            <a:lvl1pPr>
              <a:defRPr sz="1333"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599756" y="3581825"/>
            <a:ext cx="3477993" cy="235035"/>
          </a:xfrm>
        </p:spPr>
        <p:txBody>
          <a:bodyPr/>
          <a:lstStyle>
            <a:lvl1pPr>
              <a:defRPr sz="1333"/>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59975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4464610"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4464610" y="3345197"/>
            <a:ext cx="3477993" cy="235035"/>
          </a:xfrm>
        </p:spPr>
        <p:txBody>
          <a:bodyPr/>
          <a:lstStyle>
            <a:lvl1pPr>
              <a:defRPr sz="1333"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4464610" y="3581825"/>
            <a:ext cx="3477993" cy="235035"/>
          </a:xfrm>
        </p:spPr>
        <p:txBody>
          <a:bodyPr/>
          <a:lstStyle>
            <a:lvl1pPr>
              <a:defRPr sz="1333"/>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4464612" y="1569543"/>
            <a:ext cx="1355440" cy="1572237"/>
          </a:xfrm>
          <a:solidFill>
            <a:schemeClr val="bg2"/>
          </a:solidFill>
        </p:spPr>
        <p:txBody>
          <a:bodyPr vert="horz"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marL="0" marR="0" lvl="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8329465" y="3965951"/>
            <a:ext cx="3477993" cy="720149"/>
          </a:xfrm>
        </p:spPr>
        <p:txBody>
          <a:bodyPr/>
          <a:lstStyle>
            <a:lvl1pPr>
              <a:lnSpc>
                <a:spcPct val="100000"/>
              </a:lnSpc>
              <a:spcBef>
                <a:spcPts val="0"/>
              </a:spcBef>
              <a:defRPr sz="1333"/>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8329465" y="3345197"/>
            <a:ext cx="3477993" cy="235035"/>
          </a:xfrm>
        </p:spPr>
        <p:txBody>
          <a:bodyPr/>
          <a:lstStyle>
            <a:lvl1pPr>
              <a:defRPr sz="1333"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8329465" y="3581825"/>
            <a:ext cx="3477993" cy="235035"/>
          </a:xfrm>
        </p:spPr>
        <p:txBody>
          <a:bodyPr/>
          <a:lstStyle>
            <a:lvl1pPr>
              <a:defRPr sz="1333"/>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8329467" y="1569543"/>
            <a:ext cx="1355440" cy="1572237"/>
          </a:xfrm>
          <a:solidFill>
            <a:schemeClr val="bg2"/>
          </a:solidFill>
        </p:spPr>
        <p:txBody>
          <a:bodyPr vert="horz" lIns="36000" tIns="864000" rIns="36000" bIns="36000" rtlCol="0">
            <a:noAutofit/>
          </a:bodyPr>
          <a:lstStyle>
            <a:lvl1pPr algn="ctr">
              <a:defRPr lang="en-GB" sz="8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1046182" y="5403596"/>
            <a:ext cx="1048877"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a:stretch>
            <a:fillRect/>
          </a:stretch>
        </p:blipFill>
        <p:spPr bwMode="gray">
          <a:xfrm>
            <a:off x="3031312" y="5442594"/>
            <a:ext cx="387637" cy="315277"/>
          </a:xfrm>
          <a:prstGeom prst="rect">
            <a:avLst/>
          </a:prstGeom>
        </p:spPr>
      </p:pic>
      <p:pic>
        <p:nvPicPr>
          <p:cNvPr id="44" name="Grafik 43">
            <a:extLst>
              <a:ext uri="{FF2B5EF4-FFF2-40B4-BE49-F238E27FC236}">
                <a16:creationId xmlns:a16="http://schemas.microsoft.com/office/drawing/2014/main" id="{95D9641D-18D8-4757-B59C-824BED8ECD98}"/>
              </a:ext>
            </a:extLst>
          </p:cNvPr>
          <p:cNvPicPr>
            <a:picLocks noChangeAspect="1"/>
          </p:cNvPicPr>
          <p:nvPr userDrawn="1"/>
        </p:nvPicPr>
        <p:blipFill>
          <a:blip r:embed="rId4"/>
          <a:stretch>
            <a:fillRect/>
          </a:stretch>
        </p:blipFill>
        <p:spPr bwMode="gray">
          <a:xfrm>
            <a:off x="6614904" y="5408250"/>
            <a:ext cx="312688" cy="312685"/>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592656" y="5372336"/>
            <a:ext cx="350163" cy="396344"/>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2400"/>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3496266" y="5403596"/>
            <a:ext cx="2305631"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https://twitter.com/giz_gmbh</a:t>
            </a:r>
          </a:p>
        </p:txBody>
      </p:sp>
      <p:sp>
        <p:nvSpPr>
          <p:cNvPr id="52" name="TextBox 7">
            <a:extLst>
              <a:ext uri="{FF2B5EF4-FFF2-40B4-BE49-F238E27FC236}">
                <a16:creationId xmlns:a16="http://schemas.microsoft.com/office/drawing/2014/main" id="{D1A27A20-93C4-43EC-9799-1798AF93C848}"/>
              </a:ext>
            </a:extLst>
          </p:cNvPr>
          <p:cNvSpPr txBox="1"/>
          <p:nvPr userDrawn="1"/>
        </p:nvSpPr>
        <p:spPr bwMode="gray">
          <a:xfrm>
            <a:off x="7004908" y="5403596"/>
            <a:ext cx="2950038" cy="297454"/>
          </a:xfrm>
          <a:prstGeom prst="rect">
            <a:avLst/>
          </a:prstGeom>
          <a:noFill/>
        </p:spPr>
        <p:txBody>
          <a:bodyPr wrap="none" rtlCol="0">
            <a:spAutoFit/>
          </a:bodyPr>
          <a:lstStyle/>
          <a:p>
            <a:pPr>
              <a:spcBef>
                <a:spcPts val="3200"/>
              </a:spcBef>
              <a:buClr>
                <a:srgbClr val="C00000"/>
              </a:buClr>
            </a:pPr>
            <a:r>
              <a:rPr lang="en-GB" sz="1333">
                <a:solidFill>
                  <a:schemeClr val="tx1">
                    <a:lumMod val="75000"/>
                    <a:lumOff val="25000"/>
                  </a:schemeClr>
                </a:solidFill>
              </a:rPr>
              <a:t>https://www.facebook.com/gizprofile/</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1EA0D677-0BF3-4E9D-A857-869209171FF7}" type="datetime1">
              <a:rPr lang="en-US" smtClean="0"/>
              <a:t>11/21/2024</a:t>
            </a:fld>
            <a:endParaRPr lang="en-GB"/>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14116893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27AA7669-FDBA-4A40-910F-F77D8CDCCFD0}" type="datetime1">
              <a:rPr lang="en-US" smtClean="0"/>
              <a:t>11/21/2024</a:t>
            </a:fld>
            <a:endParaRPr lang="en-GB"/>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714257516"/>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F9AA2FDE-53C9-469A-B322-71BBF32CD267}" type="datetime1">
              <a:rPr lang="en-US" smtClean="0"/>
              <a:t>11/21/2024</a:t>
            </a:fld>
            <a:endParaRPr lang="en-GB"/>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US"/>
              <a:t>HMCCC II</a:t>
            </a:r>
            <a:endParaRPr lang="en-GB"/>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384380630"/>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599757" y="431341"/>
            <a:ext cx="5765996" cy="574260"/>
          </a:xfrm>
        </p:spPr>
        <p:txBody>
          <a:bodyPr wrap="square">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933" b="0" i="0" u="none" strike="noStrike" kern="1200" cap="none" spc="0" normalizeH="0" baseline="0" noProof="0">
                <a:ln>
                  <a:noFill/>
                </a:ln>
                <a:solidFill>
                  <a:srgbClr val="C80F0F"/>
                </a:solidFill>
                <a:effectLst/>
                <a:uLnTx/>
                <a:uFillTx/>
                <a:latin typeface="+mn-lt"/>
                <a:ea typeface="+mn-ea"/>
                <a:cs typeface="+mn-cs"/>
              </a:rPr>
            </a:br>
            <a:r>
              <a:rPr kumimoji="0" lang="en-GB" sz="933"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600661" y="1475896"/>
            <a:ext cx="4286015" cy="1688283"/>
          </a:xfrm>
          <a:prstGeom prst="rect">
            <a:avLst/>
          </a:prstGeom>
        </p:spPr>
        <p:txBody>
          <a:bodyPr wrap="square" lIns="0" tIns="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1219170" eaLnBrk="1" fontAlgn="auto" latinLnBrk="0" hangingPunct="1">
              <a:lnSpc>
                <a:spcPct val="100000"/>
              </a:lnSpc>
              <a:spcBef>
                <a:spcPts val="0"/>
              </a:spcBef>
              <a:spcAft>
                <a:spcPts val="0"/>
              </a:spcAft>
              <a:buClrTx/>
              <a:buSzTx/>
              <a:buFontTx/>
              <a:buNone/>
              <a:tabLst/>
              <a:defRPr/>
            </a:pPr>
            <a:br>
              <a:rPr kumimoji="0" lang="en-US" sz="1067" b="0" i="0" u="none" strike="noStrike" kern="0" cap="none" spc="0" normalizeH="0" baseline="0" noProof="0">
                <a:ln>
                  <a:noFill/>
                </a:ln>
                <a:solidFill>
                  <a:prstClr val="black"/>
                </a:solidFill>
                <a:effectLst/>
                <a:uLnTx/>
                <a:uFillTx/>
              </a:rPr>
            </a:br>
            <a:r>
              <a:rPr kumimoji="0" lang="de-DE" sz="1067" b="1" i="0" u="none" strike="noStrike" kern="0" cap="none" spc="0" normalizeH="0" baseline="0" noProof="0" err="1">
                <a:ln>
                  <a:noFill/>
                </a:ln>
                <a:solidFill>
                  <a:prstClr val="black"/>
                </a:solidFill>
                <a:effectLst/>
                <a:uLnTx/>
                <a:uFillTx/>
              </a:rPr>
              <a:t>Published</a:t>
            </a:r>
            <a:r>
              <a:rPr kumimoji="0" lang="de-DE" sz="1067" b="1" i="0" u="none" strike="noStrike" kern="0" cap="none" spc="0" normalizeH="0" baseline="0" noProof="0">
                <a:ln>
                  <a:noFill/>
                </a:ln>
                <a:solidFill>
                  <a:prstClr val="black"/>
                </a:solidFill>
                <a:effectLst/>
                <a:uLnTx/>
                <a:uFillTx/>
              </a:rPr>
              <a:t> </a:t>
            </a:r>
            <a:r>
              <a:rPr kumimoji="0" lang="de-DE" sz="1067" b="1" i="0" u="none" strike="noStrike" kern="0" cap="none" spc="0" normalizeH="0" baseline="0" noProof="0" err="1">
                <a:ln>
                  <a:noFill/>
                </a:ln>
                <a:solidFill>
                  <a:prstClr val="black"/>
                </a:solidFill>
                <a:effectLst/>
                <a:uLnTx/>
                <a:uFillTx/>
              </a:rPr>
              <a:t>by</a:t>
            </a:r>
            <a:r>
              <a:rPr kumimoji="0" lang="de-DE" sz="1067" b="1" i="0" u="none" strike="noStrike" kern="0" cap="none" spc="0" normalizeH="0" baseline="0" noProof="0">
                <a:ln>
                  <a:noFill/>
                </a:ln>
                <a:solidFill>
                  <a:prstClr val="black"/>
                </a:solidFill>
                <a:effectLst/>
                <a:uLnTx/>
                <a:uFillTx/>
              </a:rPr>
              <a:t>:</a:t>
            </a: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Deutsche Gesellschaft </a:t>
            </a:r>
            <a:r>
              <a:rPr kumimoji="0" lang="de-DE" sz="1067" b="0" i="0" u="none" strike="noStrike" kern="0" cap="none" spc="0" normalizeH="0" baseline="0" noProof="0" err="1">
                <a:ln>
                  <a:noFill/>
                </a:ln>
                <a:solidFill>
                  <a:prstClr val="black"/>
                </a:solidFill>
                <a:effectLst/>
                <a:uLnTx/>
                <a:uFillTx/>
              </a:rPr>
              <a:t>für</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Internationale Zusammenarbeit (GIZ) GmbH</a:t>
            </a:r>
            <a:br>
              <a:rPr kumimoji="0" lang="de-DE" sz="1067" b="0" i="0" u="none" strike="noStrike" kern="0" cap="none" spc="0" normalizeH="0" baseline="0" noProof="0">
                <a:ln>
                  <a:noFill/>
                </a:ln>
                <a:solidFill>
                  <a:prstClr val="black"/>
                </a:solidFill>
                <a:effectLst/>
                <a:uLnTx/>
                <a:uFillTx/>
              </a:rPr>
            </a:br>
            <a:br>
              <a:rPr kumimoji="0" lang="de-DE" sz="1067" b="0" i="0" u="none" strike="noStrike" kern="0" cap="none" spc="0" normalizeH="0" baseline="0" noProof="0">
                <a:ln>
                  <a:noFill/>
                </a:ln>
                <a:solidFill>
                  <a:prstClr val="black"/>
                </a:solidFill>
                <a:effectLst/>
                <a:uLnTx/>
                <a:uFillTx/>
              </a:rPr>
            </a:br>
            <a:r>
              <a:rPr kumimoji="0" lang="de-DE" sz="1067" b="0" i="0" u="none" strike="noStrike" kern="0" cap="none" spc="0" normalizeH="0" baseline="0" noProof="0">
                <a:ln>
                  <a:noFill/>
                </a:ln>
                <a:solidFill>
                  <a:prstClr val="black"/>
                </a:solidFill>
                <a:effectLst/>
                <a:uLnTx/>
                <a:uFillTx/>
              </a:rPr>
              <a:t>Registered </a:t>
            </a:r>
            <a:r>
              <a:rPr kumimoji="0" lang="de-DE" sz="1067" b="0" i="0" u="none" strike="noStrike" kern="0" cap="none" spc="0" normalizeH="0" baseline="0" noProof="0" err="1">
                <a:ln>
                  <a:noFill/>
                </a:ln>
                <a:solidFill>
                  <a:prstClr val="black"/>
                </a:solidFill>
                <a:effectLst/>
                <a:uLnTx/>
                <a:uFillTx/>
              </a:rPr>
              <a:t>offices</a:t>
            </a:r>
            <a:endParaRPr kumimoji="0" lang="de-DE" sz="10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de-DE" sz="1067" b="0" i="0" u="none" strike="noStrike" kern="0" cap="none" spc="0" normalizeH="0" baseline="0" noProof="0">
                <a:ln>
                  <a:noFill/>
                </a:ln>
                <a:solidFill>
                  <a:prstClr val="black"/>
                </a:solidFill>
                <a:effectLst/>
                <a:uLnTx/>
                <a:uFillTx/>
              </a:rPr>
              <a:t>Bonn and Eschborn</a:t>
            </a:r>
            <a:endParaRPr kumimoji="0" lang="en-US" sz="1067"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0D2BCC9D-70EC-40B5-AB4D-74BABFFC3781}" type="datetime1">
              <a:rPr lang="en-US" smtClean="0"/>
              <a:t>11/21/2024</a:t>
            </a:fld>
            <a:endParaRPr lang="en-GB"/>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5848351" y="4276011"/>
            <a:ext cx="1075837" cy="147733"/>
          </a:xfrm>
        </p:spPr>
        <p:txBody>
          <a:bodyPr wrap="none" lIns="0">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355506574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1036949" y="6535917"/>
            <a:ext cx="1445444" cy="21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599757" y="320283"/>
            <a:ext cx="9020495" cy="720725"/>
          </a:xfrm>
          <a:prstGeom prst="rect">
            <a:avLst/>
          </a:prstGeom>
        </p:spPr>
        <p:txBody>
          <a:bodyPr vert="horz" lIns="0" tIns="0" rIns="96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sz="2400" b="1"/>
              <a:t>Photo credits/sources</a:t>
            </a:r>
            <a:endParaRPr lang="en-GB" sz="2400"/>
          </a:p>
        </p:txBody>
      </p:sp>
    </p:spTree>
    <p:extLst>
      <p:ext uri="{BB962C8B-B14F-4D97-AF65-F5344CB8AC3E}">
        <p14:creationId xmlns:p14="http://schemas.microsoft.com/office/powerpoint/2010/main" val="126686577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a:srcRect t="233" b="15579"/>
          <a:stretch/>
        </p:blipFill>
        <p:spPr bwMode="gray">
          <a:xfrm>
            <a:off x="164181" y="165101"/>
            <a:ext cx="11858487" cy="5444047"/>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a:stretch>
            <a:fillRect/>
          </a:stretch>
        </p:blipFill>
        <p:spPr bwMode="gray">
          <a:xfrm>
            <a:off x="161865" y="821728"/>
            <a:ext cx="11860800" cy="5214544"/>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8815753" y="5609147"/>
            <a:ext cx="3206913" cy="19590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620789" y="2077320"/>
            <a:ext cx="4705732" cy="3027304"/>
          </a:xfrm>
          <a:prstGeom prst="rect">
            <a:avLst/>
          </a:prstGeom>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a:ln>
                  <a:noFill/>
                </a:ln>
                <a:solidFill>
                  <a:prstClr val="black"/>
                </a:solidFill>
                <a:effectLst/>
                <a:uLnTx/>
                <a:uFillTx/>
              </a:rPr>
              <a:t>Deutsche Gesellschaft </a:t>
            </a:r>
            <a:r>
              <a:rPr kumimoji="0" lang="en-GB" sz="1467" b="1" i="0" u="none" strike="noStrike" kern="0" cap="none" spc="0" normalizeH="0" baseline="0" noProof="0" err="1">
                <a:ln>
                  <a:noFill/>
                </a:ln>
                <a:solidFill>
                  <a:prstClr val="black"/>
                </a:solidFill>
                <a:effectLst/>
                <a:uLnTx/>
                <a:uFillTx/>
              </a:rPr>
              <a:t>für</a:t>
            </a:r>
            <a:br>
              <a:rPr kumimoji="0" lang="en-GB" sz="1467" b="1" i="0" u="none" strike="noStrike" kern="0" cap="none" spc="0" normalizeH="0" baseline="0" noProof="0">
                <a:ln>
                  <a:noFill/>
                </a:ln>
                <a:solidFill>
                  <a:prstClr val="black"/>
                </a:solidFill>
                <a:effectLst/>
                <a:uLnTx/>
                <a:uFillTx/>
              </a:rPr>
            </a:br>
            <a:r>
              <a:rPr kumimoji="0" lang="en-GB" sz="1467" b="1" i="0" u="none" strike="noStrike" kern="0" cap="none" spc="0" normalizeH="0" baseline="0" noProof="0">
                <a:ln>
                  <a:noFill/>
                </a:ln>
                <a:solidFill>
                  <a:prstClr val="black"/>
                </a:solidFill>
                <a:effectLst/>
                <a:uLnTx/>
                <a:uFillTx/>
              </a:rPr>
              <a:t>Internationale </a:t>
            </a:r>
            <a:r>
              <a:rPr kumimoji="0" lang="en-GB" sz="1467" b="1" i="0" u="none" strike="noStrike" kern="0" cap="none" spc="0" normalizeH="0" baseline="0" noProof="0" err="1">
                <a:ln>
                  <a:noFill/>
                </a:ln>
                <a:solidFill>
                  <a:prstClr val="black"/>
                </a:solidFill>
                <a:effectLst/>
                <a:uLnTx/>
                <a:uFillTx/>
              </a:rPr>
              <a:t>Zusammenarbeit</a:t>
            </a:r>
            <a:r>
              <a:rPr kumimoji="0" lang="en-GB" sz="1467" b="1" i="0" u="none" strike="noStrike" kern="0" cap="none" spc="0" normalizeH="0" baseline="0" noProof="0">
                <a:ln>
                  <a:noFill/>
                </a:ln>
                <a:solidFill>
                  <a:prstClr val="black"/>
                </a:solidFill>
                <a:effectLst/>
                <a:uLnTx/>
                <a:uFillTx/>
              </a:rPr>
              <a:t> (GIZ) GmbH</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1"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Registered offices</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rPr>
              <a:t>Bonn and </a:t>
            </a:r>
            <a:r>
              <a:rPr kumimoji="0" lang="en-US" sz="1467" b="0" i="0" u="none" strike="noStrike" kern="0" cap="none" spc="0" normalizeH="0" baseline="0" noProof="0" err="1">
                <a:ln>
                  <a:noFill/>
                </a:ln>
                <a:solidFill>
                  <a:prstClr val="black"/>
                </a:solidFill>
                <a:effectLst/>
                <a:uLnTx/>
                <a:uFillTx/>
              </a:rPr>
              <a:t>Eschborn</a:t>
            </a:r>
            <a:endParaRPr kumimoji="0" lang="en-US"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Friedrich-Ebert-Allee 36 + 40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53113 Bonn, Germany</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T  +49  228  44 60 - 0</a:t>
            </a:r>
            <a:br>
              <a:rPr kumimoji="0" lang="en-GB" sz="1467" b="0" i="0" u="none" strike="noStrike" kern="0" cap="none" spc="0" normalizeH="0" baseline="0" noProof="0">
                <a:ln>
                  <a:noFill/>
                </a:ln>
                <a:solidFill>
                  <a:prstClr val="black"/>
                </a:solidFill>
                <a:effectLst/>
                <a:uLnTx/>
                <a:uFillTx/>
              </a:rPr>
            </a:br>
            <a:r>
              <a:rPr kumimoji="0" lang="en-GB" sz="1467" b="0" i="0" u="none" strike="noStrike" kern="0" cap="none" spc="0" normalizeH="0" baseline="0" noProof="0">
                <a:ln>
                  <a:noFill/>
                </a:ln>
                <a:solidFill>
                  <a:prstClr val="black"/>
                </a:solidFill>
                <a:effectLst/>
                <a:uLnTx/>
                <a:uFillTx/>
              </a:rPr>
              <a:t>F  +49  228  44 60 - 17 66</a:t>
            </a:r>
          </a:p>
          <a:p>
            <a:pPr marL="0" marR="0" lvl="0" indent="0" defTabSz="121917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black"/>
              </a:solidFill>
              <a:effectLst/>
              <a:uLnTx/>
              <a:uFillTx/>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E  info@giz.de</a:t>
            </a:r>
          </a:p>
          <a:p>
            <a:pPr marL="0" marR="0" lvl="0" indent="0" defTabSz="121917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rPr>
              <a:t>I   </a:t>
            </a:r>
            <a:r>
              <a:rPr kumimoji="0" lang="en-GB" sz="533" b="0" i="0" u="none" strike="noStrike" kern="0" cap="none" spc="0" normalizeH="0" baseline="0" noProof="0">
                <a:ln>
                  <a:noFill/>
                </a:ln>
                <a:solidFill>
                  <a:prstClr val="black"/>
                </a:solidFill>
                <a:effectLst/>
                <a:uLnTx/>
                <a:uFillTx/>
              </a:rPr>
              <a:t> </a:t>
            </a:r>
            <a:r>
              <a:rPr kumimoji="0" lang="en-GB" sz="1467"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4700586" y="3413820"/>
            <a:ext cx="4294717" cy="99540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solidFill>
                <a:effectLst/>
                <a:uLnTx/>
                <a:uFillTx/>
                <a:latin typeface="+mn-lt"/>
                <a:ea typeface="+mn-ea"/>
                <a:cs typeface="+mn-cs"/>
              </a:rPr>
              <a:t>Dag-Hammarskjöld-</a:t>
            </a:r>
            <a:r>
              <a:rPr kumimoji="0" lang="en-GB" sz="1467" b="0" i="0" u="none" strike="noStrike" kern="0" cap="none" spc="0" normalizeH="0" baseline="0" noProof="0" err="1">
                <a:ln>
                  <a:noFill/>
                </a:ln>
                <a:solidFill>
                  <a:prstClr val="black"/>
                </a:solidFill>
                <a:effectLst/>
                <a:uLnTx/>
                <a:uFillTx/>
                <a:latin typeface="+mn-lt"/>
                <a:ea typeface="+mn-ea"/>
                <a:cs typeface="+mn-cs"/>
              </a:rPr>
              <a:t>Weg</a:t>
            </a:r>
            <a:r>
              <a:rPr kumimoji="0" lang="en-GB" sz="1467" b="0" i="0" u="none" strike="noStrike" kern="0" cap="none" spc="0" normalizeH="0" baseline="0" noProof="0">
                <a:ln>
                  <a:noFill/>
                </a:ln>
                <a:solidFill>
                  <a:prstClr val="black"/>
                </a:solidFill>
                <a:effectLst/>
                <a:uLnTx/>
                <a:uFillTx/>
                <a:latin typeface="+mn-lt"/>
                <a:ea typeface="+mn-ea"/>
                <a:cs typeface="+mn-cs"/>
              </a:rPr>
              <a:t> 1 - 5</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65760 </a:t>
            </a:r>
            <a:r>
              <a:rPr kumimoji="0" lang="en-GB" sz="1467" b="0" i="0" u="none" strike="noStrike" kern="0" cap="none" spc="0" normalizeH="0" baseline="0" noProof="0" err="1">
                <a:ln>
                  <a:noFill/>
                </a:ln>
                <a:solidFill>
                  <a:prstClr val="black"/>
                </a:solidFill>
                <a:effectLst/>
                <a:uLnTx/>
                <a:uFillTx/>
                <a:latin typeface="+mn-lt"/>
                <a:ea typeface="+mn-ea"/>
                <a:cs typeface="+mn-cs"/>
              </a:rPr>
              <a:t>Eschborn</a:t>
            </a:r>
            <a:r>
              <a:rPr kumimoji="0" lang="en-GB" sz="1467" b="0" i="0" u="none" strike="noStrike" kern="0" cap="none" spc="0" normalizeH="0" baseline="0" noProof="0">
                <a:ln>
                  <a:noFill/>
                </a:ln>
                <a:solidFill>
                  <a:prstClr val="black"/>
                </a:solidFill>
                <a:effectLst/>
                <a:uLnTx/>
                <a:uFillTx/>
                <a:latin typeface="+mn-lt"/>
                <a:ea typeface="+mn-ea"/>
                <a:cs typeface="+mn-cs"/>
              </a:rPr>
              <a:t>, Germany</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T  +49  61 96  79 - 0</a:t>
            </a:r>
            <a:br>
              <a:rPr kumimoji="0" lang="en-GB" sz="1467" b="0" i="0" u="none" strike="noStrike" kern="0" cap="none" spc="0" normalizeH="0" baseline="0" noProof="0">
                <a:ln>
                  <a:noFill/>
                </a:ln>
                <a:solidFill>
                  <a:prstClr val="black"/>
                </a:solidFill>
                <a:effectLst/>
                <a:uLnTx/>
                <a:uFillTx/>
                <a:latin typeface="+mn-lt"/>
                <a:ea typeface="+mn-ea"/>
                <a:cs typeface="+mn-cs"/>
              </a:rPr>
            </a:br>
            <a:r>
              <a:rPr kumimoji="0" lang="en-GB" sz="1467"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1702220" y="5929845"/>
            <a:ext cx="2200291" cy="607280"/>
          </a:xfrm>
          <a:prstGeom prst="rect">
            <a:avLst/>
          </a:prstGeom>
        </p:spPr>
      </p:pic>
    </p:spTree>
    <p:extLst>
      <p:ext uri="{BB962C8B-B14F-4D97-AF65-F5344CB8AC3E}">
        <p14:creationId xmlns:p14="http://schemas.microsoft.com/office/powerpoint/2010/main" val="30984138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a:srcRect t="233" b="26747"/>
          <a:stretch/>
        </p:blipFill>
        <p:spPr bwMode="gray">
          <a:xfrm>
            <a:off x="164181" y="165101"/>
            <a:ext cx="11858487" cy="4721860"/>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Title slide/headline</a:t>
            </a:r>
            <a:br>
              <a:rPr lang="en-GB" dirty="0"/>
            </a:br>
            <a:r>
              <a:rPr lang="en-GB" dirty="0"/>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en-GB"/>
              <a:t>This is the sub-line</a:t>
            </a:r>
          </a:p>
          <a:p>
            <a:pPr lvl="0"/>
            <a:r>
              <a:rPr lang="en-GB"/>
              <a:t>Project name | Date</a:t>
            </a:r>
            <a:endParaRPr lang="en-GB" dirty="0"/>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Tree>
    <p:extLst>
      <p:ext uri="{BB962C8B-B14F-4D97-AF65-F5344CB8AC3E}">
        <p14:creationId xmlns:p14="http://schemas.microsoft.com/office/powerpoint/2010/main" val="198615038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a:srcRect t="233" b="26747"/>
          <a:stretch/>
        </p:blipFill>
        <p:spPr bwMode="gray">
          <a:xfrm>
            <a:off x="164181" y="165100"/>
            <a:ext cx="11858487" cy="4721861"/>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a:stretch>
            <a:fillRect/>
          </a:stretch>
        </p:blipFill>
        <p:spPr bwMode="gray">
          <a:xfrm>
            <a:off x="164180" y="846875"/>
            <a:ext cx="11860800" cy="4040085"/>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Title slide/headline</a:t>
            </a:r>
            <a:br>
              <a:rPr lang="en-GB" dirty="0"/>
            </a:br>
            <a:r>
              <a:rPr lang="en-GB" dirty="0"/>
              <a:t>with b/w GIZ key visual</a:t>
            </a:r>
          </a:p>
        </p:txBody>
      </p:sp>
    </p:spTree>
    <p:extLst>
      <p:ext uri="{BB962C8B-B14F-4D97-AF65-F5344CB8AC3E}">
        <p14:creationId xmlns:p14="http://schemas.microsoft.com/office/powerpoint/2010/main" val="98078683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a:srcRect l="50418" r="36621"/>
          <a:stretch/>
        </p:blipFill>
        <p:spPr>
          <a:xfrm>
            <a:off x="9996729" y="1029491"/>
            <a:ext cx="517191" cy="787908"/>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7472793" y="1034676"/>
            <a:ext cx="2117468" cy="866995"/>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9" name="how">
            <a:extLst>
              <a:ext uri="{FF2B5EF4-FFF2-40B4-BE49-F238E27FC236}">
                <a16:creationId xmlns:a16="http://schemas.microsoft.com/office/drawing/2014/main" id="{B4432FF7-B852-4F03-B6BA-EEC7AD563D82}"/>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846875"/>
            <a:ext cx="11858487" cy="4040085"/>
          </a:xfrm>
          <a:prstGeom prst="rect">
            <a:avLst/>
          </a:prstGeom>
          <a:blipFill dpi="0" rotWithShape="1">
            <a:blip r:embed="rId6">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dirty="0"/>
              <a:t>Title slide/headline</a:t>
            </a:r>
            <a:br>
              <a:rPr lang="en-GB" dirty="0"/>
            </a:br>
            <a:r>
              <a:rPr lang="en-GB" dirty="0"/>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a:stretch>
            <a:fillRect/>
          </a:stretch>
        </p:blipFill>
        <p:spPr bwMode="gray">
          <a:xfrm>
            <a:off x="9996030" y="1966807"/>
            <a:ext cx="1662545" cy="1147156"/>
          </a:xfrm>
          <a:prstGeom prst="rect">
            <a:avLst/>
          </a:prstGeom>
        </p:spPr>
      </p:pic>
    </p:spTree>
    <p:extLst>
      <p:ext uri="{BB962C8B-B14F-4D97-AF65-F5344CB8AC3E}">
        <p14:creationId xmlns:p14="http://schemas.microsoft.com/office/powerpoint/2010/main" val="32184552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726DF3CC-37D2-4E23-A1BD-E908DA4FB845}" type="datetime1">
              <a:rPr lang="en-US" smtClean="0"/>
              <a:t>11/21/2024</a:t>
            </a:fld>
            <a:endParaRPr lang="en-GB"/>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US"/>
              <a:t>HMCCC II</a:t>
            </a:r>
            <a:endParaRPr lang="en-GB"/>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97137885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1"/>
            <a:ext cx="11858487" cy="4721860"/>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64181" y="846875"/>
            <a:ext cx="11858487" cy="4040085"/>
          </a:xfrm>
          <a:prstGeom prst="rect">
            <a:avLst/>
          </a:prstGeom>
          <a:blipFill dpi="0" rotWithShape="1">
            <a:blip r:embed="rId4"/>
            <a:srcRect/>
            <a:stretch>
              <a:fillRect l="-10" r="-10"/>
            </a:stretch>
          </a:blipFill>
        </p:spPr>
        <p:txBody>
          <a:bodyPr wrap="square" lIns="576000" bIns="1036800" anchor="b">
            <a:noAutofit/>
          </a:bodyPr>
          <a:lstStyle>
            <a:lvl1pPr>
              <a:defRPr sz="3467" b="1">
                <a:solidFill>
                  <a:schemeClr val="tx1"/>
                </a:solidFill>
              </a:defRPr>
            </a:lvl1pPr>
          </a:lstStyle>
          <a:p>
            <a:r>
              <a:rPr lang="en-GB" dirty="0"/>
              <a:t>Title slide for illustration/free-form selection</a:t>
            </a:r>
            <a:br>
              <a:rPr lang="en-GB" dirty="0"/>
            </a:br>
            <a:r>
              <a:rPr lang="en-GB" dirty="0"/>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a:stretch>
            <a:fillRect/>
          </a:stretch>
        </p:blipFill>
        <p:spPr bwMode="gray">
          <a:xfrm>
            <a:off x="10396670" y="1966807"/>
            <a:ext cx="1662545" cy="1147156"/>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DD9A8E2A-61F9-4B3C-9A2B-7F7E505F0D6A}"/>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a:srcRect l="50418" r="36621"/>
          <a:stretch/>
        </p:blipFill>
        <p:spPr>
          <a:xfrm>
            <a:off x="10396670" y="1029491"/>
            <a:ext cx="517191" cy="787908"/>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10439990"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172578513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916199" y="5422244"/>
            <a:ext cx="3081728" cy="850557"/>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7158790" y="4886960"/>
            <a:ext cx="4863877" cy="297123"/>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789960"/>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a:p>
            <a:r>
              <a:rPr lang="en-GB" dirty="0"/>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Alternative title slide</a:t>
            </a:r>
            <a:br>
              <a:rPr lang="en-GB" dirty="0"/>
            </a:br>
            <a:r>
              <a:rPr lang="en-GB" dirty="0"/>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Tree>
    <p:extLst>
      <p:ext uri="{BB962C8B-B14F-4D97-AF65-F5344CB8AC3E}">
        <p14:creationId xmlns:p14="http://schemas.microsoft.com/office/powerpoint/2010/main" val="126396209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en-GB" dirty="0"/>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4F242A4F-E68F-4D14-AAD8-EDE8BCBCD32C}" type="datetime1">
              <a:rPr lang="en-US" smtClean="0"/>
              <a:t>11/21/2024</a:t>
            </a:fld>
            <a:endParaRPr lang="en-GB" dirty="0"/>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530831181"/>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64180" y="5311118"/>
            <a:ext cx="3094437" cy="82263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marL="304792" marR="0" lvl="0" indent="-304792" algn="l" defTabSz="914377" rtl="0" eaLnBrk="1" fontAlgn="auto" latinLnBrk="0" hangingPunct="1">
              <a:lnSpc>
                <a:spcPct val="90000"/>
              </a:lnSpc>
              <a:spcBef>
                <a:spcPts val="2400"/>
              </a:spcBef>
              <a:spcAft>
                <a:spcPts val="0"/>
              </a:spcAft>
              <a:buClrTx/>
              <a:buSzTx/>
              <a:buFont typeface="+mj-lt"/>
              <a:buAutoNum type="arabicPeriod"/>
              <a:tabLst/>
              <a:defRPr/>
            </a:pPr>
            <a:r>
              <a:rPr lang="en-GB" dirty="0"/>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A9057A59-DF2F-45A8-B636-8A9F627F10F4}" type="datetime1">
              <a:rPr lang="en-US" smtClean="0"/>
              <a:t>11/21/2024</a:t>
            </a:fld>
            <a:endParaRPr lang="en-GB" dirty="0"/>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GB"/>
              <a:t>HMCCC II</a:t>
            </a:r>
            <a:endParaRPr lang="en-GB" dirty="0"/>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912050819"/>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a:stretch>
            <a:fillRect/>
          </a:stretch>
        </p:blipFill>
        <p:spPr bwMode="gray">
          <a:xfrm>
            <a:off x="164180" y="2093674"/>
            <a:ext cx="11860800" cy="4040085"/>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r>
              <a:rPr lang="en-GB" dirty="0"/>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3793150"/>
            <a:ext cx="10628948" cy="960263"/>
          </a:xfrm>
          <a:prstGeom prst="rect">
            <a:avLst/>
          </a:prstGeom>
        </p:spPr>
        <p:txBody>
          <a:bodyPr wrap="square">
            <a:spAutoFit/>
          </a:bodyPr>
          <a:lstStyle>
            <a:lvl1pPr>
              <a:defRPr sz="3467" b="1">
                <a:solidFill>
                  <a:schemeClr val="tx1"/>
                </a:solidFill>
              </a:defRPr>
            </a:lvl1pPr>
          </a:lstStyle>
          <a:p>
            <a:r>
              <a:rPr lang="en-GB" dirty="0"/>
              <a:t>Section start slide</a:t>
            </a:r>
            <a:br>
              <a:rPr lang="en-GB" dirty="0"/>
            </a:br>
            <a:r>
              <a:rPr lang="en-GB" dirty="0"/>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9806AFB5-E3EE-4A09-892F-1D51F8E1EAC5}" type="datetime1">
              <a:rPr lang="en-US" smtClean="0"/>
              <a:t>11/21/2024</a:t>
            </a:fld>
            <a:endParaRPr lang="en-GB" dirty="0"/>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6238004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dirty="0"/>
              <a:t>Section start slide</a:t>
            </a:r>
            <a:br>
              <a:rPr lang="en-GB" dirty="0"/>
            </a:br>
            <a:r>
              <a:rPr lang="en-GB" dirty="0"/>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dirty="0"/>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FB69BC61-C4D2-4A7A-AE9B-C6A6117F8A92}" type="datetime1">
              <a:rPr lang="en-US" smtClean="0"/>
              <a:t>11/21/2024</a:t>
            </a:fld>
            <a:endParaRPr lang="en-GB" dirty="0"/>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GB"/>
              <a:t>HMCCC II</a:t>
            </a:r>
            <a:endParaRPr lang="en-GB" dirty="0"/>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dirty="0"/>
              <a:t>Page </a:t>
            </a:r>
            <a:fld id="{3A8B5DB7-81A8-4ED4-916B-6B23CD603687}" type="slidenum">
              <a:rPr lang="en-GB" smtClean="0"/>
              <a:pPr/>
              <a:t>‹#›</a:t>
            </a:fld>
            <a:endParaRPr lang="en-GB" dirty="0"/>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134950405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dirty="0"/>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933131" y="2542198"/>
            <a:ext cx="10628948" cy="960263"/>
          </a:xfrm>
          <a:prstGeom prst="rect">
            <a:avLst/>
          </a:prstGeom>
        </p:spPr>
        <p:txBody>
          <a:bodyPr wrap="square">
            <a:spAutoFit/>
          </a:bodyPr>
          <a:lstStyle>
            <a:lvl1pPr>
              <a:defRPr sz="3467" b="1">
                <a:solidFill>
                  <a:schemeClr val="tx1"/>
                </a:solidFill>
              </a:defRPr>
            </a:lvl1pPr>
          </a:lstStyle>
          <a:p>
            <a:r>
              <a:rPr lang="en-GB" dirty="0"/>
              <a:t>Section start slide</a:t>
            </a:r>
            <a:br>
              <a:rPr lang="en-GB" dirty="0"/>
            </a:br>
            <a:r>
              <a:rPr lang="en-GB" dirty="0"/>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64181" y="165101"/>
            <a:ext cx="5044017" cy="1340924"/>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838EA30E-71F8-482F-B318-9C8AA1A8E02D}" type="datetime1">
              <a:rPr lang="en-US" smtClean="0"/>
              <a:t>11/21/2024</a:t>
            </a:fld>
            <a:endParaRPr lang="en-GB" dirty="0"/>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GB"/>
              <a:t>HMCCC II</a:t>
            </a:r>
            <a:endParaRPr lang="en-GB" dirty="0"/>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45628988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a:srcRect t="234" b="7466"/>
          <a:stretch/>
        </p:blipFill>
        <p:spPr bwMode="gray">
          <a:xfrm>
            <a:off x="164181" y="165100"/>
            <a:ext cx="11858487" cy="5968659"/>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64181" y="165100"/>
            <a:ext cx="11858487" cy="59686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EE1E5201-4768-47F8-BF4A-9D87A7F566FD}" type="datetime1">
              <a:rPr lang="en-US" smtClean="0"/>
              <a:t>11/21/2024</a:t>
            </a:fld>
            <a:endParaRPr lang="en-GB" dirty="0"/>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56454951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13FC9B21-DD6A-4D8A-B60D-F6FD9FFB364A}" type="datetime1">
              <a:rPr lang="en-US" smtClean="0"/>
              <a:t>11/21/2024</a:t>
            </a:fld>
            <a:endParaRPr lang="en-GB" dirty="0"/>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56675918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737266"/>
            <a:ext cx="9963469" cy="506805"/>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64179" y="4525210"/>
            <a:ext cx="6050711" cy="1608548"/>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8934717" y="165100"/>
            <a:ext cx="3087951" cy="820915"/>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E28EA373-F901-4FF7-BDAE-B710EF1D00AB}" type="datetime1">
              <a:rPr lang="en-US" smtClean="0"/>
              <a:t>11/21/2024</a:t>
            </a:fld>
            <a:endParaRPr lang="en-GB" dirty="0"/>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GB"/>
              <a:t>HMCCC II</a:t>
            </a:r>
            <a:endParaRPr lang="en-GB" dirty="0"/>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84819164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0" name="Dreieck">
            <a:extLst>
              <a:ext uri="{FF2B5EF4-FFF2-40B4-BE49-F238E27FC236}">
                <a16:creationId xmlns:a16="http://schemas.microsoft.com/office/drawing/2014/main" id="{22DB09A9-BCD0-4F35-8DC4-DDFE9DE6C2F9}"/>
              </a:ext>
            </a:extLst>
          </p:cNvPr>
          <p:cNvSpPr/>
          <p:nvPr userDrawn="1"/>
        </p:nvSpPr>
        <p:spPr bwMode="gray">
          <a:xfrm rot="5400000">
            <a:off x="-222463" y="562187"/>
            <a:ext cx="281941" cy="60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576000" bIns="1036800" anchor="b">
            <a:noAutofit/>
          </a:bodyPr>
          <a:lstStyle>
            <a:lvl1pPr>
              <a:defRPr sz="3467" b="1">
                <a:solidFill>
                  <a:schemeClr val="tx1"/>
                </a:solidFill>
              </a:defRPr>
            </a:lvl1pPr>
          </a:lstStyle>
          <a:p>
            <a:r>
              <a:rPr lang="en-GB"/>
              <a:t>Section start slide</a:t>
            </a:r>
            <a:br>
              <a:rPr lang="en-GB"/>
            </a:br>
            <a:r>
              <a:rPr lang="en-GB"/>
              <a:t>with background photo (interchangeable)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r>
              <a:rPr lang="en-GB"/>
              <a:t>This is the sub-line</a:t>
            </a:r>
          </a:p>
        </p:txBody>
      </p:sp>
      <p:sp>
        <p:nvSpPr>
          <p:cNvPr id="29" name="1.">
            <a:extLst>
              <a:ext uri="{FF2B5EF4-FFF2-40B4-BE49-F238E27FC236}">
                <a16:creationId xmlns:a16="http://schemas.microsoft.com/office/drawing/2014/main" id="{DF731E94-BC4E-4147-8280-79F13CCEF08B}"/>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6B919EA4-50E9-46C9-AC5A-76AC20E25106}"/>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36FCB48E-A225-433E-9552-1EC05D2E90CB}"/>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sp>
        <p:nvSpPr>
          <p:cNvPr id="32" name="how">
            <a:extLst>
              <a:ext uri="{FF2B5EF4-FFF2-40B4-BE49-F238E27FC236}">
                <a16:creationId xmlns:a16="http://schemas.microsoft.com/office/drawing/2014/main" id="{308DC210-80AE-4E96-8C9E-08E1D0F3C4B1}"/>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2D368226-0725-4C1B-809A-B516CEE18ACD}" type="datetime1">
              <a:rPr lang="en-US" smtClean="0"/>
              <a:t>11/21/2024</a:t>
            </a:fld>
            <a:endParaRPr lang="en-GB"/>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US"/>
              <a:t>HMCCC II</a:t>
            </a:r>
            <a:endParaRPr lang="en-GB"/>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pic>
        <p:nvPicPr>
          <p:cNvPr id="23" name="Grafik 22" descr="Ein Bild, das Screenshot enthält.&#10;&#10;Automatisch generierte Beschreibung">
            <a:extLst>
              <a:ext uri="{FF2B5EF4-FFF2-40B4-BE49-F238E27FC236}">
                <a16:creationId xmlns:a16="http://schemas.microsoft.com/office/drawing/2014/main" id="{AFC53F5D-C099-4AB8-BEA0-0C0599C54F28}"/>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33" name="Gruppieren 32">
            <a:extLst>
              <a:ext uri="{FF2B5EF4-FFF2-40B4-BE49-F238E27FC236}">
                <a16:creationId xmlns:a16="http://schemas.microsoft.com/office/drawing/2014/main" id="{71BF95A1-C507-454F-AD5B-C1AE17A76F07}"/>
              </a:ext>
            </a:extLst>
          </p:cNvPr>
          <p:cNvGrpSpPr/>
          <p:nvPr userDrawn="1"/>
        </p:nvGrpSpPr>
        <p:grpSpPr>
          <a:xfrm>
            <a:off x="7472793" y="1034676"/>
            <a:ext cx="2117468" cy="866995"/>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355A07BF-0F32-412A-AAD2-48911D07B2F8}"/>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B2564D52-B4AC-4D61-B46E-BE3CE7851C95}"/>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6" name="Rechteck">
            <a:extLst>
              <a:ext uri="{FF2B5EF4-FFF2-40B4-BE49-F238E27FC236}">
                <a16:creationId xmlns:a16="http://schemas.microsoft.com/office/drawing/2014/main" id="{9A38222B-6179-4D47-87DD-F77D00C82A5F}"/>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428066483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64181" y="165100"/>
            <a:ext cx="11858487" cy="5968659"/>
          </a:xfrm>
          <a:noFill/>
        </p:spPr>
        <p:txBody>
          <a:bodyPr tIns="720000" rIns="0"/>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r>
              <a:rPr lang="en-GB" dirty="0"/>
              <a:t>.</a:t>
            </a:r>
          </a:p>
        </p:txBody>
      </p:sp>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64181" y="2093674"/>
            <a:ext cx="11858487" cy="4040085"/>
          </a:xfrm>
          <a:prstGeom prst="rect">
            <a:avLst/>
          </a:prstGeom>
          <a:blipFill dpi="0" rotWithShape="1">
            <a:blip r:embed="rId2">
              <a:alphaModFix amt="80000"/>
            </a:blip>
            <a:srcRect/>
            <a:stretch>
              <a:fillRect l="-10" r="-10"/>
            </a:stretch>
          </a:blipFill>
        </p:spPr>
        <p:txBody>
          <a:bodyPr wrap="square" lIns="900000" bIns="684000" anchor="b">
            <a:noAutofit/>
          </a:bodyPr>
          <a:lstStyle>
            <a:lvl1pPr>
              <a:defRPr sz="3467" b="0">
                <a:solidFill>
                  <a:schemeClr val="tx1"/>
                </a:solidFill>
              </a:defRPr>
            </a:lvl1pPr>
          </a:lstStyle>
          <a:p>
            <a:r>
              <a:rPr lang="en-GB" dirty="0"/>
              <a:t>Intermediate slide, photo</a:t>
            </a:r>
            <a:br>
              <a:rPr lang="en-GB" dirty="0"/>
            </a:br>
            <a:r>
              <a:rPr lang="en-GB" dirty="0"/>
              <a:t>(interchangeable)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3"/>
          <a:stretch>
            <a:fillRect/>
          </a:stretch>
        </p:blipFill>
        <p:spPr bwMode="gray">
          <a:xfrm>
            <a:off x="9996030" y="1966807"/>
            <a:ext cx="1662545" cy="1147156"/>
          </a:xfrm>
          <a:prstGeom prst="rect">
            <a:avLst/>
          </a:prstGeom>
        </p:spPr>
      </p:pic>
      <p:sp>
        <p:nvSpPr>
          <p:cNvPr id="28" name="1.">
            <a:extLst>
              <a:ext uri="{FF2B5EF4-FFF2-40B4-BE49-F238E27FC236}">
                <a16:creationId xmlns:a16="http://schemas.microsoft.com/office/drawing/2014/main" id="{0BCFDBF6-0C4F-4BA9-84EB-ED3466065719}"/>
              </a:ext>
            </a:extLst>
          </p:cNvPr>
          <p:cNvSpPr/>
          <p:nvPr userDrawn="1"/>
        </p:nvSpPr>
        <p:spPr bwMode="gray">
          <a:xfrm>
            <a:off x="5456990" y="170887"/>
            <a:ext cx="1968500"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1. Click on this icon to insert a new photo.</a:t>
            </a:r>
          </a:p>
        </p:txBody>
      </p:sp>
      <p:sp>
        <p:nvSpPr>
          <p:cNvPr id="29" name="2.">
            <a:extLst>
              <a:ext uri="{FF2B5EF4-FFF2-40B4-BE49-F238E27FC236}">
                <a16:creationId xmlns:a16="http://schemas.microsoft.com/office/drawing/2014/main" id="{918BC469-7392-45B5-882F-1B971DBE17B2}"/>
              </a:ext>
            </a:extLst>
          </p:cNvPr>
          <p:cNvSpPr/>
          <p:nvPr userDrawn="1"/>
        </p:nvSpPr>
        <p:spPr bwMode="gray">
          <a:xfrm>
            <a:off x="7335817" y="170888"/>
            <a:ext cx="1968500" cy="313932"/>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2. Reset the slide.</a:t>
            </a:r>
          </a:p>
        </p:txBody>
      </p:sp>
      <p:sp>
        <p:nvSpPr>
          <p:cNvPr id="30" name="3.">
            <a:extLst>
              <a:ext uri="{FF2B5EF4-FFF2-40B4-BE49-F238E27FC236}">
                <a16:creationId xmlns:a16="http://schemas.microsoft.com/office/drawing/2014/main" id="{431D4BE7-4DC0-4A8D-8A4E-899AB39C9BFA}"/>
              </a:ext>
            </a:extLst>
          </p:cNvPr>
          <p:cNvSpPr/>
          <p:nvPr userDrawn="1"/>
        </p:nvSpPr>
        <p:spPr bwMode="gray">
          <a:xfrm>
            <a:off x="9682481" y="170887"/>
            <a:ext cx="2484259" cy="757130"/>
          </a:xfrm>
          <a:prstGeom prst="rect">
            <a:avLst/>
          </a:prstGeom>
        </p:spPr>
        <p:txBody>
          <a:bodyPr wrap="square">
            <a:spAutoFit/>
          </a:bodyPr>
          <a:lstStyle/>
          <a:p>
            <a:pPr marL="0" marR="0" lvl="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3. Where necessary, change the section using the ‘Crop’ function.</a:t>
            </a:r>
          </a:p>
        </p:txBody>
      </p:sp>
      <p:sp>
        <p:nvSpPr>
          <p:cNvPr id="31" name="how">
            <a:extLst>
              <a:ext uri="{FF2B5EF4-FFF2-40B4-BE49-F238E27FC236}">
                <a16:creationId xmlns:a16="http://schemas.microsoft.com/office/drawing/2014/main" id="{CFE17404-D559-410E-817A-BE37032A4EC8}"/>
              </a:ext>
            </a:extLst>
          </p:cNvPr>
          <p:cNvSpPr txBox="1"/>
          <p:nvPr userDrawn="1"/>
        </p:nvSpPr>
        <p:spPr bwMode="gray">
          <a:xfrm>
            <a:off x="-3743071" y="237067"/>
            <a:ext cx="3661579" cy="1200329"/>
          </a:xfrm>
          <a:prstGeom prst="rect">
            <a:avLst/>
          </a:prstGeom>
          <a:noFill/>
        </p:spPr>
        <p:txBody>
          <a:bodyPr wrap="none" rtlCol="0">
            <a:spAutoFit/>
          </a:bodyPr>
          <a:lstStyle/>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image above transparent section.</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Delete image by pressing the DEL key.</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Click on small icon in centre of page.</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photo.</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Select ‘Home / Reset ’.</a:t>
            </a:r>
          </a:p>
          <a:p>
            <a:pPr marL="171446" marR="0" lvl="0" indent="-171446" algn="r" defTabSz="914377"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50000"/>
                  </a:schemeClr>
                </a:solidFill>
              </a:rPr>
              <a:t>If required, edit the section under ‘Format/Crop ’.</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D5711E55-DE29-47F4-B11D-E68705E99DFD}" type="datetime1">
              <a:rPr lang="en-US" smtClean="0"/>
              <a:t>11/21/2024</a:t>
            </a:fld>
            <a:endParaRPr lang="en-GB" dirty="0"/>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GB"/>
              <a:t>HMCCC II</a:t>
            </a:r>
            <a:endParaRPr lang="en-GB" dirty="0"/>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dirty="0"/>
              <a:t>Page </a:t>
            </a:r>
            <a:fld id="{3A8B5DB7-81A8-4ED4-916B-6B23CD603687}" type="slidenum">
              <a:rPr lang="en-GB" smtClean="0"/>
              <a:pPr/>
              <a:t>‹#›</a:t>
            </a:fld>
            <a:endParaRPr lang="en-GB" dirty="0"/>
          </a:p>
        </p:txBody>
      </p:sp>
      <p:pic>
        <p:nvPicPr>
          <p:cNvPr id="19" name="Grafik 18" descr="Ein Bild, das Screenshot enthält.&#10;&#10;Automatisch generierte Beschreibung">
            <a:extLst>
              <a:ext uri="{FF2B5EF4-FFF2-40B4-BE49-F238E27FC236}">
                <a16:creationId xmlns:a16="http://schemas.microsoft.com/office/drawing/2014/main" id="{F90E96F9-8FB8-41D7-9257-7179FD053D2F}"/>
              </a:ext>
            </a:extLst>
          </p:cNvPr>
          <p:cNvPicPr>
            <a:picLocks noChangeAspect="1"/>
          </p:cNvPicPr>
          <p:nvPr userDrawn="1"/>
        </p:nvPicPr>
        <p:blipFill rotWithShape="1">
          <a:blip r:embed="rId4"/>
          <a:srcRect l="50418" r="36621"/>
          <a:stretch/>
        </p:blipFill>
        <p:spPr>
          <a:xfrm>
            <a:off x="9996729" y="1029491"/>
            <a:ext cx="517191" cy="787908"/>
          </a:xfrm>
          <a:prstGeom prst="rect">
            <a:avLst/>
          </a:prstGeom>
        </p:spPr>
      </p:pic>
      <p:grpSp>
        <p:nvGrpSpPr>
          <p:cNvPr id="23" name="Gruppieren 22">
            <a:extLst>
              <a:ext uri="{FF2B5EF4-FFF2-40B4-BE49-F238E27FC236}">
                <a16:creationId xmlns:a16="http://schemas.microsoft.com/office/drawing/2014/main" id="{67BCCCE2-341A-478B-A3EC-6046F8A5D497}"/>
              </a:ext>
            </a:extLst>
          </p:cNvPr>
          <p:cNvGrpSpPr/>
          <p:nvPr userDrawn="1"/>
        </p:nvGrpSpPr>
        <p:grpSpPr>
          <a:xfrm>
            <a:off x="7472793" y="1034676"/>
            <a:ext cx="2117468" cy="866995"/>
            <a:chOff x="5604594" y="1459908"/>
            <a:chExt cx="1588101" cy="650246"/>
          </a:xfrm>
        </p:grpSpPr>
        <p:pic>
          <p:nvPicPr>
            <p:cNvPr id="32" name="Grafik 31" descr="Ein Bild, das Screenshot enthält.&#10;&#10;Automatisch generierte Beschreibung">
              <a:extLst>
                <a:ext uri="{FF2B5EF4-FFF2-40B4-BE49-F238E27FC236}">
                  <a16:creationId xmlns:a16="http://schemas.microsoft.com/office/drawing/2014/main" id="{78A59224-4957-4C08-BE65-D8BD25A23E44}"/>
                </a:ext>
              </a:extLst>
            </p:cNvPr>
            <p:cNvPicPr>
              <a:picLocks noChangeAspect="1"/>
            </p:cNvPicPr>
            <p:nvPr userDrawn="1"/>
          </p:nvPicPr>
          <p:blipFill>
            <a:blip r:embed="rId5"/>
            <a:stretch>
              <a:fillRect/>
            </a:stretch>
          </p:blipFill>
          <p:spPr>
            <a:xfrm>
              <a:off x="5604594" y="1459908"/>
              <a:ext cx="1588101" cy="650246"/>
            </a:xfrm>
            <a:prstGeom prst="rect">
              <a:avLst/>
            </a:prstGeom>
          </p:spPr>
        </p:pic>
        <p:sp>
          <p:nvSpPr>
            <p:cNvPr id="33" name="Rechteck 32">
              <a:extLst>
                <a:ext uri="{FF2B5EF4-FFF2-40B4-BE49-F238E27FC236}">
                  <a16:creationId xmlns:a16="http://schemas.microsoft.com/office/drawing/2014/main" id="{D3A98BB7-764F-4350-BD71-C6758C885B37}"/>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sp>
        <p:nvSpPr>
          <p:cNvPr id="34" name="Rechteck">
            <a:extLst>
              <a:ext uri="{FF2B5EF4-FFF2-40B4-BE49-F238E27FC236}">
                <a16:creationId xmlns:a16="http://schemas.microsoft.com/office/drawing/2014/main" id="{C2B577D0-C8DA-42B1-BF4C-EE3ACF0A05FC}"/>
              </a:ext>
            </a:extLst>
          </p:cNvPr>
          <p:cNvSpPr/>
          <p:nvPr userDrawn="1"/>
        </p:nvSpPr>
        <p:spPr bwMode="gray">
          <a:xfrm>
            <a:off x="10040048" y="1279678"/>
            <a:ext cx="446293"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Tree>
    <p:extLst>
      <p:ext uri="{BB962C8B-B14F-4D97-AF65-F5344CB8AC3E}">
        <p14:creationId xmlns:p14="http://schemas.microsoft.com/office/powerpoint/2010/main" val="211205752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9"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86475BD0-09FD-4DC0-BA79-035C67A44525}" type="datetime1">
              <a:rPr lang="en-US" smtClean="0"/>
              <a:t>11/21/2024</a:t>
            </a:fld>
            <a:endParaRPr lang="en-GB" dirty="0"/>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95412895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599755" y="352037"/>
            <a:ext cx="11422911" cy="360753"/>
          </a:xfrm>
        </p:spPr>
        <p:txBody>
          <a:bodyPr/>
          <a:lstStyle>
            <a:lvl1pPr>
              <a:defRPr/>
            </a:lvl1pPr>
          </a:lstStyle>
          <a:p>
            <a:r>
              <a:rPr lang="en-GB"/>
              <a:t>Click to add headline</a:t>
            </a:r>
            <a:endParaRPr lang="en-GB" dirty="0"/>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599018" y="774701"/>
            <a:ext cx="11423649" cy="501651"/>
          </a:xfrm>
        </p:spPr>
        <p:txBody>
          <a:bodyPr vert="horz" lIns="0" tIns="0" rIns="72000" bIns="0" rtlCol="0" anchor="t">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endParaRPr lang="en-GB" dirty="0"/>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9563577"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4E70DFF0-ACD6-4657-9F03-F8520D69E178}" type="datetime1">
              <a:rPr lang="en-US" smtClean="0"/>
              <a:t>11/21/2024</a:t>
            </a:fld>
            <a:endParaRPr lang="en-GB" dirty="0"/>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91652844"/>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9563579" cy="3786443"/>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64180" y="5311118"/>
            <a:ext cx="3094437" cy="82263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361595F0-16F0-4DFF-8539-3BAB1D8092E2}" type="datetime1">
              <a:rPr lang="en-US" smtClean="0"/>
              <a:t>11/21/2024</a:t>
            </a:fld>
            <a:endParaRPr lang="en-GB" dirty="0"/>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6931338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3"/>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14444" cy="720725"/>
          </a:xfrm>
        </p:spPr>
        <p:txBody>
          <a:bodyPr/>
          <a:lstStyle>
            <a:lvl1pPr>
              <a:defRPr/>
            </a:lvl1pPr>
          </a:lstStyle>
          <a:p>
            <a:r>
              <a:rPr lang="en-GB"/>
              <a:t>Click to add headline</a:t>
            </a:r>
            <a:endParaRPr lang="en-GB" dirty="0"/>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6517957" y="1361293"/>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555D7156-F1E5-42F3-B824-8CFC6D8140A4}" type="datetime1">
              <a:rPr lang="en-US" smtClean="0"/>
              <a:t>11/21/2024</a:t>
            </a:fld>
            <a:endParaRPr lang="en-GB" dirty="0"/>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GB"/>
              <a:t>HMCCC II</a:t>
            </a:r>
            <a:endParaRPr lang="en-GB" dirty="0"/>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525374864"/>
      </p:ext>
    </p:extLst>
  </p:cSld>
  <p:clrMapOvr>
    <a:masterClrMapping/>
  </p:clrMapOvr>
  <p:transition>
    <p:fade/>
  </p:transition>
  <p:extLst>
    <p:ext uri="{DCECCB84-F9BA-43D5-87BE-67443E8EF086}">
      <p15:sldGuideLst xmlns:p15="http://schemas.microsoft.com/office/powerpoint/2012/main">
        <p15:guide id="2" orient="horz" pos="284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390607A0-2D54-4097-A3DC-43289A5BF925}" type="datetime1">
              <a:rPr lang="en-US" smtClean="0"/>
              <a:t>11/21/2024</a:t>
            </a:fld>
            <a:endParaRPr lang="en-GB" dirty="0"/>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2311109"/>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tIns="1440000"/>
          <a:lstStyle>
            <a:lvl1pPr algn="ctr">
              <a:defRPr sz="1333">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AD7A5ED5-F1D5-4F14-B38E-D4C9B25DF9AB}" type="datetime1">
              <a:rPr lang="en-US" smtClean="0"/>
              <a:t>11/21/2024</a:t>
            </a:fld>
            <a:endParaRPr lang="en-GB" dirty="0"/>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27985359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5966593"/>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0587F855-F439-455B-84CC-C1D3B6D8AF2D}" type="datetime1">
              <a:rPr lang="en-US" smtClean="0"/>
              <a:t>11/21/2024</a:t>
            </a:fld>
            <a:endParaRPr lang="en-GB" dirty="0"/>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GB"/>
              <a:t>HMCCC II</a:t>
            </a:r>
            <a:endParaRPr lang="en-GB" dirty="0"/>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64764047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4772808"/>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599755" y="320283"/>
            <a:ext cx="6452847"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fld id="{6590906D-BA9F-4AE3-BAB3-486E3FA19A7C}" type="datetime1">
              <a:rPr lang="en-US" smtClean="0"/>
              <a:t>11/21/2024</a:t>
            </a:fld>
            <a:endParaRPr lang="en-GB" dirty="0"/>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GB"/>
              <a:t>HMCCC II</a:t>
            </a:r>
            <a:endParaRPr lang="en-GB" dirty="0"/>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333074883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7371926" y="167506"/>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8" y="1361291"/>
            <a:ext cx="6452845" cy="3799989"/>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64180" y="5311118"/>
            <a:ext cx="3094437" cy="82263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7371926" y="3273373"/>
            <a:ext cx="4653681" cy="2860727"/>
          </a:xfrm>
          <a:solidFill>
            <a:schemeClr val="bg2"/>
          </a:solidFill>
        </p:spPr>
        <p:txBody>
          <a:bodyPr vert="horz" lIns="36000" tIns="1440000" rIns="36000" bIns="36000" rtlCol="0">
            <a:noAutofit/>
          </a:bodyPr>
          <a:lstStyle>
            <a:lvl1pPr algn="ctr">
              <a:defRPr lang="en-GB" sz="1333" dirty="0">
                <a:solidFill>
                  <a:schemeClr val="tx2"/>
                </a:solidFill>
              </a:defRPr>
            </a:lvl1pPr>
          </a:lstStyle>
          <a:p>
            <a:r>
              <a:rPr lang="en-GB" dirty="0"/>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599756" y="320283"/>
            <a:ext cx="6452845" cy="720725"/>
          </a:xfrm>
        </p:spPr>
        <p:txBody>
          <a:bodyPr/>
          <a:lstStyle>
            <a:lvl1pPr>
              <a:defRPr/>
            </a:lvl1pPr>
          </a:lstStyle>
          <a:p>
            <a:r>
              <a:rPr lang="en-GB"/>
              <a:t>Click to add headline</a:t>
            </a:r>
            <a:endParaRPr lang="en-GB" dirty="0"/>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0ECCE48A-AA96-4211-802F-7655CECED456}" type="datetime1">
              <a:rPr lang="en-US" smtClean="0"/>
              <a:t>11/21/2024</a:t>
            </a:fld>
            <a:endParaRPr lang="en-GB" dirty="0"/>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GB"/>
              <a:t>HMCCC II</a:t>
            </a:r>
            <a:endParaRPr lang="en-GB" dirty="0"/>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817143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microsoft.com/office/2007/relationships/hdphoto" Target="../media/hdphoto3.wdp"/><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image" Target="../media/image15.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microsoft.com/office/2007/relationships/hdphoto" Target="../media/hdphoto3.wdp"/><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image" Target="../media/image15.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theme" Target="../theme/theme3.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44" cstate="print">
            <a:extLst>
              <a:ext uri="{BEBA8EAE-BF5A-486C-A8C5-ECC9F3942E4B}">
                <a14:imgProps xmlns:a14="http://schemas.microsoft.com/office/drawing/2010/main">
                  <a14:imgLayer r:embed="rId45">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2031" y="6568511"/>
            <a:ext cx="7701304"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a:t>HMCCC II</a:t>
            </a:r>
            <a:endParaRPr lang="en-GB"/>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6A7ADC5D-2C37-4C61-8DAE-0A35EB7A2DA5}" type="datetime1">
              <a:rPr lang="en-US" smtClean="0"/>
              <a:t>11/21/2024</a:t>
            </a:fld>
            <a:endParaRPr lang="en-GB"/>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532"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641271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725" r:id="rId35"/>
    <p:sldLayoutId id="2147483726" r:id="rId36"/>
    <p:sldLayoutId id="2147483727" r:id="rId37"/>
    <p:sldLayoutId id="2147483728" r:id="rId38"/>
    <p:sldLayoutId id="2147483729" r:id="rId39"/>
    <p:sldLayoutId id="2147483730" r:id="rId40"/>
    <p:sldLayoutId id="2147483779" r:id="rId41"/>
    <p:sldLayoutId id="2147483818" r:id="rId42"/>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6">
            <a:extLst>
              <a:ext uri="{BEBA8EAE-BF5A-486C-A8C5-ECC9F3942E4B}">
                <a14:imgProps xmlns:a14="http://schemas.microsoft.com/office/drawing/2010/main">
                  <a14:imgLayer r:embed="rId37">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2031" y="6568511"/>
            <a:ext cx="7701304"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US"/>
              <a:t>HMCCC II</a:t>
            </a:r>
            <a:endParaRPr lang="en-GB"/>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0FD3D479-449B-4B57-A663-BC56BDBEBA6D}" type="datetime1">
              <a:rPr lang="en-US" smtClean="0"/>
              <a:t>11/21/2024</a:t>
            </a:fld>
            <a:endParaRPr lang="en-GB"/>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532"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21976522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7">
            <a:extLst>
              <a:ext uri="{BEBA8EAE-BF5A-486C-A8C5-ECC9F3942E4B}">
                <a14:imgProps xmlns:a14="http://schemas.microsoft.com/office/drawing/2010/main">
                  <a14:imgLayer r:embed="rId38">
                    <a14:imgEffect>
                      <a14:brightnessContrast bright="-8000"/>
                    </a14:imgEffect>
                  </a14:imgLayer>
                </a14:imgProps>
              </a:ext>
              <a:ext uri="{28A0092B-C50C-407E-A947-70E740481C1C}">
                <a14:useLocalDpi xmlns:a14="http://schemas.microsoft.com/office/drawing/2010/main" val="0"/>
              </a:ext>
            </a:extLst>
          </a:blip>
          <a:srcRect r="64013"/>
          <a:stretch/>
        </p:blipFill>
        <p:spPr bwMode="gray">
          <a:xfrm>
            <a:off x="11589389" y="6371813"/>
            <a:ext cx="413113" cy="316833"/>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10890251" y="6133759"/>
            <a:ext cx="1132416" cy="69195"/>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sz="2400" dirty="0"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462031" y="6568511"/>
            <a:ext cx="7701304" cy="123111"/>
          </a:xfrm>
          <a:prstGeom prst="rect">
            <a:avLst/>
          </a:prstGeom>
        </p:spPr>
        <p:txBody>
          <a:bodyPr vert="horz" wrap="square" lIns="0" tIns="0" rIns="0" bIns="0" rtlCol="0" anchor="ctr">
            <a:spAutoFit/>
          </a:bodyPr>
          <a:lstStyle>
            <a:lvl1pPr algn="l">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r>
              <a:rPr lang="en-GB"/>
              <a:t>HMCCC II</a:t>
            </a:r>
            <a:endParaRPr lang="en-GB" dirty="0"/>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412557" y="6568511"/>
            <a:ext cx="711519" cy="123111"/>
          </a:xfrm>
          <a:prstGeom prst="rect">
            <a:avLst/>
          </a:prstGeom>
        </p:spPr>
        <p:txBody>
          <a:bodyPr vert="horz" wrap="square" lIns="0" tIns="0" rIns="0" bIns="0" rtlCol="0" anchor="ctr">
            <a:spAutoFit/>
          </a:bodyPr>
          <a:lstStyle>
            <a:lvl1pPr>
              <a:defRPr lang="de-DE" sz="800" spc="51"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F7A418E8-E1B7-4B90-BA00-F1D4D36D6171}" type="datetime1">
              <a:rPr lang="en-US" smtClean="0"/>
              <a:t>11/21/2024</a:t>
            </a:fld>
            <a:endParaRPr lang="en-GB" dirty="0"/>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599756" y="6568511"/>
            <a:ext cx="601133" cy="123111"/>
          </a:xfrm>
          <a:prstGeom prst="rect">
            <a:avLst/>
          </a:prstGeom>
        </p:spPr>
        <p:txBody>
          <a:bodyPr vert="horz" wrap="square" lIns="0" tIns="0" rIns="0" bIns="0" rtlCol="0" anchor="ctr">
            <a:spAutoFit/>
          </a:bodyPr>
          <a:lstStyle>
            <a:lvl1pPr algn="l">
              <a:defRPr lang="de-DE" sz="800" spc="51" baseline="0" smtClean="0">
                <a:solidFill>
                  <a:schemeClr val="tx2"/>
                </a:solidFill>
                <a:latin typeface="Arial" panose="020B0604020202020204" pitchFamily="34" charset="0"/>
                <a:cs typeface="Arial" panose="020B0604020202020204" pitchFamily="34" charset="0"/>
              </a:defRPr>
            </a:lvl1pPr>
          </a:lstStyle>
          <a:p>
            <a:r>
              <a:rPr lang="en-GB" dirty="0"/>
              <a:t>Page </a:t>
            </a:r>
            <a:fld id="{3A8B5DB7-81A8-4ED4-916B-6B23CD603687}" type="slidenum">
              <a:rPr lang="en-GB" smtClean="0"/>
              <a:pPr/>
              <a:t>‹#›</a:t>
            </a:fld>
            <a:endParaRPr lang="en-GB" dirty="0"/>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2277532" y="6575618"/>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1223760" y="6575619"/>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599757" y="1361292"/>
            <a:ext cx="9563579" cy="4660627"/>
          </a:xfrm>
          <a:prstGeom prst="rect">
            <a:avLst/>
          </a:prstGeom>
        </p:spPr>
        <p:txBody>
          <a:bodyPr vert="horz" lIns="0" tIns="0" rIns="72000" bIns="0" rtlCol="0">
            <a:noAutofit/>
          </a:body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599756" y="320283"/>
            <a:ext cx="9563579" cy="720725"/>
          </a:xfrm>
          <a:prstGeom prst="rect">
            <a:avLst/>
          </a:prstGeom>
        </p:spPr>
        <p:txBody>
          <a:bodyPr vert="horz" lIns="0" tIns="0" rIns="72000" bIns="0" rtlCol="0" anchor="b">
            <a:noAutofit/>
          </a:bodyPr>
          <a:lstStyle/>
          <a:p>
            <a:r>
              <a:rPr lang="en-GB"/>
              <a:t>Click to edit headline</a:t>
            </a:r>
            <a:endParaRPr lang="en-GB" dirty="0"/>
          </a:p>
        </p:txBody>
      </p:sp>
    </p:spTree>
    <p:extLst>
      <p:ext uri="{BB962C8B-B14F-4D97-AF65-F5344CB8AC3E}">
        <p14:creationId xmlns:p14="http://schemas.microsoft.com/office/powerpoint/2010/main" val="17496582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Lst>
  <p:transition>
    <p:fade/>
  </p:transition>
  <p:hf hdr="0"/>
  <p:txStyles>
    <p:titleStyle>
      <a:lvl1pPr algn="l" defTabSz="914377" rtl="0" eaLnBrk="1" latinLnBrk="0" hangingPunct="1">
        <a:lnSpc>
          <a:spcPct val="90000"/>
        </a:lnSpc>
        <a:spcBef>
          <a:spcPct val="0"/>
        </a:spcBef>
        <a:buNone/>
        <a:defRPr sz="2400" b="1" kern="1200" cap="none" baseline="0">
          <a:solidFill>
            <a:schemeClr val="tx1"/>
          </a:solidFill>
          <a:latin typeface="+mj-lt"/>
          <a:ea typeface="+mj-ea"/>
          <a:cs typeface="+mj-cs"/>
        </a:defRPr>
      </a:lvl1pPr>
    </p:titleStyle>
    <p:body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p15:clr>
            <a:srgbClr val="F26B43"/>
          </p15:clr>
        </p15:guide>
        <p15:guide id="5" orient="horz" pos="3162">
          <p15:clr>
            <a:srgbClr val="F26B43"/>
          </p15:clr>
        </p15:guide>
        <p15:guide id="7" pos="5680">
          <p15:clr>
            <a:srgbClr val="F26B43"/>
          </p15:clr>
        </p15:guide>
        <p15:guide id="8" pos="7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4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35.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hyperlink" Target="mailto:Mia.Simpao@giz.de" TargetMode="External"/><Relationship Id="rId2" Type="http://schemas.openxmlformats.org/officeDocument/2006/relationships/image" Target="../media/image47.png"/><Relationship Id="rId1" Type="http://schemas.openxmlformats.org/officeDocument/2006/relationships/slideLayout" Target="../slideLayouts/slideLayout36.xml"/><Relationship Id="rId4" Type="http://schemas.openxmlformats.org/officeDocument/2006/relationships/hyperlink" Target="mailto:christina.rentzmann@giz.d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35.jp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6769BEA8-4BB1-599F-2B2C-72761DC506FB}"/>
              </a:ext>
            </a:extLst>
          </p:cNvPr>
          <p:cNvPicPr>
            <a:picLocks noGrp="1" noChangeAspect="1"/>
          </p:cNvPicPr>
          <p:nvPr>
            <p:ph type="pic" sz="quarter" idx="11"/>
          </p:nvPr>
        </p:nvPicPr>
        <p:blipFill rotWithShape="1">
          <a:blip r:embed="rId3">
            <a:alphaModFix amt="85000"/>
            <a:extLst>
              <a:ext uri="{28A0092B-C50C-407E-A947-70E740481C1C}">
                <a14:useLocalDpi xmlns:a14="http://schemas.microsoft.com/office/drawing/2010/main" val="0"/>
              </a:ext>
            </a:extLst>
          </a:blip>
          <a:srcRect l="25" t="37178" r="-25" b="9854"/>
          <a:stretch/>
        </p:blipFill>
        <p:spPr>
          <a:xfrm>
            <a:off x="20" y="-309837"/>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FCFB88-C88E-4A52-3954-27164C70C5CC}"/>
              </a:ext>
            </a:extLst>
          </p:cNvPr>
          <p:cNvSpPr/>
          <p:nvPr/>
        </p:nvSpPr>
        <p:spPr>
          <a:xfrm>
            <a:off x="3691986" y="4629233"/>
            <a:ext cx="840131" cy="16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err="1"/>
          </a:p>
        </p:txBody>
      </p:sp>
      <p:pic>
        <p:nvPicPr>
          <p:cNvPr id="16" name="Grafik 38">
            <a:extLst>
              <a:ext uri="{FF2B5EF4-FFF2-40B4-BE49-F238E27FC236}">
                <a16:creationId xmlns:a16="http://schemas.microsoft.com/office/drawing/2014/main" id="{70F95BD2-E7F4-2D6D-3A57-2F399B0426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485" y="4629233"/>
            <a:ext cx="1796765" cy="1792478"/>
          </a:xfrm>
          <a:prstGeom prst="rect">
            <a:avLst/>
          </a:prstGeom>
        </p:spPr>
      </p:pic>
      <p:pic>
        <p:nvPicPr>
          <p:cNvPr id="17" name="image4.png">
            <a:extLst>
              <a:ext uri="{FF2B5EF4-FFF2-40B4-BE49-F238E27FC236}">
                <a16:creationId xmlns:a16="http://schemas.microsoft.com/office/drawing/2014/main" id="{9DAD6B88-E494-F56C-B5DA-979FCAA98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560" y="5368588"/>
            <a:ext cx="1796765" cy="417669"/>
          </a:xfrm>
          <a:prstGeom prst="rect">
            <a:avLst/>
          </a:prstGeom>
        </p:spPr>
      </p:pic>
      <p:pic>
        <p:nvPicPr>
          <p:cNvPr id="18" name="Bild 1" title="GIZ-Logo, Deutsche Gesellschaft für Internationale Zusammenarbeit (GIZ) GmbH">
            <a:extLst>
              <a:ext uri="{FF2B5EF4-FFF2-40B4-BE49-F238E27FC236}">
                <a16:creationId xmlns:a16="http://schemas.microsoft.com/office/drawing/2014/main" id="{E5A5D183-61B6-74EB-7F34-D78A6332A9D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6985" y="4777797"/>
            <a:ext cx="2715788" cy="1123316"/>
          </a:xfrm>
          <a:prstGeom prst="rect">
            <a:avLst/>
          </a:prstGeom>
          <a:noFill/>
          <a:ln w="9525">
            <a:noFill/>
            <a:miter lim="800000"/>
            <a:headEnd/>
            <a:tailEnd/>
          </a:ln>
        </p:spPr>
      </p:pic>
      <p:grpSp>
        <p:nvGrpSpPr>
          <p:cNvPr id="7" name="Group 6">
            <a:extLst>
              <a:ext uri="{FF2B5EF4-FFF2-40B4-BE49-F238E27FC236}">
                <a16:creationId xmlns:a16="http://schemas.microsoft.com/office/drawing/2014/main" id="{64912E85-61B5-288D-8E3F-0BBE3040506D}"/>
              </a:ext>
            </a:extLst>
          </p:cNvPr>
          <p:cNvGrpSpPr/>
          <p:nvPr/>
        </p:nvGrpSpPr>
        <p:grpSpPr>
          <a:xfrm>
            <a:off x="224286" y="4637259"/>
            <a:ext cx="12460272" cy="2159509"/>
            <a:chOff x="224286" y="4637259"/>
            <a:chExt cx="12460272" cy="2159509"/>
          </a:xfrm>
        </p:grpSpPr>
        <p:grpSp>
          <p:nvGrpSpPr>
            <p:cNvPr id="2" name="Group 1">
              <a:extLst>
                <a:ext uri="{FF2B5EF4-FFF2-40B4-BE49-F238E27FC236}">
                  <a16:creationId xmlns:a16="http://schemas.microsoft.com/office/drawing/2014/main" id="{01E600CF-9CA3-6543-6222-6A63A3D63CF2}"/>
                </a:ext>
              </a:extLst>
            </p:cNvPr>
            <p:cNvGrpSpPr/>
            <p:nvPr/>
          </p:nvGrpSpPr>
          <p:grpSpPr>
            <a:xfrm>
              <a:off x="224286" y="4637259"/>
              <a:ext cx="10725397" cy="2159509"/>
              <a:chOff x="254000" y="4629232"/>
              <a:chExt cx="10725397" cy="2159509"/>
            </a:xfrm>
          </p:grpSpPr>
          <p:sp>
            <p:nvSpPr>
              <p:cNvPr id="3" name="Rectangle 2">
                <a:extLst>
                  <a:ext uri="{FF2B5EF4-FFF2-40B4-BE49-F238E27FC236}">
                    <a16:creationId xmlns:a16="http://schemas.microsoft.com/office/drawing/2014/main" id="{A8389118-0B8F-3F3E-AF21-E59A5206157C}"/>
                  </a:ext>
                </a:extLst>
              </p:cNvPr>
              <p:cNvSpPr/>
              <p:nvPr/>
            </p:nvSpPr>
            <p:spPr>
              <a:xfrm>
                <a:off x="254000" y="4629232"/>
                <a:ext cx="9276080" cy="197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err="1"/>
              </a:p>
            </p:txBody>
          </p:sp>
          <p:pic>
            <p:nvPicPr>
              <p:cNvPr id="25" name="Picture 24" descr="A logo with a red yellow and black flag&#10;&#10;Description automatically generated">
                <a:extLst>
                  <a:ext uri="{FF2B5EF4-FFF2-40B4-BE49-F238E27FC236}">
                    <a16:creationId xmlns:a16="http://schemas.microsoft.com/office/drawing/2014/main" id="{693BE95D-766F-D837-B855-BCCC112EF5FA}"/>
                  </a:ext>
                </a:extLst>
              </p:cNvPr>
              <p:cNvPicPr>
                <a:picLocks noChangeAspect="1"/>
              </p:cNvPicPr>
              <p:nvPr/>
            </p:nvPicPr>
            <p:blipFill rotWithShape="1">
              <a:blip r:embed="rId7">
                <a:extLst>
                  <a:ext uri="{28A0092B-C50C-407E-A947-70E740481C1C}">
                    <a14:useLocalDpi xmlns:a14="http://schemas.microsoft.com/office/drawing/2010/main" val="0"/>
                  </a:ext>
                </a:extLst>
              </a:blip>
              <a:srcRect r="42735"/>
              <a:stretch/>
            </p:blipFill>
            <p:spPr>
              <a:xfrm>
                <a:off x="593863" y="5135759"/>
                <a:ext cx="1890649" cy="1652982"/>
              </a:xfrm>
              <a:prstGeom prst="rect">
                <a:avLst/>
              </a:prstGeom>
            </p:spPr>
          </p:pic>
          <p:pic>
            <p:nvPicPr>
              <p:cNvPr id="26" name="Picture 25" descr="A logo with a red yellow and black flag&#10;&#10;Description automatically generated">
                <a:extLst>
                  <a:ext uri="{FF2B5EF4-FFF2-40B4-BE49-F238E27FC236}">
                    <a16:creationId xmlns:a16="http://schemas.microsoft.com/office/drawing/2014/main" id="{73D33253-284B-CC25-3981-490BE5907170}"/>
                  </a:ext>
                </a:extLst>
              </p:cNvPr>
              <p:cNvPicPr>
                <a:picLocks noChangeAspect="1"/>
              </p:cNvPicPr>
              <p:nvPr/>
            </p:nvPicPr>
            <p:blipFill rotWithShape="1">
              <a:blip r:embed="rId7">
                <a:extLst>
                  <a:ext uri="{28A0092B-C50C-407E-A947-70E740481C1C}">
                    <a14:useLocalDpi xmlns:a14="http://schemas.microsoft.com/office/drawing/2010/main" val="0"/>
                  </a:ext>
                </a:extLst>
              </a:blip>
              <a:srcRect l="54561" t="42425"/>
              <a:stretch/>
            </p:blipFill>
            <p:spPr>
              <a:xfrm>
                <a:off x="2967966" y="5808472"/>
                <a:ext cx="1500215" cy="951694"/>
              </a:xfrm>
              <a:prstGeom prst="rect">
                <a:avLst/>
              </a:prstGeom>
            </p:spPr>
          </p:pic>
          <p:sp>
            <p:nvSpPr>
              <p:cNvPr id="4" name="TextBox 3">
                <a:extLst>
                  <a:ext uri="{FF2B5EF4-FFF2-40B4-BE49-F238E27FC236}">
                    <a16:creationId xmlns:a16="http://schemas.microsoft.com/office/drawing/2014/main" id="{E4F6DD33-1BBC-8343-E13C-671C23BD74E0}"/>
                  </a:ext>
                </a:extLst>
              </p:cNvPr>
              <p:cNvSpPr txBox="1"/>
              <p:nvPr/>
            </p:nvSpPr>
            <p:spPr>
              <a:xfrm>
                <a:off x="3005611" y="5425359"/>
                <a:ext cx="7973786" cy="276422"/>
              </a:xfrm>
              <a:prstGeom prst="rect">
                <a:avLst/>
              </a:prstGeom>
              <a:noFill/>
            </p:spPr>
            <p:txBody>
              <a:bodyPr wrap="square">
                <a:spAutoFit/>
              </a:bodyPr>
              <a:lstStyle/>
              <a:p>
                <a:pPr>
                  <a:lnSpc>
                    <a:spcPct val="115000"/>
                  </a:lnSpc>
                  <a:spcAft>
                    <a:spcPts val="800"/>
                  </a:spcAft>
                </a:pPr>
                <a:r>
                  <a:rPr lang="en-PH" sz="1050" kern="100" dirty="0">
                    <a:effectLst/>
                    <a:latin typeface="BundesSans Office" panose="020B0002030500000203" pitchFamily="34" charset="0"/>
                    <a:ea typeface="Aptos" panose="020B0004020202020204" pitchFamily="34" charset="0"/>
                    <a:cs typeface="Times New Roman" panose="02020603050405020304" pitchFamily="18" charset="0"/>
                  </a:rPr>
                  <a:t>Implemented by</a:t>
                </a:r>
                <a:endParaRPr lang="en-PH" sz="105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logo with arrows and lines&#10;&#10;Description automatically generated">
                <a:extLst>
                  <a:ext uri="{FF2B5EF4-FFF2-40B4-BE49-F238E27FC236}">
                    <a16:creationId xmlns:a16="http://schemas.microsoft.com/office/drawing/2014/main" id="{5C3B2AE9-FC73-C664-FB4F-1A1A2A7C29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9087" y="5612839"/>
                <a:ext cx="868403" cy="877087"/>
              </a:xfrm>
              <a:prstGeom prst="rect">
                <a:avLst/>
              </a:prstGeom>
            </p:spPr>
          </p:pic>
        </p:grpSp>
        <p:sp>
          <p:nvSpPr>
            <p:cNvPr id="6" name="TextBox 5">
              <a:extLst>
                <a:ext uri="{FF2B5EF4-FFF2-40B4-BE49-F238E27FC236}">
                  <a16:creationId xmlns:a16="http://schemas.microsoft.com/office/drawing/2014/main" id="{AA0F3087-6E79-EB5A-9A27-A1566011D29F}"/>
                </a:ext>
              </a:extLst>
            </p:cNvPr>
            <p:cNvSpPr txBox="1"/>
            <p:nvPr/>
          </p:nvSpPr>
          <p:spPr>
            <a:xfrm>
              <a:off x="4710772" y="5418506"/>
              <a:ext cx="7973786" cy="276422"/>
            </a:xfrm>
            <a:prstGeom prst="rect">
              <a:avLst/>
            </a:prstGeom>
            <a:noFill/>
          </p:spPr>
          <p:txBody>
            <a:bodyPr wrap="square">
              <a:spAutoFit/>
            </a:bodyPr>
            <a:lstStyle/>
            <a:p>
              <a:pPr>
                <a:lnSpc>
                  <a:spcPct val="115000"/>
                </a:lnSpc>
                <a:spcAft>
                  <a:spcPts val="800"/>
                </a:spcAft>
              </a:pPr>
              <a:r>
                <a:rPr lang="en-PH" sz="1050" kern="100" dirty="0">
                  <a:effectLst/>
                  <a:latin typeface="BundesSans Office" panose="020B0002030500000203" pitchFamily="34" charset="0"/>
                  <a:ea typeface="Aptos" panose="020B0004020202020204" pitchFamily="34" charset="0"/>
                  <a:cs typeface="Times New Roman" panose="02020603050405020304" pitchFamily="18" charset="0"/>
                </a:rPr>
                <a:t>In partnership with</a:t>
              </a:r>
              <a:endParaRPr lang="en-PH" sz="105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33" name="Titel 32">
            <a:extLst>
              <a:ext uri="{FF2B5EF4-FFF2-40B4-BE49-F238E27FC236}">
                <a16:creationId xmlns:a16="http://schemas.microsoft.com/office/drawing/2014/main" id="{5DC1239C-6BBB-48A1-88E4-ACF7052EA4C4}"/>
              </a:ext>
            </a:extLst>
          </p:cNvPr>
          <p:cNvSpPr>
            <a:spLocks noGrp="1"/>
          </p:cNvSpPr>
          <p:nvPr>
            <p:ph type="title"/>
          </p:nvPr>
        </p:nvSpPr>
        <p:spPr>
          <a:xfrm>
            <a:off x="1950767" y="3970822"/>
            <a:ext cx="8937298" cy="1412119"/>
          </a:xfrm>
          <a:noFill/>
        </p:spPr>
        <p:txBody>
          <a:bodyPr vert="horz" lIns="91440" tIns="45720" rIns="91440" bIns="45720" rtlCol="0" anchor="ctr">
            <a:noAutofit/>
          </a:bodyPr>
          <a:lstStyle/>
          <a:p>
            <a:pPr algn="ctr">
              <a:lnSpc>
                <a:spcPct val="115000"/>
              </a:lnSpc>
              <a:spcAft>
                <a:spcPts val="800"/>
              </a:spcAft>
            </a:pPr>
            <a:r>
              <a:rPr lang="en-PH" sz="2400" kern="100" dirty="0">
                <a:effectLst/>
                <a:latin typeface="BundesSans Office" panose="020B0002030500000203" pitchFamily="34" charset="0"/>
                <a:ea typeface="Aptos" panose="020B0004020202020204" pitchFamily="34" charset="0"/>
                <a:cs typeface="Times New Roman" panose="02020603050405020304" pitchFamily="18" charset="0"/>
              </a:rPr>
              <a:t>Human Mobility in the Context of Climate Change II (HMCCC II)</a:t>
            </a:r>
          </a:p>
        </p:txBody>
      </p:sp>
    </p:spTree>
    <p:extLst>
      <p:ext uri="{BB962C8B-B14F-4D97-AF65-F5344CB8AC3E}">
        <p14:creationId xmlns:p14="http://schemas.microsoft.com/office/powerpoint/2010/main" val="44284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3"/>
            <a:ext cx="11433208" cy="909427"/>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The impact of (</a:t>
            </a:r>
            <a:r>
              <a:rPr kumimoji="0" lang="en-US" sz="2400" b="1" i="0" u="none" strike="noStrike" kern="1200" cap="none" spc="0" normalizeH="0" baseline="0" noProof="0" dirty="0" err="1">
                <a:ln>
                  <a:noFill/>
                </a:ln>
                <a:solidFill>
                  <a:schemeClr val="bg1"/>
                </a:solidFill>
                <a:effectLst/>
                <a:uLnTx/>
                <a:uFillTx/>
                <a:ea typeface="+mj-ea"/>
                <a:cs typeface="+mj-cs"/>
              </a:rPr>
              <a:t>im</a:t>
            </a:r>
            <a:r>
              <a:rPr kumimoji="0" lang="en-US" sz="2400" b="1" i="0" u="none" strike="noStrike" kern="1200" cap="none" spc="0" normalizeH="0" baseline="0" noProof="0" dirty="0">
                <a:ln>
                  <a:noFill/>
                </a:ln>
                <a:solidFill>
                  <a:schemeClr val="bg1"/>
                </a:solidFill>
                <a:effectLst/>
                <a:uLnTx/>
                <a:uFillTx/>
                <a:ea typeface="+mj-ea"/>
                <a:cs typeface="+mj-cs"/>
              </a:rPr>
              <a:t>)mobility on origin areas in the Philippines – on an individual, family, and societal level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ea typeface="+mj-ea"/>
              <a:cs typeface="+mj-cs"/>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sp>
        <p:nvSpPr>
          <p:cNvPr id="40" name="Text Placeholder 1">
            <a:extLst>
              <a:ext uri="{FF2B5EF4-FFF2-40B4-BE49-F238E27FC236}">
                <a16:creationId xmlns:a16="http://schemas.microsoft.com/office/drawing/2014/main" id="{0917EF3B-CD0C-BBC2-4D27-A92B460CD216}"/>
              </a:ext>
            </a:extLst>
          </p:cNvPr>
          <p:cNvSpPr txBox="1">
            <a:spLocks/>
          </p:cNvSpPr>
          <p:nvPr/>
        </p:nvSpPr>
        <p:spPr>
          <a:xfrm>
            <a:off x="3981583" y="1497223"/>
            <a:ext cx="7616859" cy="5113718"/>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r>
              <a:rPr lang="en-US" i="1" dirty="0">
                <a:latin typeface="+mj-lt"/>
              </a:rPr>
              <a:t>“I myself have experienced destructive typhoons. As a typhoon Haiyan survivor, </a:t>
            </a:r>
            <a:r>
              <a:rPr lang="en-US" b="1" i="1" dirty="0">
                <a:latin typeface="+mj-lt"/>
              </a:rPr>
              <a:t>we experienced trauma </a:t>
            </a:r>
            <a:r>
              <a:rPr lang="en-US" i="1" dirty="0">
                <a:latin typeface="+mj-lt"/>
              </a:rPr>
              <a:t>and need support from the government.” </a:t>
            </a:r>
            <a:r>
              <a:rPr lang="en-US" i="1" dirty="0">
                <a:solidFill>
                  <a:srgbClr val="48783F"/>
                </a:solidFill>
                <a:latin typeface="+mj-lt"/>
              </a:rPr>
              <a:t>– Male FGD, </a:t>
            </a:r>
            <a:r>
              <a:rPr lang="en-US" i="1" dirty="0" err="1">
                <a:solidFill>
                  <a:srgbClr val="48783F"/>
                </a:solidFill>
                <a:latin typeface="+mj-lt"/>
              </a:rPr>
              <a:t>Maypangdan</a:t>
            </a:r>
            <a:endParaRPr lang="en-US" i="1" dirty="0">
              <a:solidFill>
                <a:srgbClr val="48783F"/>
              </a:solidFill>
              <a:latin typeface="+mj-lt"/>
            </a:endParaRPr>
          </a:p>
          <a:p>
            <a:pPr defTabSz="685800">
              <a:lnSpc>
                <a:spcPct val="100000"/>
              </a:lnSpc>
              <a:spcBef>
                <a:spcPts val="300"/>
              </a:spcBef>
              <a:spcAft>
                <a:spcPts val="300"/>
              </a:spcAft>
            </a:pPr>
            <a:endParaRPr lang="en-US" sz="1000" i="1" dirty="0">
              <a:solidFill>
                <a:srgbClr val="48783F"/>
              </a:solidFill>
              <a:latin typeface="+mj-lt"/>
            </a:endParaRPr>
          </a:p>
          <a:p>
            <a:pPr defTabSz="685800">
              <a:lnSpc>
                <a:spcPct val="100000"/>
              </a:lnSpc>
              <a:spcBef>
                <a:spcPts val="300"/>
              </a:spcBef>
              <a:spcAft>
                <a:spcPts val="300"/>
              </a:spcAft>
            </a:pPr>
            <a:r>
              <a:rPr lang="en-US" i="1" dirty="0">
                <a:latin typeface="+mj-lt"/>
              </a:rPr>
              <a:t>“We own land in Negros Oriental, where my parents planted with wheat and coffee beans. </a:t>
            </a:r>
            <a:r>
              <a:rPr lang="en-US" b="1" i="1" dirty="0">
                <a:latin typeface="+mj-lt"/>
              </a:rPr>
              <a:t>We had to leave our home due to rising armed conflict in the area.</a:t>
            </a:r>
            <a:r>
              <a:rPr lang="en-US" i="1" dirty="0">
                <a:latin typeface="+mj-lt"/>
              </a:rPr>
              <a:t>” </a:t>
            </a:r>
            <a:r>
              <a:rPr lang="en-US" i="1" dirty="0">
                <a:solidFill>
                  <a:srgbClr val="48783F"/>
                </a:solidFill>
                <a:latin typeface="+mj-lt"/>
              </a:rPr>
              <a:t>– Female, LHI, Dos Hermanas</a:t>
            </a:r>
          </a:p>
          <a:p>
            <a:pPr marL="342900" indent="-342900" defTabSz="685800">
              <a:lnSpc>
                <a:spcPct val="100000"/>
              </a:lnSpc>
              <a:spcBef>
                <a:spcPts val="300"/>
              </a:spcBef>
              <a:spcAft>
                <a:spcPts val="300"/>
              </a:spcAft>
              <a:buFont typeface="Arial" panose="020B0604020202020204" pitchFamily="34" charset="0"/>
              <a:buChar char="•"/>
            </a:pPr>
            <a:endParaRPr lang="en-US" sz="1000"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In Visayas, especially in Eastern Samar, the </a:t>
            </a:r>
            <a:r>
              <a:rPr lang="en-US" u="sng" dirty="0">
                <a:latin typeface="+mj-lt"/>
              </a:rPr>
              <a:t>impact of disasters upon the wellbeing of families was a strong narrative.</a:t>
            </a:r>
            <a:r>
              <a:rPr lang="en-US" dirty="0">
                <a:latin typeface="+mj-lt"/>
              </a:rPr>
              <a:t> In Mindanao, migration is an adaptation strategy for many, not only to explore better livelihood opportunities, </a:t>
            </a:r>
            <a:r>
              <a:rPr lang="en-US" u="sng" dirty="0">
                <a:latin typeface="+mj-lt"/>
              </a:rPr>
              <a:t>but also to avoid armed conflict.</a:t>
            </a:r>
          </a:p>
          <a:p>
            <a:pPr marL="342900" indent="-342900" defTabSz="685800">
              <a:lnSpc>
                <a:spcPct val="100000"/>
              </a:lnSpc>
              <a:spcBef>
                <a:spcPts val="300"/>
              </a:spcBef>
              <a:spcAft>
                <a:spcPts val="300"/>
              </a:spcAft>
              <a:buFont typeface="Arial" panose="020B0604020202020204" pitchFamily="34" charset="0"/>
              <a:buChar char="•"/>
            </a:pPr>
            <a:endParaRPr lang="en-US" sz="500" u="sng"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Origin areas often face </a:t>
            </a:r>
            <a:r>
              <a:rPr lang="en-US" u="sng" dirty="0">
                <a:latin typeface="+mj-lt"/>
              </a:rPr>
              <a:t>reduced development and decline of agriculture</a:t>
            </a:r>
            <a:r>
              <a:rPr lang="en-US" dirty="0">
                <a:latin typeface="+mj-lt"/>
              </a:rPr>
              <a:t> due to the loss of </a:t>
            </a:r>
            <a:r>
              <a:rPr lang="en-US" dirty="0" err="1">
                <a:latin typeface="+mj-lt"/>
              </a:rPr>
              <a:t>labour</a:t>
            </a:r>
            <a:r>
              <a:rPr lang="en-US" dirty="0">
                <a:latin typeface="+mj-lt"/>
              </a:rPr>
              <a:t> force.</a:t>
            </a:r>
          </a:p>
          <a:p>
            <a:pPr marL="342900" indent="-342900" defTabSz="685800">
              <a:lnSpc>
                <a:spcPct val="100000"/>
              </a:lnSpc>
              <a:spcBef>
                <a:spcPts val="300"/>
              </a:spcBef>
              <a:spcAft>
                <a:spcPts val="300"/>
              </a:spcAft>
              <a:buFont typeface="Arial" panose="020B0604020202020204" pitchFamily="34" charset="0"/>
              <a:buChar char="•"/>
            </a:pPr>
            <a:endParaRPr lang="en-US" sz="500"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Internal migration can however also lead to </a:t>
            </a:r>
            <a:r>
              <a:rPr lang="en-US" u="sng" dirty="0">
                <a:latin typeface="+mj-lt"/>
              </a:rPr>
              <a:t>economic improvement and better quality of life for families</a:t>
            </a:r>
            <a:r>
              <a:rPr lang="en-US" dirty="0">
                <a:latin typeface="+mj-lt"/>
              </a:rPr>
              <a:t> in origin areas (e.g. through remittances)</a:t>
            </a:r>
          </a:p>
          <a:p>
            <a:pPr marL="342900" indent="-342900" defTabSz="685800">
              <a:lnSpc>
                <a:spcPct val="100000"/>
              </a:lnSpc>
              <a:spcBef>
                <a:spcPts val="300"/>
              </a:spcBef>
              <a:spcAft>
                <a:spcPts val="300"/>
              </a:spcAft>
              <a:buFont typeface="Arial" panose="020B0604020202020204" pitchFamily="34" charset="0"/>
              <a:buChar char="•"/>
            </a:pPr>
            <a:endParaRPr lang="en-US" dirty="0">
              <a:latin typeface="+mj-lt"/>
            </a:endParaRPr>
          </a:p>
        </p:txBody>
      </p:sp>
      <p:pic>
        <p:nvPicPr>
          <p:cNvPr id="6" name="Picture 5">
            <a:extLst>
              <a:ext uri="{FF2B5EF4-FFF2-40B4-BE49-F238E27FC236}">
                <a16:creationId xmlns:a16="http://schemas.microsoft.com/office/drawing/2014/main" id="{5E8109E6-74EA-E745-055C-AAE2298EA70E}"/>
              </a:ext>
            </a:extLst>
          </p:cNvPr>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5865" y="2325163"/>
            <a:ext cx="3293880" cy="2341102"/>
          </a:xfrm>
          <a:prstGeom prst="rect">
            <a:avLst/>
          </a:prstGeom>
        </p:spPr>
      </p:pic>
    </p:spTree>
    <p:extLst>
      <p:ext uri="{BB962C8B-B14F-4D97-AF65-F5344CB8AC3E}">
        <p14:creationId xmlns:p14="http://schemas.microsoft.com/office/powerpoint/2010/main" val="339260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US" sz="2800" b="1" dirty="0">
                <a:solidFill>
                  <a:schemeClr val="bg1"/>
                </a:solidFill>
              </a:rPr>
              <a:t>Key Research Findings</a:t>
            </a:r>
            <a:endParaRPr lang="de-DE" sz="2800" b="1" dirty="0">
              <a:solidFill>
                <a:schemeClr val="bg1"/>
              </a:solidFill>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sp>
        <p:nvSpPr>
          <p:cNvPr id="40" name="Text Placeholder 1">
            <a:extLst>
              <a:ext uri="{FF2B5EF4-FFF2-40B4-BE49-F238E27FC236}">
                <a16:creationId xmlns:a16="http://schemas.microsoft.com/office/drawing/2014/main" id="{0917EF3B-CD0C-BBC2-4D27-A92B460CD216}"/>
              </a:ext>
            </a:extLst>
          </p:cNvPr>
          <p:cNvSpPr txBox="1">
            <a:spLocks/>
          </p:cNvSpPr>
          <p:nvPr/>
        </p:nvSpPr>
        <p:spPr>
          <a:xfrm>
            <a:off x="461142" y="1640265"/>
            <a:ext cx="7806165" cy="4970676"/>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r>
              <a:rPr lang="en-US" sz="1600" i="1" dirty="0"/>
              <a:t>“The fisherfolks here do not want to leave fishing. The Bureau of Fisheries and Aquatic Resources has chosen us as a community partner and we get assistance for our fishing needs. </a:t>
            </a:r>
            <a:r>
              <a:rPr lang="en-US" sz="1600" b="1" i="1" dirty="0"/>
              <a:t>We chose not to permanently switch from fishing to another livelihood since the government is assisting us</a:t>
            </a:r>
            <a:r>
              <a:rPr lang="en-US" sz="1600" i="1" dirty="0"/>
              <a:t>.” </a:t>
            </a:r>
            <a:r>
              <a:rPr lang="en-US" sz="1600" i="1" dirty="0">
                <a:solidFill>
                  <a:srgbClr val="48783F"/>
                </a:solidFill>
              </a:rPr>
              <a:t>– Male (51), LHI, </a:t>
            </a:r>
            <a:r>
              <a:rPr lang="en-US" sz="1600" i="1" dirty="0" err="1">
                <a:solidFill>
                  <a:srgbClr val="48783F"/>
                </a:solidFill>
              </a:rPr>
              <a:t>Maypangdan</a:t>
            </a:r>
            <a:endParaRPr lang="en-US" sz="1600" dirty="0">
              <a:solidFill>
                <a:srgbClr val="48783F"/>
              </a:solidFill>
              <a:latin typeface="+mj-lt"/>
            </a:endParaRPr>
          </a:p>
          <a:p>
            <a:pPr defTabSz="685800">
              <a:lnSpc>
                <a:spcPct val="100000"/>
              </a:lnSpc>
              <a:spcBef>
                <a:spcPts val="300"/>
              </a:spcBef>
              <a:spcAft>
                <a:spcPts val="300"/>
              </a:spcAft>
            </a:pPr>
            <a:endParaRPr lang="en-US"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For many, however, it is not easy to shift livelihood or employment, or to even migrate to urban areas. This is due to the </a:t>
            </a:r>
            <a:r>
              <a:rPr lang="en-US" u="sng" dirty="0">
                <a:latin typeface="+mj-lt"/>
              </a:rPr>
              <a:t>lack of training, skills, and network for the available jobs</a:t>
            </a:r>
            <a:r>
              <a:rPr lang="en-US" dirty="0">
                <a:latin typeface="+mj-lt"/>
              </a:rPr>
              <a:t> in destination areas. When given the necessary support, they are also able to make a choice to stay and nurture their livelihood.</a:t>
            </a:r>
          </a:p>
          <a:p>
            <a:pPr marL="342900" indent="-342900" defTabSz="685800">
              <a:lnSpc>
                <a:spcPct val="100000"/>
              </a:lnSpc>
              <a:spcBef>
                <a:spcPts val="300"/>
              </a:spcBef>
              <a:spcAft>
                <a:spcPts val="300"/>
              </a:spcAft>
              <a:buFont typeface="Arial" panose="020B0604020202020204" pitchFamily="34" charset="0"/>
              <a:buChar char="•"/>
            </a:pPr>
            <a:endParaRPr lang="en-US" sz="1400" i="1"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u="sng" dirty="0">
                <a:latin typeface="+mj-lt"/>
              </a:rPr>
              <a:t>Land was also described as the most precious asset</a:t>
            </a:r>
            <a:r>
              <a:rPr lang="en-US" dirty="0">
                <a:latin typeface="+mj-lt"/>
              </a:rPr>
              <a:t> that everything emanates from — people’s identity, lifestyle, and source of income in origin areas. </a:t>
            </a:r>
            <a:r>
              <a:rPr lang="en-US" u="sng" dirty="0">
                <a:latin typeface="+mj-lt"/>
              </a:rPr>
              <a:t>Keeping the family together</a:t>
            </a:r>
            <a:r>
              <a:rPr lang="en-US" dirty="0">
                <a:latin typeface="+mj-lt"/>
              </a:rPr>
              <a:t> was also among the important factors for many.</a:t>
            </a:r>
          </a:p>
          <a:p>
            <a:pPr marL="342900" indent="-342900" defTabSz="685800">
              <a:lnSpc>
                <a:spcPct val="100000"/>
              </a:lnSpc>
              <a:spcBef>
                <a:spcPts val="300"/>
              </a:spcBef>
              <a:spcAft>
                <a:spcPts val="300"/>
              </a:spcAft>
              <a:buFont typeface="Arial" panose="020B0604020202020204" pitchFamily="34" charset="0"/>
              <a:buChar char="•"/>
            </a:pPr>
            <a:endParaRPr lang="en-US" u="sng"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sz="1600" dirty="0">
                <a:latin typeface="+mj-lt"/>
              </a:rPr>
              <a:t>Despite challenges in environmental conditions, many remain in their origin areas for reasons such as place attachment, social network, and reluctance to start over in a new place or due to lacking assistance from the government.</a:t>
            </a:r>
            <a:endParaRPr lang="en-US" u="sng" dirty="0">
              <a:latin typeface="+mj-lt"/>
            </a:endParaRPr>
          </a:p>
        </p:txBody>
      </p:sp>
      <p:pic>
        <p:nvPicPr>
          <p:cNvPr id="2" name="Picture 1">
            <a:extLst>
              <a:ext uri="{FF2B5EF4-FFF2-40B4-BE49-F238E27FC236}">
                <a16:creationId xmlns:a16="http://schemas.microsoft.com/office/drawing/2014/main" id="{6FACE7E9-5122-303D-4227-A9E03BE71ED7}"/>
              </a:ext>
            </a:extLst>
          </p:cNvPr>
          <p:cNvPicPr>
            <a:picLocks noChangeAspect="1"/>
          </p:cNvPicPr>
          <p:nvPr/>
        </p:nvPicPr>
        <p:blipFill>
          <a:blip r:embed="rId3"/>
          <a:stretch>
            <a:fillRect/>
          </a:stretch>
        </p:blipFill>
        <p:spPr>
          <a:xfrm>
            <a:off x="8768071" y="2519693"/>
            <a:ext cx="3072814" cy="2304611"/>
          </a:xfrm>
          <a:prstGeom prst="rect">
            <a:avLst/>
          </a:prstGeom>
        </p:spPr>
      </p:pic>
      <p:sp>
        <p:nvSpPr>
          <p:cNvPr id="7" name="Rechteck 10">
            <a:extLst>
              <a:ext uri="{FF2B5EF4-FFF2-40B4-BE49-F238E27FC236}">
                <a16:creationId xmlns:a16="http://schemas.microsoft.com/office/drawing/2014/main" id="{E15C89B5-D854-4268-F65F-E45EA935B89D}"/>
              </a:ext>
            </a:extLst>
          </p:cNvPr>
          <p:cNvSpPr>
            <a:spLocks noChangeArrowheads="1"/>
          </p:cNvSpPr>
          <p:nvPr/>
        </p:nvSpPr>
        <p:spPr bwMode="auto">
          <a:xfrm>
            <a:off x="407677" y="372067"/>
            <a:ext cx="11433208" cy="909427"/>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8" name="Titel 1">
            <a:extLst>
              <a:ext uri="{FF2B5EF4-FFF2-40B4-BE49-F238E27FC236}">
                <a16:creationId xmlns:a16="http://schemas.microsoft.com/office/drawing/2014/main" id="{12AC51E4-8EAD-B1EA-30A6-219C7270E467}"/>
              </a:ext>
            </a:extLst>
          </p:cNvPr>
          <p:cNvSpPr txBox="1">
            <a:spLocks/>
          </p:cNvSpPr>
          <p:nvPr/>
        </p:nvSpPr>
        <p:spPr bwMode="auto">
          <a:xfrm>
            <a:off x="572751" y="465926"/>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The impact of (</a:t>
            </a:r>
            <a:r>
              <a:rPr kumimoji="0" lang="en-US" sz="2400" b="1" i="0" u="none" strike="noStrike" kern="1200" cap="none" spc="0" normalizeH="0" baseline="0" noProof="0" dirty="0" err="1">
                <a:ln>
                  <a:noFill/>
                </a:ln>
                <a:solidFill>
                  <a:schemeClr val="bg1"/>
                </a:solidFill>
                <a:effectLst/>
                <a:uLnTx/>
                <a:uFillTx/>
                <a:ea typeface="+mj-ea"/>
                <a:cs typeface="+mj-cs"/>
              </a:rPr>
              <a:t>im</a:t>
            </a:r>
            <a:r>
              <a:rPr kumimoji="0" lang="en-US" sz="2400" b="1" i="0" u="none" strike="noStrike" kern="1200" cap="none" spc="0" normalizeH="0" baseline="0" noProof="0" dirty="0">
                <a:ln>
                  <a:noFill/>
                </a:ln>
                <a:solidFill>
                  <a:schemeClr val="bg1"/>
                </a:solidFill>
                <a:effectLst/>
                <a:uLnTx/>
                <a:uFillTx/>
                <a:ea typeface="+mj-ea"/>
                <a:cs typeface="+mj-cs"/>
              </a:rPr>
              <a:t>)mobility on origin areas in the Philippines – on an individual, family, and societal level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ea typeface="+mj-ea"/>
              <a:cs typeface="+mj-cs"/>
            </a:endParaRPr>
          </a:p>
        </p:txBody>
      </p:sp>
    </p:spTree>
    <p:extLst>
      <p:ext uri="{BB962C8B-B14F-4D97-AF65-F5344CB8AC3E}">
        <p14:creationId xmlns:p14="http://schemas.microsoft.com/office/powerpoint/2010/main" val="139813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4"/>
            <a:ext cx="11433208" cy="915228"/>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The impact of (</a:t>
            </a:r>
            <a:r>
              <a:rPr kumimoji="0" lang="en-US" sz="2400" b="1" i="0" u="none" strike="noStrike" kern="1200" cap="none" spc="0" normalizeH="0" baseline="0" noProof="0" dirty="0" err="1">
                <a:ln>
                  <a:noFill/>
                </a:ln>
                <a:solidFill>
                  <a:schemeClr val="bg1"/>
                </a:solidFill>
                <a:effectLst/>
                <a:uLnTx/>
                <a:uFillTx/>
                <a:ea typeface="+mj-ea"/>
                <a:cs typeface="+mj-cs"/>
              </a:rPr>
              <a:t>im</a:t>
            </a:r>
            <a:r>
              <a:rPr kumimoji="0" lang="en-US" sz="2400" b="1" i="0" u="none" strike="noStrike" kern="1200" cap="none" spc="0" normalizeH="0" baseline="0" noProof="0" dirty="0">
                <a:ln>
                  <a:noFill/>
                </a:ln>
                <a:solidFill>
                  <a:schemeClr val="bg1"/>
                </a:solidFill>
                <a:effectLst/>
                <a:uLnTx/>
                <a:uFillTx/>
                <a:ea typeface="+mj-ea"/>
                <a:cs typeface="+mj-cs"/>
              </a:rPr>
              <a:t>)mobility on destination areas in the Philippines – on an individual, family, and societal level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ea typeface="+mj-ea"/>
              <a:cs typeface="+mj-cs"/>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sp>
        <p:nvSpPr>
          <p:cNvPr id="40" name="Text Placeholder 1">
            <a:extLst>
              <a:ext uri="{FF2B5EF4-FFF2-40B4-BE49-F238E27FC236}">
                <a16:creationId xmlns:a16="http://schemas.microsoft.com/office/drawing/2014/main" id="{0917EF3B-CD0C-BBC2-4D27-A92B460CD216}"/>
              </a:ext>
            </a:extLst>
          </p:cNvPr>
          <p:cNvSpPr txBox="1">
            <a:spLocks/>
          </p:cNvSpPr>
          <p:nvPr/>
        </p:nvSpPr>
        <p:spPr>
          <a:xfrm>
            <a:off x="461143" y="1527142"/>
            <a:ext cx="7931744" cy="5083799"/>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r>
              <a:rPr lang="en-US" i="1" dirty="0">
                <a:latin typeface="+mj-lt"/>
              </a:rPr>
              <a:t>Are migrants better off after they make it to Metro Manila, or other urban areas?</a:t>
            </a:r>
          </a:p>
          <a:p>
            <a:pPr defTabSz="685800">
              <a:lnSpc>
                <a:spcPct val="100000"/>
              </a:lnSpc>
              <a:spcBef>
                <a:spcPts val="300"/>
              </a:spcBef>
              <a:spcAft>
                <a:spcPts val="300"/>
              </a:spcAft>
            </a:pPr>
            <a:endParaRPr lang="en-US" sz="800"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In the destination sites, migrants who are happy with their movement explained that this is founded on the </a:t>
            </a:r>
            <a:r>
              <a:rPr lang="en-US" u="sng" dirty="0">
                <a:latin typeface="+mj-lt"/>
              </a:rPr>
              <a:t>availability of education and livelihood opportunities</a:t>
            </a:r>
            <a:r>
              <a:rPr lang="en-US" dirty="0">
                <a:latin typeface="+mj-lt"/>
              </a:rPr>
              <a:t> to improve the family situation or even give back to others left behind</a:t>
            </a:r>
          </a:p>
          <a:p>
            <a:pPr defTabSz="685800">
              <a:lnSpc>
                <a:spcPct val="100000"/>
              </a:lnSpc>
              <a:spcBef>
                <a:spcPts val="300"/>
              </a:spcBef>
              <a:spcAft>
                <a:spcPts val="300"/>
              </a:spcAft>
            </a:pPr>
            <a:endParaRPr lang="en-US" sz="500"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However, not all migration stories to urban </a:t>
            </a:r>
            <a:r>
              <a:rPr lang="en-US" dirty="0" err="1">
                <a:latin typeface="+mj-lt"/>
              </a:rPr>
              <a:t>centres</a:t>
            </a:r>
            <a:r>
              <a:rPr lang="en-US" dirty="0">
                <a:latin typeface="+mj-lt"/>
              </a:rPr>
              <a:t> are success stories</a:t>
            </a:r>
          </a:p>
          <a:p>
            <a:pPr marL="584194" lvl="1" indent="-342900" defTabSz="685800">
              <a:lnSpc>
                <a:spcPct val="100000"/>
              </a:lnSpc>
              <a:spcBef>
                <a:spcPts val="300"/>
              </a:spcBef>
              <a:spcAft>
                <a:spcPts val="300"/>
              </a:spcAft>
              <a:buClr>
                <a:srgbClr val="48783F"/>
              </a:buClr>
              <a:buFont typeface="Courier New" panose="02070309020205020404" pitchFamily="49" charset="0"/>
              <a:buChar char="o"/>
            </a:pPr>
            <a:r>
              <a:rPr lang="en-US" sz="1400" dirty="0">
                <a:latin typeface="+mj-lt"/>
              </a:rPr>
              <a:t>Migrants often need </a:t>
            </a:r>
            <a:r>
              <a:rPr lang="en-US" sz="1400" u="sng" dirty="0">
                <a:latin typeface="+mj-lt"/>
              </a:rPr>
              <a:t>additional training and experience </a:t>
            </a:r>
            <a:r>
              <a:rPr lang="en-US" sz="1400" dirty="0">
                <a:latin typeface="+mj-lt"/>
              </a:rPr>
              <a:t>to work in urban areas</a:t>
            </a:r>
          </a:p>
          <a:p>
            <a:pPr marL="584194" lvl="1" indent="-342900" defTabSz="685800">
              <a:lnSpc>
                <a:spcPct val="100000"/>
              </a:lnSpc>
              <a:spcBef>
                <a:spcPts val="300"/>
              </a:spcBef>
              <a:spcAft>
                <a:spcPts val="300"/>
              </a:spcAft>
              <a:buClr>
                <a:srgbClr val="48783F"/>
              </a:buClr>
              <a:buFont typeface="Courier New" panose="02070309020205020404" pitchFamily="49" charset="0"/>
              <a:buChar char="o"/>
            </a:pPr>
            <a:r>
              <a:rPr lang="en-US" sz="1400" dirty="0"/>
              <a:t>A</a:t>
            </a:r>
            <a:r>
              <a:rPr lang="en-US" sz="1400" dirty="0">
                <a:effectLst/>
              </a:rPr>
              <a:t>rriving populations tend to take up livelihoods in the </a:t>
            </a:r>
            <a:r>
              <a:rPr lang="en-US" sz="1400" u="sng" dirty="0">
                <a:effectLst/>
              </a:rPr>
              <a:t>informal sector</a:t>
            </a:r>
          </a:p>
          <a:p>
            <a:pPr marL="584194" lvl="1" indent="-342900" defTabSz="685800">
              <a:lnSpc>
                <a:spcPct val="100000"/>
              </a:lnSpc>
              <a:spcBef>
                <a:spcPts val="300"/>
              </a:spcBef>
              <a:spcAft>
                <a:spcPts val="300"/>
              </a:spcAft>
              <a:buClr>
                <a:srgbClr val="48783F"/>
              </a:buClr>
              <a:buFont typeface="Courier New" panose="02070309020205020404" pitchFamily="49" charset="0"/>
              <a:buChar char="o"/>
            </a:pPr>
            <a:r>
              <a:rPr lang="en-US" sz="1400" dirty="0">
                <a:latin typeface="+mj-lt"/>
              </a:rPr>
              <a:t>When poor households move to cities, they tend to reside in </a:t>
            </a:r>
            <a:r>
              <a:rPr lang="en-US" sz="1400" u="sng" dirty="0">
                <a:latin typeface="+mj-lt"/>
              </a:rPr>
              <a:t>informal settlements and peripheral areas </a:t>
            </a:r>
            <a:r>
              <a:rPr lang="en-US" sz="1400" dirty="0">
                <a:latin typeface="+mj-lt"/>
              </a:rPr>
              <a:t>that are often prone to climate-related hazards</a:t>
            </a:r>
          </a:p>
          <a:p>
            <a:pPr marL="584194" lvl="1" indent="-342900" defTabSz="685800">
              <a:lnSpc>
                <a:spcPct val="100000"/>
              </a:lnSpc>
              <a:spcBef>
                <a:spcPts val="300"/>
              </a:spcBef>
              <a:spcAft>
                <a:spcPts val="300"/>
              </a:spcAft>
              <a:buClr>
                <a:srgbClr val="48783F"/>
              </a:buClr>
              <a:buFont typeface="Courier New" panose="02070309020205020404" pitchFamily="49" charset="0"/>
              <a:buChar char="o"/>
            </a:pPr>
            <a:r>
              <a:rPr lang="en-US" sz="1400" dirty="0">
                <a:latin typeface="+mj-lt"/>
              </a:rPr>
              <a:t>Socioeconomic power relations exist between original inhabitants and migrants, where </a:t>
            </a:r>
            <a:r>
              <a:rPr lang="en-US" sz="1400" u="sng" dirty="0">
                <a:latin typeface="+mj-lt"/>
              </a:rPr>
              <a:t>migrants can be socially excluded or discriminated</a:t>
            </a:r>
          </a:p>
          <a:p>
            <a:pPr marL="584194" lvl="1" indent="-342900" defTabSz="685800">
              <a:lnSpc>
                <a:spcPct val="100000"/>
              </a:lnSpc>
              <a:spcBef>
                <a:spcPts val="300"/>
              </a:spcBef>
              <a:spcAft>
                <a:spcPts val="300"/>
              </a:spcAft>
              <a:buClr>
                <a:srgbClr val="48783F"/>
              </a:buClr>
              <a:buFont typeface="Courier New" panose="02070309020205020404" pitchFamily="49" charset="0"/>
              <a:buChar char="o"/>
            </a:pPr>
            <a:r>
              <a:rPr lang="en-US" sz="1400" dirty="0">
                <a:latin typeface="+mj-lt"/>
              </a:rPr>
              <a:t>As a result, they tend to have </a:t>
            </a:r>
            <a:r>
              <a:rPr lang="en-US" sz="1400" u="sng" dirty="0">
                <a:latin typeface="+mj-lt"/>
              </a:rPr>
              <a:t>limited access to social services</a:t>
            </a:r>
            <a:r>
              <a:rPr lang="en-US" sz="1400" dirty="0">
                <a:latin typeface="+mj-lt"/>
              </a:rPr>
              <a:t>, and it is difficult for them to enter the formal sector</a:t>
            </a:r>
          </a:p>
          <a:p>
            <a:pPr lvl="1" indent="0" defTabSz="685800">
              <a:lnSpc>
                <a:spcPct val="100000"/>
              </a:lnSpc>
              <a:spcBef>
                <a:spcPts val="300"/>
              </a:spcBef>
              <a:spcAft>
                <a:spcPts val="300"/>
              </a:spcAft>
              <a:buClr>
                <a:srgbClr val="48783F"/>
              </a:buClr>
              <a:buNone/>
            </a:pPr>
            <a:endParaRPr lang="en-US" sz="500"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u="sng" dirty="0">
                <a:latin typeface="+mj-lt"/>
              </a:rPr>
              <a:t>The more people arriving, the more facilities and services will be required</a:t>
            </a:r>
            <a:r>
              <a:rPr lang="en-US" dirty="0">
                <a:latin typeface="+mj-lt"/>
              </a:rPr>
              <a:t> for housing</a:t>
            </a:r>
            <a:r>
              <a:rPr lang="en-US">
                <a:latin typeface="+mj-lt"/>
              </a:rPr>
              <a:t>, health, </a:t>
            </a:r>
            <a:r>
              <a:rPr lang="en-US" dirty="0">
                <a:latin typeface="+mj-lt"/>
              </a:rPr>
              <a:t>education, transportation and employment. This presents challenges in the provision of social services by local governments.</a:t>
            </a:r>
          </a:p>
          <a:p>
            <a:pPr marL="342900" indent="-342900" defTabSz="685800">
              <a:lnSpc>
                <a:spcPct val="100000"/>
              </a:lnSpc>
              <a:spcBef>
                <a:spcPts val="300"/>
              </a:spcBef>
              <a:spcAft>
                <a:spcPts val="300"/>
              </a:spcAft>
              <a:buFont typeface="Arial" panose="020B0604020202020204" pitchFamily="34" charset="0"/>
              <a:buChar char="•"/>
            </a:pPr>
            <a:endParaRPr lang="en-US" sz="800" dirty="0">
              <a:latin typeface="+mj-lt"/>
            </a:endParaRPr>
          </a:p>
        </p:txBody>
      </p:sp>
      <p:pic>
        <p:nvPicPr>
          <p:cNvPr id="2" name="Picture 1">
            <a:extLst>
              <a:ext uri="{FF2B5EF4-FFF2-40B4-BE49-F238E27FC236}">
                <a16:creationId xmlns:a16="http://schemas.microsoft.com/office/drawing/2014/main" id="{63CB12C1-71FE-5EA4-C9A6-BEECB75FA24A}"/>
              </a:ext>
            </a:extLst>
          </p:cNvPr>
          <p:cNvPicPr>
            <a:picLocks noChangeAspect="1"/>
          </p:cNvPicPr>
          <p:nvPr/>
        </p:nvPicPr>
        <p:blipFill>
          <a:blip r:embed="rId3"/>
          <a:stretch>
            <a:fillRect/>
          </a:stretch>
        </p:blipFill>
        <p:spPr>
          <a:xfrm>
            <a:off x="8745671" y="1881051"/>
            <a:ext cx="2936200" cy="1653517"/>
          </a:xfrm>
          <a:prstGeom prst="rect">
            <a:avLst/>
          </a:prstGeom>
        </p:spPr>
      </p:pic>
      <p:pic>
        <p:nvPicPr>
          <p:cNvPr id="4" name="Picture 3">
            <a:extLst>
              <a:ext uri="{FF2B5EF4-FFF2-40B4-BE49-F238E27FC236}">
                <a16:creationId xmlns:a16="http://schemas.microsoft.com/office/drawing/2014/main" id="{920BB7AF-91E7-52F1-AE9D-0C5F2DAAC11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745670" y="3605493"/>
            <a:ext cx="2936201" cy="1733950"/>
          </a:xfrm>
          <a:prstGeom prst="rect">
            <a:avLst/>
          </a:prstGeom>
        </p:spPr>
      </p:pic>
    </p:spTree>
    <p:extLst>
      <p:ext uri="{BB962C8B-B14F-4D97-AF65-F5344CB8AC3E}">
        <p14:creationId xmlns:p14="http://schemas.microsoft.com/office/powerpoint/2010/main" val="353611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sp>
        <p:nvSpPr>
          <p:cNvPr id="40" name="Text Placeholder 1">
            <a:extLst>
              <a:ext uri="{FF2B5EF4-FFF2-40B4-BE49-F238E27FC236}">
                <a16:creationId xmlns:a16="http://schemas.microsoft.com/office/drawing/2014/main" id="{0917EF3B-CD0C-BBC2-4D27-A92B460CD216}"/>
              </a:ext>
            </a:extLst>
          </p:cNvPr>
          <p:cNvSpPr txBox="1">
            <a:spLocks/>
          </p:cNvSpPr>
          <p:nvPr/>
        </p:nvSpPr>
        <p:spPr>
          <a:xfrm>
            <a:off x="461142" y="1300899"/>
            <a:ext cx="8388944" cy="5310042"/>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defTabSz="685800">
              <a:lnSpc>
                <a:spcPct val="100000"/>
              </a:lnSpc>
              <a:spcBef>
                <a:spcPts val="300"/>
              </a:spcBef>
              <a:spcAft>
                <a:spcPts val="300"/>
              </a:spcAft>
              <a:buClr>
                <a:srgbClr val="48783F"/>
              </a:buClr>
              <a:buNone/>
            </a:pPr>
            <a:r>
              <a:rPr lang="en-US" dirty="0">
                <a:latin typeface="+mj-lt"/>
              </a:rPr>
              <a:t>Migrants express that they look forward to going back to their origin areas because ‘home’ is different, and they feel a deep desire to be reunited with their families.</a:t>
            </a:r>
          </a:p>
          <a:p>
            <a:pPr lvl="1" indent="0" defTabSz="685800">
              <a:lnSpc>
                <a:spcPct val="100000"/>
              </a:lnSpc>
              <a:spcBef>
                <a:spcPts val="300"/>
              </a:spcBef>
              <a:spcAft>
                <a:spcPts val="300"/>
              </a:spcAft>
              <a:buClr>
                <a:srgbClr val="48783F"/>
              </a:buClr>
              <a:buNone/>
            </a:pPr>
            <a:r>
              <a:rPr lang="en-US" dirty="0">
                <a:latin typeface="+mj-lt"/>
              </a:rPr>
              <a:t>The links between </a:t>
            </a:r>
            <a:r>
              <a:rPr lang="en-US" u="sng" dirty="0">
                <a:latin typeface="+mj-lt"/>
              </a:rPr>
              <a:t>migration, gender, and family</a:t>
            </a:r>
            <a:r>
              <a:rPr lang="en-US" dirty="0">
                <a:latin typeface="+mj-lt"/>
              </a:rPr>
              <a:t> further touches upon topics such as early marriage, gender roles in the household, and the capacity of women</a:t>
            </a:r>
          </a:p>
          <a:p>
            <a:pPr defTabSz="685800">
              <a:lnSpc>
                <a:spcPct val="100000"/>
              </a:lnSpc>
              <a:spcBef>
                <a:spcPts val="300"/>
              </a:spcBef>
              <a:spcAft>
                <a:spcPts val="300"/>
              </a:spcAft>
            </a:pPr>
            <a:endParaRPr lang="en-US" sz="1100" i="1" dirty="0">
              <a:latin typeface="+mj-lt"/>
            </a:endParaRPr>
          </a:p>
          <a:p>
            <a:pPr defTabSz="685800">
              <a:lnSpc>
                <a:spcPct val="100000"/>
              </a:lnSpc>
              <a:spcBef>
                <a:spcPts val="300"/>
              </a:spcBef>
              <a:spcAft>
                <a:spcPts val="300"/>
              </a:spcAft>
            </a:pPr>
            <a:r>
              <a:rPr lang="en-US" sz="1400" i="1" dirty="0"/>
              <a:t>“It used to be very common here for girls to either get married at a very young age or move to Manila. Almost all women who left to work do so to help their family. If they stayed, they would be totally dependent on the income of their husbands, if there is any. If they go abroad or to cities, they know that people will look at them differently since they will be able to buy a house and land, and have an additional source of income apart from their husband’s.” – </a:t>
            </a:r>
            <a:r>
              <a:rPr kumimoji="0" lang="en-PH" sz="1400" i="1" u="none" strike="noStrike" kern="1200" cap="none" spc="0" normalizeH="0" baseline="0" noProof="0" dirty="0">
                <a:ln>
                  <a:noFill/>
                </a:ln>
                <a:solidFill>
                  <a:srgbClr val="48783F"/>
                </a:solidFill>
                <a:effectLst/>
                <a:uLnTx/>
                <a:uFillTx/>
                <a:cs typeface="Calibri" panose="020F0502020204030204" pitchFamily="34" charset="0"/>
                <a:sym typeface="Mukta"/>
              </a:rPr>
              <a:t>Female (34), KES, </a:t>
            </a:r>
            <a:r>
              <a:rPr kumimoji="0" lang="en-PH" sz="1400" i="1" u="none" strike="noStrike" kern="1200" cap="none" spc="0" normalizeH="0" baseline="0" noProof="0" dirty="0" err="1">
                <a:ln>
                  <a:noFill/>
                </a:ln>
                <a:solidFill>
                  <a:srgbClr val="48783F"/>
                </a:solidFill>
                <a:effectLst/>
                <a:uLnTx/>
                <a:uFillTx/>
                <a:cs typeface="Calibri" panose="020F0502020204030204" pitchFamily="34" charset="0"/>
                <a:sym typeface="Mukta"/>
              </a:rPr>
              <a:t>Salvacion</a:t>
            </a:r>
            <a:endParaRPr kumimoji="0" lang="en-PH" sz="1400" i="1" u="none" strike="noStrike" kern="1200" cap="none" spc="0" normalizeH="0" baseline="0" noProof="0" dirty="0">
              <a:ln>
                <a:noFill/>
              </a:ln>
              <a:solidFill>
                <a:srgbClr val="48783F"/>
              </a:solidFill>
              <a:effectLst/>
              <a:uLnTx/>
              <a:uFillTx/>
              <a:cs typeface="Calibri" panose="020F0502020204030204" pitchFamily="34" charset="0"/>
              <a:sym typeface="Mukta"/>
            </a:endParaRPr>
          </a:p>
          <a:p>
            <a:pPr defTabSz="685800">
              <a:lnSpc>
                <a:spcPct val="100000"/>
              </a:lnSpc>
              <a:spcBef>
                <a:spcPts val="300"/>
              </a:spcBef>
              <a:spcAft>
                <a:spcPts val="300"/>
              </a:spcAft>
            </a:pPr>
            <a:endParaRPr lang="en-PH" sz="600" i="1" dirty="0">
              <a:solidFill>
                <a:srgbClr val="48783F"/>
              </a:solidFill>
              <a:latin typeface="+mj-lt"/>
              <a:cs typeface="Calibri" panose="020F0502020204030204" pitchFamily="34" charset="0"/>
              <a:sym typeface="Mukta"/>
            </a:endParaRPr>
          </a:p>
          <a:p>
            <a:pPr defTabSz="685800">
              <a:lnSpc>
                <a:spcPct val="100000"/>
              </a:lnSpc>
              <a:spcBef>
                <a:spcPts val="300"/>
              </a:spcBef>
              <a:spcAft>
                <a:spcPts val="300"/>
              </a:spcAft>
            </a:pPr>
            <a:r>
              <a:rPr lang="en-US" sz="1400" i="1" dirty="0">
                <a:effectLst/>
                <a:latin typeface="+mj-lt"/>
              </a:rPr>
              <a:t>“My brother’s wife always has something to say to my sister, judging her for leaving her child with us to work in Manila. It is difficult to see my niece without a mother.” </a:t>
            </a:r>
            <a:r>
              <a:rPr lang="en-US" sz="1400" i="1" dirty="0">
                <a:solidFill>
                  <a:srgbClr val="48783F"/>
                </a:solidFill>
                <a:effectLst/>
                <a:latin typeface="+mj-lt"/>
              </a:rPr>
              <a:t>– Female (19), KES, </a:t>
            </a:r>
            <a:r>
              <a:rPr lang="en-US" sz="1400" i="1" dirty="0" err="1">
                <a:solidFill>
                  <a:srgbClr val="48783F"/>
                </a:solidFill>
                <a:effectLst/>
                <a:latin typeface="+mj-lt"/>
              </a:rPr>
              <a:t>Poblacion</a:t>
            </a:r>
            <a:endParaRPr lang="en-PH" sz="1400" i="1" dirty="0">
              <a:solidFill>
                <a:srgbClr val="48783F"/>
              </a:solidFill>
              <a:latin typeface="+mj-lt"/>
              <a:cs typeface="Calibri" panose="020F0502020204030204" pitchFamily="34" charset="0"/>
              <a:sym typeface="Mukta"/>
            </a:endParaRPr>
          </a:p>
          <a:p>
            <a:pPr defTabSz="685800">
              <a:lnSpc>
                <a:spcPct val="100000"/>
              </a:lnSpc>
              <a:spcBef>
                <a:spcPts val="300"/>
              </a:spcBef>
              <a:spcAft>
                <a:spcPts val="300"/>
              </a:spcAft>
            </a:pPr>
            <a:endParaRPr lang="en-US" sz="1100" dirty="0">
              <a:latin typeface="+mj-lt"/>
            </a:endParaRPr>
          </a:p>
          <a:p>
            <a:pPr marL="285750" indent="-285750" defTabSz="685800">
              <a:lnSpc>
                <a:spcPct val="100000"/>
              </a:lnSpc>
              <a:spcBef>
                <a:spcPts val="300"/>
              </a:spcBef>
              <a:spcAft>
                <a:spcPts val="300"/>
              </a:spcAft>
              <a:buFont typeface="Arial" panose="020B0604020202020204" pitchFamily="34" charset="0"/>
              <a:buChar char="•"/>
            </a:pPr>
            <a:r>
              <a:rPr lang="en-US" dirty="0">
                <a:latin typeface="+mj-lt"/>
              </a:rPr>
              <a:t>The group sessions revealed </a:t>
            </a:r>
            <a:r>
              <a:rPr lang="en-US" u="sng" dirty="0">
                <a:latin typeface="+mj-lt"/>
              </a:rPr>
              <a:t>gender roles</a:t>
            </a:r>
            <a:r>
              <a:rPr lang="en-US" dirty="0">
                <a:latin typeface="+mj-lt"/>
              </a:rPr>
              <a:t> where women tend to have the </a:t>
            </a:r>
            <a:r>
              <a:rPr lang="en-US" u="sng" dirty="0">
                <a:latin typeface="+mj-lt"/>
              </a:rPr>
              <a:t>double burden</a:t>
            </a:r>
            <a:r>
              <a:rPr lang="en-US" dirty="0">
                <a:latin typeface="+mj-lt"/>
              </a:rPr>
              <a:t> of child rearing, household chores, and earning an income to supplement </a:t>
            </a:r>
          </a:p>
          <a:p>
            <a:pPr marL="285750" indent="-285750" defTabSz="685800">
              <a:lnSpc>
                <a:spcPct val="100000"/>
              </a:lnSpc>
              <a:spcBef>
                <a:spcPts val="300"/>
              </a:spcBef>
              <a:spcAft>
                <a:spcPts val="300"/>
              </a:spcAft>
              <a:buFont typeface="Arial" panose="020B0604020202020204" pitchFamily="34" charset="0"/>
              <a:buChar char="•"/>
            </a:pPr>
            <a:r>
              <a:rPr lang="en-US" dirty="0">
                <a:latin typeface="+mj-lt"/>
              </a:rPr>
              <a:t>Fathers reported often </a:t>
            </a:r>
            <a:r>
              <a:rPr lang="en-US" u="sng" dirty="0">
                <a:latin typeface="+mj-lt"/>
              </a:rPr>
              <a:t>relaying on their daughters to take up the female gender roles</a:t>
            </a:r>
            <a:r>
              <a:rPr lang="en-US" dirty="0">
                <a:latin typeface="+mj-lt"/>
              </a:rPr>
              <a:t> of the household early on in the absence of their mother. </a:t>
            </a:r>
            <a:r>
              <a:rPr lang="en-US" u="sng" dirty="0">
                <a:latin typeface="+mj-lt"/>
              </a:rPr>
              <a:t>Similar gender roles were left behind on the sons</a:t>
            </a:r>
            <a:r>
              <a:rPr lang="en-US" dirty="0">
                <a:latin typeface="+mj-lt"/>
              </a:rPr>
              <a:t> such as by supporting and managing with stretched resources</a:t>
            </a:r>
          </a:p>
          <a:p>
            <a:pPr marL="285750" indent="-285750" defTabSz="685800">
              <a:lnSpc>
                <a:spcPct val="100000"/>
              </a:lnSpc>
              <a:spcBef>
                <a:spcPts val="300"/>
              </a:spcBef>
              <a:spcAft>
                <a:spcPts val="300"/>
              </a:spcAft>
              <a:buFont typeface="Arial" panose="020B0604020202020204" pitchFamily="34" charset="0"/>
              <a:buChar char="•"/>
            </a:pPr>
            <a:r>
              <a:rPr lang="en-US" dirty="0">
                <a:effectLst/>
              </a:rPr>
              <a:t>Many informants shared challenges such as by </a:t>
            </a:r>
            <a:r>
              <a:rPr lang="en-US" u="sng" dirty="0">
                <a:effectLst/>
              </a:rPr>
              <a:t>raising children with disabilities alone</a:t>
            </a:r>
            <a:r>
              <a:rPr lang="en-US" dirty="0">
                <a:effectLst/>
              </a:rPr>
              <a:t>, and looking after children who were prone to sickness </a:t>
            </a:r>
            <a:r>
              <a:rPr lang="en-US" u="sng" dirty="0">
                <a:effectLst/>
              </a:rPr>
              <a:t>especially in times of flood</a:t>
            </a:r>
            <a:endParaRPr lang="en-US" u="sng" dirty="0">
              <a:latin typeface="+mj-lt"/>
            </a:endParaRPr>
          </a:p>
          <a:p>
            <a:pPr defTabSz="685800">
              <a:lnSpc>
                <a:spcPct val="100000"/>
              </a:lnSpc>
              <a:spcBef>
                <a:spcPts val="300"/>
              </a:spcBef>
              <a:spcAft>
                <a:spcPts val="300"/>
              </a:spcAft>
            </a:pPr>
            <a:endParaRPr lang="en-US" dirty="0">
              <a:latin typeface="+mj-lt"/>
            </a:endParaRPr>
          </a:p>
        </p:txBody>
      </p:sp>
      <p:pic>
        <p:nvPicPr>
          <p:cNvPr id="2" name="Picture 1">
            <a:extLst>
              <a:ext uri="{FF2B5EF4-FFF2-40B4-BE49-F238E27FC236}">
                <a16:creationId xmlns:a16="http://schemas.microsoft.com/office/drawing/2014/main" id="{28A71685-4B1C-67A7-0C0D-CBA224E3A1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163624" y="1749728"/>
            <a:ext cx="2567234" cy="1881114"/>
          </a:xfrm>
          <a:prstGeom prst="rect">
            <a:avLst/>
          </a:prstGeom>
        </p:spPr>
      </p:pic>
      <p:pic>
        <p:nvPicPr>
          <p:cNvPr id="4" name="Picture 3">
            <a:extLst>
              <a:ext uri="{FF2B5EF4-FFF2-40B4-BE49-F238E27FC236}">
                <a16:creationId xmlns:a16="http://schemas.microsoft.com/office/drawing/2014/main" id="{E907516A-55A8-4FA3-FD43-51C12EC2EB8E}"/>
              </a:ext>
            </a:extLst>
          </p:cNvPr>
          <p:cNvPicPr>
            <a:picLocks noChangeAspect="1"/>
          </p:cNvPicPr>
          <p:nvPr/>
        </p:nvPicPr>
        <p:blipFill>
          <a:blip r:embed="rId4"/>
          <a:stretch>
            <a:fillRect/>
          </a:stretch>
        </p:blipFill>
        <p:spPr>
          <a:xfrm>
            <a:off x="9163624" y="3711803"/>
            <a:ext cx="2567234" cy="1925425"/>
          </a:xfrm>
          <a:prstGeom prst="rect">
            <a:avLst/>
          </a:prstGeom>
        </p:spPr>
      </p:pic>
      <p:sp>
        <p:nvSpPr>
          <p:cNvPr id="6" name="Rechteck 10">
            <a:extLst>
              <a:ext uri="{FF2B5EF4-FFF2-40B4-BE49-F238E27FC236}">
                <a16:creationId xmlns:a16="http://schemas.microsoft.com/office/drawing/2014/main" id="{603B6D9D-648C-161A-6B17-4347D37CEB00}"/>
              </a:ext>
            </a:extLst>
          </p:cNvPr>
          <p:cNvSpPr>
            <a:spLocks noChangeArrowheads="1"/>
          </p:cNvSpPr>
          <p:nvPr/>
        </p:nvSpPr>
        <p:spPr bwMode="auto">
          <a:xfrm>
            <a:off x="405865" y="376244"/>
            <a:ext cx="11433208" cy="632959"/>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7" name="Titel 1">
            <a:extLst>
              <a:ext uri="{FF2B5EF4-FFF2-40B4-BE49-F238E27FC236}">
                <a16:creationId xmlns:a16="http://schemas.microsoft.com/office/drawing/2014/main" id="{EF487A35-E3FF-AB80-F108-191A6F84CE7C}"/>
              </a:ext>
            </a:extLst>
          </p:cNvPr>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The impact of climate-induced internal migration on Filipino families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ea typeface="+mj-ea"/>
              <a:cs typeface="+mj-cs"/>
            </a:endParaRPr>
          </a:p>
        </p:txBody>
      </p:sp>
    </p:spTree>
    <p:extLst>
      <p:ext uri="{BB962C8B-B14F-4D97-AF65-F5344CB8AC3E}">
        <p14:creationId xmlns:p14="http://schemas.microsoft.com/office/powerpoint/2010/main" val="217495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B355-C633-A34E-A0BE-D06C2A40066E}"/>
              </a:ext>
            </a:extLst>
          </p:cNvPr>
          <p:cNvSpPr txBox="1">
            <a:spLocks/>
          </p:cNvSpPr>
          <p:nvPr/>
        </p:nvSpPr>
        <p:spPr>
          <a:xfrm>
            <a:off x="387628" y="251791"/>
            <a:ext cx="10515600" cy="1325563"/>
          </a:xfrm>
          <a:prstGeom prst="rect">
            <a:avLst/>
          </a:prstGeom>
        </p:spPr>
        <p:txBody>
          <a:bodyPr spcFirstLastPara="1" vert="horz" wrap="square" lIns="91425" tIns="91425" rIns="91425" bIns="91425" rtlCol="0" anchor="t" anchorCtr="0">
            <a:normAutofit/>
          </a:bodyPr>
          <a:lstStyle>
            <a:lvl1pPr lvl="0" algn="ctr" defTabSz="914400" rtl="0" eaLnBrk="1" latinLnBrk="0" hangingPunct="1">
              <a:lnSpc>
                <a:spcPct val="90000"/>
              </a:lnSpc>
              <a:spcBef>
                <a:spcPts val="0"/>
              </a:spcBef>
              <a:spcAft>
                <a:spcPts val="0"/>
              </a:spcAft>
              <a:buSzPts val="2200"/>
              <a:buNone/>
              <a:defRPr sz="2933" b="1" kern="1200">
                <a:solidFill>
                  <a:schemeClr val="tx1"/>
                </a:solidFill>
                <a:latin typeface="+mj-lt"/>
                <a:ea typeface="+mj-ea"/>
                <a:cs typeface="+mj-c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sz="4000" dirty="0">
                <a:solidFill>
                  <a:srgbClr val="48783F"/>
                </a:solidFill>
              </a:rPr>
              <a:t>Moving forward</a:t>
            </a:r>
          </a:p>
        </p:txBody>
      </p:sp>
      <p:sp>
        <p:nvSpPr>
          <p:cNvPr id="3" name="Google Shape;786;p56">
            <a:extLst>
              <a:ext uri="{FF2B5EF4-FFF2-40B4-BE49-F238E27FC236}">
                <a16:creationId xmlns:a16="http://schemas.microsoft.com/office/drawing/2014/main" id="{8B6B60B7-73AB-7D47-8BF5-3A2E7945A6DB}"/>
              </a:ext>
            </a:extLst>
          </p:cNvPr>
          <p:cNvSpPr txBox="1">
            <a:spLocks/>
          </p:cNvSpPr>
          <p:nvPr/>
        </p:nvSpPr>
        <p:spPr>
          <a:xfrm>
            <a:off x="344661" y="1654924"/>
            <a:ext cx="3033847" cy="3877304"/>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9pPr>
          </a:lstStyle>
          <a:p>
            <a:pPr algn="l"/>
            <a:r>
              <a:rPr lang="en-US" sz="1800" dirty="0"/>
              <a:t>Filipino families and vulnerable populations should be provided with platforms to increase their climate change awareness, meaningful participation in planning, and their resilience</a:t>
            </a:r>
            <a:endParaRPr lang="en-GB" sz="1800" dirty="0"/>
          </a:p>
        </p:txBody>
      </p:sp>
      <p:sp>
        <p:nvSpPr>
          <p:cNvPr id="10" name="Google Shape;788;p56">
            <a:extLst>
              <a:ext uri="{FF2B5EF4-FFF2-40B4-BE49-F238E27FC236}">
                <a16:creationId xmlns:a16="http://schemas.microsoft.com/office/drawing/2014/main" id="{00D4EF5A-175F-C646-9F4C-B4CABD083BFA}"/>
              </a:ext>
            </a:extLst>
          </p:cNvPr>
          <p:cNvSpPr txBox="1">
            <a:spLocks/>
          </p:cNvSpPr>
          <p:nvPr/>
        </p:nvSpPr>
        <p:spPr>
          <a:xfrm>
            <a:off x="7953213" y="2099428"/>
            <a:ext cx="3536421" cy="430137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PH" sz="2400" dirty="0"/>
          </a:p>
        </p:txBody>
      </p:sp>
      <p:sp>
        <p:nvSpPr>
          <p:cNvPr id="11" name="Google Shape;786;p56">
            <a:extLst>
              <a:ext uri="{FF2B5EF4-FFF2-40B4-BE49-F238E27FC236}">
                <a16:creationId xmlns:a16="http://schemas.microsoft.com/office/drawing/2014/main" id="{99DB46EC-B3C1-E64B-8CF8-7BC06E27DA96}"/>
              </a:ext>
            </a:extLst>
          </p:cNvPr>
          <p:cNvSpPr txBox="1">
            <a:spLocks/>
          </p:cNvSpPr>
          <p:nvPr/>
        </p:nvSpPr>
        <p:spPr>
          <a:xfrm>
            <a:off x="3978259" y="1654924"/>
            <a:ext cx="3334338" cy="3877304"/>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9pPr>
          </a:lstStyle>
          <a:p>
            <a:pPr algn="l"/>
            <a:r>
              <a:rPr lang="en-US" sz="1800" dirty="0"/>
              <a:t>Regular collection and analysis of disaggregated data would shape gender-responsive and inclusive local planning to better support the integration of incoming population movements.</a:t>
            </a:r>
          </a:p>
        </p:txBody>
      </p:sp>
      <p:sp>
        <p:nvSpPr>
          <p:cNvPr id="12" name="Google Shape;786;p56">
            <a:extLst>
              <a:ext uri="{FF2B5EF4-FFF2-40B4-BE49-F238E27FC236}">
                <a16:creationId xmlns:a16="http://schemas.microsoft.com/office/drawing/2014/main" id="{7D759815-AA68-604B-BB0F-9B9B50200A6B}"/>
              </a:ext>
            </a:extLst>
          </p:cNvPr>
          <p:cNvSpPr txBox="1">
            <a:spLocks/>
          </p:cNvSpPr>
          <p:nvPr/>
        </p:nvSpPr>
        <p:spPr>
          <a:xfrm>
            <a:off x="7836155" y="1655448"/>
            <a:ext cx="3770535" cy="3877304"/>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67" kern="1200">
                <a:solidFill>
                  <a:schemeClr val="tx1"/>
                </a:solidFill>
                <a:latin typeface="+mn-lt"/>
                <a:ea typeface="+mn-ea"/>
                <a:cs typeface="+mn-cs"/>
              </a:defRPr>
            </a:lvl9pPr>
          </a:lstStyle>
          <a:p>
            <a:pPr algn="l"/>
            <a:r>
              <a:rPr lang="en-GB" sz="1800" dirty="0"/>
              <a:t>Comprehensive policy frameworks on the climate-migration nexus must be prioritized, including monitoring data and impacts of rapid and slow onset events, and their relationship to human mobility through displacement, immobility and migration</a:t>
            </a:r>
          </a:p>
        </p:txBody>
      </p:sp>
      <p:sp>
        <p:nvSpPr>
          <p:cNvPr id="14" name="Rectangle 13">
            <a:extLst>
              <a:ext uri="{FF2B5EF4-FFF2-40B4-BE49-F238E27FC236}">
                <a16:creationId xmlns:a16="http://schemas.microsoft.com/office/drawing/2014/main" id="{F970AC0F-D82E-6646-BEC5-FDB77AAE8747}"/>
              </a:ext>
            </a:extLst>
          </p:cNvPr>
          <p:cNvSpPr/>
          <p:nvPr/>
        </p:nvSpPr>
        <p:spPr>
          <a:xfrm>
            <a:off x="3543300" y="1449369"/>
            <a:ext cx="94872" cy="2692400"/>
          </a:xfrm>
          <a:prstGeom prst="rect">
            <a:avLst/>
          </a:prstGeom>
          <a:solidFill>
            <a:srgbClr val="48783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783F"/>
              </a:solidFill>
            </a:endParaRPr>
          </a:p>
        </p:txBody>
      </p:sp>
      <p:sp>
        <p:nvSpPr>
          <p:cNvPr id="15" name="Rectangle 14">
            <a:extLst>
              <a:ext uri="{FF2B5EF4-FFF2-40B4-BE49-F238E27FC236}">
                <a16:creationId xmlns:a16="http://schemas.microsoft.com/office/drawing/2014/main" id="{288054DC-94C0-364A-A96C-0934C008E5ED}"/>
              </a:ext>
            </a:extLst>
          </p:cNvPr>
          <p:cNvSpPr/>
          <p:nvPr/>
        </p:nvSpPr>
        <p:spPr>
          <a:xfrm>
            <a:off x="7645400" y="1423969"/>
            <a:ext cx="94872" cy="2692400"/>
          </a:xfrm>
          <a:prstGeom prst="rect">
            <a:avLst/>
          </a:prstGeom>
          <a:solidFill>
            <a:srgbClr val="48783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783F"/>
              </a:solidFill>
            </a:endParaRPr>
          </a:p>
        </p:txBody>
      </p:sp>
      <p:sp>
        <p:nvSpPr>
          <p:cNvPr id="5" name="TextBox 4">
            <a:extLst>
              <a:ext uri="{FF2B5EF4-FFF2-40B4-BE49-F238E27FC236}">
                <a16:creationId xmlns:a16="http://schemas.microsoft.com/office/drawing/2014/main" id="{0AA8D9BB-544F-BA58-CDA8-AAB03D582496}"/>
              </a:ext>
            </a:extLst>
          </p:cNvPr>
          <p:cNvSpPr txBox="1"/>
          <p:nvPr/>
        </p:nvSpPr>
        <p:spPr>
          <a:xfrm>
            <a:off x="1214375" y="4411384"/>
            <a:ext cx="9763249" cy="1754326"/>
          </a:xfrm>
          <a:prstGeom prst="rect">
            <a:avLst/>
          </a:prstGeom>
          <a:noFill/>
        </p:spPr>
        <p:txBody>
          <a:bodyPr wrap="square">
            <a:spAutoFit/>
          </a:bodyPr>
          <a:lstStyle/>
          <a:p>
            <a:pPr marL="176219" lvl="2" indent="0" algn="ctr">
              <a:lnSpc>
                <a:spcPct val="100000"/>
              </a:lnSpc>
              <a:spcBef>
                <a:spcPts val="0"/>
              </a:spcBef>
              <a:buNone/>
            </a:pPr>
            <a:r>
              <a:rPr lang="en-US" i="1" dirty="0">
                <a:solidFill>
                  <a:schemeClr val="tx1">
                    <a:lumMod val="65000"/>
                    <a:lumOff val="35000"/>
                  </a:schemeClr>
                </a:solidFill>
              </a:rPr>
              <a:t>"If people want to move, I hope they have the support and options to do so,</a:t>
            </a:r>
          </a:p>
          <a:p>
            <a:pPr marL="176219" lvl="2" indent="0" algn="ctr">
              <a:lnSpc>
                <a:spcPct val="100000"/>
              </a:lnSpc>
              <a:spcBef>
                <a:spcPts val="0"/>
              </a:spcBef>
              <a:buNone/>
            </a:pPr>
            <a:r>
              <a:rPr lang="en-US" i="1" dirty="0">
                <a:solidFill>
                  <a:schemeClr val="tx1">
                    <a:lumMod val="65000"/>
                    <a:lumOff val="35000"/>
                  </a:schemeClr>
                </a:solidFill>
              </a:rPr>
              <a:t>such as through financial assistance in relocation and capacity building in migration. </a:t>
            </a:r>
          </a:p>
          <a:p>
            <a:pPr marL="176219" lvl="2" indent="0" algn="ctr">
              <a:lnSpc>
                <a:spcPct val="100000"/>
              </a:lnSpc>
              <a:spcBef>
                <a:spcPts val="0"/>
              </a:spcBef>
              <a:buNone/>
            </a:pPr>
            <a:r>
              <a:rPr lang="en-US" i="1" dirty="0">
                <a:solidFill>
                  <a:schemeClr val="tx1">
                    <a:lumMod val="65000"/>
                    <a:lumOff val="35000"/>
                  </a:schemeClr>
                </a:solidFill>
              </a:rPr>
              <a:t>If people want to stay, I hope we can have support in improving what we have in the farm.”</a:t>
            </a:r>
          </a:p>
          <a:p>
            <a:pPr marL="176219" lvl="2" indent="0" algn="ctr">
              <a:lnSpc>
                <a:spcPct val="100000"/>
              </a:lnSpc>
              <a:spcBef>
                <a:spcPts val="0"/>
              </a:spcBef>
              <a:buNone/>
            </a:pPr>
            <a:endParaRPr lang="en-US" b="1" i="1" dirty="0">
              <a:solidFill>
                <a:schemeClr val="tx1">
                  <a:lumMod val="65000"/>
                  <a:lumOff val="35000"/>
                </a:schemeClr>
              </a:solidFill>
            </a:endParaRPr>
          </a:p>
          <a:p>
            <a:pPr marL="176219" lvl="2" indent="0" algn="ctr">
              <a:lnSpc>
                <a:spcPct val="100000"/>
              </a:lnSpc>
              <a:spcBef>
                <a:spcPts val="0"/>
              </a:spcBef>
              <a:buNone/>
            </a:pPr>
            <a:r>
              <a:rPr lang="en-US" sz="1600" b="1" dirty="0">
                <a:solidFill>
                  <a:schemeClr val="tx1">
                    <a:lumMod val="75000"/>
                    <a:lumOff val="25000"/>
                  </a:schemeClr>
                </a:solidFill>
              </a:rPr>
              <a:t>The IMPACT study on HMCCC emphasizes the hope that adaptation and migration</a:t>
            </a:r>
          </a:p>
          <a:p>
            <a:pPr marL="176219" lvl="2" indent="0" algn="ctr">
              <a:lnSpc>
                <a:spcPct val="100000"/>
              </a:lnSpc>
              <a:spcBef>
                <a:spcPts val="0"/>
              </a:spcBef>
              <a:buNone/>
            </a:pPr>
            <a:r>
              <a:rPr lang="en-US" sz="1600" b="1" dirty="0">
                <a:solidFill>
                  <a:schemeClr val="tx1">
                    <a:lumMod val="75000"/>
                    <a:lumOff val="25000"/>
                  </a:schemeClr>
                </a:solidFill>
              </a:rPr>
              <a:t>will be more of a choice – one that they are supported to make.</a:t>
            </a:r>
            <a:endParaRPr lang="en-US" sz="1600" b="1" i="1" dirty="0">
              <a:solidFill>
                <a:schemeClr val="tx1">
                  <a:lumMod val="75000"/>
                  <a:lumOff val="25000"/>
                </a:schemeClr>
              </a:solidFill>
            </a:endParaRPr>
          </a:p>
        </p:txBody>
      </p:sp>
    </p:spTree>
    <p:extLst>
      <p:ext uri="{BB962C8B-B14F-4D97-AF65-F5344CB8AC3E}">
        <p14:creationId xmlns:p14="http://schemas.microsoft.com/office/powerpoint/2010/main" val="3902550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5572B6-9576-007B-24B9-89C913F0F3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Layer>
                </a14:imgProps>
              </a:ext>
            </a:extLst>
          </a:blip>
          <a:srcRect l="781" r="1996"/>
          <a:stretch/>
        </p:blipFill>
        <p:spPr>
          <a:xfrm>
            <a:off x="1191985" y="397838"/>
            <a:ext cx="9808029" cy="5517016"/>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5F3FB3F6-4CA3-2F83-2CAD-5F6BBCC821C3}"/>
              </a:ext>
            </a:extLst>
          </p:cNvPr>
          <p:cNvPicPr>
            <a:picLocks noChangeAspect="1"/>
          </p:cNvPicPr>
          <p:nvPr/>
        </p:nvPicPr>
        <p:blipFill rotWithShape="1">
          <a:blip r:embed="rId4">
            <a:extLst>
              <a:ext uri="{28A0092B-C50C-407E-A947-70E740481C1C}">
                <a14:useLocalDpi xmlns:a14="http://schemas.microsoft.com/office/drawing/2010/main" val="0"/>
              </a:ext>
            </a:extLst>
          </a:blip>
          <a:srcRect l="4296" t="3768" r="4058" b="23981"/>
          <a:stretch/>
        </p:blipFill>
        <p:spPr>
          <a:xfrm>
            <a:off x="1854200" y="2451100"/>
            <a:ext cx="3035300" cy="2975172"/>
          </a:xfrm>
          <a:prstGeom prst="rect">
            <a:avLst/>
          </a:prstGeom>
        </p:spPr>
      </p:pic>
    </p:spTree>
    <p:extLst>
      <p:ext uri="{BB962C8B-B14F-4D97-AF65-F5344CB8AC3E}">
        <p14:creationId xmlns:p14="http://schemas.microsoft.com/office/powerpoint/2010/main" val="38932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FA83-3354-1644-9ACA-F3C475A2E4FE}"/>
              </a:ext>
            </a:extLst>
          </p:cNvPr>
          <p:cNvSpPr>
            <a:spLocks noGrp="1"/>
          </p:cNvSpPr>
          <p:nvPr>
            <p:ph type="title"/>
          </p:nvPr>
        </p:nvSpPr>
        <p:spPr/>
        <p:txBody>
          <a:bodyPr/>
          <a:lstStyle/>
          <a:p>
            <a:r>
              <a:rPr lang="en-US" dirty="0">
                <a:solidFill>
                  <a:schemeClr val="tx1">
                    <a:lumMod val="65000"/>
                    <a:lumOff val="35000"/>
                  </a:schemeClr>
                </a:solidFill>
              </a:rPr>
              <a:t>References</a:t>
            </a:r>
          </a:p>
        </p:txBody>
      </p:sp>
      <p:sp>
        <p:nvSpPr>
          <p:cNvPr id="3" name="Content Placeholder 2">
            <a:extLst>
              <a:ext uri="{FF2B5EF4-FFF2-40B4-BE49-F238E27FC236}">
                <a16:creationId xmlns:a16="http://schemas.microsoft.com/office/drawing/2014/main" id="{AAEC7DA1-66E4-994A-93B8-DD24CEEF9A2B}"/>
              </a:ext>
            </a:extLst>
          </p:cNvPr>
          <p:cNvSpPr>
            <a:spLocks noGrp="1"/>
          </p:cNvSpPr>
          <p:nvPr>
            <p:ph idx="1"/>
          </p:nvPr>
        </p:nvSpPr>
        <p:spPr>
          <a:xfrm>
            <a:off x="838200" y="1690688"/>
            <a:ext cx="10515600" cy="4351338"/>
          </a:xfrm>
        </p:spPr>
        <p:txBody>
          <a:bodyPr>
            <a:normAutofit fontScale="55000" lnSpcReduction="20000"/>
          </a:bodyPr>
          <a:lstStyle/>
          <a:p>
            <a:pPr marL="0" indent="0">
              <a:buNone/>
            </a:pPr>
            <a:r>
              <a:rPr lang="en-US" sz="2600" dirty="0"/>
              <a:t>Climate Change Commission (2014). Second National Communication to the UNFCCC. Philippines. CCC, Manila. </a:t>
            </a:r>
          </a:p>
          <a:p>
            <a:pPr marL="0" indent="0">
              <a:buNone/>
            </a:pPr>
            <a:endParaRPr lang="en-US" sz="2600" dirty="0"/>
          </a:p>
          <a:p>
            <a:pPr marL="0" indent="0">
              <a:buNone/>
            </a:pPr>
            <a:r>
              <a:rPr lang="en-US" sz="2600" dirty="0"/>
              <a:t>Cruz, R. V., </a:t>
            </a:r>
            <a:r>
              <a:rPr lang="en-US" sz="2600" dirty="0" err="1"/>
              <a:t>Harasawa</a:t>
            </a:r>
            <a:r>
              <a:rPr lang="en-US" sz="2600" dirty="0"/>
              <a:t>, H., Lal, M., Wu, S., </a:t>
            </a:r>
            <a:r>
              <a:rPr lang="en-US" sz="2600" dirty="0" err="1"/>
              <a:t>Anokhin</a:t>
            </a:r>
            <a:r>
              <a:rPr lang="en-US" sz="2600" dirty="0"/>
              <a:t>, Y., </a:t>
            </a:r>
            <a:r>
              <a:rPr lang="en-US" sz="2600" dirty="0" err="1"/>
              <a:t>Punsalmaa</a:t>
            </a:r>
            <a:r>
              <a:rPr lang="en-US" sz="2600" dirty="0"/>
              <a:t>, B., &amp; </a:t>
            </a:r>
            <a:r>
              <a:rPr lang="en-US" sz="2600" dirty="0" err="1"/>
              <a:t>Huu</a:t>
            </a:r>
            <a:r>
              <a:rPr lang="en-US" sz="2600" dirty="0"/>
              <a:t> </a:t>
            </a:r>
            <a:r>
              <a:rPr lang="en-US" sz="2600" dirty="0" err="1"/>
              <a:t>Ninh</a:t>
            </a:r>
            <a:r>
              <a:rPr lang="en-US" sz="2600" dirty="0"/>
              <a:t>, N. (2007). Asia. In M. L. Parry, O. F. </a:t>
            </a:r>
            <a:r>
              <a:rPr lang="en-US" sz="2600" dirty="0" err="1"/>
              <a:t>Canziani</a:t>
            </a:r>
            <a:r>
              <a:rPr lang="en-US" sz="2600" dirty="0"/>
              <a:t>, J. P. </a:t>
            </a:r>
            <a:r>
              <a:rPr lang="en-US" sz="2600" dirty="0" err="1"/>
              <a:t>Palutikof</a:t>
            </a:r>
            <a:r>
              <a:rPr lang="en-US" sz="2600" dirty="0"/>
              <a:t>, P. J. van der Linden, &amp; C. E. Hanson (Eds.). Climate change 2007: Impacts, adaptation and vulnerability. Contribution of Working Group II to the Fourth Assessment Report of the Intergovernmental Panel on Climate Change (pp. 469-506). Cambridge University Press, Cambridge. </a:t>
            </a:r>
          </a:p>
          <a:p>
            <a:pPr marL="0" indent="0">
              <a:buNone/>
            </a:pPr>
            <a:endParaRPr lang="en-US" sz="2600" dirty="0"/>
          </a:p>
          <a:p>
            <a:pPr marL="0" indent="0">
              <a:buNone/>
            </a:pPr>
            <a:r>
              <a:rPr lang="en-US" sz="2600" dirty="0"/>
              <a:t>Cruz et al. 2013 Cruz, F. T., </a:t>
            </a:r>
            <a:r>
              <a:rPr lang="en-US" sz="2600" dirty="0" err="1"/>
              <a:t>Narisma</a:t>
            </a:r>
            <a:r>
              <a:rPr lang="en-US" sz="2600" dirty="0"/>
              <a:t>, G. T., Villafuerte II, M. Q., Cheng Chua, K. U. &amp; </a:t>
            </a:r>
            <a:r>
              <a:rPr lang="en-US" sz="2600" dirty="0" err="1"/>
              <a:t>Olaguera</a:t>
            </a:r>
            <a:r>
              <a:rPr lang="en-US" sz="2600" dirty="0"/>
              <a:t>, L. M. (2013). A climatological analysis of the southwest monsoon rainfall in the Philippines. Atmospheric Research, 122, 609–616. </a:t>
            </a:r>
          </a:p>
          <a:p>
            <a:pPr marL="0" indent="0">
              <a:buNone/>
            </a:pPr>
            <a:endParaRPr lang="en-PH" sz="2600" dirty="0"/>
          </a:p>
          <a:p>
            <a:pPr marL="0" indent="0">
              <a:buNone/>
            </a:pPr>
            <a:r>
              <a:rPr lang="en-PH" sz="2600" dirty="0" err="1"/>
              <a:t>Germanwatch</a:t>
            </a:r>
            <a:r>
              <a:rPr lang="en-PH" sz="2600" dirty="0"/>
              <a:t> (2018). Global climate risk index 2018. </a:t>
            </a:r>
            <a:r>
              <a:rPr lang="en-PH" sz="2600" dirty="0" err="1"/>
              <a:t>Germanwatch</a:t>
            </a:r>
            <a:r>
              <a:rPr lang="en-PH" sz="2600" dirty="0"/>
              <a:t>, Bonn. </a:t>
            </a:r>
          </a:p>
          <a:p>
            <a:pPr marL="0" indent="0">
              <a:buNone/>
            </a:pPr>
            <a:endParaRPr lang="en-US" sz="2600" dirty="0"/>
          </a:p>
          <a:p>
            <a:pPr marL="0" indent="0">
              <a:buNone/>
            </a:pPr>
            <a:r>
              <a:rPr lang="en-US" sz="2600" dirty="0"/>
              <a:t>Jose, A. M. and Cruz, N. A. (1999). Climate change impacts and responses in the Philippines: Water resources. Climate Research, 12, 77–84. </a:t>
            </a:r>
          </a:p>
          <a:p>
            <a:pPr marL="0" indent="0">
              <a:buNone/>
            </a:pPr>
            <a:endParaRPr lang="en-US" sz="2600" dirty="0"/>
          </a:p>
          <a:p>
            <a:pPr marL="0" indent="0">
              <a:buNone/>
            </a:pPr>
            <a:r>
              <a:rPr lang="en-US" sz="2600" dirty="0"/>
              <a:t>Philippines Statistics Authority (PSA) and University of the Philippines Population Institute (</a:t>
            </a:r>
            <a:r>
              <a:rPr lang="en-US" sz="2600"/>
              <a:t>UPPI) </a:t>
            </a:r>
            <a:r>
              <a:rPr lang="en-US" sz="2600" dirty="0"/>
              <a:t>(2019). 2018 National Migration Survey. PSA and UPPI, Quezon City. </a:t>
            </a:r>
          </a:p>
          <a:p>
            <a:pPr marL="0" indent="0">
              <a:buNone/>
            </a:pPr>
            <a:endParaRPr lang="en-PH" sz="2600" dirty="0"/>
          </a:p>
          <a:p>
            <a:pPr marL="0" indent="0">
              <a:buNone/>
            </a:pPr>
            <a:r>
              <a:rPr lang="en-PH" sz="2600" dirty="0"/>
              <a:t>Quisumbing, A. and McNiven, S. (2010). Moving forward, looking back: The impact of migration and remittances on assets, consumption, and credit constraints in the rural Philippines. The Journal of Development Studies 46 (1), 91-113. </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231003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256C-2297-E24D-8FA5-D7D32ADD7954}"/>
              </a:ext>
            </a:extLst>
          </p:cNvPr>
          <p:cNvSpPr>
            <a:spLocks noGrp="1"/>
          </p:cNvSpPr>
          <p:nvPr>
            <p:ph type="title"/>
          </p:nvPr>
        </p:nvSpPr>
        <p:spPr>
          <a:xfrm>
            <a:off x="486508" y="27501"/>
            <a:ext cx="10515600" cy="993234"/>
          </a:xfrm>
        </p:spPr>
        <p:txBody>
          <a:bodyPr>
            <a:normAutofit/>
          </a:bodyPr>
          <a:lstStyle/>
          <a:p>
            <a:r>
              <a:rPr lang="en-US" sz="2800" dirty="0">
                <a:solidFill>
                  <a:schemeClr val="bg2">
                    <a:lumMod val="25000"/>
                  </a:schemeClr>
                </a:solidFill>
              </a:rPr>
              <a:t>Acknowledgments</a:t>
            </a:r>
          </a:p>
        </p:txBody>
      </p:sp>
      <p:sp>
        <p:nvSpPr>
          <p:cNvPr id="3" name="Content Placeholder 2">
            <a:extLst>
              <a:ext uri="{FF2B5EF4-FFF2-40B4-BE49-F238E27FC236}">
                <a16:creationId xmlns:a16="http://schemas.microsoft.com/office/drawing/2014/main" id="{DBA64129-277A-EA47-B8A7-B25BEC4ECA5C}"/>
              </a:ext>
            </a:extLst>
          </p:cNvPr>
          <p:cNvSpPr>
            <a:spLocks noGrp="1"/>
          </p:cNvSpPr>
          <p:nvPr>
            <p:ph idx="1"/>
          </p:nvPr>
        </p:nvSpPr>
        <p:spPr>
          <a:xfrm>
            <a:off x="486508" y="2202872"/>
            <a:ext cx="10910362" cy="4426527"/>
          </a:xfrm>
        </p:spPr>
        <p:txBody>
          <a:bodyPr>
            <a:normAutofit/>
          </a:bodyPr>
          <a:lstStyle/>
          <a:p>
            <a:pPr marL="0" indent="0">
              <a:buNone/>
            </a:pPr>
            <a:endParaRPr lang="en-US" sz="1600" dirty="0"/>
          </a:p>
          <a:p>
            <a:pPr marL="0" indent="0">
              <a:buNone/>
            </a:pPr>
            <a:r>
              <a:rPr lang="en-US" sz="1600" dirty="0"/>
              <a:t>Ms. Sabrina Zwick, Dr. Robert Oakes, and Dr. </a:t>
            </a:r>
            <a:r>
              <a:rPr lang="en-US" sz="1600" dirty="0" err="1"/>
              <a:t>Kees</a:t>
            </a:r>
            <a:r>
              <a:rPr lang="en-US" sz="1600" dirty="0"/>
              <a:t> van der </a:t>
            </a:r>
            <a:r>
              <a:rPr lang="en-US" sz="1600" dirty="0" err="1"/>
              <a:t>Geest</a:t>
            </a:r>
            <a:r>
              <a:rPr lang="en-US" sz="1600" dirty="0"/>
              <a:t>, United Nations University’s Institute for Environment and Human Security.</a:t>
            </a:r>
          </a:p>
          <a:p>
            <a:pPr marL="0" indent="0">
              <a:buNone/>
            </a:pPr>
            <a:endParaRPr lang="en-US" sz="1600" dirty="0"/>
          </a:p>
          <a:p>
            <a:pPr marL="0" indent="0">
              <a:buNone/>
            </a:pPr>
            <a:r>
              <a:rPr lang="en-US" sz="1600" dirty="0"/>
              <a:t>Dr. </a:t>
            </a:r>
            <a:r>
              <a:rPr lang="en-US" sz="1600" dirty="0" err="1"/>
              <a:t>Nimfa</a:t>
            </a:r>
            <a:r>
              <a:rPr lang="en-US" sz="1600" dirty="0"/>
              <a:t> </a:t>
            </a:r>
            <a:r>
              <a:rPr lang="en-US" sz="1600" dirty="0" err="1"/>
              <a:t>Ogena</a:t>
            </a:r>
            <a:r>
              <a:rPr lang="en-US" sz="1600" dirty="0"/>
              <a:t> (University of the Philippines Population Institute), Jorge </a:t>
            </a:r>
            <a:r>
              <a:rPr lang="en-US" sz="1600" dirty="0" err="1"/>
              <a:t>Ebay</a:t>
            </a:r>
            <a:r>
              <a:rPr lang="en-US" sz="1600" dirty="0"/>
              <a:t> (University of the Philippines-Visayas), and Dr. Emma </a:t>
            </a:r>
            <a:r>
              <a:rPr lang="en-US" sz="1600" dirty="0" err="1"/>
              <a:t>Porio</a:t>
            </a:r>
            <a:r>
              <a:rPr lang="en-US" sz="1600" dirty="0"/>
              <a:t> (Ateneo de Manila University).</a:t>
            </a:r>
          </a:p>
          <a:p>
            <a:pPr marL="0" indent="0">
              <a:buNone/>
            </a:pPr>
            <a:endParaRPr lang="en-US" sz="1600" dirty="0"/>
          </a:p>
          <a:p>
            <a:pPr marL="0" indent="0">
              <a:buNone/>
            </a:pPr>
            <a:r>
              <a:rPr lang="en-US" sz="1600" dirty="0" err="1"/>
              <a:t>Arjay</a:t>
            </a:r>
            <a:r>
              <a:rPr lang="en-US" sz="1600" dirty="0"/>
              <a:t> </a:t>
            </a:r>
            <a:r>
              <a:rPr lang="en-US" sz="1600" dirty="0" err="1"/>
              <a:t>Dineros</a:t>
            </a:r>
            <a:r>
              <a:rPr lang="en-US" sz="1600" dirty="0"/>
              <a:t>, Julie Anne Dela Cruz, Francis Sy, Dr. Richelle </a:t>
            </a:r>
            <a:r>
              <a:rPr lang="en-US" sz="1600" dirty="0" err="1"/>
              <a:t>Verdeprado</a:t>
            </a:r>
            <a:r>
              <a:rPr lang="en-US" sz="1600" dirty="0"/>
              <a:t>, Seth </a:t>
            </a:r>
            <a:r>
              <a:rPr lang="en-US" sz="1600" dirty="0" err="1"/>
              <a:t>Barce</a:t>
            </a:r>
            <a:r>
              <a:rPr lang="en-US" sz="1600" dirty="0"/>
              <a:t>, Leonarda Murillo, Hannah </a:t>
            </a:r>
            <a:r>
              <a:rPr lang="en-US" sz="1600" dirty="0" err="1"/>
              <a:t>Hipe</a:t>
            </a:r>
            <a:r>
              <a:rPr lang="en-US" sz="1600" dirty="0"/>
              <a:t>, Leanna </a:t>
            </a:r>
            <a:r>
              <a:rPr lang="en-US" sz="1600" dirty="0" err="1"/>
              <a:t>Catamora</a:t>
            </a:r>
            <a:r>
              <a:rPr lang="en-US" sz="1600" dirty="0"/>
              <a:t>, Gloria Amor Paredes, and Mary Jill Banta.</a:t>
            </a:r>
          </a:p>
          <a:p>
            <a:pPr marL="0" indent="0">
              <a:buNone/>
            </a:pPr>
            <a:endParaRPr lang="en-US" sz="1600" dirty="0"/>
          </a:p>
          <a:p>
            <a:pPr marL="0" indent="0">
              <a:buNone/>
            </a:pPr>
            <a:r>
              <a:rPr lang="en-US" sz="1600" dirty="0"/>
              <a:t>Coastal Cities at Risk in the Philippines Project, Ateneo de Manila University (Dr. Emma </a:t>
            </a:r>
            <a:r>
              <a:rPr lang="en-US" sz="1600" dirty="0" err="1"/>
              <a:t>Porio</a:t>
            </a:r>
            <a:r>
              <a:rPr lang="en-US" sz="1600" dirty="0"/>
              <a:t>), Visayas State University (Prof. Maria Aurora Teresita </a:t>
            </a:r>
            <a:r>
              <a:rPr lang="en-US" sz="1600" dirty="0" err="1"/>
              <a:t>Tabada</a:t>
            </a:r>
            <a:r>
              <a:rPr lang="en-US" sz="1600" dirty="0"/>
              <a:t>), and University of Southern Mindanao (</a:t>
            </a:r>
            <a:r>
              <a:rPr lang="en-US" sz="1600" dirty="0" err="1"/>
              <a:t>Amme</a:t>
            </a:r>
            <a:r>
              <a:rPr lang="en-US" sz="1600" dirty="0"/>
              <a:t> Rose </a:t>
            </a:r>
            <a:r>
              <a:rPr lang="en-US" sz="1600" dirty="0" err="1"/>
              <a:t>Blonto</a:t>
            </a:r>
            <a:r>
              <a:rPr lang="en-US" sz="1600" dirty="0"/>
              <a:t>).</a:t>
            </a:r>
          </a:p>
          <a:p>
            <a:pPr marL="0" indent="0">
              <a:buNone/>
            </a:pPr>
            <a:endParaRPr lang="en-US" sz="1600" dirty="0"/>
          </a:p>
          <a:p>
            <a:pPr marL="0" indent="0">
              <a:buNone/>
            </a:pPr>
            <a:r>
              <a:rPr lang="en-US" sz="1600" dirty="0"/>
              <a:t>Thea </a:t>
            </a:r>
            <a:r>
              <a:rPr lang="en-US" sz="1600" dirty="0" err="1"/>
              <a:t>Kersti</a:t>
            </a:r>
            <a:r>
              <a:rPr lang="en-US" sz="1600" dirty="0"/>
              <a:t> </a:t>
            </a:r>
            <a:r>
              <a:rPr lang="en-US" sz="1600" dirty="0" err="1"/>
              <a:t>Tandog</a:t>
            </a:r>
            <a:r>
              <a:rPr lang="en-US" sz="1600" dirty="0"/>
              <a:t> (University of the Philippines Mindanao) and </a:t>
            </a:r>
            <a:r>
              <a:rPr lang="en-US" sz="1600" dirty="0" err="1"/>
              <a:t>Florenz</a:t>
            </a:r>
            <a:r>
              <a:rPr lang="en-US" sz="1600" dirty="0"/>
              <a:t> Dean Cojuangco (National Resilience Council).</a:t>
            </a:r>
          </a:p>
        </p:txBody>
      </p:sp>
      <p:pic>
        <p:nvPicPr>
          <p:cNvPr id="8" name="Picture 7">
            <a:extLst>
              <a:ext uri="{FF2B5EF4-FFF2-40B4-BE49-F238E27FC236}">
                <a16:creationId xmlns:a16="http://schemas.microsoft.com/office/drawing/2014/main" id="{F7B00801-AF29-2A48-ADC7-D677B232A5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89727" y="1330036"/>
            <a:ext cx="1652476" cy="831272"/>
          </a:xfrm>
          <a:prstGeom prst="rect">
            <a:avLst/>
          </a:prstGeom>
          <a:noFill/>
          <a:ln>
            <a:noFill/>
          </a:ln>
        </p:spPr>
      </p:pic>
      <p:pic>
        <p:nvPicPr>
          <p:cNvPr id="9" name="Picture 8">
            <a:extLst>
              <a:ext uri="{FF2B5EF4-FFF2-40B4-BE49-F238E27FC236}">
                <a16:creationId xmlns:a16="http://schemas.microsoft.com/office/drawing/2014/main" id="{BA256E22-FF77-AA40-A024-39E292A14D96}"/>
              </a:ext>
            </a:extLst>
          </p:cNvPr>
          <p:cNvPicPr/>
          <p:nvPr/>
        </p:nvPicPr>
        <p:blipFill>
          <a:blip r:embed="rId3">
            <a:extLst>
              <a:ext uri="{28A0092B-C50C-407E-A947-70E740481C1C}">
                <a14:useLocalDpi xmlns:a14="http://schemas.microsoft.com/office/drawing/2010/main" val="0"/>
              </a:ext>
            </a:extLst>
          </a:blip>
          <a:stretch>
            <a:fillRect/>
          </a:stretch>
        </p:blipFill>
        <p:spPr>
          <a:xfrm>
            <a:off x="1341063" y="1259870"/>
            <a:ext cx="2405663" cy="943002"/>
          </a:xfrm>
          <a:prstGeom prst="rect">
            <a:avLst/>
          </a:prstGeom>
        </p:spPr>
      </p:pic>
      <p:pic>
        <p:nvPicPr>
          <p:cNvPr id="10" name="Picture 9">
            <a:extLst>
              <a:ext uri="{FF2B5EF4-FFF2-40B4-BE49-F238E27FC236}">
                <a16:creationId xmlns:a16="http://schemas.microsoft.com/office/drawing/2014/main" id="{AE305D65-C903-F447-AD36-4E7BE75B9337}"/>
              </a:ext>
            </a:extLst>
          </p:cNvPr>
          <p:cNvPicPr/>
          <p:nvPr/>
        </p:nvPicPr>
        <p:blipFill>
          <a:blip r:embed="rId4">
            <a:extLst>
              <a:ext uri="{28A0092B-C50C-407E-A947-70E740481C1C}">
                <a14:useLocalDpi xmlns:a14="http://schemas.microsoft.com/office/drawing/2010/main" val="0"/>
              </a:ext>
            </a:extLst>
          </a:blip>
          <a:stretch>
            <a:fillRect/>
          </a:stretch>
        </p:blipFill>
        <p:spPr>
          <a:xfrm>
            <a:off x="8531679" y="1524001"/>
            <a:ext cx="1851375" cy="423492"/>
          </a:xfrm>
          <a:prstGeom prst="rect">
            <a:avLst/>
          </a:prstGeom>
        </p:spPr>
      </p:pic>
    </p:spTree>
    <p:extLst>
      <p:ext uri="{BB962C8B-B14F-4D97-AF65-F5344CB8AC3E}">
        <p14:creationId xmlns:p14="http://schemas.microsoft.com/office/powerpoint/2010/main" val="1884800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79B396-22A1-F8A6-A9E8-290B54B8E007}"/>
              </a:ext>
            </a:extLst>
          </p:cNvPr>
          <p:cNvPicPr>
            <a:picLocks noChangeAspect="1"/>
          </p:cNvPicPr>
          <p:nvPr/>
        </p:nvPicPr>
        <p:blipFill>
          <a:blip r:embed="rId2"/>
          <a:srcRect t="21443"/>
          <a:stretch/>
        </p:blipFill>
        <p:spPr>
          <a:xfrm>
            <a:off x="0" y="1470580"/>
            <a:ext cx="12192000" cy="5387419"/>
          </a:xfrm>
          <a:prstGeom prst="rect">
            <a:avLst/>
          </a:prstGeom>
        </p:spPr>
      </p:pic>
      <p:sp>
        <p:nvSpPr>
          <p:cNvPr id="2" name="Title 2">
            <a:extLst>
              <a:ext uri="{FF2B5EF4-FFF2-40B4-BE49-F238E27FC236}">
                <a16:creationId xmlns:a16="http://schemas.microsoft.com/office/drawing/2014/main" id="{2D7EE039-E9A9-1225-ED12-DB50434628AD}"/>
              </a:ext>
            </a:extLst>
          </p:cNvPr>
          <p:cNvSpPr txBox="1">
            <a:spLocks/>
          </p:cNvSpPr>
          <p:nvPr/>
        </p:nvSpPr>
        <p:spPr bwMode="gray">
          <a:xfrm>
            <a:off x="730408" y="1036631"/>
            <a:ext cx="11343937" cy="433949"/>
          </a:xfrm>
          <a:prstGeom prst="rect">
            <a:avLst/>
          </a:prstGeom>
        </p:spPr>
        <p:txBody>
          <a:bodyPr vert="horz" lIns="0" tIns="0" rIns="72000" bIns="0" rtlCol="0" anchor="b">
            <a:noAutofit/>
          </a:bodyPr>
          <a:lstStyle>
            <a:lvl1pPr algn="ctr" defTabSz="914377" rtl="0" eaLnBrk="1" latinLnBrk="0" hangingPunct="1">
              <a:lnSpc>
                <a:spcPct val="90000"/>
              </a:lnSpc>
              <a:spcBef>
                <a:spcPct val="0"/>
              </a:spcBef>
              <a:buNone/>
              <a:defRPr sz="6000" b="1" kern="1200" cap="none" baseline="0">
                <a:solidFill>
                  <a:schemeClr val="tx1"/>
                </a:solidFill>
                <a:latin typeface="+mj-lt"/>
                <a:ea typeface="+mj-ea"/>
                <a:cs typeface="+mj-cs"/>
              </a:defRPr>
            </a:lvl1pPr>
          </a:lstStyle>
          <a:p>
            <a:pPr algn="l"/>
            <a:r>
              <a:rPr lang="en-US" sz="3600" dirty="0">
                <a:solidFill>
                  <a:srgbClr val="48783F"/>
                </a:solidFill>
              </a:rPr>
              <a:t>Thank you! Let’s work together!</a:t>
            </a:r>
            <a:endParaRPr lang="en-GB" sz="3600" dirty="0">
              <a:solidFill>
                <a:srgbClr val="48783F"/>
              </a:solidFill>
            </a:endParaRPr>
          </a:p>
        </p:txBody>
      </p:sp>
      <p:sp>
        <p:nvSpPr>
          <p:cNvPr id="4" name="Text Placeholder 1">
            <a:extLst>
              <a:ext uri="{FF2B5EF4-FFF2-40B4-BE49-F238E27FC236}">
                <a16:creationId xmlns:a16="http://schemas.microsoft.com/office/drawing/2014/main" id="{BBBFDBC3-E2A7-3A83-DC40-EE9D00310611}"/>
              </a:ext>
            </a:extLst>
          </p:cNvPr>
          <p:cNvSpPr txBox="1">
            <a:spLocks/>
          </p:cNvSpPr>
          <p:nvPr/>
        </p:nvSpPr>
        <p:spPr>
          <a:xfrm>
            <a:off x="730408" y="1568973"/>
            <a:ext cx="10860210" cy="4153134"/>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endParaRPr lang="en-US" dirty="0">
              <a:latin typeface="+mj-lt"/>
            </a:endParaRPr>
          </a:p>
          <a:p>
            <a:pPr defTabSz="685800">
              <a:lnSpc>
                <a:spcPct val="100000"/>
              </a:lnSpc>
              <a:spcBef>
                <a:spcPts val="300"/>
              </a:spcBef>
              <a:spcAft>
                <a:spcPts val="300"/>
              </a:spcAft>
            </a:pPr>
            <a:endParaRPr lang="en-US" dirty="0">
              <a:latin typeface="+mj-lt"/>
            </a:endParaRPr>
          </a:p>
          <a:p>
            <a:pPr defTabSz="685800">
              <a:lnSpc>
                <a:spcPct val="100000"/>
              </a:lnSpc>
              <a:spcBef>
                <a:spcPts val="300"/>
              </a:spcBef>
              <a:spcAft>
                <a:spcPts val="300"/>
              </a:spcAft>
            </a:pPr>
            <a:r>
              <a:rPr lang="en-US" sz="2000" b="1" dirty="0">
                <a:latin typeface="+mj-lt"/>
              </a:rPr>
              <a:t>Mia Simpao</a:t>
            </a:r>
          </a:p>
          <a:p>
            <a:pPr defTabSz="685800">
              <a:lnSpc>
                <a:spcPct val="100000"/>
              </a:lnSpc>
              <a:spcBef>
                <a:spcPts val="300"/>
              </a:spcBef>
              <a:spcAft>
                <a:spcPts val="300"/>
              </a:spcAft>
            </a:pPr>
            <a:r>
              <a:rPr lang="en-US" dirty="0">
                <a:latin typeface="+mj-lt"/>
              </a:rPr>
              <a:t>Head of HMCCC II Philippine Component</a:t>
            </a:r>
          </a:p>
          <a:p>
            <a:pPr defTabSz="685800">
              <a:lnSpc>
                <a:spcPct val="100000"/>
              </a:lnSpc>
              <a:spcBef>
                <a:spcPts val="300"/>
              </a:spcBef>
              <a:spcAft>
                <a:spcPts val="300"/>
              </a:spcAft>
            </a:pPr>
            <a:r>
              <a:rPr lang="en-US" dirty="0">
                <a:latin typeface="+mj-lt"/>
                <a:hlinkClick r:id="rId3"/>
              </a:rPr>
              <a:t>mia.simpao@giz.de</a:t>
            </a:r>
            <a:endParaRPr lang="en-US" dirty="0">
              <a:latin typeface="+mj-lt"/>
            </a:endParaRPr>
          </a:p>
          <a:p>
            <a:pPr defTabSz="685800">
              <a:lnSpc>
                <a:spcPct val="100000"/>
              </a:lnSpc>
              <a:spcBef>
                <a:spcPts val="300"/>
              </a:spcBef>
              <a:spcAft>
                <a:spcPts val="300"/>
              </a:spcAft>
            </a:pPr>
            <a:endParaRPr lang="en-US" dirty="0">
              <a:latin typeface="+mj-lt"/>
            </a:endParaRPr>
          </a:p>
          <a:p>
            <a:pPr defTabSz="685800">
              <a:lnSpc>
                <a:spcPct val="100000"/>
              </a:lnSpc>
              <a:spcBef>
                <a:spcPts val="300"/>
              </a:spcBef>
              <a:spcAft>
                <a:spcPts val="300"/>
              </a:spcAft>
            </a:pPr>
            <a:endParaRPr lang="en-US" dirty="0">
              <a:latin typeface="+mj-lt"/>
            </a:endParaRPr>
          </a:p>
          <a:p>
            <a:pPr defTabSz="685800">
              <a:lnSpc>
                <a:spcPct val="100000"/>
              </a:lnSpc>
              <a:spcBef>
                <a:spcPts val="300"/>
              </a:spcBef>
              <a:spcAft>
                <a:spcPts val="300"/>
              </a:spcAft>
            </a:pPr>
            <a:r>
              <a:rPr lang="en-US" sz="2000" b="1" dirty="0">
                <a:latin typeface="+mj-lt"/>
              </a:rPr>
              <a:t>Christina Rentzmann</a:t>
            </a:r>
          </a:p>
          <a:p>
            <a:pPr defTabSz="685800">
              <a:lnSpc>
                <a:spcPct val="100000"/>
              </a:lnSpc>
              <a:spcBef>
                <a:spcPts val="300"/>
              </a:spcBef>
              <a:spcAft>
                <a:spcPts val="300"/>
              </a:spcAft>
            </a:pPr>
            <a:r>
              <a:rPr lang="en-US" dirty="0">
                <a:latin typeface="+mj-lt"/>
              </a:rPr>
              <a:t>Peace and Development Cluster Coordinator</a:t>
            </a:r>
          </a:p>
          <a:p>
            <a:pPr defTabSz="685800">
              <a:lnSpc>
                <a:spcPct val="100000"/>
              </a:lnSpc>
              <a:spcBef>
                <a:spcPts val="300"/>
              </a:spcBef>
              <a:spcAft>
                <a:spcPts val="300"/>
              </a:spcAft>
            </a:pPr>
            <a:r>
              <a:rPr lang="en-US" dirty="0">
                <a:latin typeface="+mj-lt"/>
                <a:hlinkClick r:id="rId4"/>
              </a:rPr>
              <a:t>christina.rentzmann@giz.de</a:t>
            </a:r>
            <a:r>
              <a:rPr lang="en-US" dirty="0">
                <a:latin typeface="+mj-lt"/>
              </a:rPr>
              <a:t> </a:t>
            </a:r>
          </a:p>
        </p:txBody>
      </p:sp>
    </p:spTree>
    <p:extLst>
      <p:ext uri="{BB962C8B-B14F-4D97-AF65-F5344CB8AC3E}">
        <p14:creationId xmlns:p14="http://schemas.microsoft.com/office/powerpoint/2010/main" val="388127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0">
            <a:extLst>
              <a:ext uri="{FF2B5EF4-FFF2-40B4-BE49-F238E27FC236}">
                <a16:creationId xmlns:a16="http://schemas.microsoft.com/office/drawing/2014/main" id="{95672DAD-0BAF-6C0B-81D2-CFDCB262C902}"/>
              </a:ext>
            </a:extLst>
          </p:cNvPr>
          <p:cNvSpPr>
            <a:spLocks noChangeArrowheads="1"/>
          </p:cNvSpPr>
          <p:nvPr/>
        </p:nvSpPr>
        <p:spPr bwMode="auto">
          <a:xfrm>
            <a:off x="405865" y="376244"/>
            <a:ext cx="11433208" cy="747712"/>
          </a:xfrm>
          <a:prstGeom prst="rect">
            <a:avLst/>
          </a:prstGeom>
          <a:solidFill>
            <a:srgbClr val="48783F"/>
          </a:solidFill>
          <a:ln w="9525" algn="ctr">
            <a:noFill/>
            <a:round/>
            <a:headEnd/>
            <a:tailEnd/>
          </a:ln>
        </p:spPr>
        <p:txBody>
          <a:bodyPr/>
          <a:lstStyle/>
          <a:p>
            <a:pPr eaLnBrk="0" hangingPunct="0"/>
            <a:endParaRPr lang="en-US" sz="1351" b="1" dirty="0">
              <a:solidFill>
                <a:srgbClr val="D3D3D3"/>
              </a:solidFill>
            </a:endParaRPr>
          </a:p>
        </p:txBody>
      </p:sp>
      <p:sp>
        <p:nvSpPr>
          <p:cNvPr id="3" name="Title 2">
            <a:extLst>
              <a:ext uri="{FF2B5EF4-FFF2-40B4-BE49-F238E27FC236}">
                <a16:creationId xmlns:a16="http://schemas.microsoft.com/office/drawing/2014/main" id="{E9C0596C-AE3A-454A-8F0C-62CC86244B71}"/>
              </a:ext>
            </a:extLst>
          </p:cNvPr>
          <p:cNvSpPr>
            <a:spLocks noGrp="1"/>
          </p:cNvSpPr>
          <p:nvPr>
            <p:ph type="title"/>
          </p:nvPr>
        </p:nvSpPr>
        <p:spPr>
          <a:xfrm>
            <a:off x="769089" y="567515"/>
            <a:ext cx="11422911" cy="360753"/>
          </a:xfrm>
        </p:spPr>
        <p:txBody>
          <a:bodyPr/>
          <a:lstStyle/>
          <a:p>
            <a:r>
              <a:rPr lang="en-US" dirty="0">
                <a:solidFill>
                  <a:schemeClr val="bg1"/>
                </a:solidFill>
              </a:rPr>
              <a:t>GIZ Philippines and the Pacific Island Countries</a:t>
            </a:r>
            <a:endParaRPr lang="en-GB" dirty="0">
              <a:solidFill>
                <a:schemeClr val="bg1"/>
              </a:solidFill>
            </a:endParaRPr>
          </a:p>
        </p:txBody>
      </p:sp>
      <p:sp>
        <p:nvSpPr>
          <p:cNvPr id="36" name="Text Placeholder 35">
            <a:extLst>
              <a:ext uri="{FF2B5EF4-FFF2-40B4-BE49-F238E27FC236}">
                <a16:creationId xmlns:a16="http://schemas.microsoft.com/office/drawing/2014/main" id="{328D4108-6EAC-A352-8E53-9B8192C31D69}"/>
              </a:ext>
            </a:extLst>
          </p:cNvPr>
          <p:cNvSpPr>
            <a:spLocks noGrp="1"/>
          </p:cNvSpPr>
          <p:nvPr>
            <p:ph type="body" sz="quarter" idx="13"/>
          </p:nvPr>
        </p:nvSpPr>
        <p:spPr>
          <a:xfrm>
            <a:off x="769091" y="1592037"/>
            <a:ext cx="8097928" cy="4745567"/>
          </a:xfrm>
        </p:spPr>
        <p:txBody>
          <a:bodyPr/>
          <a:lstStyle/>
          <a:p>
            <a:pPr fontAlgn="base">
              <a:spcBef>
                <a:spcPct val="0"/>
              </a:spcBef>
              <a:spcAft>
                <a:spcPct val="0"/>
              </a:spcAft>
            </a:pPr>
            <a:r>
              <a:rPr lang="en-US" sz="2000" dirty="0">
                <a:solidFill>
                  <a:srgbClr val="000000"/>
                </a:solidFill>
                <a:latin typeface="Arial" charset="0"/>
              </a:rPr>
              <a:t>On behalf of the </a:t>
            </a:r>
            <a:r>
              <a:rPr lang="en-US" sz="2000" b="1" dirty="0">
                <a:solidFill>
                  <a:srgbClr val="000000"/>
                </a:solidFill>
                <a:latin typeface="Arial" charset="0"/>
              </a:rPr>
              <a:t>Federal Republic of Germany </a:t>
            </a:r>
            <a:r>
              <a:rPr lang="en-US" sz="2000" dirty="0">
                <a:solidFill>
                  <a:srgbClr val="000000"/>
                </a:solidFill>
                <a:latin typeface="Arial" charset="0"/>
              </a:rPr>
              <a:t>and its commissioning parties, GIZ works with development partners in around 120 countries, providing support such as technical assistance and capacity building for change-makers to achieve sustainable and inclusive development. </a:t>
            </a:r>
          </a:p>
          <a:p>
            <a:pPr fontAlgn="base">
              <a:spcBef>
                <a:spcPct val="0"/>
              </a:spcBef>
              <a:spcAft>
                <a:spcPct val="0"/>
              </a:spcAft>
            </a:pPr>
            <a:endParaRPr lang="en-US" sz="2000" dirty="0">
              <a:solidFill>
                <a:srgbClr val="000000"/>
              </a:solidFill>
              <a:latin typeface="Arial" charset="0"/>
            </a:endParaRPr>
          </a:p>
          <a:p>
            <a:pPr fontAlgn="base">
              <a:spcBef>
                <a:spcPct val="0"/>
              </a:spcBef>
              <a:spcAft>
                <a:spcPct val="0"/>
              </a:spcAft>
            </a:pPr>
            <a:r>
              <a:rPr lang="en-US" sz="2000" dirty="0">
                <a:solidFill>
                  <a:srgbClr val="000000"/>
                </a:solidFill>
                <a:latin typeface="Arial" charset="0"/>
              </a:rPr>
              <a:t>This year, the </a:t>
            </a:r>
            <a:r>
              <a:rPr lang="en-US" sz="2000" b="1" dirty="0">
                <a:solidFill>
                  <a:srgbClr val="000000"/>
                </a:solidFill>
                <a:latin typeface="Arial" charset="0"/>
              </a:rPr>
              <a:t>Philippines and Germany are celebrating 70 years of diplomatic cooperation</a:t>
            </a:r>
            <a:r>
              <a:rPr lang="en-US" sz="2000" dirty="0">
                <a:solidFill>
                  <a:srgbClr val="000000"/>
                </a:solidFill>
                <a:latin typeface="Arial" charset="0"/>
              </a:rPr>
              <a:t>. </a:t>
            </a:r>
            <a:r>
              <a:rPr lang="en-US" sz="2000" dirty="0">
                <a:solidFill>
                  <a:srgbClr val="000000"/>
                </a:solidFill>
                <a:latin typeface="Arial"/>
                <a:cs typeface="Arial"/>
              </a:rPr>
              <a:t>GIZ has been supporting the government, communities, and civil society to achieve the country’s goals of: </a:t>
            </a:r>
            <a:endParaRPr lang="en-US" sz="2000" dirty="0">
              <a:solidFill>
                <a:srgbClr val="000000"/>
              </a:solidFill>
              <a:latin typeface="Arial" charset="0"/>
              <a:cs typeface="Arial"/>
            </a:endParaRPr>
          </a:p>
          <a:p>
            <a:pPr fontAlgn="base">
              <a:spcBef>
                <a:spcPct val="0"/>
              </a:spcBef>
              <a:spcAft>
                <a:spcPct val="0"/>
              </a:spcAft>
            </a:pPr>
            <a:br>
              <a:rPr lang="en-US" sz="2000" dirty="0">
                <a:solidFill>
                  <a:srgbClr val="48783F"/>
                </a:solidFill>
                <a:latin typeface="Arial" charset="0"/>
              </a:rPr>
            </a:br>
            <a:r>
              <a:rPr lang="en-US" sz="2000" dirty="0">
                <a:solidFill>
                  <a:srgbClr val="48783F"/>
                </a:solidFill>
                <a:latin typeface="Arial"/>
                <a:cs typeface="Arial"/>
              </a:rPr>
              <a:t>Climate change mitigation and adaptation</a:t>
            </a:r>
            <a:br>
              <a:rPr lang="en-US" sz="2000" dirty="0">
                <a:solidFill>
                  <a:srgbClr val="48783F"/>
                </a:solidFill>
                <a:latin typeface="Arial" charset="0"/>
              </a:rPr>
            </a:br>
            <a:r>
              <a:rPr lang="en-US" sz="2000" dirty="0">
                <a:solidFill>
                  <a:srgbClr val="48783F"/>
                </a:solidFill>
                <a:latin typeface="Arial"/>
                <a:cs typeface="Arial"/>
              </a:rPr>
              <a:t>Peace and human development</a:t>
            </a:r>
            <a:endParaRPr lang="en-US" sz="2000" dirty="0">
              <a:solidFill>
                <a:srgbClr val="48783F"/>
              </a:solidFill>
              <a:latin typeface="Arial" charset="0"/>
            </a:endParaRPr>
          </a:p>
          <a:p>
            <a:pPr fontAlgn="base">
              <a:spcBef>
                <a:spcPct val="0"/>
              </a:spcBef>
              <a:spcAft>
                <a:spcPct val="0"/>
              </a:spcAft>
            </a:pPr>
            <a:r>
              <a:rPr lang="en-US" sz="2000" dirty="0">
                <a:solidFill>
                  <a:srgbClr val="48783F"/>
                </a:solidFill>
                <a:latin typeface="Arial"/>
                <a:cs typeface="Arial"/>
              </a:rPr>
              <a:t>Disaster risk reduction</a:t>
            </a:r>
          </a:p>
          <a:p>
            <a:pPr fontAlgn="base">
              <a:spcBef>
                <a:spcPct val="0"/>
              </a:spcBef>
              <a:spcAft>
                <a:spcPct val="0"/>
              </a:spcAft>
            </a:pPr>
            <a:r>
              <a:rPr lang="en-US" sz="2000" dirty="0">
                <a:solidFill>
                  <a:srgbClr val="48783F"/>
                </a:solidFill>
                <a:latin typeface="Arial"/>
                <a:cs typeface="Arial"/>
              </a:rPr>
              <a:t>Biodiversity conservation</a:t>
            </a:r>
          </a:p>
          <a:p>
            <a:pPr fontAlgn="base">
              <a:spcBef>
                <a:spcPct val="0"/>
              </a:spcBef>
              <a:spcAft>
                <a:spcPct val="0"/>
              </a:spcAft>
            </a:pPr>
            <a:r>
              <a:rPr lang="en-US" sz="2000" dirty="0">
                <a:solidFill>
                  <a:srgbClr val="48783F"/>
                </a:solidFill>
                <a:latin typeface="Arial"/>
                <a:cs typeface="Arial"/>
              </a:rPr>
              <a:t>Urban and rural development</a:t>
            </a:r>
          </a:p>
          <a:p>
            <a:endParaRPr lang="en-GB" sz="2000" dirty="0"/>
          </a:p>
        </p:txBody>
      </p:sp>
      <p:pic>
        <p:nvPicPr>
          <p:cNvPr id="4" name="Picture 3" descr="A logo with a sun and a flag&#10;&#10;Description automatically generated">
            <a:extLst>
              <a:ext uri="{FF2B5EF4-FFF2-40B4-BE49-F238E27FC236}">
                <a16:creationId xmlns:a16="http://schemas.microsoft.com/office/drawing/2014/main" id="{4EB3F2C8-EF21-6CF8-0FD5-008FA544F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284" y="2213345"/>
            <a:ext cx="2431309" cy="2431309"/>
          </a:xfrm>
          <a:prstGeom prst="rect">
            <a:avLst/>
          </a:prstGeom>
        </p:spPr>
      </p:pic>
      <p:sp>
        <p:nvSpPr>
          <p:cNvPr id="2" name="Date Placeholder 1">
            <a:extLst>
              <a:ext uri="{FF2B5EF4-FFF2-40B4-BE49-F238E27FC236}">
                <a16:creationId xmlns:a16="http://schemas.microsoft.com/office/drawing/2014/main" id="{F9677ED5-8275-A197-331F-6B79E188FEBA}"/>
              </a:ext>
            </a:extLst>
          </p:cNvPr>
          <p:cNvSpPr>
            <a:spLocks noGrp="1"/>
          </p:cNvSpPr>
          <p:nvPr>
            <p:ph type="dt" sz="half" idx="15"/>
          </p:nvPr>
        </p:nvSpPr>
        <p:spPr/>
        <p:txBody>
          <a:bodyPr/>
          <a:lstStyle/>
          <a:p>
            <a:fld id="{174ACB0B-9BFF-4B7A-AFD5-622604AC755B}" type="datetime1">
              <a:rPr lang="en-US" smtClean="0"/>
              <a:t>11/21/2024</a:t>
            </a:fld>
            <a:endParaRPr lang="en-GB"/>
          </a:p>
        </p:txBody>
      </p:sp>
      <p:sp>
        <p:nvSpPr>
          <p:cNvPr id="7" name="Footer Placeholder 6">
            <a:extLst>
              <a:ext uri="{FF2B5EF4-FFF2-40B4-BE49-F238E27FC236}">
                <a16:creationId xmlns:a16="http://schemas.microsoft.com/office/drawing/2014/main" id="{A6246E11-D83D-747D-3AFB-A2A870CCB70D}"/>
              </a:ext>
            </a:extLst>
          </p:cNvPr>
          <p:cNvSpPr>
            <a:spLocks noGrp="1"/>
          </p:cNvSpPr>
          <p:nvPr>
            <p:ph type="ftr" sz="quarter" idx="16"/>
          </p:nvPr>
        </p:nvSpPr>
        <p:spPr/>
        <p:txBody>
          <a:bodyPr/>
          <a:lstStyle/>
          <a:p>
            <a:r>
              <a:rPr lang="en-US"/>
              <a:t>HMCCC II</a:t>
            </a:r>
            <a:endParaRPr lang="en-GB"/>
          </a:p>
        </p:txBody>
      </p:sp>
      <p:sp>
        <p:nvSpPr>
          <p:cNvPr id="8" name="Slide Number Placeholder 7">
            <a:extLst>
              <a:ext uri="{FF2B5EF4-FFF2-40B4-BE49-F238E27FC236}">
                <a16:creationId xmlns:a16="http://schemas.microsoft.com/office/drawing/2014/main" id="{C22F586B-905A-8E40-9352-F44200A43CF1}"/>
              </a:ext>
            </a:extLst>
          </p:cNvPr>
          <p:cNvSpPr>
            <a:spLocks noGrp="1"/>
          </p:cNvSpPr>
          <p:nvPr>
            <p:ph type="sldNum" sz="quarter" idx="17"/>
          </p:nvPr>
        </p:nvSpPr>
        <p:spPr/>
        <p:txBody>
          <a:bodyPr/>
          <a:lstStyle/>
          <a:p>
            <a:r>
              <a:rPr lang="en-GB"/>
              <a:t>Page </a:t>
            </a:r>
            <a:fld id="{3A8B5DB7-81A8-4ED4-916B-6B23CD603687}" type="slidenum">
              <a:rPr lang="en-GB" smtClean="0"/>
              <a:pPr/>
              <a:t>2</a:t>
            </a:fld>
            <a:endParaRPr lang="en-GB"/>
          </a:p>
        </p:txBody>
      </p:sp>
    </p:spTree>
    <p:extLst>
      <p:ext uri="{BB962C8B-B14F-4D97-AF65-F5344CB8AC3E}">
        <p14:creationId xmlns:p14="http://schemas.microsoft.com/office/powerpoint/2010/main" val="24177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8DF9-419E-C774-142F-89E2A80803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8447E1-058D-12DA-B6C7-CE45D3D47F34}"/>
              </a:ext>
            </a:extLst>
          </p:cNvPr>
          <p:cNvSpPr>
            <a:spLocks noGrp="1"/>
          </p:cNvSpPr>
          <p:nvPr>
            <p:ph type="title"/>
          </p:nvPr>
        </p:nvSpPr>
        <p:spPr>
          <a:xfrm>
            <a:off x="599755" y="537094"/>
            <a:ext cx="11422911" cy="360753"/>
          </a:xfrm>
        </p:spPr>
        <p:txBody>
          <a:bodyPr/>
          <a:lstStyle/>
          <a:p>
            <a:r>
              <a:rPr lang="en-US" dirty="0">
                <a:solidFill>
                  <a:srgbClr val="48783F"/>
                </a:solidFill>
              </a:rPr>
              <a:t>HMCCC II Project</a:t>
            </a:r>
            <a:endParaRPr lang="en-GB" dirty="0">
              <a:solidFill>
                <a:srgbClr val="48783F"/>
              </a:solidFill>
            </a:endParaRPr>
          </a:p>
        </p:txBody>
      </p:sp>
      <p:sp>
        <p:nvSpPr>
          <p:cNvPr id="2" name="Text Placeholder 1">
            <a:extLst>
              <a:ext uri="{FF2B5EF4-FFF2-40B4-BE49-F238E27FC236}">
                <a16:creationId xmlns:a16="http://schemas.microsoft.com/office/drawing/2014/main" id="{CB52E57D-7A49-6223-C0BA-353735753999}"/>
              </a:ext>
            </a:extLst>
          </p:cNvPr>
          <p:cNvSpPr>
            <a:spLocks noGrp="1"/>
          </p:cNvSpPr>
          <p:nvPr>
            <p:ph type="body" sz="quarter" idx="13"/>
          </p:nvPr>
        </p:nvSpPr>
        <p:spPr>
          <a:xfrm>
            <a:off x="599755" y="1403974"/>
            <a:ext cx="7819395" cy="4153134"/>
          </a:xfrm>
        </p:spPr>
        <p:txBody>
          <a:bodyPr/>
          <a:lstStyle/>
          <a:p>
            <a:pPr defTabSz="685800">
              <a:lnSpc>
                <a:spcPct val="100000"/>
              </a:lnSpc>
              <a:spcBef>
                <a:spcPts val="300"/>
              </a:spcBef>
              <a:spcAft>
                <a:spcPts val="300"/>
              </a:spcAft>
            </a:pPr>
            <a:r>
              <a:rPr lang="en-US" b="1" dirty="0">
                <a:latin typeface="+mj-lt"/>
              </a:rPr>
              <a:t>Objective: </a:t>
            </a:r>
            <a:r>
              <a:rPr lang="en-US" dirty="0">
                <a:latin typeface="+mj-lt"/>
              </a:rPr>
              <a:t>The implementation of </a:t>
            </a:r>
            <a:r>
              <a:rPr lang="en-US" i="1" dirty="0">
                <a:latin typeface="+mj-lt"/>
              </a:rPr>
              <a:t>climate-resilient</a:t>
            </a:r>
            <a:r>
              <a:rPr lang="en-US" dirty="0">
                <a:latin typeface="+mj-lt"/>
              </a:rPr>
              <a:t> and </a:t>
            </a:r>
            <a:r>
              <a:rPr lang="en-US" i="1" dirty="0">
                <a:latin typeface="+mj-lt"/>
              </a:rPr>
              <a:t>gender-responsive </a:t>
            </a:r>
            <a:r>
              <a:rPr lang="en-US" dirty="0">
                <a:latin typeface="+mj-lt"/>
              </a:rPr>
              <a:t>approaches for </a:t>
            </a:r>
            <a:r>
              <a:rPr lang="en-US" i="1" dirty="0">
                <a:latin typeface="+mj-lt"/>
              </a:rPr>
              <a:t>climate-induced human mobility </a:t>
            </a:r>
            <a:r>
              <a:rPr lang="en-US" dirty="0">
                <a:latin typeface="+mj-lt"/>
              </a:rPr>
              <a:t>at national, regional, and international levels is improved</a:t>
            </a:r>
            <a:endParaRPr lang="en-US" b="1" dirty="0">
              <a:latin typeface="+mj-lt"/>
            </a:endParaRPr>
          </a:p>
          <a:p>
            <a:pPr lvl="0" defTabSz="685800">
              <a:lnSpc>
                <a:spcPct val="100000"/>
              </a:lnSpc>
              <a:spcBef>
                <a:spcPts val="300"/>
              </a:spcBef>
              <a:spcAft>
                <a:spcPts val="300"/>
              </a:spcAft>
            </a:pPr>
            <a:r>
              <a:rPr lang="en-US" b="1" dirty="0">
                <a:latin typeface="+mj-lt"/>
              </a:rPr>
              <a:t>Timeframe: </a:t>
            </a:r>
            <a:r>
              <a:rPr lang="en-PH" dirty="0">
                <a:latin typeface="+mj-lt"/>
              </a:rPr>
              <a:t>2024 </a:t>
            </a:r>
            <a:r>
              <a:rPr lang="en-US" dirty="0">
                <a:latin typeface="+mj-lt"/>
              </a:rPr>
              <a:t>– Q</a:t>
            </a:r>
            <a:r>
              <a:rPr lang="en-PH" dirty="0">
                <a:latin typeface="+mj-lt"/>
              </a:rPr>
              <a:t>1</a:t>
            </a:r>
            <a:r>
              <a:rPr lang="en-US" dirty="0">
                <a:latin typeface="+mj-lt"/>
              </a:rPr>
              <a:t>/2027</a:t>
            </a:r>
            <a:endParaRPr lang="en-US" b="1" dirty="0">
              <a:latin typeface="+mj-lt"/>
            </a:endParaRPr>
          </a:p>
          <a:p>
            <a:pPr lvl="0" defTabSz="685800">
              <a:lnSpc>
                <a:spcPct val="100000"/>
              </a:lnSpc>
              <a:spcBef>
                <a:spcPts val="300"/>
              </a:spcBef>
              <a:spcAft>
                <a:spcPts val="300"/>
              </a:spcAft>
            </a:pPr>
            <a:r>
              <a:rPr lang="en-US" b="1" dirty="0">
                <a:latin typeface="+mj-lt"/>
              </a:rPr>
              <a:t>Countries: </a:t>
            </a:r>
            <a:r>
              <a:rPr lang="en-US" dirty="0">
                <a:latin typeface="+mj-lt"/>
              </a:rPr>
              <a:t>Fiji | Philippines | West Africa</a:t>
            </a:r>
          </a:p>
          <a:p>
            <a:pPr defTabSz="685800">
              <a:lnSpc>
                <a:spcPct val="100000"/>
              </a:lnSpc>
              <a:spcBef>
                <a:spcPts val="300"/>
              </a:spcBef>
              <a:spcAft>
                <a:spcPts val="300"/>
              </a:spcAft>
            </a:pPr>
            <a:r>
              <a:rPr lang="en-US" b="1" dirty="0">
                <a:latin typeface="+mj-lt"/>
              </a:rPr>
              <a:t>Main PH Partner: </a:t>
            </a:r>
            <a:r>
              <a:rPr lang="en-US" dirty="0">
                <a:latin typeface="+mj-lt"/>
              </a:rPr>
              <a:t>Commission on Population and Development</a:t>
            </a:r>
          </a:p>
          <a:p>
            <a:pPr defTabSz="685800">
              <a:lnSpc>
                <a:spcPct val="100000"/>
              </a:lnSpc>
              <a:spcBef>
                <a:spcPts val="300"/>
              </a:spcBef>
              <a:spcAft>
                <a:spcPts val="300"/>
              </a:spcAft>
            </a:pPr>
            <a:r>
              <a:rPr lang="en-US" b="1" dirty="0">
                <a:latin typeface="+mj-lt"/>
              </a:rPr>
              <a:t>PH Project Areas: </a:t>
            </a:r>
            <a:r>
              <a:rPr lang="en-US" dirty="0">
                <a:latin typeface="+mj-lt"/>
              </a:rPr>
              <a:t>Tanay, Rizal and Buenavista, Agusan del Norte</a:t>
            </a:r>
          </a:p>
          <a:p>
            <a:pPr defTabSz="685800">
              <a:lnSpc>
                <a:spcPct val="100000"/>
              </a:lnSpc>
              <a:spcBef>
                <a:spcPts val="300"/>
              </a:spcBef>
              <a:spcAft>
                <a:spcPts val="300"/>
              </a:spcAft>
            </a:pPr>
            <a:r>
              <a:rPr lang="en-US" b="1" dirty="0">
                <a:latin typeface="+mj-lt"/>
              </a:rPr>
              <a:t>Type of Partnership: </a:t>
            </a:r>
            <a:r>
              <a:rPr lang="en-US" dirty="0">
                <a:latin typeface="+mj-lt"/>
              </a:rPr>
              <a:t>Technical Assistance</a:t>
            </a:r>
          </a:p>
          <a:p>
            <a:pPr defTabSz="685800">
              <a:lnSpc>
                <a:spcPct val="100000"/>
              </a:lnSpc>
              <a:spcBef>
                <a:spcPts val="300"/>
              </a:spcBef>
              <a:spcAft>
                <a:spcPts val="300"/>
              </a:spcAft>
            </a:pPr>
            <a:endParaRPr lang="en-US" dirty="0">
              <a:latin typeface="+mj-lt"/>
            </a:endParaRPr>
          </a:p>
          <a:p>
            <a:pPr defTabSz="685800">
              <a:lnSpc>
                <a:spcPct val="100000"/>
              </a:lnSpc>
              <a:spcBef>
                <a:spcPts val="300"/>
              </a:spcBef>
              <a:spcAft>
                <a:spcPts val="300"/>
              </a:spcAft>
            </a:pPr>
            <a:endParaRPr lang="en-US" b="1" dirty="0">
              <a:latin typeface="+mj-lt"/>
            </a:endParaRPr>
          </a:p>
          <a:p>
            <a:pPr defTabSz="685800">
              <a:lnSpc>
                <a:spcPct val="100000"/>
              </a:lnSpc>
              <a:spcBef>
                <a:spcPts val="300"/>
              </a:spcBef>
              <a:spcAft>
                <a:spcPts val="300"/>
              </a:spcAft>
            </a:pPr>
            <a:endParaRPr lang="en-US" b="1" dirty="0">
              <a:latin typeface="+mj-lt"/>
            </a:endParaRPr>
          </a:p>
          <a:p>
            <a:pPr defTabSz="685800">
              <a:lnSpc>
                <a:spcPct val="100000"/>
              </a:lnSpc>
              <a:spcBef>
                <a:spcPts val="300"/>
              </a:spcBef>
              <a:spcAft>
                <a:spcPts val="300"/>
              </a:spcAft>
            </a:pPr>
            <a:endParaRPr lang="en-US" b="1" dirty="0">
              <a:latin typeface="+mj-lt"/>
            </a:endParaRPr>
          </a:p>
        </p:txBody>
      </p:sp>
      <p:sp>
        <p:nvSpPr>
          <p:cNvPr id="6" name="Slide Number Placeholder 5">
            <a:extLst>
              <a:ext uri="{FF2B5EF4-FFF2-40B4-BE49-F238E27FC236}">
                <a16:creationId xmlns:a16="http://schemas.microsoft.com/office/drawing/2014/main" id="{48D0FC24-B378-EB95-80F2-96348AEE6183}"/>
              </a:ext>
            </a:extLst>
          </p:cNvPr>
          <p:cNvSpPr>
            <a:spLocks noGrp="1"/>
          </p:cNvSpPr>
          <p:nvPr>
            <p:ph type="sldNum" sz="quarter" idx="17"/>
          </p:nvPr>
        </p:nvSpPr>
        <p:spPr/>
        <p:txBody>
          <a:bodyPr/>
          <a:lstStyle/>
          <a:p>
            <a:r>
              <a:rPr lang="en-GB"/>
              <a:t>Page </a:t>
            </a:r>
            <a:fld id="{3A8B5DB7-81A8-4ED4-916B-6B23CD603687}" type="slidenum">
              <a:rPr lang="en-GB" smtClean="0"/>
              <a:pPr/>
              <a:t>3</a:t>
            </a:fld>
            <a:endParaRPr lang="en-GB"/>
          </a:p>
        </p:txBody>
      </p:sp>
      <p:sp>
        <p:nvSpPr>
          <p:cNvPr id="5" name="Date Placeholder 4">
            <a:extLst>
              <a:ext uri="{FF2B5EF4-FFF2-40B4-BE49-F238E27FC236}">
                <a16:creationId xmlns:a16="http://schemas.microsoft.com/office/drawing/2014/main" id="{30EDD3E9-EA3A-7EBF-C5BB-687021B1A486}"/>
              </a:ext>
            </a:extLst>
          </p:cNvPr>
          <p:cNvSpPr>
            <a:spLocks noGrp="1"/>
          </p:cNvSpPr>
          <p:nvPr>
            <p:ph type="dt" sz="half" idx="15"/>
          </p:nvPr>
        </p:nvSpPr>
        <p:spPr/>
        <p:txBody>
          <a:bodyPr/>
          <a:lstStyle/>
          <a:p>
            <a:r>
              <a:rPr lang="en-US"/>
              <a:t>13 Jun 2024</a:t>
            </a:r>
            <a:endParaRPr lang="en-GB"/>
          </a:p>
        </p:txBody>
      </p:sp>
      <p:sp>
        <p:nvSpPr>
          <p:cNvPr id="11" name="Footer Placeholder 10">
            <a:extLst>
              <a:ext uri="{FF2B5EF4-FFF2-40B4-BE49-F238E27FC236}">
                <a16:creationId xmlns:a16="http://schemas.microsoft.com/office/drawing/2014/main" id="{1A83F4C7-1DEA-C5B9-EE84-18E0DBB34966}"/>
              </a:ext>
            </a:extLst>
          </p:cNvPr>
          <p:cNvSpPr>
            <a:spLocks noGrp="1"/>
          </p:cNvSpPr>
          <p:nvPr>
            <p:ph type="ftr" sz="quarter" idx="16"/>
          </p:nvPr>
        </p:nvSpPr>
        <p:spPr/>
        <p:txBody>
          <a:bodyPr/>
          <a:lstStyle/>
          <a:p>
            <a:r>
              <a:rPr lang="en-US"/>
              <a:t>HMCCC II</a:t>
            </a:r>
            <a:endParaRPr lang="en-GB" dirty="0"/>
          </a:p>
        </p:txBody>
      </p:sp>
      <p:grpSp>
        <p:nvGrpSpPr>
          <p:cNvPr id="8" name="Group 7">
            <a:extLst>
              <a:ext uri="{FF2B5EF4-FFF2-40B4-BE49-F238E27FC236}">
                <a16:creationId xmlns:a16="http://schemas.microsoft.com/office/drawing/2014/main" id="{694BB56A-84E2-94A8-BE38-10FC83FF1FFB}"/>
              </a:ext>
            </a:extLst>
          </p:cNvPr>
          <p:cNvGrpSpPr/>
          <p:nvPr/>
        </p:nvGrpSpPr>
        <p:grpSpPr>
          <a:xfrm>
            <a:off x="8910681" y="4413874"/>
            <a:ext cx="1947022" cy="1539145"/>
            <a:chOff x="8706137" y="1148466"/>
            <a:chExt cx="3601687" cy="2847179"/>
          </a:xfrm>
        </p:grpSpPr>
        <p:pic>
          <p:nvPicPr>
            <p:cNvPr id="34" name="Picture 33" descr="A red sign with white text and a symbol&#10;&#10;Description automatically generated">
              <a:extLst>
                <a:ext uri="{FF2B5EF4-FFF2-40B4-BE49-F238E27FC236}">
                  <a16:creationId xmlns:a16="http://schemas.microsoft.com/office/drawing/2014/main" id="{A24688AD-7EB6-F6B2-84AC-E326F568E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137" y="1155671"/>
              <a:ext cx="1382203" cy="1382203"/>
            </a:xfrm>
            <a:prstGeom prst="rect">
              <a:avLst/>
            </a:prstGeom>
          </p:spPr>
        </p:pic>
        <p:pic>
          <p:nvPicPr>
            <p:cNvPr id="36" name="Picture 35" descr="A white and orange sign with buildings and text&#10;&#10;Description automatically generated">
              <a:extLst>
                <a:ext uri="{FF2B5EF4-FFF2-40B4-BE49-F238E27FC236}">
                  <a16:creationId xmlns:a16="http://schemas.microsoft.com/office/drawing/2014/main" id="{74E95278-55EB-0603-6FB7-3C85A40FE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433" y="2607396"/>
              <a:ext cx="1382203" cy="1382203"/>
            </a:xfrm>
            <a:prstGeom prst="rect">
              <a:avLst/>
            </a:prstGeom>
          </p:spPr>
        </p:pic>
        <p:pic>
          <p:nvPicPr>
            <p:cNvPr id="38" name="Picture 37" descr="A green and white sign with a globe and text&#10;&#10;Description automatically generated">
              <a:extLst>
                <a:ext uri="{FF2B5EF4-FFF2-40B4-BE49-F238E27FC236}">
                  <a16:creationId xmlns:a16="http://schemas.microsoft.com/office/drawing/2014/main" id="{8EE911E7-2CC0-4A35-E448-4A91C6F0D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4120" y="2601868"/>
              <a:ext cx="1382203" cy="1393777"/>
            </a:xfrm>
            <a:prstGeom prst="rect">
              <a:avLst/>
            </a:prstGeom>
          </p:spPr>
        </p:pic>
        <p:pic>
          <p:nvPicPr>
            <p:cNvPr id="4" name="Picture 2" descr="Where Are Migrants in SDG #10? | Migration for development">
              <a:extLst>
                <a:ext uri="{FF2B5EF4-FFF2-40B4-BE49-F238E27FC236}">
                  <a16:creationId xmlns:a16="http://schemas.microsoft.com/office/drawing/2014/main" id="{7EF1D67B-0386-E3EF-76AF-0E90151DC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0685" y="1148466"/>
              <a:ext cx="2897139" cy="1388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C18E21E-178C-693F-2D63-7C95BE0FB990}"/>
              </a:ext>
            </a:extLst>
          </p:cNvPr>
          <p:cNvGrpSpPr/>
          <p:nvPr/>
        </p:nvGrpSpPr>
        <p:grpSpPr>
          <a:xfrm>
            <a:off x="243139" y="3910146"/>
            <a:ext cx="10522271" cy="1823631"/>
            <a:chOff x="224286" y="4637259"/>
            <a:chExt cx="12460272" cy="2159509"/>
          </a:xfrm>
        </p:grpSpPr>
        <p:grpSp>
          <p:nvGrpSpPr>
            <p:cNvPr id="9" name="Group 8">
              <a:extLst>
                <a:ext uri="{FF2B5EF4-FFF2-40B4-BE49-F238E27FC236}">
                  <a16:creationId xmlns:a16="http://schemas.microsoft.com/office/drawing/2014/main" id="{CC8271DA-6FE4-20D4-F247-7E5A692E2750}"/>
                </a:ext>
              </a:extLst>
            </p:cNvPr>
            <p:cNvGrpSpPr/>
            <p:nvPr/>
          </p:nvGrpSpPr>
          <p:grpSpPr>
            <a:xfrm>
              <a:off x="224286" y="4637259"/>
              <a:ext cx="10725397" cy="2159509"/>
              <a:chOff x="254000" y="4629232"/>
              <a:chExt cx="10725397" cy="2159509"/>
            </a:xfrm>
          </p:grpSpPr>
          <p:sp>
            <p:nvSpPr>
              <p:cNvPr id="12" name="Rectangle 11">
                <a:extLst>
                  <a:ext uri="{FF2B5EF4-FFF2-40B4-BE49-F238E27FC236}">
                    <a16:creationId xmlns:a16="http://schemas.microsoft.com/office/drawing/2014/main" id="{4B3A8DC1-D481-1C0D-EB7E-A04AFE718903}"/>
                  </a:ext>
                </a:extLst>
              </p:cNvPr>
              <p:cNvSpPr/>
              <p:nvPr/>
            </p:nvSpPr>
            <p:spPr>
              <a:xfrm>
                <a:off x="254000" y="4629232"/>
                <a:ext cx="9276080" cy="197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err="1"/>
              </a:p>
            </p:txBody>
          </p:sp>
          <p:pic>
            <p:nvPicPr>
              <p:cNvPr id="13" name="Picture 12" descr="A logo with a red yellow and black flag&#10;&#10;Description automatically generated">
                <a:extLst>
                  <a:ext uri="{FF2B5EF4-FFF2-40B4-BE49-F238E27FC236}">
                    <a16:creationId xmlns:a16="http://schemas.microsoft.com/office/drawing/2014/main" id="{450627FF-3F20-3B53-F63B-D054F218CAFD}"/>
                  </a:ext>
                </a:extLst>
              </p:cNvPr>
              <p:cNvPicPr>
                <a:picLocks noChangeAspect="1"/>
              </p:cNvPicPr>
              <p:nvPr/>
            </p:nvPicPr>
            <p:blipFill rotWithShape="1">
              <a:blip r:embed="rId6">
                <a:extLst>
                  <a:ext uri="{28A0092B-C50C-407E-A947-70E740481C1C}">
                    <a14:useLocalDpi xmlns:a14="http://schemas.microsoft.com/office/drawing/2010/main" val="0"/>
                  </a:ext>
                </a:extLst>
              </a:blip>
              <a:srcRect r="42735"/>
              <a:stretch/>
            </p:blipFill>
            <p:spPr>
              <a:xfrm>
                <a:off x="593863" y="5135759"/>
                <a:ext cx="1890649" cy="1652982"/>
              </a:xfrm>
              <a:prstGeom prst="rect">
                <a:avLst/>
              </a:prstGeom>
            </p:spPr>
          </p:pic>
          <p:pic>
            <p:nvPicPr>
              <p:cNvPr id="14" name="Picture 13" descr="A logo with a red yellow and black flag&#10;&#10;Description automatically generated">
                <a:extLst>
                  <a:ext uri="{FF2B5EF4-FFF2-40B4-BE49-F238E27FC236}">
                    <a16:creationId xmlns:a16="http://schemas.microsoft.com/office/drawing/2014/main" id="{DA04D21E-A1DD-C2D0-184F-AB0FA34489DB}"/>
                  </a:ext>
                </a:extLst>
              </p:cNvPr>
              <p:cNvPicPr>
                <a:picLocks noChangeAspect="1"/>
              </p:cNvPicPr>
              <p:nvPr/>
            </p:nvPicPr>
            <p:blipFill rotWithShape="1">
              <a:blip r:embed="rId6">
                <a:extLst>
                  <a:ext uri="{28A0092B-C50C-407E-A947-70E740481C1C}">
                    <a14:useLocalDpi xmlns:a14="http://schemas.microsoft.com/office/drawing/2010/main" val="0"/>
                  </a:ext>
                </a:extLst>
              </a:blip>
              <a:srcRect l="54561" t="42425"/>
              <a:stretch/>
            </p:blipFill>
            <p:spPr>
              <a:xfrm>
                <a:off x="2967966" y="5808472"/>
                <a:ext cx="1500215" cy="951694"/>
              </a:xfrm>
              <a:prstGeom prst="rect">
                <a:avLst/>
              </a:prstGeom>
            </p:spPr>
          </p:pic>
          <p:sp>
            <p:nvSpPr>
              <p:cNvPr id="15" name="TextBox 14">
                <a:extLst>
                  <a:ext uri="{FF2B5EF4-FFF2-40B4-BE49-F238E27FC236}">
                    <a16:creationId xmlns:a16="http://schemas.microsoft.com/office/drawing/2014/main" id="{6CC095A1-766C-1733-0B6F-2C1C3FB73590}"/>
                  </a:ext>
                </a:extLst>
              </p:cNvPr>
              <p:cNvSpPr txBox="1"/>
              <p:nvPr/>
            </p:nvSpPr>
            <p:spPr>
              <a:xfrm>
                <a:off x="3005611" y="5425359"/>
                <a:ext cx="7973786" cy="276422"/>
              </a:xfrm>
              <a:prstGeom prst="rect">
                <a:avLst/>
              </a:prstGeom>
              <a:noFill/>
            </p:spPr>
            <p:txBody>
              <a:bodyPr wrap="square">
                <a:spAutoFit/>
              </a:bodyPr>
              <a:lstStyle/>
              <a:p>
                <a:pPr>
                  <a:lnSpc>
                    <a:spcPct val="115000"/>
                  </a:lnSpc>
                  <a:spcAft>
                    <a:spcPts val="800"/>
                  </a:spcAft>
                </a:pPr>
                <a:r>
                  <a:rPr lang="en-PH" sz="1050" kern="100" dirty="0">
                    <a:effectLst/>
                    <a:latin typeface="BundesSans Office" panose="020B0002030500000203" pitchFamily="34" charset="0"/>
                    <a:ea typeface="Aptos" panose="020B0004020202020204" pitchFamily="34" charset="0"/>
                    <a:cs typeface="Times New Roman" panose="02020603050405020304" pitchFamily="18" charset="0"/>
                  </a:rPr>
                  <a:t>Implemented by</a:t>
                </a:r>
                <a:endParaRPr lang="en-PH" sz="105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6" name="Picture 15" descr="A logo with arrows and lines&#10;&#10;Description automatically generated">
                <a:extLst>
                  <a:ext uri="{FF2B5EF4-FFF2-40B4-BE49-F238E27FC236}">
                    <a16:creationId xmlns:a16="http://schemas.microsoft.com/office/drawing/2014/main" id="{112781CA-CE04-3535-3A26-C985B7D08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087" y="5612839"/>
                <a:ext cx="868403" cy="877087"/>
              </a:xfrm>
              <a:prstGeom prst="rect">
                <a:avLst/>
              </a:prstGeom>
            </p:spPr>
          </p:pic>
        </p:grpSp>
        <p:sp>
          <p:nvSpPr>
            <p:cNvPr id="10" name="TextBox 9">
              <a:extLst>
                <a:ext uri="{FF2B5EF4-FFF2-40B4-BE49-F238E27FC236}">
                  <a16:creationId xmlns:a16="http://schemas.microsoft.com/office/drawing/2014/main" id="{65567682-A518-0F9C-3183-C1CA92C0EDBA}"/>
                </a:ext>
              </a:extLst>
            </p:cNvPr>
            <p:cNvSpPr txBox="1"/>
            <p:nvPr/>
          </p:nvSpPr>
          <p:spPr>
            <a:xfrm>
              <a:off x="4710772" y="5418506"/>
              <a:ext cx="7973786" cy="276422"/>
            </a:xfrm>
            <a:prstGeom prst="rect">
              <a:avLst/>
            </a:prstGeom>
            <a:noFill/>
          </p:spPr>
          <p:txBody>
            <a:bodyPr wrap="square">
              <a:spAutoFit/>
            </a:bodyPr>
            <a:lstStyle/>
            <a:p>
              <a:pPr>
                <a:lnSpc>
                  <a:spcPct val="115000"/>
                </a:lnSpc>
                <a:spcAft>
                  <a:spcPts val="800"/>
                </a:spcAft>
              </a:pPr>
              <a:r>
                <a:rPr lang="en-PH" sz="1050" kern="100" dirty="0">
                  <a:effectLst/>
                  <a:latin typeface="BundesSans Office" panose="020B0002030500000203" pitchFamily="34" charset="0"/>
                  <a:ea typeface="Aptos" panose="020B0004020202020204" pitchFamily="34" charset="0"/>
                  <a:cs typeface="Times New Roman" panose="02020603050405020304" pitchFamily="18" charset="0"/>
                </a:rPr>
                <a:t>In partnership with</a:t>
              </a:r>
              <a:endParaRPr lang="en-PH" sz="105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B64DE5C2-FFB1-803D-8CF1-48A2F813B5E7}"/>
              </a:ext>
            </a:extLst>
          </p:cNvPr>
          <p:cNvPicPr>
            <a:picLocks noChangeAspect="1"/>
          </p:cNvPicPr>
          <p:nvPr/>
        </p:nvPicPr>
        <p:blipFill>
          <a:blip r:embed="rId8"/>
          <a:stretch>
            <a:fillRect/>
          </a:stretch>
        </p:blipFill>
        <p:spPr>
          <a:xfrm>
            <a:off x="7633281" y="201773"/>
            <a:ext cx="4049199" cy="4060702"/>
          </a:xfrm>
          <a:prstGeom prst="rect">
            <a:avLst/>
          </a:prstGeom>
        </p:spPr>
      </p:pic>
    </p:spTree>
    <p:extLst>
      <p:ext uri="{BB962C8B-B14F-4D97-AF65-F5344CB8AC3E}">
        <p14:creationId xmlns:p14="http://schemas.microsoft.com/office/powerpoint/2010/main" val="24775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6769BEA8-4BB1-599F-2B2C-72761DC506FB}"/>
              </a:ext>
            </a:extLst>
          </p:cNvPr>
          <p:cNvPicPr>
            <a:picLocks noGrp="1" noChangeAspect="1"/>
          </p:cNvPicPr>
          <p:nvPr>
            <p:ph type="pic" sz="quarter" idx="11"/>
          </p:nvPr>
        </p:nvPicPr>
        <p:blipFill rotWithShape="1">
          <a:blip r:embed="rId3">
            <a:alphaModFix amt="85000"/>
            <a:extLst>
              <a:ext uri="{28A0092B-C50C-407E-A947-70E740481C1C}">
                <a14:useLocalDpi xmlns:a14="http://schemas.microsoft.com/office/drawing/2010/main" val="0"/>
              </a:ext>
            </a:extLst>
          </a:blip>
          <a:srcRect l="25" t="13568" r="-25" b="29668"/>
          <a:stretch/>
        </p:blipFill>
        <p:spPr>
          <a:xfrm>
            <a:off x="20" y="-49529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FCFB88-C88E-4A52-3954-27164C70C5CC}"/>
              </a:ext>
            </a:extLst>
          </p:cNvPr>
          <p:cNvSpPr/>
          <p:nvPr/>
        </p:nvSpPr>
        <p:spPr>
          <a:xfrm>
            <a:off x="3691986" y="4629233"/>
            <a:ext cx="840131" cy="16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err="1"/>
          </a:p>
        </p:txBody>
      </p:sp>
      <p:pic>
        <p:nvPicPr>
          <p:cNvPr id="16" name="Grafik 38">
            <a:extLst>
              <a:ext uri="{FF2B5EF4-FFF2-40B4-BE49-F238E27FC236}">
                <a16:creationId xmlns:a16="http://schemas.microsoft.com/office/drawing/2014/main" id="{70F95BD2-E7F4-2D6D-3A57-2F399B0426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485" y="4629233"/>
            <a:ext cx="1796765" cy="1792478"/>
          </a:xfrm>
          <a:prstGeom prst="rect">
            <a:avLst/>
          </a:prstGeom>
        </p:spPr>
      </p:pic>
      <p:pic>
        <p:nvPicPr>
          <p:cNvPr id="17" name="image4.png">
            <a:extLst>
              <a:ext uri="{FF2B5EF4-FFF2-40B4-BE49-F238E27FC236}">
                <a16:creationId xmlns:a16="http://schemas.microsoft.com/office/drawing/2014/main" id="{9DAD6B88-E494-F56C-B5DA-979FCAA98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5735" y="5111413"/>
            <a:ext cx="1796765" cy="417669"/>
          </a:xfrm>
          <a:prstGeom prst="rect">
            <a:avLst/>
          </a:prstGeom>
        </p:spPr>
      </p:pic>
      <p:pic>
        <p:nvPicPr>
          <p:cNvPr id="18" name="Bild 1" title="GIZ-Logo, Deutsche Gesellschaft für Internationale Zusammenarbeit (GIZ) GmbH">
            <a:extLst>
              <a:ext uri="{FF2B5EF4-FFF2-40B4-BE49-F238E27FC236}">
                <a16:creationId xmlns:a16="http://schemas.microsoft.com/office/drawing/2014/main" id="{E5A5D183-61B6-74EB-7F34-D78A6332A9D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6985" y="4777797"/>
            <a:ext cx="2715788" cy="1123316"/>
          </a:xfrm>
          <a:prstGeom prst="rect">
            <a:avLst/>
          </a:prstGeom>
          <a:noFill/>
          <a:ln w="9525">
            <a:noFill/>
            <a:miter lim="800000"/>
            <a:headEnd/>
            <a:tailEnd/>
          </a:ln>
        </p:spPr>
      </p:pic>
      <p:sp>
        <p:nvSpPr>
          <p:cNvPr id="3" name="Rectangle 2">
            <a:extLst>
              <a:ext uri="{FF2B5EF4-FFF2-40B4-BE49-F238E27FC236}">
                <a16:creationId xmlns:a16="http://schemas.microsoft.com/office/drawing/2014/main" id="{A8389118-0B8F-3F3E-AF21-E59A5206157C}"/>
              </a:ext>
            </a:extLst>
          </p:cNvPr>
          <p:cNvSpPr/>
          <p:nvPr/>
        </p:nvSpPr>
        <p:spPr>
          <a:xfrm>
            <a:off x="254000" y="4629232"/>
            <a:ext cx="9276080" cy="197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err="1"/>
          </a:p>
        </p:txBody>
      </p:sp>
      <p:sp>
        <p:nvSpPr>
          <p:cNvPr id="21" name="Titel 32">
            <a:extLst>
              <a:ext uri="{FF2B5EF4-FFF2-40B4-BE49-F238E27FC236}">
                <a16:creationId xmlns:a16="http://schemas.microsoft.com/office/drawing/2014/main" id="{3E85A9E1-C9F7-8538-514B-9B7F6D06DF08}"/>
              </a:ext>
            </a:extLst>
          </p:cNvPr>
          <p:cNvSpPr txBox="1">
            <a:spLocks/>
          </p:cNvSpPr>
          <p:nvPr/>
        </p:nvSpPr>
        <p:spPr bwMode="gray">
          <a:xfrm>
            <a:off x="8996367" y="2647838"/>
            <a:ext cx="2528099" cy="1412119"/>
          </a:xfrm>
          <a:prstGeom prst="rect">
            <a:avLst/>
          </a:prstGeom>
          <a:noFill/>
        </p:spPr>
        <p:txBody>
          <a:bodyPr vert="horz" wrap="square" lIns="91440" tIns="45720" rIns="91440" bIns="45720" rtlCol="0" anchor="ctr">
            <a:noAutofit/>
          </a:bodyPr>
          <a:lstStyle>
            <a:lvl1pPr algn="l" defTabSz="914377" rtl="0" eaLnBrk="1" latinLnBrk="0" hangingPunct="1">
              <a:lnSpc>
                <a:spcPct val="90000"/>
              </a:lnSpc>
              <a:spcBef>
                <a:spcPct val="0"/>
              </a:spcBef>
              <a:buNone/>
              <a:defRPr sz="3467" b="1" kern="1200" cap="none" baseline="0">
                <a:solidFill>
                  <a:schemeClr val="tx1"/>
                </a:solidFill>
                <a:latin typeface="+mj-lt"/>
                <a:ea typeface="+mj-ea"/>
                <a:cs typeface="+mj-cs"/>
              </a:defRPr>
            </a:lvl1pPr>
          </a:lstStyle>
          <a:p>
            <a:pPr algn="ctr" defTabSz="914400"/>
            <a:r>
              <a:rPr lang="en-PH" sz="800" b="0" i="1" dirty="0">
                <a:solidFill>
                  <a:schemeClr val="tx1">
                    <a:lumMod val="75000"/>
                    <a:lumOff val="25000"/>
                  </a:schemeClr>
                </a:solidFill>
              </a:rPr>
              <a:t>Photo from Vecteezy.com</a:t>
            </a:r>
            <a:endParaRPr lang="en-US" sz="800" b="0" i="1" dirty="0">
              <a:solidFill>
                <a:schemeClr val="tx1">
                  <a:lumMod val="75000"/>
                  <a:lumOff val="25000"/>
                </a:schemeClr>
              </a:solidFill>
            </a:endParaRPr>
          </a:p>
        </p:txBody>
      </p:sp>
      <p:pic>
        <p:nvPicPr>
          <p:cNvPr id="13" name="Picture 12">
            <a:extLst>
              <a:ext uri="{FF2B5EF4-FFF2-40B4-BE49-F238E27FC236}">
                <a16:creationId xmlns:a16="http://schemas.microsoft.com/office/drawing/2014/main" id="{BA913399-466C-C538-09AF-96ABAA0F8F8B}"/>
              </a:ext>
            </a:extLst>
          </p:cNvPr>
          <p:cNvPicPr>
            <a:picLocks noChangeAspect="1"/>
          </p:cNvPicPr>
          <p:nvPr/>
        </p:nvPicPr>
        <p:blipFill>
          <a:blip r:embed="rId7"/>
          <a:stretch>
            <a:fillRect/>
          </a:stretch>
        </p:blipFill>
        <p:spPr>
          <a:xfrm>
            <a:off x="3193091" y="4332774"/>
            <a:ext cx="5803276" cy="2162152"/>
          </a:xfrm>
          <a:prstGeom prst="rect">
            <a:avLst/>
          </a:prstGeom>
        </p:spPr>
      </p:pic>
    </p:spTree>
    <p:extLst>
      <p:ext uri="{BB962C8B-B14F-4D97-AF65-F5344CB8AC3E}">
        <p14:creationId xmlns:p14="http://schemas.microsoft.com/office/powerpoint/2010/main" val="122358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4"/>
            <a:ext cx="11433208" cy="747712"/>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US" sz="2800" b="1" dirty="0">
                <a:solidFill>
                  <a:schemeClr val="bg1"/>
                </a:solidFill>
              </a:rPr>
              <a:t>Research Questions</a:t>
            </a:r>
            <a:endParaRPr lang="de-DE" sz="2800" b="1" dirty="0">
              <a:solidFill>
                <a:schemeClr val="bg1"/>
              </a:solidFill>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grpSp>
        <p:nvGrpSpPr>
          <p:cNvPr id="2" name="Group 1">
            <a:extLst>
              <a:ext uri="{FF2B5EF4-FFF2-40B4-BE49-F238E27FC236}">
                <a16:creationId xmlns:a16="http://schemas.microsoft.com/office/drawing/2014/main" id="{58A32B8C-CE55-25C6-75AF-F67D1CDB7B8F}"/>
              </a:ext>
            </a:extLst>
          </p:cNvPr>
          <p:cNvGrpSpPr/>
          <p:nvPr/>
        </p:nvGrpSpPr>
        <p:grpSpPr>
          <a:xfrm>
            <a:off x="1139687" y="1219197"/>
            <a:ext cx="9724761" cy="5160325"/>
            <a:chOff x="609600" y="2025415"/>
            <a:chExt cx="8001978" cy="3558974"/>
          </a:xfrm>
        </p:grpSpPr>
        <p:grpSp>
          <p:nvGrpSpPr>
            <p:cNvPr id="4" name="Google Shape;568;p34">
              <a:extLst>
                <a:ext uri="{FF2B5EF4-FFF2-40B4-BE49-F238E27FC236}">
                  <a16:creationId xmlns:a16="http://schemas.microsoft.com/office/drawing/2014/main" id="{88695B79-BF19-813D-40FB-401750A74347}"/>
                </a:ext>
              </a:extLst>
            </p:cNvPr>
            <p:cNvGrpSpPr/>
            <p:nvPr/>
          </p:nvGrpSpPr>
          <p:grpSpPr>
            <a:xfrm>
              <a:off x="3420618" y="2144233"/>
              <a:ext cx="2276228" cy="3440156"/>
              <a:chOff x="2565463" y="1608174"/>
              <a:chExt cx="1707171" cy="2580117"/>
            </a:xfrm>
          </p:grpSpPr>
          <p:sp>
            <p:nvSpPr>
              <p:cNvPr id="23" name="Google Shape;569;p34">
                <a:extLst>
                  <a:ext uri="{FF2B5EF4-FFF2-40B4-BE49-F238E27FC236}">
                    <a16:creationId xmlns:a16="http://schemas.microsoft.com/office/drawing/2014/main" id="{C23DAF56-0538-C803-4D46-E3585D499F74}"/>
                  </a:ext>
                </a:extLst>
              </p:cNvPr>
              <p:cNvSpPr/>
              <p:nvPr/>
            </p:nvSpPr>
            <p:spPr>
              <a:xfrm>
                <a:off x="2595130" y="2064579"/>
                <a:ext cx="1677504" cy="2123712"/>
              </a:xfrm>
              <a:custGeom>
                <a:avLst/>
                <a:gdLst/>
                <a:ahLst/>
                <a:cxnLst/>
                <a:rect l="l" t="t" r="r" b="b"/>
                <a:pathLst>
                  <a:path w="51907" h="65714" extrusionOk="0">
                    <a:moveTo>
                      <a:pt x="2883" y="0"/>
                    </a:moveTo>
                    <a:lnTo>
                      <a:pt x="1" y="63655"/>
                    </a:lnTo>
                    <a:cubicBezTo>
                      <a:pt x="1" y="63655"/>
                      <a:pt x="8862" y="62297"/>
                      <a:pt x="21093" y="62297"/>
                    </a:cubicBezTo>
                    <a:cubicBezTo>
                      <a:pt x="30244" y="62297"/>
                      <a:pt x="41281" y="63057"/>
                      <a:pt x="51906" y="65713"/>
                    </a:cubicBezTo>
                    <a:lnTo>
                      <a:pt x="50038" y="1045"/>
                    </a:lnTo>
                    <a:lnTo>
                      <a:pt x="2883" y="0"/>
                    </a:lnTo>
                    <a:close/>
                  </a:path>
                </a:pathLst>
              </a:custGeom>
              <a:solidFill>
                <a:srgbClr val="D6D6D6"/>
              </a:solidFill>
              <a:ln>
                <a:noFill/>
              </a:ln>
            </p:spPr>
            <p:txBody>
              <a:bodyPr spcFirstLastPara="1" wrap="square" lIns="121900" tIns="121900" rIns="121900" bIns="121900" anchor="ctr" anchorCtr="0">
                <a:noAutofit/>
              </a:bodyPr>
              <a:lstStyle/>
              <a:p>
                <a:endParaRPr sz="2400"/>
              </a:p>
            </p:txBody>
          </p:sp>
          <p:sp>
            <p:nvSpPr>
              <p:cNvPr id="24" name="Google Shape;570;p34">
                <a:extLst>
                  <a:ext uri="{FF2B5EF4-FFF2-40B4-BE49-F238E27FC236}">
                    <a16:creationId xmlns:a16="http://schemas.microsoft.com/office/drawing/2014/main" id="{1E85E814-AA6B-46AE-E763-C2AFBD9D85B6}"/>
                  </a:ext>
                </a:extLst>
              </p:cNvPr>
              <p:cNvSpPr/>
              <p:nvPr/>
            </p:nvSpPr>
            <p:spPr>
              <a:xfrm>
                <a:off x="2565463" y="1992933"/>
                <a:ext cx="1674402" cy="2070485"/>
              </a:xfrm>
              <a:custGeom>
                <a:avLst/>
                <a:gdLst/>
                <a:ahLst/>
                <a:cxnLst/>
                <a:rect l="l" t="t" r="r" b="b"/>
                <a:pathLst>
                  <a:path w="51811" h="64067" extrusionOk="0">
                    <a:moveTo>
                      <a:pt x="2186" y="1"/>
                    </a:moveTo>
                    <a:lnTo>
                      <a:pt x="0" y="62262"/>
                    </a:lnTo>
                    <a:lnTo>
                      <a:pt x="49942" y="64067"/>
                    </a:lnTo>
                    <a:lnTo>
                      <a:pt x="51811" y="1774"/>
                    </a:lnTo>
                    <a:lnTo>
                      <a:pt x="2186" y="1"/>
                    </a:ln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endParaRPr sz="2400" dirty="0">
                  <a:solidFill>
                    <a:schemeClr val="accent1">
                      <a:lumMod val="75000"/>
                    </a:schemeClr>
                  </a:solidFill>
                </a:endParaRPr>
              </a:p>
            </p:txBody>
          </p:sp>
          <p:sp>
            <p:nvSpPr>
              <p:cNvPr id="25" name="Google Shape;572;p34">
                <a:extLst>
                  <a:ext uri="{FF2B5EF4-FFF2-40B4-BE49-F238E27FC236}">
                    <a16:creationId xmlns:a16="http://schemas.microsoft.com/office/drawing/2014/main" id="{F92F868D-1A23-D3E3-9230-0C7DACB97180}"/>
                  </a:ext>
                </a:extLst>
              </p:cNvPr>
              <p:cNvSpPr/>
              <p:nvPr/>
            </p:nvSpPr>
            <p:spPr>
              <a:xfrm>
                <a:off x="3029076" y="2007249"/>
                <a:ext cx="793201" cy="286624"/>
              </a:xfrm>
              <a:custGeom>
                <a:avLst/>
                <a:gdLst/>
                <a:ahLst/>
                <a:cxnLst/>
                <a:rect l="l" t="t" r="r" b="b"/>
                <a:pathLst>
                  <a:path w="24544" h="8869" extrusionOk="0">
                    <a:moveTo>
                      <a:pt x="0" y="1"/>
                    </a:moveTo>
                    <a:lnTo>
                      <a:pt x="0" y="1"/>
                    </a:lnTo>
                    <a:cubicBezTo>
                      <a:pt x="1774" y="5163"/>
                      <a:pt x="6651" y="8868"/>
                      <a:pt x="12446" y="8868"/>
                    </a:cubicBezTo>
                    <a:cubicBezTo>
                      <a:pt x="17862" y="8868"/>
                      <a:pt x="22517" y="5575"/>
                      <a:pt x="24544" y="888"/>
                    </a:cubicBezTo>
                    <a:lnTo>
                      <a:pt x="0" y="1"/>
                    </a:lnTo>
                    <a:close/>
                  </a:path>
                </a:pathLst>
              </a:custGeom>
              <a:solidFill>
                <a:srgbClr val="95D4F4"/>
              </a:solidFill>
              <a:ln>
                <a:noFill/>
              </a:ln>
            </p:spPr>
            <p:txBody>
              <a:bodyPr spcFirstLastPara="1" wrap="square" lIns="121900" tIns="121900" rIns="121900" bIns="121900" anchor="ctr" anchorCtr="0">
                <a:noAutofit/>
              </a:bodyPr>
              <a:lstStyle/>
              <a:p>
                <a:endParaRPr sz="2400"/>
              </a:p>
            </p:txBody>
          </p:sp>
          <p:sp>
            <p:nvSpPr>
              <p:cNvPr id="26" name="Google Shape;573;p34">
                <a:extLst>
                  <a:ext uri="{FF2B5EF4-FFF2-40B4-BE49-F238E27FC236}">
                    <a16:creationId xmlns:a16="http://schemas.microsoft.com/office/drawing/2014/main" id="{E23836ED-EDEA-0401-2AB9-623161F028AF}"/>
                  </a:ext>
                </a:extLst>
              </p:cNvPr>
              <p:cNvSpPr/>
              <p:nvPr/>
            </p:nvSpPr>
            <p:spPr>
              <a:xfrm>
                <a:off x="2951603" y="1608174"/>
                <a:ext cx="948409" cy="697409"/>
              </a:xfrm>
              <a:custGeom>
                <a:avLst/>
                <a:gdLst/>
                <a:ahLst/>
                <a:cxnLst/>
                <a:rect l="l" t="t" r="r" b="b"/>
                <a:pathLst>
                  <a:path w="26001" h="23701" extrusionOk="0">
                    <a:moveTo>
                      <a:pt x="13018" y="0"/>
                    </a:moveTo>
                    <a:cubicBezTo>
                      <a:pt x="7625" y="0"/>
                      <a:pt x="2737" y="3694"/>
                      <a:pt x="1457" y="9169"/>
                    </a:cubicBezTo>
                    <a:cubicBezTo>
                      <a:pt x="0" y="15535"/>
                      <a:pt x="3959" y="21900"/>
                      <a:pt x="10325" y="23388"/>
                    </a:cubicBezTo>
                    <a:cubicBezTo>
                      <a:pt x="11225" y="23599"/>
                      <a:pt x="12126" y="23700"/>
                      <a:pt x="13013" y="23700"/>
                    </a:cubicBezTo>
                    <a:cubicBezTo>
                      <a:pt x="18394" y="23700"/>
                      <a:pt x="23266" y="19986"/>
                      <a:pt x="24544" y="14521"/>
                    </a:cubicBezTo>
                    <a:cubicBezTo>
                      <a:pt x="26001" y="8156"/>
                      <a:pt x="22042" y="1790"/>
                      <a:pt x="15677" y="302"/>
                    </a:cubicBezTo>
                    <a:cubicBezTo>
                      <a:pt x="14786" y="98"/>
                      <a:pt x="13895" y="0"/>
                      <a:pt x="13018" y="0"/>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pPr algn="ctr"/>
                <a:r>
                  <a:rPr lang="en" sz="2933" dirty="0">
                    <a:solidFill>
                      <a:srgbClr val="FFFFFF"/>
                    </a:solidFill>
                    <a:latin typeface="Fira Sans"/>
                    <a:ea typeface="Fira Sans"/>
                    <a:cs typeface="Fira Sans"/>
                    <a:sym typeface="Fira Sans"/>
                  </a:rPr>
                  <a:t>02</a:t>
                </a:r>
                <a:endParaRPr sz="2933" dirty="0">
                  <a:solidFill>
                    <a:srgbClr val="FFFFFF"/>
                  </a:solidFill>
                  <a:latin typeface="Fira Sans"/>
                  <a:ea typeface="Fira Sans"/>
                  <a:cs typeface="Fira Sans"/>
                  <a:sym typeface="Fira Sans"/>
                </a:endParaRPr>
              </a:p>
            </p:txBody>
          </p:sp>
        </p:grpSp>
        <p:grpSp>
          <p:nvGrpSpPr>
            <p:cNvPr id="6" name="Google Shape;580;p34">
              <a:extLst>
                <a:ext uri="{FF2B5EF4-FFF2-40B4-BE49-F238E27FC236}">
                  <a16:creationId xmlns:a16="http://schemas.microsoft.com/office/drawing/2014/main" id="{2849DC8B-C872-06EE-5129-ED8D18271247}"/>
                </a:ext>
              </a:extLst>
            </p:cNvPr>
            <p:cNvGrpSpPr/>
            <p:nvPr/>
          </p:nvGrpSpPr>
          <p:grpSpPr>
            <a:xfrm>
              <a:off x="6400846" y="2025415"/>
              <a:ext cx="2210732" cy="3523380"/>
              <a:chOff x="4800634" y="1519062"/>
              <a:chExt cx="1658049" cy="2642536"/>
            </a:xfrm>
          </p:grpSpPr>
          <p:sp>
            <p:nvSpPr>
              <p:cNvPr id="18" name="Google Shape;581;p34">
                <a:extLst>
                  <a:ext uri="{FF2B5EF4-FFF2-40B4-BE49-F238E27FC236}">
                    <a16:creationId xmlns:a16="http://schemas.microsoft.com/office/drawing/2014/main" id="{8DB9A9BE-0440-618E-6BD4-E09A5C6084E0}"/>
                  </a:ext>
                </a:extLst>
              </p:cNvPr>
              <p:cNvSpPr/>
              <p:nvPr/>
            </p:nvSpPr>
            <p:spPr>
              <a:xfrm>
                <a:off x="4800634" y="1990897"/>
                <a:ext cx="1658049" cy="2131178"/>
              </a:xfrm>
              <a:custGeom>
                <a:avLst/>
                <a:gdLst/>
                <a:ahLst/>
                <a:cxnLst/>
                <a:rect l="l" t="t" r="r" b="b"/>
                <a:pathLst>
                  <a:path w="51305" h="65945" extrusionOk="0">
                    <a:moveTo>
                      <a:pt x="96" y="0"/>
                    </a:moveTo>
                    <a:lnTo>
                      <a:pt x="1" y="54281"/>
                    </a:lnTo>
                    <a:cubicBezTo>
                      <a:pt x="1" y="54281"/>
                      <a:pt x="2312" y="64985"/>
                      <a:pt x="14378" y="65745"/>
                    </a:cubicBezTo>
                    <a:cubicBezTo>
                      <a:pt x="16562" y="65885"/>
                      <a:pt x="18821" y="65945"/>
                      <a:pt x="21096" y="65945"/>
                    </a:cubicBezTo>
                    <a:cubicBezTo>
                      <a:pt x="35853" y="65945"/>
                      <a:pt x="51305" y="63401"/>
                      <a:pt x="51305" y="63401"/>
                    </a:cubicBezTo>
                    <a:lnTo>
                      <a:pt x="48359" y="2059"/>
                    </a:lnTo>
                    <a:lnTo>
                      <a:pt x="96" y="0"/>
                    </a:lnTo>
                    <a:close/>
                  </a:path>
                </a:pathLst>
              </a:custGeom>
              <a:solidFill>
                <a:srgbClr val="D6D6D6"/>
              </a:solidFill>
              <a:ln>
                <a:noFill/>
              </a:ln>
            </p:spPr>
            <p:txBody>
              <a:bodyPr spcFirstLastPara="1" wrap="square" lIns="121900" tIns="121900" rIns="121900" bIns="121900" anchor="ctr" anchorCtr="0">
                <a:noAutofit/>
              </a:bodyPr>
              <a:lstStyle/>
              <a:p>
                <a:endParaRPr sz="2400"/>
              </a:p>
            </p:txBody>
          </p:sp>
          <p:sp>
            <p:nvSpPr>
              <p:cNvPr id="19" name="Google Shape;582;p34">
                <a:extLst>
                  <a:ext uri="{FF2B5EF4-FFF2-40B4-BE49-F238E27FC236}">
                    <a16:creationId xmlns:a16="http://schemas.microsoft.com/office/drawing/2014/main" id="{44AA1061-6426-E022-2775-6F07D61E9B91}"/>
                  </a:ext>
                </a:extLst>
              </p:cNvPr>
              <p:cNvSpPr/>
              <p:nvPr/>
            </p:nvSpPr>
            <p:spPr>
              <a:xfrm>
                <a:off x="4800634" y="1990897"/>
                <a:ext cx="1607893" cy="2170701"/>
              </a:xfrm>
              <a:custGeom>
                <a:avLst/>
                <a:gdLst/>
                <a:ahLst/>
                <a:cxnLst/>
                <a:rect l="l" t="t" r="r" b="b"/>
                <a:pathLst>
                  <a:path w="49753" h="65049" extrusionOk="0">
                    <a:moveTo>
                      <a:pt x="96" y="0"/>
                    </a:moveTo>
                    <a:lnTo>
                      <a:pt x="1" y="50037"/>
                    </a:lnTo>
                    <a:lnTo>
                      <a:pt x="3231" y="56149"/>
                    </a:lnTo>
                    <a:lnTo>
                      <a:pt x="14252" y="65016"/>
                    </a:lnTo>
                    <a:lnTo>
                      <a:pt x="49626" y="65048"/>
                    </a:lnTo>
                    <a:lnTo>
                      <a:pt x="49753" y="32"/>
                    </a:lnTo>
                    <a:lnTo>
                      <a:pt x="96" y="0"/>
                    </a:ln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endParaRPr sz="2400"/>
              </a:p>
            </p:txBody>
          </p:sp>
          <p:sp>
            <p:nvSpPr>
              <p:cNvPr id="20" name="Google Shape;584;p34">
                <a:extLst>
                  <a:ext uri="{FF2B5EF4-FFF2-40B4-BE49-F238E27FC236}">
                    <a16:creationId xmlns:a16="http://schemas.microsoft.com/office/drawing/2014/main" id="{815181C1-0C40-67ED-A8C8-8E11059B5D0D}"/>
                  </a:ext>
                </a:extLst>
              </p:cNvPr>
              <p:cNvSpPr/>
              <p:nvPr/>
            </p:nvSpPr>
            <p:spPr>
              <a:xfrm>
                <a:off x="5224335" y="1894929"/>
                <a:ext cx="802444" cy="294736"/>
              </a:xfrm>
              <a:custGeom>
                <a:avLst/>
                <a:gdLst/>
                <a:ahLst/>
                <a:cxnLst/>
                <a:rect l="l" t="t" r="r" b="b"/>
                <a:pathLst>
                  <a:path w="24830" h="9120" extrusionOk="0">
                    <a:moveTo>
                      <a:pt x="1" y="0"/>
                    </a:moveTo>
                    <a:lnTo>
                      <a:pt x="1" y="0"/>
                    </a:lnTo>
                    <a:cubicBezTo>
                      <a:pt x="1584" y="5004"/>
                      <a:pt x="6049" y="8741"/>
                      <a:pt x="11591" y="9089"/>
                    </a:cubicBezTo>
                    <a:cubicBezTo>
                      <a:pt x="11888" y="9109"/>
                      <a:pt x="12183" y="9119"/>
                      <a:pt x="12476" y="9119"/>
                    </a:cubicBezTo>
                    <a:cubicBezTo>
                      <a:pt x="18217" y="9119"/>
                      <a:pt x="23172" y="5335"/>
                      <a:pt x="24829" y="32"/>
                    </a:cubicBezTo>
                    <a:lnTo>
                      <a:pt x="1" y="0"/>
                    </a:lnTo>
                    <a:close/>
                  </a:path>
                </a:pathLst>
              </a:custGeom>
              <a:solidFill>
                <a:srgbClr val="58EDBD"/>
              </a:solidFill>
              <a:ln>
                <a:noFill/>
              </a:ln>
            </p:spPr>
            <p:txBody>
              <a:bodyPr spcFirstLastPara="1" wrap="square" lIns="121900" tIns="121900" rIns="121900" bIns="121900" anchor="ctr" anchorCtr="0">
                <a:noAutofit/>
              </a:bodyPr>
              <a:lstStyle/>
              <a:p>
                <a:endParaRPr sz="2400"/>
              </a:p>
            </p:txBody>
          </p:sp>
          <p:sp>
            <p:nvSpPr>
              <p:cNvPr id="21" name="Google Shape;585;p34">
                <a:extLst>
                  <a:ext uri="{FF2B5EF4-FFF2-40B4-BE49-F238E27FC236}">
                    <a16:creationId xmlns:a16="http://schemas.microsoft.com/office/drawing/2014/main" id="{DD35DC0A-7F19-ABB2-9B50-6C566DBAF30F}"/>
                  </a:ext>
                </a:extLst>
              </p:cNvPr>
              <p:cNvSpPr/>
              <p:nvPr/>
            </p:nvSpPr>
            <p:spPr>
              <a:xfrm>
                <a:off x="4800634" y="3607918"/>
                <a:ext cx="484148" cy="484116"/>
              </a:xfrm>
              <a:custGeom>
                <a:avLst/>
                <a:gdLst/>
                <a:ahLst/>
                <a:cxnLst/>
                <a:rect l="l" t="t" r="r" b="b"/>
                <a:pathLst>
                  <a:path w="14981" h="14980" extrusionOk="0">
                    <a:moveTo>
                      <a:pt x="1" y="0"/>
                    </a:moveTo>
                    <a:lnTo>
                      <a:pt x="1" y="0"/>
                    </a:lnTo>
                    <a:cubicBezTo>
                      <a:pt x="3738" y="14726"/>
                      <a:pt x="14252" y="14979"/>
                      <a:pt x="14252" y="14979"/>
                    </a:cubicBezTo>
                    <a:cubicBezTo>
                      <a:pt x="14252" y="14979"/>
                      <a:pt x="11845" y="9691"/>
                      <a:pt x="14980" y="6271"/>
                    </a:cubicBezTo>
                    <a:cubicBezTo>
                      <a:pt x="14980" y="6271"/>
                      <a:pt x="4118" y="4434"/>
                      <a:pt x="1" y="0"/>
                    </a:cubicBezTo>
                    <a:close/>
                  </a:path>
                </a:pathLst>
              </a:custGeom>
              <a:solidFill>
                <a:schemeClr val="tx1">
                  <a:lumMod val="50000"/>
                  <a:lumOff val="50000"/>
                </a:schemeClr>
              </a:solidFill>
              <a:ln>
                <a:noFill/>
              </a:ln>
            </p:spPr>
            <p:txBody>
              <a:bodyPr spcFirstLastPara="1" wrap="square" lIns="121900" tIns="121900" rIns="121900" bIns="121900" anchor="ctr" anchorCtr="0">
                <a:noAutofit/>
              </a:bodyPr>
              <a:lstStyle/>
              <a:p>
                <a:endParaRPr sz="2400"/>
              </a:p>
            </p:txBody>
          </p:sp>
          <p:sp>
            <p:nvSpPr>
              <p:cNvPr id="22" name="Google Shape;586;p34">
                <a:extLst>
                  <a:ext uri="{FF2B5EF4-FFF2-40B4-BE49-F238E27FC236}">
                    <a16:creationId xmlns:a16="http://schemas.microsoft.com/office/drawing/2014/main" id="{F7210DCD-5C0A-33A8-2B4C-A8E45A32509C}"/>
                  </a:ext>
                </a:extLst>
              </p:cNvPr>
              <p:cNvSpPr/>
              <p:nvPr/>
            </p:nvSpPr>
            <p:spPr>
              <a:xfrm>
                <a:off x="5167941" y="1519062"/>
                <a:ext cx="927333" cy="697699"/>
              </a:xfrm>
              <a:custGeom>
                <a:avLst/>
                <a:gdLst/>
                <a:ahLst/>
                <a:cxnLst/>
                <a:rect l="l" t="t" r="r" b="b"/>
                <a:pathLst>
                  <a:path w="25526" h="23698" extrusionOk="0">
                    <a:moveTo>
                      <a:pt x="12764" y="0"/>
                    </a:moveTo>
                    <a:cubicBezTo>
                      <a:pt x="7071" y="0"/>
                      <a:pt x="2044" y="4113"/>
                      <a:pt x="1077" y="9886"/>
                    </a:cubicBezTo>
                    <a:cubicBezTo>
                      <a:pt x="0" y="16346"/>
                      <a:pt x="4371" y="22458"/>
                      <a:pt x="10831" y="23535"/>
                    </a:cubicBezTo>
                    <a:cubicBezTo>
                      <a:pt x="11487" y="23645"/>
                      <a:pt x="12140" y="23698"/>
                      <a:pt x="12785" y="23698"/>
                    </a:cubicBezTo>
                    <a:cubicBezTo>
                      <a:pt x="18455" y="23698"/>
                      <a:pt x="23482" y="19585"/>
                      <a:pt x="24449" y="13812"/>
                    </a:cubicBezTo>
                    <a:cubicBezTo>
                      <a:pt x="25526" y="7352"/>
                      <a:pt x="21155" y="1240"/>
                      <a:pt x="14726" y="163"/>
                    </a:cubicBezTo>
                    <a:cubicBezTo>
                      <a:pt x="14067" y="53"/>
                      <a:pt x="13411" y="0"/>
                      <a:pt x="12764" y="0"/>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pPr algn="ctr"/>
                <a:r>
                  <a:rPr lang="en" sz="2933">
                    <a:solidFill>
                      <a:srgbClr val="FFFFFF"/>
                    </a:solidFill>
                    <a:latin typeface="Fira Sans"/>
                    <a:ea typeface="Fira Sans"/>
                    <a:cs typeface="Fira Sans"/>
                    <a:sym typeface="Fira Sans"/>
                  </a:rPr>
                  <a:t>03</a:t>
                </a:r>
                <a:endParaRPr sz="2933">
                  <a:solidFill>
                    <a:srgbClr val="FFFFFF"/>
                  </a:solidFill>
                  <a:latin typeface="Fira Sans"/>
                  <a:ea typeface="Fira Sans"/>
                  <a:cs typeface="Fira Sans"/>
                  <a:sym typeface="Fira Sans"/>
                </a:endParaRPr>
              </a:p>
            </p:txBody>
          </p:sp>
        </p:grpSp>
        <p:grpSp>
          <p:nvGrpSpPr>
            <p:cNvPr id="7" name="Google Shape;587;p34">
              <a:extLst>
                <a:ext uri="{FF2B5EF4-FFF2-40B4-BE49-F238E27FC236}">
                  <a16:creationId xmlns:a16="http://schemas.microsoft.com/office/drawing/2014/main" id="{B97D29F9-1000-A477-29F4-535B95F506EB}"/>
                </a:ext>
              </a:extLst>
            </p:cNvPr>
            <p:cNvGrpSpPr/>
            <p:nvPr/>
          </p:nvGrpSpPr>
          <p:grpSpPr>
            <a:xfrm>
              <a:off x="609600" y="2080429"/>
              <a:ext cx="2198407" cy="3415238"/>
              <a:chOff x="457200" y="1560321"/>
              <a:chExt cx="1648805" cy="2561428"/>
            </a:xfrm>
          </p:grpSpPr>
          <p:sp>
            <p:nvSpPr>
              <p:cNvPr id="13" name="Google Shape;588;p34">
                <a:extLst>
                  <a:ext uri="{FF2B5EF4-FFF2-40B4-BE49-F238E27FC236}">
                    <a16:creationId xmlns:a16="http://schemas.microsoft.com/office/drawing/2014/main" id="{C0C743ED-B752-048E-24BF-967CB4B42F04}"/>
                  </a:ext>
                </a:extLst>
              </p:cNvPr>
              <p:cNvSpPr/>
              <p:nvPr/>
            </p:nvSpPr>
            <p:spPr>
              <a:xfrm>
                <a:off x="485832" y="2064579"/>
                <a:ext cx="1620173" cy="2057170"/>
              </a:xfrm>
              <a:custGeom>
                <a:avLst/>
                <a:gdLst/>
                <a:ahLst/>
                <a:cxnLst/>
                <a:rect l="l" t="t" r="r" b="b"/>
                <a:pathLst>
                  <a:path w="50133" h="63655" extrusionOk="0">
                    <a:moveTo>
                      <a:pt x="47504" y="0"/>
                    </a:moveTo>
                    <a:lnTo>
                      <a:pt x="1" y="1045"/>
                    </a:lnTo>
                    <a:lnTo>
                      <a:pt x="1553" y="63655"/>
                    </a:lnTo>
                    <a:cubicBezTo>
                      <a:pt x="1553" y="63655"/>
                      <a:pt x="18777" y="61833"/>
                      <a:pt x="38055" y="61833"/>
                    </a:cubicBezTo>
                    <a:cubicBezTo>
                      <a:pt x="39109" y="61833"/>
                      <a:pt x="40170" y="61838"/>
                      <a:pt x="41234" y="61850"/>
                    </a:cubicBezTo>
                    <a:cubicBezTo>
                      <a:pt x="41234" y="61850"/>
                      <a:pt x="50133" y="59411"/>
                      <a:pt x="49056" y="46269"/>
                    </a:cubicBezTo>
                    <a:cubicBezTo>
                      <a:pt x="47948" y="33126"/>
                      <a:pt x="47504" y="0"/>
                      <a:pt x="47504" y="0"/>
                    </a:cubicBezTo>
                    <a:close/>
                  </a:path>
                </a:pathLst>
              </a:custGeom>
              <a:solidFill>
                <a:srgbClr val="D6D6D6"/>
              </a:solidFill>
              <a:ln>
                <a:noFill/>
              </a:ln>
            </p:spPr>
            <p:txBody>
              <a:bodyPr spcFirstLastPara="1" wrap="square" lIns="121900" tIns="121900" rIns="121900" bIns="121900" anchor="ctr" anchorCtr="0">
                <a:noAutofit/>
              </a:bodyPr>
              <a:lstStyle/>
              <a:p>
                <a:endParaRPr sz="2400"/>
              </a:p>
            </p:txBody>
          </p:sp>
          <p:sp>
            <p:nvSpPr>
              <p:cNvPr id="14" name="Google Shape;589;p34">
                <a:extLst>
                  <a:ext uri="{FF2B5EF4-FFF2-40B4-BE49-F238E27FC236}">
                    <a16:creationId xmlns:a16="http://schemas.microsoft.com/office/drawing/2014/main" id="{163738EA-B6E5-7368-B8D3-13C4F27A90BA}"/>
                  </a:ext>
                </a:extLst>
              </p:cNvPr>
              <p:cNvSpPr/>
              <p:nvPr/>
            </p:nvSpPr>
            <p:spPr>
              <a:xfrm>
                <a:off x="457200" y="2003178"/>
                <a:ext cx="1640630" cy="2050028"/>
              </a:xfrm>
              <a:custGeom>
                <a:avLst/>
                <a:gdLst/>
                <a:ahLst/>
                <a:cxnLst/>
                <a:rect l="l" t="t" r="r" b="b"/>
                <a:pathLst>
                  <a:path w="50766" h="63434" extrusionOk="0">
                    <a:moveTo>
                      <a:pt x="49657" y="0"/>
                    </a:moveTo>
                    <a:lnTo>
                      <a:pt x="0" y="1140"/>
                    </a:lnTo>
                    <a:lnTo>
                      <a:pt x="1489" y="63433"/>
                    </a:lnTo>
                    <a:lnTo>
                      <a:pt x="36863" y="62641"/>
                    </a:lnTo>
                    <a:lnTo>
                      <a:pt x="47662" y="53521"/>
                    </a:lnTo>
                    <a:lnTo>
                      <a:pt x="50766" y="47345"/>
                    </a:lnTo>
                    <a:lnTo>
                      <a:pt x="49657" y="0"/>
                    </a:lnTo>
                    <a:close/>
                  </a:path>
                </a:pathLst>
              </a:custGeom>
              <a:solidFill>
                <a:schemeClr val="accent2">
                  <a:lumMod val="40000"/>
                  <a:lumOff val="60000"/>
                  <a:alpha val="80000"/>
                </a:schemeClr>
              </a:solidFill>
              <a:ln>
                <a:noFill/>
              </a:ln>
            </p:spPr>
            <p:txBody>
              <a:bodyPr spcFirstLastPara="1" wrap="square" lIns="121900" tIns="121900" rIns="121900" bIns="121900" anchor="ctr" anchorCtr="0">
                <a:noAutofit/>
              </a:bodyPr>
              <a:lstStyle/>
              <a:p>
                <a:endParaRPr sz="2400" dirty="0"/>
              </a:p>
            </p:txBody>
          </p:sp>
          <p:sp>
            <p:nvSpPr>
              <p:cNvPr id="15" name="Google Shape;591;p34">
                <a:extLst>
                  <a:ext uri="{FF2B5EF4-FFF2-40B4-BE49-F238E27FC236}">
                    <a16:creationId xmlns:a16="http://schemas.microsoft.com/office/drawing/2014/main" id="{BF0BD228-BE23-49F9-556C-A3F442985E60}"/>
                  </a:ext>
                </a:extLst>
              </p:cNvPr>
              <p:cNvSpPr/>
              <p:nvPr/>
            </p:nvSpPr>
            <p:spPr>
              <a:xfrm>
                <a:off x="1617750" y="3533202"/>
                <a:ext cx="480044" cy="494361"/>
              </a:xfrm>
              <a:custGeom>
                <a:avLst/>
                <a:gdLst/>
                <a:ahLst/>
                <a:cxnLst/>
                <a:rect l="l" t="t" r="r" b="b"/>
                <a:pathLst>
                  <a:path w="14854" h="15297" extrusionOk="0">
                    <a:moveTo>
                      <a:pt x="14854" y="0"/>
                    </a:moveTo>
                    <a:lnTo>
                      <a:pt x="14854" y="0"/>
                    </a:lnTo>
                    <a:cubicBezTo>
                      <a:pt x="10832" y="4529"/>
                      <a:pt x="1" y="6587"/>
                      <a:pt x="1" y="6587"/>
                    </a:cubicBezTo>
                    <a:cubicBezTo>
                      <a:pt x="3199" y="9944"/>
                      <a:pt x="951" y="15296"/>
                      <a:pt x="951" y="15296"/>
                    </a:cubicBezTo>
                    <a:cubicBezTo>
                      <a:pt x="951" y="15296"/>
                      <a:pt x="11433" y="14790"/>
                      <a:pt x="14854" y="0"/>
                    </a:cubicBezTo>
                    <a:close/>
                  </a:path>
                </a:pathLst>
              </a:custGeom>
              <a:solidFill>
                <a:schemeClr val="bg2">
                  <a:lumMod val="75000"/>
                </a:schemeClr>
              </a:solidFill>
              <a:ln>
                <a:noFill/>
              </a:ln>
            </p:spPr>
            <p:txBody>
              <a:bodyPr spcFirstLastPara="1" wrap="square" lIns="121900" tIns="121900" rIns="121900" bIns="121900" anchor="ctr" anchorCtr="0">
                <a:noAutofit/>
              </a:bodyPr>
              <a:lstStyle/>
              <a:p>
                <a:endParaRPr sz="2400"/>
              </a:p>
            </p:txBody>
          </p:sp>
          <p:sp>
            <p:nvSpPr>
              <p:cNvPr id="16" name="Google Shape;592;p34">
                <a:extLst>
                  <a:ext uri="{FF2B5EF4-FFF2-40B4-BE49-F238E27FC236}">
                    <a16:creationId xmlns:a16="http://schemas.microsoft.com/office/drawing/2014/main" id="{9FD7863F-A0F7-A479-C9C1-05AC5E462A89}"/>
                  </a:ext>
                </a:extLst>
              </p:cNvPr>
              <p:cNvSpPr/>
              <p:nvPr/>
            </p:nvSpPr>
            <p:spPr>
              <a:xfrm>
                <a:off x="866553" y="2012388"/>
                <a:ext cx="800375" cy="309117"/>
              </a:xfrm>
              <a:custGeom>
                <a:avLst/>
                <a:gdLst/>
                <a:ahLst/>
                <a:cxnLst/>
                <a:rect l="l" t="t" r="r" b="b"/>
                <a:pathLst>
                  <a:path w="24766" h="9565" extrusionOk="0">
                    <a:moveTo>
                      <a:pt x="24766" y="0"/>
                    </a:moveTo>
                    <a:lnTo>
                      <a:pt x="1" y="570"/>
                    </a:lnTo>
                    <a:cubicBezTo>
                      <a:pt x="1648" y="5764"/>
                      <a:pt x="6556" y="9564"/>
                      <a:pt x="12288" y="9564"/>
                    </a:cubicBezTo>
                    <a:cubicBezTo>
                      <a:pt x="18274" y="9564"/>
                      <a:pt x="23277" y="5511"/>
                      <a:pt x="24766" y="0"/>
                    </a:cubicBezTo>
                    <a:close/>
                  </a:path>
                </a:pathLst>
              </a:custGeom>
              <a:solidFill>
                <a:srgbClr val="F2CC85"/>
              </a:solidFill>
              <a:ln>
                <a:noFill/>
              </a:ln>
            </p:spPr>
            <p:txBody>
              <a:bodyPr spcFirstLastPara="1" wrap="square" lIns="121900" tIns="121900" rIns="121900" bIns="121900" anchor="ctr" anchorCtr="0">
                <a:noAutofit/>
              </a:bodyPr>
              <a:lstStyle/>
              <a:p>
                <a:endParaRPr sz="2400"/>
              </a:p>
            </p:txBody>
          </p:sp>
          <p:sp>
            <p:nvSpPr>
              <p:cNvPr id="17" name="Google Shape;593;p34">
                <a:extLst>
                  <a:ext uri="{FF2B5EF4-FFF2-40B4-BE49-F238E27FC236}">
                    <a16:creationId xmlns:a16="http://schemas.microsoft.com/office/drawing/2014/main" id="{6B7C4814-0B1F-0A80-7608-1BD04B654C79}"/>
                  </a:ext>
                </a:extLst>
              </p:cNvPr>
              <p:cNvSpPr/>
              <p:nvPr/>
            </p:nvSpPr>
            <p:spPr>
              <a:xfrm>
                <a:off x="767978" y="1560321"/>
                <a:ext cx="989582" cy="765375"/>
              </a:xfrm>
              <a:custGeom>
                <a:avLst/>
                <a:gdLst/>
                <a:ahLst/>
                <a:cxnLst/>
                <a:rect l="l" t="t" r="r" b="b"/>
                <a:pathLst>
                  <a:path w="26952" h="23683" extrusionOk="0">
                    <a:moveTo>
                      <a:pt x="13482" y="0"/>
                    </a:moveTo>
                    <a:cubicBezTo>
                      <a:pt x="8954" y="0"/>
                      <a:pt x="4625" y="2624"/>
                      <a:pt x="2661" y="7043"/>
                    </a:cubicBezTo>
                    <a:cubicBezTo>
                      <a:pt x="1" y="12997"/>
                      <a:pt x="2693" y="19996"/>
                      <a:pt x="8647" y="22656"/>
                    </a:cubicBezTo>
                    <a:cubicBezTo>
                      <a:pt x="10214" y="23353"/>
                      <a:pt x="11852" y="23682"/>
                      <a:pt x="13462" y="23682"/>
                    </a:cubicBezTo>
                    <a:cubicBezTo>
                      <a:pt x="18001" y="23682"/>
                      <a:pt x="22328" y="21065"/>
                      <a:pt x="24291" y="16671"/>
                    </a:cubicBezTo>
                    <a:cubicBezTo>
                      <a:pt x="26951" y="10685"/>
                      <a:pt x="24259" y="3686"/>
                      <a:pt x="18274" y="1026"/>
                    </a:cubicBezTo>
                    <a:cubicBezTo>
                      <a:pt x="16716" y="330"/>
                      <a:pt x="15086" y="0"/>
                      <a:pt x="13482" y="0"/>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pPr algn="ctr"/>
                <a:r>
                  <a:rPr lang="en" sz="2933" dirty="0">
                    <a:solidFill>
                      <a:srgbClr val="FFFFFF"/>
                    </a:solidFill>
                    <a:latin typeface="Fira Sans"/>
                    <a:ea typeface="Fira Sans"/>
                    <a:cs typeface="Fira Sans"/>
                    <a:sym typeface="Fira Sans"/>
                  </a:rPr>
                  <a:t>01</a:t>
                </a:r>
                <a:endParaRPr sz="2933" dirty="0">
                  <a:solidFill>
                    <a:srgbClr val="FFFFFF"/>
                  </a:solidFill>
                  <a:latin typeface="Fira Sans"/>
                  <a:ea typeface="Fira Sans"/>
                  <a:cs typeface="Fira Sans"/>
                  <a:sym typeface="Fira Sans"/>
                </a:endParaRPr>
              </a:p>
            </p:txBody>
          </p:sp>
        </p:grpSp>
        <p:sp>
          <p:nvSpPr>
            <p:cNvPr id="8" name="Google Shape;594;p34">
              <a:extLst>
                <a:ext uri="{FF2B5EF4-FFF2-40B4-BE49-F238E27FC236}">
                  <a16:creationId xmlns:a16="http://schemas.microsoft.com/office/drawing/2014/main" id="{2862D226-A45A-F269-137F-EEC553DB084D}"/>
                </a:ext>
              </a:extLst>
            </p:cNvPr>
            <p:cNvSpPr txBox="1"/>
            <p:nvPr/>
          </p:nvSpPr>
          <p:spPr>
            <a:xfrm>
              <a:off x="685682" y="3833950"/>
              <a:ext cx="2084417" cy="347600"/>
            </a:xfrm>
            <a:prstGeom prst="rect">
              <a:avLst/>
            </a:prstGeom>
            <a:noFill/>
            <a:ln>
              <a:noFill/>
            </a:ln>
          </p:spPr>
          <p:txBody>
            <a:bodyPr spcFirstLastPara="1" wrap="square" lIns="121900" tIns="121900" rIns="121900" bIns="121900" anchor="ctr" anchorCtr="0">
              <a:noAutofit/>
            </a:bodyPr>
            <a:lstStyle/>
            <a:p>
              <a:pPr algn="ctr"/>
              <a:r>
                <a:rPr lang="en-PH" dirty="0">
                  <a:latin typeface="+mj-lt"/>
                  <a:ea typeface="Fira Sans Medium"/>
                  <a:cs typeface="Fira Sans Medium"/>
                  <a:sym typeface="Fira Sans Medium"/>
                </a:rPr>
                <a:t>How do climatic and environmental stress impact people and their mobility decisions in the Philippines?</a:t>
              </a:r>
            </a:p>
          </p:txBody>
        </p:sp>
        <p:sp>
          <p:nvSpPr>
            <p:cNvPr id="9" name="Google Shape;596;p34">
              <a:extLst>
                <a:ext uri="{FF2B5EF4-FFF2-40B4-BE49-F238E27FC236}">
                  <a16:creationId xmlns:a16="http://schemas.microsoft.com/office/drawing/2014/main" id="{705ACB5D-BE30-F3A7-643E-CE2C17A88EA9}"/>
                </a:ext>
              </a:extLst>
            </p:cNvPr>
            <p:cNvSpPr txBox="1"/>
            <p:nvPr/>
          </p:nvSpPr>
          <p:spPr>
            <a:xfrm>
              <a:off x="3438971" y="3863768"/>
              <a:ext cx="2214183" cy="347600"/>
            </a:xfrm>
            <a:prstGeom prst="rect">
              <a:avLst/>
            </a:prstGeom>
            <a:noFill/>
            <a:ln>
              <a:noFill/>
            </a:ln>
          </p:spPr>
          <p:txBody>
            <a:bodyPr spcFirstLastPara="1" wrap="square" lIns="121900" tIns="121900" rIns="121900" bIns="121900" anchor="ctr" anchorCtr="0">
              <a:noAutofit/>
            </a:bodyPr>
            <a:lstStyle/>
            <a:p>
              <a:pPr lvl="0" algn="ctr"/>
              <a:r>
                <a:rPr lang="en-GB" dirty="0"/>
                <a:t>How does human (</a:t>
              </a:r>
              <a:r>
                <a:rPr lang="en-GB" dirty="0" err="1"/>
                <a:t>im</a:t>
              </a:r>
              <a:r>
                <a:rPr lang="en-GB" dirty="0"/>
                <a:t>)mobility impact origin areas in the Philippines </a:t>
              </a:r>
            </a:p>
            <a:p>
              <a:pPr lvl="0" algn="ctr"/>
              <a:r>
                <a:rPr lang="en-GB" dirty="0"/>
                <a:t>(on an individual, family, and societal level)?</a:t>
              </a:r>
              <a:endParaRPr lang="en-PH" dirty="0"/>
            </a:p>
          </p:txBody>
        </p:sp>
        <p:sp>
          <p:nvSpPr>
            <p:cNvPr id="12" name="Google Shape;598;p34">
              <a:extLst>
                <a:ext uri="{FF2B5EF4-FFF2-40B4-BE49-F238E27FC236}">
                  <a16:creationId xmlns:a16="http://schemas.microsoft.com/office/drawing/2014/main" id="{F350A22C-DC40-9233-0D38-C5D7D3E5463E}"/>
                </a:ext>
              </a:extLst>
            </p:cNvPr>
            <p:cNvSpPr txBox="1"/>
            <p:nvPr/>
          </p:nvSpPr>
          <p:spPr>
            <a:xfrm>
              <a:off x="6375942" y="3927861"/>
              <a:ext cx="2235636" cy="347600"/>
            </a:xfrm>
            <a:prstGeom prst="rect">
              <a:avLst/>
            </a:prstGeom>
            <a:noFill/>
            <a:ln>
              <a:noFill/>
            </a:ln>
          </p:spPr>
          <p:txBody>
            <a:bodyPr spcFirstLastPara="1" wrap="square" lIns="121900" tIns="121900" rIns="121900" bIns="121900" anchor="ctr" anchorCtr="0">
              <a:noAutofit/>
            </a:bodyPr>
            <a:lstStyle/>
            <a:p>
              <a:pPr algn="ctr"/>
              <a:r>
                <a:rPr lang="en-PH" dirty="0">
                  <a:solidFill>
                    <a:schemeClr val="dk1"/>
                  </a:solidFill>
                  <a:latin typeface="+mj-lt"/>
                  <a:ea typeface="Fira Sans Medium"/>
                  <a:cs typeface="Fira Sans Medium"/>
                  <a:sym typeface="Fira Sans Medium"/>
                </a:rPr>
                <a:t>How does human (</a:t>
              </a:r>
              <a:r>
                <a:rPr lang="en-PH" dirty="0" err="1">
                  <a:solidFill>
                    <a:schemeClr val="dk1"/>
                  </a:solidFill>
                  <a:latin typeface="+mj-lt"/>
                  <a:ea typeface="Fira Sans Medium"/>
                  <a:cs typeface="Fira Sans Medium"/>
                  <a:sym typeface="Fira Sans Medium"/>
                </a:rPr>
                <a:t>im</a:t>
              </a:r>
              <a:r>
                <a:rPr lang="en-PH" dirty="0">
                  <a:solidFill>
                    <a:schemeClr val="dk1"/>
                  </a:solidFill>
                  <a:latin typeface="+mj-lt"/>
                  <a:ea typeface="Fira Sans Medium"/>
                  <a:cs typeface="Fira Sans Medium"/>
                  <a:sym typeface="Fira Sans Medium"/>
                </a:rPr>
                <a:t>)mobility impact destination areas in the Philippines (including people arriving and those hosting, on an individual, family, and societal level)?</a:t>
              </a:r>
            </a:p>
          </p:txBody>
        </p:sp>
      </p:grpSp>
    </p:spTree>
    <p:extLst>
      <p:ext uri="{BB962C8B-B14F-4D97-AF65-F5344CB8AC3E}">
        <p14:creationId xmlns:p14="http://schemas.microsoft.com/office/powerpoint/2010/main" val="412946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4"/>
            <a:ext cx="11433208" cy="747712"/>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US" sz="2800" b="1" dirty="0">
                <a:solidFill>
                  <a:schemeClr val="bg1"/>
                </a:solidFill>
              </a:rPr>
              <a:t>IMPACT Research Areas</a:t>
            </a:r>
            <a:endParaRPr lang="de-DE" sz="2800" b="1" dirty="0">
              <a:solidFill>
                <a:schemeClr val="bg1"/>
              </a:solidFill>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sp>
        <p:nvSpPr>
          <p:cNvPr id="39" name="Text Placeholder 1">
            <a:extLst>
              <a:ext uri="{FF2B5EF4-FFF2-40B4-BE49-F238E27FC236}">
                <a16:creationId xmlns:a16="http://schemas.microsoft.com/office/drawing/2014/main" id="{CF74BA61-4AAF-C787-4F65-A29758206D7D}"/>
              </a:ext>
            </a:extLst>
          </p:cNvPr>
          <p:cNvSpPr txBox="1">
            <a:spLocks/>
          </p:cNvSpPr>
          <p:nvPr/>
        </p:nvSpPr>
        <p:spPr>
          <a:xfrm>
            <a:off x="405865" y="2296814"/>
            <a:ext cx="6733363" cy="4314127"/>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r>
              <a:rPr lang="en-PH" sz="2200" i="1" dirty="0">
                <a:latin typeface="+mj-lt"/>
              </a:rPr>
              <a:t>Study sites in </a:t>
            </a:r>
            <a:r>
              <a:rPr lang="en-PH" sz="2200" b="1" i="1" dirty="0">
                <a:latin typeface="+mj-lt"/>
              </a:rPr>
              <a:t>Origin and Destination areas</a:t>
            </a:r>
            <a:r>
              <a:rPr lang="en-PH" sz="2200" i="1" dirty="0">
                <a:latin typeface="+mj-lt"/>
              </a:rPr>
              <a:t>:</a:t>
            </a:r>
          </a:p>
          <a:p>
            <a:pPr defTabSz="685800">
              <a:lnSpc>
                <a:spcPct val="100000"/>
              </a:lnSpc>
              <a:spcBef>
                <a:spcPts val="300"/>
              </a:spcBef>
              <a:spcAft>
                <a:spcPts val="300"/>
              </a:spcAft>
            </a:pPr>
            <a:endParaRPr lang="en-PH" sz="2200" dirty="0">
              <a:latin typeface="+mj-lt"/>
            </a:endParaRPr>
          </a:p>
          <a:p>
            <a:pPr marL="342900" indent="-342900" defTabSz="685800">
              <a:lnSpc>
                <a:spcPct val="100000"/>
              </a:lnSpc>
              <a:spcBef>
                <a:spcPts val="300"/>
              </a:spcBef>
              <a:spcAft>
                <a:spcPts val="300"/>
              </a:spcAft>
              <a:buFont typeface="Arial" panose="020B0604020202020204" pitchFamily="34" charset="0"/>
              <a:buChar char="•"/>
            </a:pPr>
            <a:r>
              <a:rPr lang="en-US" sz="2000" dirty="0">
                <a:latin typeface="+mj-lt"/>
              </a:rPr>
              <a:t>Isabela, Tarlac, and the NCR in Luzon</a:t>
            </a:r>
          </a:p>
          <a:p>
            <a:pPr marL="342900" indent="-342900" defTabSz="685800">
              <a:lnSpc>
                <a:spcPct val="100000"/>
              </a:lnSpc>
              <a:spcBef>
                <a:spcPts val="300"/>
              </a:spcBef>
              <a:spcAft>
                <a:spcPts val="300"/>
              </a:spcAft>
              <a:buFont typeface="Arial" panose="020B0604020202020204" pitchFamily="34" charset="0"/>
              <a:buChar char="•"/>
            </a:pPr>
            <a:r>
              <a:rPr lang="en-US" sz="2000" dirty="0">
                <a:latin typeface="+mj-lt"/>
              </a:rPr>
              <a:t>Eastern Samar and Negros Occidental in the Visayas</a:t>
            </a:r>
          </a:p>
          <a:p>
            <a:pPr marL="342900" indent="-342900" defTabSz="685800">
              <a:lnSpc>
                <a:spcPct val="100000"/>
              </a:lnSpc>
              <a:spcBef>
                <a:spcPts val="300"/>
              </a:spcBef>
              <a:spcAft>
                <a:spcPts val="300"/>
              </a:spcAft>
              <a:buFont typeface="Arial" panose="020B0604020202020204" pitchFamily="34" charset="0"/>
              <a:buChar char="•"/>
            </a:pPr>
            <a:r>
              <a:rPr lang="en-US" sz="2000" dirty="0">
                <a:latin typeface="+mj-lt"/>
              </a:rPr>
              <a:t>North Cotabato and Davao del Sur in Mindanao</a:t>
            </a:r>
          </a:p>
        </p:txBody>
      </p:sp>
      <p:pic>
        <p:nvPicPr>
          <p:cNvPr id="8" name="Picture 7">
            <a:extLst>
              <a:ext uri="{FF2B5EF4-FFF2-40B4-BE49-F238E27FC236}">
                <a16:creationId xmlns:a16="http://schemas.microsoft.com/office/drawing/2014/main" id="{399CA586-0C52-459B-4542-B6A6548A05F3}"/>
              </a:ext>
            </a:extLst>
          </p:cNvPr>
          <p:cNvPicPr>
            <a:picLocks noChangeAspect="1"/>
          </p:cNvPicPr>
          <p:nvPr/>
        </p:nvPicPr>
        <p:blipFill>
          <a:blip r:embed="rId3"/>
          <a:stretch>
            <a:fillRect/>
          </a:stretch>
        </p:blipFill>
        <p:spPr>
          <a:xfrm>
            <a:off x="7139228" y="1386380"/>
            <a:ext cx="3508037" cy="4812384"/>
          </a:xfrm>
          <a:prstGeom prst="rect">
            <a:avLst/>
          </a:prstGeom>
        </p:spPr>
      </p:pic>
    </p:spTree>
    <p:extLst>
      <p:ext uri="{BB962C8B-B14F-4D97-AF65-F5344CB8AC3E}">
        <p14:creationId xmlns:p14="http://schemas.microsoft.com/office/powerpoint/2010/main" val="5027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4"/>
            <a:ext cx="11433208" cy="747712"/>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US" sz="2800" b="1" dirty="0">
                <a:solidFill>
                  <a:schemeClr val="bg1"/>
                </a:solidFill>
              </a:rPr>
              <a:t>IMPACT Research Methods</a:t>
            </a:r>
            <a:endParaRPr lang="de-DE" sz="2800" b="1" dirty="0">
              <a:solidFill>
                <a:schemeClr val="bg1"/>
              </a:solidFill>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grpSp>
        <p:nvGrpSpPr>
          <p:cNvPr id="9" name="Group 8">
            <a:extLst>
              <a:ext uri="{FF2B5EF4-FFF2-40B4-BE49-F238E27FC236}">
                <a16:creationId xmlns:a16="http://schemas.microsoft.com/office/drawing/2014/main" id="{82D26AE7-EDC2-8C5C-E62E-9E65F4B3157B}"/>
              </a:ext>
            </a:extLst>
          </p:cNvPr>
          <p:cNvGrpSpPr/>
          <p:nvPr/>
        </p:nvGrpSpPr>
        <p:grpSpPr>
          <a:xfrm>
            <a:off x="6174867" y="1511752"/>
            <a:ext cx="2969132" cy="4603418"/>
            <a:chOff x="9388929" y="663340"/>
            <a:chExt cx="2340784" cy="3629211"/>
          </a:xfrm>
        </p:grpSpPr>
        <p:pic>
          <p:nvPicPr>
            <p:cNvPr id="34" name="Picture 33">
              <a:extLst>
                <a:ext uri="{FF2B5EF4-FFF2-40B4-BE49-F238E27FC236}">
                  <a16:creationId xmlns:a16="http://schemas.microsoft.com/office/drawing/2014/main" id="{B75EFD96-A31A-7B69-1FDE-B38D7259CBB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88931" y="663340"/>
              <a:ext cx="2340782" cy="1791237"/>
            </a:xfrm>
            <a:prstGeom prst="rect">
              <a:avLst/>
            </a:prstGeom>
          </p:spPr>
        </p:pic>
        <p:pic>
          <p:nvPicPr>
            <p:cNvPr id="35" name="Picture 34">
              <a:extLst>
                <a:ext uri="{FF2B5EF4-FFF2-40B4-BE49-F238E27FC236}">
                  <a16:creationId xmlns:a16="http://schemas.microsoft.com/office/drawing/2014/main" id="{6B9318BF-549A-C2FC-CD1D-BD6BC906FD2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388929" y="2501314"/>
              <a:ext cx="2340783" cy="1791237"/>
            </a:xfrm>
            <a:prstGeom prst="rect">
              <a:avLst/>
            </a:prstGeom>
          </p:spPr>
        </p:pic>
      </p:grpSp>
      <p:sp>
        <p:nvSpPr>
          <p:cNvPr id="40" name="Text Placeholder 1">
            <a:extLst>
              <a:ext uri="{FF2B5EF4-FFF2-40B4-BE49-F238E27FC236}">
                <a16:creationId xmlns:a16="http://schemas.microsoft.com/office/drawing/2014/main" id="{0917EF3B-CD0C-BBC2-4D27-A92B460CD216}"/>
              </a:ext>
            </a:extLst>
          </p:cNvPr>
          <p:cNvSpPr txBox="1">
            <a:spLocks/>
          </p:cNvSpPr>
          <p:nvPr/>
        </p:nvSpPr>
        <p:spPr>
          <a:xfrm>
            <a:off x="1706880" y="2111604"/>
            <a:ext cx="4036877" cy="4499337"/>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r>
              <a:rPr lang="en-PH" sz="2200" b="1" i="1" dirty="0">
                <a:latin typeface="+mj-lt"/>
              </a:rPr>
              <a:t>355</a:t>
            </a:r>
            <a:r>
              <a:rPr lang="en-PH" sz="2200" i="1" dirty="0">
                <a:latin typeface="+mj-lt"/>
              </a:rPr>
              <a:t> Female respondents</a:t>
            </a:r>
          </a:p>
          <a:p>
            <a:pPr defTabSz="685800">
              <a:lnSpc>
                <a:spcPct val="100000"/>
              </a:lnSpc>
              <a:spcBef>
                <a:spcPts val="300"/>
              </a:spcBef>
              <a:spcAft>
                <a:spcPts val="300"/>
              </a:spcAft>
            </a:pPr>
            <a:r>
              <a:rPr lang="en-PH" sz="2200" b="1" i="1" dirty="0">
                <a:latin typeface="+mj-lt"/>
              </a:rPr>
              <a:t>322</a:t>
            </a:r>
            <a:r>
              <a:rPr lang="en-PH" sz="2200" i="1" dirty="0">
                <a:latin typeface="+mj-lt"/>
              </a:rPr>
              <a:t> Male respondents</a:t>
            </a:r>
          </a:p>
          <a:p>
            <a:pPr defTabSz="685800">
              <a:lnSpc>
                <a:spcPct val="100000"/>
              </a:lnSpc>
              <a:spcBef>
                <a:spcPts val="300"/>
              </a:spcBef>
              <a:spcAft>
                <a:spcPts val="300"/>
              </a:spcAft>
            </a:pPr>
            <a:endParaRPr lang="en-PH" sz="2200" i="1" dirty="0">
              <a:latin typeface="+mj-lt"/>
            </a:endParaRPr>
          </a:p>
          <a:p>
            <a:pPr defTabSz="685800">
              <a:lnSpc>
                <a:spcPct val="100000"/>
              </a:lnSpc>
              <a:spcBef>
                <a:spcPts val="300"/>
              </a:spcBef>
              <a:spcAft>
                <a:spcPts val="300"/>
              </a:spcAft>
            </a:pPr>
            <a:r>
              <a:rPr lang="en-PH" sz="2000" i="1" dirty="0">
                <a:latin typeface="+mj-lt"/>
              </a:rPr>
              <a:t>Participatory Rural Appraisal Collective Storytelling Sessions Livelihood History Interviews       Key Experience Sessions</a:t>
            </a:r>
            <a:endParaRPr lang="en-US" sz="2000" dirty="0">
              <a:latin typeface="+mj-lt"/>
            </a:endParaRPr>
          </a:p>
        </p:txBody>
      </p:sp>
    </p:spTree>
    <p:extLst>
      <p:ext uri="{BB962C8B-B14F-4D97-AF65-F5344CB8AC3E}">
        <p14:creationId xmlns:p14="http://schemas.microsoft.com/office/powerpoint/2010/main" val="409181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4"/>
            <a:ext cx="11433208" cy="747712"/>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US" sz="2800" b="1" dirty="0">
                <a:solidFill>
                  <a:schemeClr val="bg1"/>
                </a:solidFill>
              </a:rPr>
              <a:t>IMPACT Conceptual Framework</a:t>
            </a:r>
            <a:endParaRPr lang="de-DE" sz="2800" b="1" dirty="0">
              <a:solidFill>
                <a:schemeClr val="bg1"/>
              </a:solidFill>
            </a:endParaRP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pic>
        <p:nvPicPr>
          <p:cNvPr id="4" name="Picture 3">
            <a:extLst>
              <a:ext uri="{FF2B5EF4-FFF2-40B4-BE49-F238E27FC236}">
                <a16:creationId xmlns:a16="http://schemas.microsoft.com/office/drawing/2014/main" id="{14AC22DC-ED15-5366-9884-1DDD5B41817E}"/>
              </a:ext>
            </a:extLst>
          </p:cNvPr>
          <p:cNvPicPr>
            <a:picLocks noChangeAspect="1"/>
          </p:cNvPicPr>
          <p:nvPr/>
        </p:nvPicPr>
        <p:blipFill>
          <a:blip r:embed="rId3"/>
          <a:stretch>
            <a:fillRect/>
          </a:stretch>
        </p:blipFill>
        <p:spPr>
          <a:xfrm>
            <a:off x="2629587" y="2408788"/>
            <a:ext cx="6985763" cy="4066519"/>
          </a:xfrm>
          <a:prstGeom prst="rect">
            <a:avLst/>
          </a:prstGeom>
        </p:spPr>
      </p:pic>
      <p:sp>
        <p:nvSpPr>
          <p:cNvPr id="7" name="TextBox 6">
            <a:extLst>
              <a:ext uri="{FF2B5EF4-FFF2-40B4-BE49-F238E27FC236}">
                <a16:creationId xmlns:a16="http://schemas.microsoft.com/office/drawing/2014/main" id="{41093DB5-8D32-8B92-5D3D-C328654161C6}"/>
              </a:ext>
            </a:extLst>
          </p:cNvPr>
          <p:cNvSpPr txBox="1"/>
          <p:nvPr/>
        </p:nvSpPr>
        <p:spPr>
          <a:xfrm>
            <a:off x="853440" y="1304707"/>
            <a:ext cx="10745003" cy="923330"/>
          </a:xfrm>
          <a:prstGeom prst="rect">
            <a:avLst/>
          </a:prstGeom>
          <a:noFill/>
        </p:spPr>
        <p:txBody>
          <a:bodyPr wrap="square">
            <a:spAutoFit/>
          </a:bodyPr>
          <a:lstStyle/>
          <a:p>
            <a:pPr defTabSz="685800">
              <a:lnSpc>
                <a:spcPct val="100000"/>
              </a:lnSpc>
              <a:spcBef>
                <a:spcPts val="300"/>
              </a:spcBef>
              <a:spcAft>
                <a:spcPts val="300"/>
              </a:spcAft>
            </a:pPr>
            <a:r>
              <a:rPr lang="en-US" dirty="0">
                <a:latin typeface="+mj-lt"/>
              </a:rPr>
              <a:t>Central to the </a:t>
            </a:r>
            <a:r>
              <a:rPr lang="en-US" b="1" dirty="0">
                <a:latin typeface="+mj-lt"/>
              </a:rPr>
              <a:t>“Climate-migration Impact Chain” </a:t>
            </a:r>
            <a:r>
              <a:rPr lang="en-US" dirty="0">
                <a:latin typeface="+mj-lt"/>
              </a:rPr>
              <a:t>conceptual framework is the prevailing notion that people do not migrate because of climate change as such, but because of </a:t>
            </a:r>
            <a:r>
              <a:rPr lang="en-US" u="sng" dirty="0">
                <a:latin typeface="+mj-lt"/>
              </a:rPr>
              <a:t>the way climate change impacts their livelihoods, food security, and wellbeing.</a:t>
            </a:r>
          </a:p>
        </p:txBody>
      </p:sp>
    </p:spTree>
    <p:extLst>
      <p:ext uri="{BB962C8B-B14F-4D97-AF65-F5344CB8AC3E}">
        <p14:creationId xmlns:p14="http://schemas.microsoft.com/office/powerpoint/2010/main" val="8568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0"/>
          <p:cNvSpPr>
            <a:spLocks noChangeArrowheads="1"/>
          </p:cNvSpPr>
          <p:nvPr/>
        </p:nvSpPr>
        <p:spPr bwMode="auto">
          <a:xfrm>
            <a:off x="405865" y="376243"/>
            <a:ext cx="11433208" cy="909427"/>
          </a:xfrm>
          <a:prstGeom prst="rect">
            <a:avLst/>
          </a:prstGeom>
          <a:solidFill>
            <a:srgbClr val="F99D25"/>
          </a:solidFill>
          <a:ln w="9525" algn="ctr">
            <a:noFill/>
            <a:round/>
            <a:headEnd/>
            <a:tailEnd/>
          </a:ln>
        </p:spPr>
        <p:txBody>
          <a:bodyPr/>
          <a:lstStyle/>
          <a:p>
            <a:pPr eaLnBrk="0" hangingPunct="0"/>
            <a:endParaRPr lang="en-US" sz="1351" b="1" dirty="0">
              <a:solidFill>
                <a:srgbClr val="D3D3D3"/>
              </a:solidFill>
            </a:endParaRPr>
          </a:p>
        </p:txBody>
      </p:sp>
      <p:sp>
        <p:nvSpPr>
          <p:cNvPr id="5" name="Titel 1"/>
          <p:cNvSpPr txBox="1">
            <a:spLocks/>
          </p:cNvSpPr>
          <p:nvPr/>
        </p:nvSpPr>
        <p:spPr bwMode="auto">
          <a:xfrm>
            <a:off x="570939" y="470102"/>
            <a:ext cx="11027503" cy="5391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bg1">
                    <a:lumMod val="50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ea typeface="+mj-ea"/>
                <a:cs typeface="+mj-cs"/>
              </a:rPr>
              <a:t>The impact of climatic and environmental stress on people and their mobility (migration) decisions in the Philippines</a:t>
            </a:r>
          </a:p>
        </p:txBody>
      </p:sp>
      <p:sp>
        <p:nvSpPr>
          <p:cNvPr id="10" name="Rectangle 9">
            <a:extLst>
              <a:ext uri="{FF2B5EF4-FFF2-40B4-BE49-F238E27FC236}">
                <a16:creationId xmlns:a16="http://schemas.microsoft.com/office/drawing/2014/main" id="{2B3E9455-3847-4B43-9CAF-A00F5AFA9B9E}"/>
              </a:ext>
            </a:extLst>
          </p:cNvPr>
          <p:cNvSpPr/>
          <p:nvPr/>
        </p:nvSpPr>
        <p:spPr>
          <a:xfrm>
            <a:off x="853440" y="6475307"/>
            <a:ext cx="1706880" cy="271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2400" dirty="0" err="1"/>
          </a:p>
        </p:txBody>
      </p:sp>
      <p:sp>
        <p:nvSpPr>
          <p:cNvPr id="40" name="Text Placeholder 1">
            <a:extLst>
              <a:ext uri="{FF2B5EF4-FFF2-40B4-BE49-F238E27FC236}">
                <a16:creationId xmlns:a16="http://schemas.microsoft.com/office/drawing/2014/main" id="{0917EF3B-CD0C-BBC2-4D27-A92B460CD216}"/>
              </a:ext>
            </a:extLst>
          </p:cNvPr>
          <p:cNvSpPr txBox="1">
            <a:spLocks/>
          </p:cNvSpPr>
          <p:nvPr/>
        </p:nvSpPr>
        <p:spPr>
          <a:xfrm>
            <a:off x="3695307" y="1662742"/>
            <a:ext cx="7993930" cy="4207106"/>
          </a:xfrm>
          <a:prstGeom prst="rect">
            <a:avLst/>
          </a:prstGeom>
        </p:spPr>
        <p:txBody>
          <a:bodyPr/>
          <a:lstStyle>
            <a:lvl1pPr marL="0" indent="0" algn="l" defTabSz="914377" rtl="0" eaLnBrk="1" latinLnBrk="0" hangingPunct="1">
              <a:lnSpc>
                <a:spcPct val="90000"/>
              </a:lnSpc>
              <a:spcBef>
                <a:spcPts val="800"/>
              </a:spcBef>
              <a:buFont typeface="Arial" panose="020B0604020202020204" pitchFamily="34" charset="0"/>
              <a:buNone/>
              <a:defRPr lang="de-DE" sz="1600" kern="1200" dirty="0" smtClean="0">
                <a:solidFill>
                  <a:schemeClr val="tx1"/>
                </a:solidFill>
                <a:latin typeface="+mn-lt"/>
                <a:ea typeface="+mn-ea"/>
                <a:cs typeface="+mn-cs"/>
              </a:defRPr>
            </a:lvl1pPr>
            <a:lvl2pPr marL="241294" indent="-241294" algn="l" defTabSz="914377" rtl="0" eaLnBrk="1" latinLnBrk="0" hangingPunct="1">
              <a:lnSpc>
                <a:spcPct val="90000"/>
              </a:lnSpc>
              <a:spcBef>
                <a:spcPts val="800"/>
              </a:spcBef>
              <a:buClr>
                <a:schemeClr val="accent1"/>
              </a:buClr>
              <a:buFont typeface="Wingdings" panose="05000000000000000000" pitchFamily="2" charset="2"/>
              <a:buChar char="§"/>
              <a:defRPr lang="de-DE" sz="1600" kern="1200" dirty="0" smtClean="0">
                <a:solidFill>
                  <a:schemeClr val="tx1"/>
                </a:solidFill>
                <a:latin typeface="+mn-lt"/>
                <a:ea typeface="+mn-ea"/>
                <a:cs typeface="+mn-cs"/>
              </a:defRPr>
            </a:lvl2pPr>
            <a:lvl3pPr marL="476239" indent="-234945" algn="l" defTabSz="914377" rtl="0" eaLnBrk="1" latinLnBrk="0" hangingPunct="1">
              <a:lnSpc>
                <a:spcPct val="90000"/>
              </a:lnSpc>
              <a:spcBef>
                <a:spcPts val="800"/>
              </a:spcBef>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300"/>
              </a:spcBef>
              <a:spcAft>
                <a:spcPts val="300"/>
              </a:spcAft>
            </a:pPr>
            <a:r>
              <a:rPr lang="en-PH" i="1" dirty="0"/>
              <a:t>“The changing weather pattern is a factor for migration. </a:t>
            </a:r>
            <a:r>
              <a:rPr lang="en-PH" b="1" i="1" dirty="0"/>
              <a:t>People used to harvest four times a year. Now, they can only harvest once a year.</a:t>
            </a:r>
            <a:r>
              <a:rPr lang="en-PH" i="1" dirty="0"/>
              <a:t> The high temperature leads to crop failure... Livelihood is also seasonal. People move to find other jobs since there are no alternative jobs here. These challenges push people to migrate to urban </a:t>
            </a:r>
            <a:r>
              <a:rPr lang="en-PH" i="1" dirty="0" err="1"/>
              <a:t>centres</a:t>
            </a:r>
            <a:r>
              <a:rPr lang="en-PH" i="1" dirty="0"/>
              <a:t> for a stable source of income.” </a:t>
            </a:r>
            <a:r>
              <a:rPr kumimoji="0" lang="en-PH" b="1" i="1" u="none" strike="noStrike" kern="1200" cap="none" spc="0" normalizeH="0" baseline="0" noProof="0" dirty="0">
                <a:ln>
                  <a:noFill/>
                </a:ln>
                <a:solidFill>
                  <a:srgbClr val="48783F"/>
                </a:solidFill>
                <a:effectLst/>
                <a:uLnTx/>
                <a:uFillTx/>
                <a:cs typeface="Calibri" panose="020F0502020204030204" pitchFamily="34" charset="0"/>
                <a:sym typeface="Mukta"/>
              </a:rPr>
              <a:t>—</a:t>
            </a:r>
            <a:r>
              <a:rPr kumimoji="0" lang="en-PH" b="0" i="1" u="none" strike="noStrike" kern="1200" cap="none" spc="0" normalizeH="0" baseline="0" noProof="0" dirty="0">
                <a:ln>
                  <a:noFill/>
                </a:ln>
                <a:solidFill>
                  <a:srgbClr val="48783F"/>
                </a:solidFill>
                <a:effectLst/>
                <a:uLnTx/>
                <a:uFillTx/>
                <a:cs typeface="Calibri" panose="020F0502020204030204" pitchFamily="34" charset="0"/>
                <a:sym typeface="Mukta"/>
              </a:rPr>
              <a:t> </a:t>
            </a:r>
            <a:r>
              <a:rPr lang="en-PH" b="0" i="1" dirty="0">
                <a:solidFill>
                  <a:srgbClr val="48783F"/>
                </a:solidFill>
                <a:cs typeface="Calibri" panose="020F0502020204030204" pitchFamily="34" charset="0"/>
              </a:rPr>
              <a:t>Male FGD, </a:t>
            </a:r>
            <a:r>
              <a:rPr lang="en-PH" b="0" i="1" dirty="0" err="1">
                <a:solidFill>
                  <a:srgbClr val="48783F"/>
                </a:solidFill>
                <a:cs typeface="Calibri" panose="020F0502020204030204" pitchFamily="34" charset="0"/>
              </a:rPr>
              <a:t>Labon</a:t>
            </a:r>
            <a:r>
              <a:rPr lang="en-PH" b="0" i="1" dirty="0">
                <a:solidFill>
                  <a:srgbClr val="48783F"/>
                </a:solidFill>
                <a:cs typeface="Calibri" panose="020F0502020204030204" pitchFamily="34" charset="0"/>
              </a:rPr>
              <a:t>, </a:t>
            </a:r>
            <a:r>
              <a:rPr lang="en-PH" b="0" i="1" dirty="0" err="1">
                <a:solidFill>
                  <a:srgbClr val="48783F"/>
                </a:solidFill>
                <a:cs typeface="Calibri" panose="020F0502020204030204" pitchFamily="34" charset="0"/>
              </a:rPr>
              <a:t>Sulop</a:t>
            </a:r>
            <a:r>
              <a:rPr lang="en-PH" b="0" i="1" dirty="0">
                <a:solidFill>
                  <a:srgbClr val="48783F"/>
                </a:solidFill>
                <a:cs typeface="Calibri" panose="020F0502020204030204" pitchFamily="34" charset="0"/>
              </a:rPr>
              <a:t>, Davao del Sur</a:t>
            </a:r>
          </a:p>
          <a:p>
            <a:pPr defTabSz="685800">
              <a:lnSpc>
                <a:spcPct val="100000"/>
              </a:lnSpc>
              <a:spcBef>
                <a:spcPts val="300"/>
              </a:spcBef>
              <a:spcAft>
                <a:spcPts val="300"/>
              </a:spcAft>
            </a:pPr>
            <a:endParaRPr lang="en-PH" i="1" dirty="0">
              <a:solidFill>
                <a:srgbClr val="48783F"/>
              </a:solidFill>
              <a:cs typeface="Calibri" panose="020F0502020204030204" pitchFamily="34" charset="0"/>
            </a:endParaRPr>
          </a:p>
          <a:p>
            <a:pPr defTabSz="685800">
              <a:lnSpc>
                <a:spcPct val="100000"/>
              </a:lnSpc>
              <a:spcBef>
                <a:spcPts val="300"/>
              </a:spcBef>
              <a:spcAft>
                <a:spcPts val="300"/>
              </a:spcAft>
            </a:pPr>
            <a:r>
              <a:rPr lang="en-US" i="1" dirty="0">
                <a:latin typeface="+mj-lt"/>
                <a:cs typeface="Calibri" panose="020F0502020204030204" pitchFamily="34" charset="0"/>
                <a:sym typeface="Mukta"/>
              </a:rPr>
              <a:t>“It makes it harder for our farmers to know when to start harvest, </a:t>
            </a:r>
            <a:r>
              <a:rPr lang="en-US" b="1" i="1" dirty="0">
                <a:latin typeface="+mj-lt"/>
                <a:cs typeface="Calibri" panose="020F0502020204030204" pitchFamily="34" charset="0"/>
                <a:sym typeface="Mukta"/>
              </a:rPr>
              <a:t>especially those that do not have access to irrigation systems</a:t>
            </a:r>
            <a:r>
              <a:rPr lang="en-US" i="1" dirty="0">
                <a:latin typeface="+mj-lt"/>
                <a:cs typeface="Calibri" panose="020F0502020204030204" pitchFamily="34" charset="0"/>
                <a:sym typeface="Mukta"/>
              </a:rPr>
              <a:t>. Some would plant their seeds expecting rains in December but only to witness sunny days. That is definitely climate change. Events like these make sustaining livelihoods very difficult. This is the reason why our debts keep piling up. </a:t>
            </a:r>
            <a:r>
              <a:rPr lang="en-US" b="1" i="1" dirty="0">
                <a:latin typeface="+mj-lt"/>
                <a:cs typeface="Calibri" panose="020F0502020204030204" pitchFamily="34" charset="0"/>
                <a:sym typeface="Mukta"/>
              </a:rPr>
              <a:t>It is hard when you only get to harvest once a year and all expenses are covered by loans.</a:t>
            </a:r>
            <a:r>
              <a:rPr lang="en-US" i="1" dirty="0">
                <a:latin typeface="+mj-lt"/>
                <a:cs typeface="Calibri" panose="020F0502020204030204" pitchFamily="34" charset="0"/>
                <a:sym typeface="Mukta"/>
              </a:rPr>
              <a:t>” </a:t>
            </a:r>
            <a:r>
              <a:rPr kumimoji="0" lang="en-PH" b="1" i="1" u="none" strike="noStrike" kern="1200" cap="none" spc="0" normalizeH="0" baseline="0" noProof="0" dirty="0">
                <a:ln>
                  <a:noFill/>
                </a:ln>
                <a:solidFill>
                  <a:srgbClr val="48783F"/>
                </a:solidFill>
                <a:effectLst/>
                <a:uLnTx/>
                <a:uFillTx/>
                <a:cs typeface="Calibri" panose="020F0502020204030204" pitchFamily="34" charset="0"/>
                <a:sym typeface="Mukta"/>
              </a:rPr>
              <a:t>— </a:t>
            </a:r>
            <a:r>
              <a:rPr lang="en-US" i="1" dirty="0">
                <a:solidFill>
                  <a:srgbClr val="48783F"/>
                </a:solidFill>
                <a:latin typeface="+mj-lt"/>
                <a:cs typeface="Calibri" panose="020F0502020204030204" pitchFamily="34" charset="0"/>
                <a:sym typeface="Mukta"/>
              </a:rPr>
              <a:t>Female (51), LHI, </a:t>
            </a:r>
            <a:r>
              <a:rPr lang="en-US" i="1" dirty="0" err="1">
                <a:solidFill>
                  <a:srgbClr val="48783F"/>
                </a:solidFill>
                <a:latin typeface="+mj-lt"/>
                <a:cs typeface="Calibri" panose="020F0502020204030204" pitchFamily="34" charset="0"/>
                <a:sym typeface="Mukta"/>
              </a:rPr>
              <a:t>Maypangdan</a:t>
            </a:r>
            <a:endParaRPr lang="en-PH" b="0" i="1" dirty="0">
              <a:solidFill>
                <a:srgbClr val="48783F"/>
              </a:solidFill>
              <a:cs typeface="Calibri" panose="020F0502020204030204" pitchFamily="34" charset="0"/>
            </a:endParaRPr>
          </a:p>
          <a:p>
            <a:pPr defTabSz="685800">
              <a:lnSpc>
                <a:spcPct val="100000"/>
              </a:lnSpc>
              <a:spcBef>
                <a:spcPts val="300"/>
              </a:spcBef>
              <a:spcAft>
                <a:spcPts val="300"/>
              </a:spcAft>
            </a:pPr>
            <a:endParaRPr lang="en-PH" sz="1050" i="1" dirty="0">
              <a:solidFill>
                <a:srgbClr val="48783F"/>
              </a:solidFill>
              <a:cs typeface="Calibri" panose="020F0502020204030204" pitchFamily="34" charset="0"/>
              <a:sym typeface="Mukta"/>
            </a:endParaRPr>
          </a:p>
          <a:p>
            <a:pPr marL="342900" indent="-342900" defTabSz="685800">
              <a:lnSpc>
                <a:spcPct val="100000"/>
              </a:lnSpc>
              <a:spcBef>
                <a:spcPts val="300"/>
              </a:spcBef>
              <a:spcAft>
                <a:spcPts val="300"/>
              </a:spcAft>
              <a:buFont typeface="Arial" panose="020B0604020202020204" pitchFamily="34" charset="0"/>
              <a:buChar char="•"/>
            </a:pPr>
            <a:r>
              <a:rPr lang="en-US" dirty="0">
                <a:latin typeface="+mj-lt"/>
              </a:rPr>
              <a:t>Most of the farmers and fisherfolks take on construction work and alternative jobs in surrounding areas or nearby cities. </a:t>
            </a:r>
            <a:r>
              <a:rPr lang="en-US" dirty="0">
                <a:cs typeface="Calibri" panose="020F0502020204030204" pitchFamily="34" charset="0"/>
                <a:sym typeface="Mukta"/>
              </a:rPr>
              <a:t>Aside from impact on their incomes, they also share </a:t>
            </a:r>
            <a:r>
              <a:rPr lang="en-US" u="sng" dirty="0">
                <a:cs typeface="Calibri" panose="020F0502020204030204" pitchFamily="34" charset="0"/>
                <a:sym typeface="Mukta"/>
              </a:rPr>
              <a:t>how the intense temperature is causing negative effects on their health</a:t>
            </a:r>
            <a:r>
              <a:rPr lang="en-US" dirty="0">
                <a:cs typeface="Calibri" panose="020F0502020204030204" pitchFamily="34" charset="0"/>
                <a:sym typeface="Mukta"/>
              </a:rPr>
              <a:t>.</a:t>
            </a:r>
            <a:r>
              <a:rPr lang="en-US" dirty="0">
                <a:latin typeface="+mj-lt"/>
              </a:rPr>
              <a:t> </a:t>
            </a:r>
          </a:p>
          <a:p>
            <a:pPr defTabSz="685800">
              <a:lnSpc>
                <a:spcPct val="100000"/>
              </a:lnSpc>
              <a:spcBef>
                <a:spcPts val="300"/>
              </a:spcBef>
              <a:spcAft>
                <a:spcPts val="300"/>
              </a:spcAft>
            </a:pPr>
            <a:endParaRPr lang="en-PH" b="1" i="1" dirty="0">
              <a:solidFill>
                <a:srgbClr val="48783F"/>
              </a:solidFill>
              <a:latin typeface="+mj-lt"/>
              <a:cs typeface="Calibri" panose="020F0502020204030204" pitchFamily="34" charset="0"/>
              <a:sym typeface="Mukta"/>
            </a:endParaRPr>
          </a:p>
        </p:txBody>
      </p:sp>
      <p:pic>
        <p:nvPicPr>
          <p:cNvPr id="12" name="Picture 11">
            <a:extLst>
              <a:ext uri="{FF2B5EF4-FFF2-40B4-BE49-F238E27FC236}">
                <a16:creationId xmlns:a16="http://schemas.microsoft.com/office/drawing/2014/main" id="{7DF7E16E-29BE-5DBB-CED1-9A0F20FED6A1}"/>
              </a:ext>
            </a:extLst>
          </p:cNvPr>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5865" y="1695756"/>
            <a:ext cx="2968931" cy="2225792"/>
          </a:xfrm>
          <a:prstGeom prst="rect">
            <a:avLst/>
          </a:prstGeom>
        </p:spPr>
      </p:pic>
      <p:pic>
        <p:nvPicPr>
          <p:cNvPr id="2" name="Picture 1">
            <a:extLst>
              <a:ext uri="{FF2B5EF4-FFF2-40B4-BE49-F238E27FC236}">
                <a16:creationId xmlns:a16="http://schemas.microsoft.com/office/drawing/2014/main" id="{144C1459-D3CA-D02F-7780-E3E9BE7889C5}"/>
              </a:ext>
            </a:extLst>
          </p:cNvPr>
          <p:cNvPicPr>
            <a:picLocks noChangeAspect="1"/>
          </p:cNvPicPr>
          <p:nvPr/>
        </p:nvPicPr>
        <p:blipFill>
          <a:blip r:embed="rId5"/>
          <a:stretch>
            <a:fillRect/>
          </a:stretch>
        </p:blipFill>
        <p:spPr>
          <a:xfrm>
            <a:off x="405865" y="4005053"/>
            <a:ext cx="2968931" cy="2226697"/>
          </a:xfrm>
          <a:prstGeom prst="rect">
            <a:avLst/>
          </a:prstGeom>
        </p:spPr>
      </p:pic>
    </p:spTree>
    <p:extLst>
      <p:ext uri="{BB962C8B-B14F-4D97-AF65-F5344CB8AC3E}">
        <p14:creationId xmlns:p14="http://schemas.microsoft.com/office/powerpoint/2010/main" val="10986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English">
  <a:themeElements>
    <a:clrScheme name="GIZ">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giz_Standard_PPT_Mastervorlagen_en_2019-02" id="{E9921024-5996-4647-8D8B-E25F4B4E3B5E}" vid="{07B3E1EB-2A3D-415A-813F-F8470F05F2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50b3ae-e0f2-418f-b79b-ea256f00a64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5B94C56B5BE104694DBA5C15D734E9C" ma:contentTypeVersion="14" ma:contentTypeDescription="Ein neues Dokument erstellen." ma:contentTypeScope="" ma:versionID="f2c426c9a09a434e145b7e2734e15e22">
  <xsd:schema xmlns:xsd="http://www.w3.org/2001/XMLSchema" xmlns:xs="http://www.w3.org/2001/XMLSchema" xmlns:p="http://schemas.microsoft.com/office/2006/metadata/properties" xmlns:ns2="b3d50052-1a36-42c9-b5a9-d59c437ed3af" xmlns:ns3="3150b3ae-e0f2-418f-b79b-ea256f00a64e" targetNamespace="http://schemas.microsoft.com/office/2006/metadata/properties" ma:root="true" ma:fieldsID="e77ffcbb9d85a7b454849baaf7d345f5" ns2:_="" ns3:_="">
    <xsd:import namespace="b3d50052-1a36-42c9-b5a9-d59c437ed3af"/>
    <xsd:import namespace="3150b3ae-e0f2-418f-b79b-ea256f00a6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d50052-1a36-42c9-b5a9-d59c437ed3a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50b3ae-e0f2-418f-b79b-ea256f00a6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7203E-09AF-4412-8448-4FA3A5288AC2}">
  <ds:schemaRefs>
    <ds:schemaRef ds:uri="http://schemas.microsoft.com/sharepoint/v3/contenttype/forms"/>
  </ds:schemaRefs>
</ds:datastoreItem>
</file>

<file path=customXml/itemProps2.xml><?xml version="1.0" encoding="utf-8"?>
<ds:datastoreItem xmlns:ds="http://schemas.openxmlformats.org/officeDocument/2006/customXml" ds:itemID="{1152A049-EFF6-4B04-878A-0C13E9570D90}">
  <ds:schemaRefs>
    <ds:schemaRef ds:uri="http://purl.org/dc/terms/"/>
    <ds:schemaRef ds:uri="http://www.w3.org/XML/1998/namespace"/>
    <ds:schemaRef ds:uri="http://purl.org/dc/elements/1.1/"/>
    <ds:schemaRef ds:uri="http://schemas.microsoft.com/office/2006/metadata/properties"/>
    <ds:schemaRef ds:uri="b3d50052-1a36-42c9-b5a9-d59c437ed3af"/>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3150b3ae-e0f2-418f-b79b-ea256f00a64e"/>
  </ds:schemaRefs>
</ds:datastoreItem>
</file>

<file path=customXml/itemProps3.xml><?xml version="1.0" encoding="utf-8"?>
<ds:datastoreItem xmlns:ds="http://schemas.openxmlformats.org/officeDocument/2006/customXml" ds:itemID="{7790122B-FDDC-4625-B303-CF6B323083E7}">
  <ds:schemaRefs>
    <ds:schemaRef ds:uri="3150b3ae-e0f2-418f-b79b-ea256f00a64e"/>
    <ds:schemaRef ds:uri="b3d50052-1a36-42c9-b5a9-d59c437ed3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2278</Words>
  <Application>Microsoft Office PowerPoint</Application>
  <PresentationFormat>Widescreen</PresentationFormat>
  <Paragraphs>162</Paragraphs>
  <Slides>18</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Aptos</vt:lpstr>
      <vt:lpstr>Arial</vt:lpstr>
      <vt:lpstr>BundesSans Office</vt:lpstr>
      <vt:lpstr>Calibri</vt:lpstr>
      <vt:lpstr>Courier New</vt:lpstr>
      <vt:lpstr>Fira Sans</vt:lpstr>
      <vt:lpstr>Symbol</vt:lpstr>
      <vt:lpstr>Wingdings</vt:lpstr>
      <vt:lpstr>Master English</vt:lpstr>
      <vt:lpstr>1_Master English</vt:lpstr>
      <vt:lpstr>2_Master English</vt:lpstr>
      <vt:lpstr>Human Mobility in the Context of Climate Change II (HMCCC II)</vt:lpstr>
      <vt:lpstr>GIZ Philippines and the Pacific Island Countries</vt:lpstr>
      <vt:lpstr>HMCCC II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Urban-Act PH Briefer (as of April 2022)</dc:title>
  <dc:creator>Mariano, Anne Patricia GIZ PH</dc:creator>
  <cp:lastModifiedBy>Simpao, Mia Loraine GIZ PH</cp:lastModifiedBy>
  <cp:revision>6</cp:revision>
  <dcterms:created xsi:type="dcterms:W3CDTF">2020-09-07T02:01:15Z</dcterms:created>
  <dcterms:modified xsi:type="dcterms:W3CDTF">2024-11-21T01:11:48Z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0x01010065B94C56B5BE104694DBA5C15D734E9C</vt:lpwstr>
  </property>
  <property fmtid="{D5CDD505-2E9C-101B-9397-08002B2CF9AE}" pid="3" name="MediaServiceImageTags">
    <vt:lpwstr/>
  </property>
</Properties>
</file>