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78" r:id="rId4"/>
    <p:sldId id="264" r:id="rId5"/>
    <p:sldId id="288" r:id="rId6"/>
    <p:sldId id="300" r:id="rId7"/>
    <p:sldId id="301" r:id="rId8"/>
    <p:sldId id="277" r:id="rId9"/>
    <p:sldId id="304" r:id="rId10"/>
    <p:sldId id="295" r:id="rId11"/>
    <p:sldId id="279" r:id="rId12"/>
    <p:sldId id="303" r:id="rId13"/>
    <p:sldId id="302" r:id="rId14"/>
    <p:sldId id="283" r:id="rId15"/>
    <p:sldId id="305" r:id="rId16"/>
    <p:sldId id="306" r:id="rId17"/>
    <p:sldId id="284" r:id="rId18"/>
    <p:sldId id="285" r:id="rId19"/>
    <p:sldId id="287" r:id="rId20"/>
    <p:sldId id="276" r:id="rId21"/>
  </p:sldIdLst>
  <p:sldSz cx="9144000" cy="5143500" type="screen16x9"/>
  <p:notesSz cx="6858000" cy="9144000"/>
  <p:embeddedFontLst>
    <p:embeddedFont>
      <p:font typeface="Inter"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95CE9-7697-447A-A891-29FD653F75A9}" v="33" dt="2024-11-20T14:53:15.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7190" autoAdjust="0"/>
  </p:normalViewPr>
  <p:slideViewPr>
    <p:cSldViewPr snapToGrid="0">
      <p:cViewPr varScale="1">
        <p:scale>
          <a:sx n="95" d="100"/>
          <a:sy n="95" d="100"/>
        </p:scale>
        <p:origin x="88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0f6646ac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f0f6646ac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7E79BB2-D9BE-B7D9-67AD-03943B6A0214}"/>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3C9ED02B-45B3-7A32-01EB-97C19807B7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843F6F5B-733E-4279-2BF7-AB3B494FC8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0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961E480-E2FA-F8B9-0EB5-0DB38EA988A2}"/>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9BBFDD24-144E-FC0B-0CDB-8DD95931BF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7FD43A9F-0BA3-ACD8-524A-DC98744A8C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97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D07601A-254B-DBB6-4242-0440FEDA75DC}"/>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B141A93A-8FEE-5EF3-F6CA-7FC62542CC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C494508B-AFA1-A5B9-1BBC-C4A7AEE397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94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8953218-85D2-B11C-F2EE-AAD66E44285E}"/>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7E902629-9D92-E754-F8B9-9FB4D3D55B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82149209-D314-0955-9BC5-660E680126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091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DDFF0B6-B9EC-CD66-DB91-0611265A21CF}"/>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9CD89FA9-21C2-B552-E968-CB0AF17E72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5085A88A-9A6C-9192-4997-2452030392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00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C1488BF-C0F8-2FA3-FCC5-CBA75FDFF145}"/>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CA2E307D-821C-594C-C126-AB65EF734F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6533C0DF-46DD-3D5C-7D01-32EE67513C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194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B54C3D6-B503-1DE6-F353-E912480F27CD}"/>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F9523A33-A802-5C31-6055-42B02BC4F7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051E1693-C9EA-43FF-2379-1E740C519E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827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B4643F3-2536-0BF6-12EC-E279020DA46E}"/>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82550415-8079-508F-CC50-ED8869E18D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87DD372E-B662-71DE-8BC9-B31E7B5B08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04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C2D1F1E-4FBA-6340-FA5A-DEBAC2CA0079}"/>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22B56F7B-3C8B-C75F-76E1-6B4F5A2C82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51B7C770-D3B6-B12A-535C-8B59323D9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66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2928510-5E58-53B8-0A16-FE77524A92E0}"/>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B0EB7AF7-29D3-1E8B-EDD8-E22C80E7F5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FF3CF2A7-93AB-D1A8-28EE-54C9FA0077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PH" sz="1100" kern="100" dirty="0">
                <a:effectLst/>
                <a:latin typeface="Inter" panose="020B0604020202020204" charset="0"/>
                <a:ea typeface="Inter" panose="020B0604020202020204" charset="0"/>
                <a:cs typeface="Times New Roman" panose="02020603050405020304" pitchFamily="18" charset="0"/>
              </a:rPr>
              <a:t>From the case of Typhoon Kristine and Pepito, we used the COD-PS as test case. Although the numbers are being validated as our implementing partners work on the ground in our response sites. Nonetheless in terms of our preparing our response and immediately implementing we were able to move faster and accurately in terms of targeting and preparing our dignity kits, and other lifesaving sexual and reproductive health interventions. </a:t>
            </a:r>
          </a:p>
          <a:p>
            <a:pPr marL="0" lvl="0" indent="0" algn="l" rtl="0">
              <a:spcBef>
                <a:spcPts val="0"/>
              </a:spcBef>
              <a:spcAft>
                <a:spcPts val="0"/>
              </a:spcAft>
              <a:buNone/>
            </a:pPr>
            <a:endParaRPr lang="en-PH" sz="1100" kern="100" dirty="0">
              <a:effectLst/>
              <a:latin typeface="Inter" panose="020B0604020202020204" charset="0"/>
              <a:ea typeface="Inter" panose="020B0604020202020204" charset="0"/>
              <a:cs typeface="Times New Roman" panose="02020603050405020304" pitchFamily="18" charset="0"/>
            </a:endParaRPr>
          </a:p>
          <a:p>
            <a:pPr marL="0" lvl="0" indent="0" algn="l" rtl="0">
              <a:spcBef>
                <a:spcPts val="0"/>
              </a:spcBef>
              <a:spcAft>
                <a:spcPts val="0"/>
              </a:spcAft>
              <a:buNone/>
            </a:pPr>
            <a:r>
              <a:rPr lang="en-PH" sz="1100" kern="100" dirty="0">
                <a:effectLst/>
                <a:latin typeface="Inter" panose="020B0604020202020204" charset="0"/>
                <a:ea typeface="Inter" panose="020B0604020202020204" charset="0"/>
                <a:cs typeface="Times New Roman" panose="02020603050405020304" pitchFamily="18" charset="0"/>
              </a:rPr>
              <a:t>In terms of direction, we have initial discussions with DSWD and the CPD on how we can work together in strengthening the systems and capabilities of the LGU to capture internal movements or mobility especially down to the barangay level to further enhance the accuracy of the COD-PS and we intend to update the COD-PS yearly as mentioned. We are also working UN Global Pulse they also have project tracking internal mobility using telecoms data during disasters. </a:t>
            </a:r>
          </a:p>
          <a:p>
            <a:pPr marL="0" lvl="0" indent="0" algn="l" rtl="0">
              <a:spcBef>
                <a:spcPts val="0"/>
              </a:spcBef>
              <a:spcAft>
                <a:spcPts val="0"/>
              </a:spcAft>
              <a:buNone/>
            </a:pPr>
            <a:r>
              <a:rPr lang="en-PH" sz="1100" kern="100" dirty="0">
                <a:effectLst/>
                <a:latin typeface="Inter" panose="020B0604020202020204" charset="0"/>
                <a:ea typeface="Inter" panose="020B0604020202020204" charset="0"/>
                <a:cs typeface="Times New Roman" panose="02020603050405020304" pitchFamily="18" charset="0"/>
              </a:rPr>
              <a:t> </a:t>
            </a:r>
          </a:p>
          <a:p>
            <a:pPr marL="0" lvl="0" indent="0" algn="l" rtl="0">
              <a:spcBef>
                <a:spcPts val="0"/>
              </a:spcBef>
              <a:spcAft>
                <a:spcPts val="0"/>
              </a:spcAft>
              <a:buNone/>
            </a:pPr>
            <a:r>
              <a:rPr lang="en-PH" sz="1100" kern="100" dirty="0">
                <a:effectLst/>
                <a:latin typeface="Inter" panose="020B0604020202020204" charset="0"/>
                <a:ea typeface="Inter" panose="020B0604020202020204" charset="0"/>
                <a:cs typeface="Times New Roman" panose="02020603050405020304" pitchFamily="18" charset="0"/>
              </a:rPr>
              <a:t>We continue to encourage all stakeholders to adopt COD-PS for both disaster preparedness and response. This is of course a supplement to the official projections released by the PSA with the work of IAWGPP. It can be downloaded from the Humanitarian Data Exchange</a:t>
            </a:r>
            <a:endParaRPr dirty="0"/>
          </a:p>
        </p:txBody>
      </p:sp>
    </p:spTree>
    <p:extLst>
      <p:ext uri="{BB962C8B-B14F-4D97-AF65-F5344CB8AC3E}">
        <p14:creationId xmlns:p14="http://schemas.microsoft.com/office/powerpoint/2010/main" val="92145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f0f6646ac6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f0f6646ac6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0f6646ac6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f0f6646ac6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D65CD5A-49BA-A44C-FAE2-DCE86C1F55DD}"/>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20145F87-CCDA-BE05-D70E-7295605F43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49E86665-6EA0-682A-E51E-94123765BB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1F1F1F"/>
                </a:solidFill>
                <a:effectLst/>
                <a:latin typeface="Google Sans"/>
              </a:rPr>
              <a:t>World Risk Report by Institute for International Law of Peace and Armed Conflict of the Ruhr-University Bochum in Denmark</a:t>
            </a:r>
            <a:endParaRPr dirty="0"/>
          </a:p>
        </p:txBody>
      </p:sp>
    </p:spTree>
    <p:extLst>
      <p:ext uri="{BB962C8B-B14F-4D97-AF65-F5344CB8AC3E}">
        <p14:creationId xmlns:p14="http://schemas.microsoft.com/office/powerpoint/2010/main" val="183125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f0f6646ac6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8B0A36C-08E4-3A96-3B44-A54F92568814}"/>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D42D560A-2BF1-1621-FAFD-7469B57A13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734A9A70-473C-507A-CA07-3703A287DC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PH"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165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288633-6BCB-A335-2E0C-711F6C8953A1}"/>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1321CBC0-2E94-7B26-997A-D1FBB5E0C0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1E2D1C5F-9412-8BC6-9CE3-61494412B0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08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8996C6D-3A85-C10B-8CA1-1B9FA74F0061}"/>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8C0E2999-846C-AC0A-A573-A3CDDC7925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6959E702-5B5B-4BB2-E32D-AF8736D2F9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265F021-A6DE-3084-C14D-1E7D3BDD2E2E}"/>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E68CC018-A87C-7DEF-30B6-E918FBD603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E0C4E5A3-60E7-D5BC-60D5-8E28B7ADAB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31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E9322C1-80B9-899F-84BD-15F8BEDDFF55}"/>
            </a:ext>
          </a:extLst>
        </p:cNvPr>
        <p:cNvGrpSpPr/>
        <p:nvPr/>
      </p:nvGrpSpPr>
      <p:grpSpPr>
        <a:xfrm>
          <a:off x="0" y="0"/>
          <a:ext cx="0" cy="0"/>
          <a:chOff x="0" y="0"/>
          <a:chExt cx="0" cy="0"/>
        </a:xfrm>
      </p:grpSpPr>
      <p:sp>
        <p:nvSpPr>
          <p:cNvPr id="106" name="Google Shape;106;g2f0f6646ac6_2_26:notes">
            <a:extLst>
              <a:ext uri="{FF2B5EF4-FFF2-40B4-BE49-F238E27FC236}">
                <a16:creationId xmlns:a16="http://schemas.microsoft.com/office/drawing/2014/main" id="{657A1076-D315-CBF6-459C-06DDBCD119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f6646ac6_2_26:notes">
            <a:extLst>
              <a:ext uri="{FF2B5EF4-FFF2-40B4-BE49-F238E27FC236}">
                <a16:creationId xmlns:a16="http://schemas.microsoft.com/office/drawing/2014/main" id="{D1375633-C75D-E725-B8D5-05A659F6F5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121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 y="0"/>
            <a:ext cx="9144005" cy="5143500"/>
          </a:xfrm>
          <a:prstGeom prst="rect">
            <a:avLst/>
          </a:prstGeom>
          <a:noFill/>
          <a:ln>
            <a:noFill/>
          </a:ln>
        </p:spPr>
      </p:pic>
      <p:sp>
        <p:nvSpPr>
          <p:cNvPr id="55" name="Google Shape;55;p13"/>
          <p:cNvSpPr txBox="1"/>
          <p:nvPr/>
        </p:nvSpPr>
        <p:spPr>
          <a:xfrm>
            <a:off x="485809" y="1540563"/>
            <a:ext cx="8172375" cy="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lt1"/>
                </a:solidFill>
                <a:latin typeface="Inter"/>
                <a:ea typeface="Inter"/>
                <a:cs typeface="Inter"/>
                <a:sym typeface="Inter"/>
              </a:rPr>
              <a:t>Enhancing Disaster Preparedness and Humanitarian Response Data through the Common Operational Dataset on Population Statistics</a:t>
            </a:r>
            <a:endParaRPr sz="2200" dirty="0">
              <a:solidFill>
                <a:schemeClr val="lt1"/>
              </a:solidFill>
              <a:latin typeface="Inter"/>
              <a:ea typeface="Inter"/>
              <a:cs typeface="Inter"/>
              <a:sym typeface="Inter"/>
            </a:endParaRPr>
          </a:p>
        </p:txBody>
      </p:sp>
      <p:sp>
        <p:nvSpPr>
          <p:cNvPr id="56" name="Google Shape;56;p13"/>
          <p:cNvSpPr txBox="1"/>
          <p:nvPr/>
        </p:nvSpPr>
        <p:spPr>
          <a:xfrm>
            <a:off x="371321" y="3667125"/>
            <a:ext cx="8401350" cy="913040"/>
          </a:xfrm>
          <a:prstGeom prst="rect">
            <a:avLst/>
          </a:prstGeom>
          <a:noFill/>
          <a:ln>
            <a:noFill/>
          </a:ln>
        </p:spPr>
        <p:txBody>
          <a:bodyPr spcFirstLastPara="1" wrap="square" lIns="91425" tIns="91425" rIns="91425" bIns="91425" anchor="t" anchorCtr="0">
            <a:spAutoFit/>
          </a:bodyPr>
          <a:lstStyle/>
          <a:p>
            <a:pPr algn="ctr">
              <a:spcAft>
                <a:spcPts val="800"/>
              </a:spcAft>
            </a:pPr>
            <a:r>
              <a:rPr lang="en-PH" sz="1700" dirty="0">
                <a:solidFill>
                  <a:schemeClr val="bg1">
                    <a:lumMod val="95000"/>
                  </a:schemeClr>
                </a:solidFill>
                <a:effectLst/>
                <a:latin typeface="Inter"/>
                <a:ea typeface="Inter"/>
                <a:cs typeface="Aptos" panose="020B0004020202020204" pitchFamily="34" charset="0"/>
              </a:rPr>
              <a:t>Romesh Silva, PhD; Mallika </a:t>
            </a:r>
            <a:r>
              <a:rPr lang="en-PH" sz="1700" dirty="0" err="1">
                <a:solidFill>
                  <a:schemeClr val="bg1">
                    <a:lumMod val="95000"/>
                  </a:schemeClr>
                </a:solidFill>
                <a:effectLst/>
                <a:latin typeface="Inter"/>
                <a:ea typeface="Inter"/>
                <a:cs typeface="Aptos" panose="020B0004020202020204" pitchFamily="34" charset="0"/>
              </a:rPr>
              <a:t>Synder</a:t>
            </a:r>
            <a:r>
              <a:rPr lang="en-PH" sz="1700" dirty="0">
                <a:solidFill>
                  <a:schemeClr val="bg1">
                    <a:lumMod val="95000"/>
                  </a:schemeClr>
                </a:solidFill>
                <a:effectLst/>
                <a:latin typeface="Inter"/>
                <a:ea typeface="Inter"/>
                <a:cs typeface="Aptos" panose="020B0004020202020204" pitchFamily="34" charset="0"/>
              </a:rPr>
              <a:t>, PhD;</a:t>
            </a:r>
          </a:p>
          <a:p>
            <a:pPr algn="ctr">
              <a:spcAft>
                <a:spcPts val="800"/>
              </a:spcAft>
            </a:pPr>
            <a:r>
              <a:rPr lang="en-PH" sz="1700" dirty="0">
                <a:solidFill>
                  <a:schemeClr val="bg1">
                    <a:lumMod val="95000"/>
                  </a:schemeClr>
                </a:solidFill>
                <a:effectLst/>
                <a:latin typeface="Inter"/>
                <a:ea typeface="Inter"/>
                <a:cs typeface="Aptos" panose="020B0004020202020204" pitchFamily="34" charset="0"/>
              </a:rPr>
              <a:t>Marianne Amparo Guzman, </a:t>
            </a:r>
            <a:r>
              <a:rPr lang="en-PH" sz="1700" dirty="0" err="1">
                <a:solidFill>
                  <a:schemeClr val="bg1">
                    <a:lumMod val="95000"/>
                  </a:schemeClr>
                </a:solidFill>
                <a:effectLst/>
                <a:latin typeface="Inter"/>
                <a:ea typeface="Inter"/>
                <a:cs typeface="Aptos" panose="020B0004020202020204" pitchFamily="34" charset="0"/>
              </a:rPr>
              <a:t>MPopS</a:t>
            </a:r>
            <a:r>
              <a:rPr lang="en-PH" sz="1700" dirty="0">
                <a:solidFill>
                  <a:schemeClr val="bg1">
                    <a:lumMod val="95000"/>
                  </a:schemeClr>
                </a:solidFill>
                <a:effectLst/>
                <a:latin typeface="Inter"/>
                <a:ea typeface="Inter"/>
                <a:cs typeface="Aptos" panose="020B0004020202020204" pitchFamily="34" charset="0"/>
              </a:rPr>
              <a:t>; Charl Andrew Bautista, MD, MBA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DD2686B-6B32-C457-3E1E-887A7A7FD1A1}"/>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F66EF061-762F-0134-E891-7AD758972943}"/>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854D59BD-F9D9-7BB3-5B2B-C487097C0275}"/>
              </a:ext>
            </a:extLst>
          </p:cNvPr>
          <p:cNvSpPr txBox="1"/>
          <p:nvPr/>
        </p:nvSpPr>
        <p:spPr>
          <a:xfrm>
            <a:off x="560875" y="590850"/>
            <a:ext cx="3000000"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Results</a:t>
            </a:r>
            <a:endParaRPr sz="2100" b="1" dirty="0">
              <a:solidFill>
                <a:srgbClr val="533333"/>
              </a:solidFill>
              <a:latin typeface="Inter"/>
              <a:ea typeface="Inter"/>
              <a:cs typeface="Inter"/>
              <a:sym typeface="Inter"/>
            </a:endParaRPr>
          </a:p>
        </p:txBody>
      </p:sp>
      <p:pic>
        <p:nvPicPr>
          <p:cNvPr id="5" name="image3.jpg">
            <a:extLst>
              <a:ext uri="{FF2B5EF4-FFF2-40B4-BE49-F238E27FC236}">
                <a16:creationId xmlns:a16="http://schemas.microsoft.com/office/drawing/2014/main" id="{B4839449-B14B-D65C-7D5C-221E44711765}"/>
              </a:ext>
            </a:extLst>
          </p:cNvPr>
          <p:cNvPicPr/>
          <p:nvPr/>
        </p:nvPicPr>
        <p:blipFill>
          <a:blip r:embed="rId4"/>
          <a:srcRect t="13" b="13"/>
          <a:stretch>
            <a:fillRect/>
          </a:stretch>
        </p:blipFill>
        <p:spPr>
          <a:xfrm>
            <a:off x="489283" y="1026695"/>
            <a:ext cx="4981075" cy="3994483"/>
          </a:xfrm>
          <a:prstGeom prst="rect">
            <a:avLst/>
          </a:prstGeom>
          <a:ln/>
        </p:spPr>
      </p:pic>
      <p:sp>
        <p:nvSpPr>
          <p:cNvPr id="7" name="TextBox 6">
            <a:extLst>
              <a:ext uri="{FF2B5EF4-FFF2-40B4-BE49-F238E27FC236}">
                <a16:creationId xmlns:a16="http://schemas.microsoft.com/office/drawing/2014/main" id="{8B2723A3-C290-1D99-475D-4A66631E7919}"/>
              </a:ext>
            </a:extLst>
          </p:cNvPr>
          <p:cNvSpPr txBox="1"/>
          <p:nvPr/>
        </p:nvSpPr>
        <p:spPr>
          <a:xfrm>
            <a:off x="5255812" y="1538582"/>
            <a:ext cx="3398904" cy="1845120"/>
          </a:xfrm>
          <a:prstGeom prst="rect">
            <a:avLst/>
          </a:prstGeom>
          <a:noFill/>
        </p:spPr>
        <p:txBody>
          <a:bodyPr wrap="square">
            <a:spAutoFit/>
          </a:bodyPr>
          <a:lstStyle/>
          <a:p>
            <a:pPr marL="228600" algn="just">
              <a:lnSpc>
                <a:spcPct val="115000"/>
              </a:lnSpc>
            </a:pPr>
            <a:r>
              <a:rPr lang="en-PH" sz="1250" dirty="0">
                <a:solidFill>
                  <a:srgbClr val="533333"/>
                </a:solidFill>
                <a:effectLst/>
                <a:latin typeface="Inter" panose="020B0604020202020204" charset="0"/>
                <a:ea typeface="Inter" panose="020B0604020202020204" charset="0"/>
              </a:rPr>
              <a:t>The 2024 COD-PS update projects population to May 2024 and estimates a total resident population of 111.1 million -consisting of 54.5 million females and 56.7 million males, with the age-sex distribution across the country shown for the national population.</a:t>
            </a:r>
          </a:p>
        </p:txBody>
      </p:sp>
    </p:spTree>
    <p:extLst>
      <p:ext uri="{BB962C8B-B14F-4D97-AF65-F5344CB8AC3E}">
        <p14:creationId xmlns:p14="http://schemas.microsoft.com/office/powerpoint/2010/main" val="52622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45CB782-CC3E-16F8-D0BD-A48B9CD6B404}"/>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B215D652-B3F8-17AA-717A-85C372CD6C88}"/>
              </a:ext>
            </a:extLst>
          </p:cNvPr>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 name="image13.jpg">
            <a:extLst>
              <a:ext uri="{FF2B5EF4-FFF2-40B4-BE49-F238E27FC236}">
                <a16:creationId xmlns:a16="http://schemas.microsoft.com/office/drawing/2014/main" id="{482B917F-6953-286D-7D16-5DE368C35BEF}"/>
              </a:ext>
            </a:extLst>
          </p:cNvPr>
          <p:cNvPicPr/>
          <p:nvPr/>
        </p:nvPicPr>
        <p:blipFill>
          <a:blip r:embed="rId4"/>
          <a:srcRect/>
          <a:stretch>
            <a:fillRect/>
          </a:stretch>
        </p:blipFill>
        <p:spPr>
          <a:xfrm>
            <a:off x="593558" y="135940"/>
            <a:ext cx="6440905" cy="4871620"/>
          </a:xfrm>
          <a:prstGeom prst="rect">
            <a:avLst/>
          </a:prstGeom>
          <a:ln/>
        </p:spPr>
      </p:pic>
    </p:spTree>
    <p:extLst>
      <p:ext uri="{BB962C8B-B14F-4D97-AF65-F5344CB8AC3E}">
        <p14:creationId xmlns:p14="http://schemas.microsoft.com/office/powerpoint/2010/main" val="426314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08">
          <a:extLst>
            <a:ext uri="{FF2B5EF4-FFF2-40B4-BE49-F238E27FC236}">
              <a16:creationId xmlns:a16="http://schemas.microsoft.com/office/drawing/2014/main" id="{EF601580-EF52-ACD5-D76A-373ED1D74DA4}"/>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A24EAC15-5394-4D98-D6EA-D05E0AFF68E2}"/>
              </a:ext>
            </a:extLst>
          </p:cNvPr>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 name="image7.jpg">
            <a:extLst>
              <a:ext uri="{FF2B5EF4-FFF2-40B4-BE49-F238E27FC236}">
                <a16:creationId xmlns:a16="http://schemas.microsoft.com/office/drawing/2014/main" id="{20E14873-71E3-CB9E-3417-2651BAA3F0A4}"/>
              </a:ext>
            </a:extLst>
          </p:cNvPr>
          <p:cNvPicPr/>
          <p:nvPr/>
        </p:nvPicPr>
        <p:blipFill>
          <a:blip r:embed="rId4"/>
          <a:srcRect/>
          <a:stretch>
            <a:fillRect/>
          </a:stretch>
        </p:blipFill>
        <p:spPr>
          <a:xfrm>
            <a:off x="525379" y="127000"/>
            <a:ext cx="5943600" cy="4889500"/>
          </a:xfrm>
          <a:prstGeom prst="rect">
            <a:avLst/>
          </a:prstGeom>
          <a:ln/>
        </p:spPr>
      </p:pic>
      <p:sp>
        <p:nvSpPr>
          <p:cNvPr id="5" name="TextBox 4">
            <a:extLst>
              <a:ext uri="{FF2B5EF4-FFF2-40B4-BE49-F238E27FC236}">
                <a16:creationId xmlns:a16="http://schemas.microsoft.com/office/drawing/2014/main" id="{4E86419C-53F1-6B27-FCD5-ABE974A16136}"/>
              </a:ext>
            </a:extLst>
          </p:cNvPr>
          <p:cNvSpPr txBox="1"/>
          <p:nvPr/>
        </p:nvSpPr>
        <p:spPr>
          <a:xfrm>
            <a:off x="6104021" y="1649190"/>
            <a:ext cx="2711115" cy="1845120"/>
          </a:xfrm>
          <a:prstGeom prst="rect">
            <a:avLst/>
          </a:prstGeom>
          <a:noFill/>
        </p:spPr>
        <p:txBody>
          <a:bodyPr wrap="square">
            <a:spAutoFit/>
          </a:bodyPr>
          <a:lstStyle/>
          <a:p>
            <a:pPr marL="457200" lvl="1" algn="just">
              <a:lnSpc>
                <a:spcPct val="115000"/>
              </a:lnSpc>
              <a:spcAft>
                <a:spcPts val="800"/>
              </a:spcAft>
              <a:buSzPts val="1000"/>
              <a:tabLst>
                <a:tab pos="9144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International migration: NCR, Calabarzon, Central Luzon, and Central Visayas are the top senders of migrants overseas, with greater share of women among registered emigrants.</a:t>
            </a:r>
          </a:p>
        </p:txBody>
      </p:sp>
    </p:spTree>
    <p:extLst>
      <p:ext uri="{BB962C8B-B14F-4D97-AF65-F5344CB8AC3E}">
        <p14:creationId xmlns:p14="http://schemas.microsoft.com/office/powerpoint/2010/main" val="342545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08">
          <a:extLst>
            <a:ext uri="{FF2B5EF4-FFF2-40B4-BE49-F238E27FC236}">
              <a16:creationId xmlns:a16="http://schemas.microsoft.com/office/drawing/2014/main" id="{C8D9873B-8F9B-5D94-E2E0-47CC914917C6}"/>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44294183-B734-861E-2DC1-16D6B3D94D12}"/>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721230FD-0AB9-1A78-113C-CD6B48174A76}"/>
              </a:ext>
            </a:extLst>
          </p:cNvPr>
          <p:cNvSpPr txBox="1"/>
          <p:nvPr/>
        </p:nvSpPr>
        <p:spPr>
          <a:xfrm>
            <a:off x="516424" y="438450"/>
            <a:ext cx="5965656"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Results  </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BEF07DC3-402E-1CCD-7C8F-AA8367B9A7ED}"/>
              </a:ext>
            </a:extLst>
          </p:cNvPr>
          <p:cNvSpPr txBox="1"/>
          <p:nvPr/>
        </p:nvSpPr>
        <p:spPr>
          <a:xfrm>
            <a:off x="469771" y="1032889"/>
            <a:ext cx="7239518" cy="3438732"/>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latin typeface="Inter" panose="020B0604020202020204" charset="0"/>
                <a:ea typeface="Inter" panose="020B0604020202020204" charset="0"/>
                <a:cs typeface="Times New Roman" panose="02020603050405020304" pitchFamily="18" charset="0"/>
              </a:rPr>
              <a:t>Internal migration</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Significant out-migration from NCR reflect the large in-migration to other regions; but in-migration from other regions continue at working ages</a:t>
            </a:r>
          </a:p>
          <a:p>
            <a:pPr marL="742950" lvl="2"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DSWD DROMIC displacement data validated the ADM-2 and ADM-3 level of migration patterns based on the areas prone to natural disaster or conflict-related displacement</a:t>
            </a: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2"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Significant out-migration from high-risk areas; in-migration to safer urban areas</a:t>
            </a:r>
          </a:p>
          <a:p>
            <a:pPr marL="742950" lvl="2" indent="-285750">
              <a:lnSpc>
                <a:spcPct val="115000"/>
              </a:lnSpc>
              <a:spcAft>
                <a:spcPts val="800"/>
              </a:spcAft>
              <a:buSzPts val="1000"/>
              <a:buFont typeface="Courier New" panose="02070309020205020404" pitchFamily="49" charset="0"/>
              <a:buChar char="o"/>
              <a:tabLst>
                <a:tab pos="9144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457200" lvl="1">
              <a:lnSpc>
                <a:spcPct val="115000"/>
              </a:lnSpc>
              <a:spcAft>
                <a:spcPts val="800"/>
              </a:spcAft>
              <a:buSzPts val="1000"/>
              <a:tabLst>
                <a:tab pos="9144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p:txBody>
      </p:sp>
    </p:spTree>
    <p:extLst>
      <p:ext uri="{BB962C8B-B14F-4D97-AF65-F5344CB8AC3E}">
        <p14:creationId xmlns:p14="http://schemas.microsoft.com/office/powerpoint/2010/main" val="404576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F835AFD-2E8B-9547-9BE5-E4E5C991A07F}"/>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AB2C003B-F2A9-F970-3768-6443E30B0C7A}"/>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7761F7A0-8C4B-822A-7197-5ECE3CF6C26D}"/>
              </a:ext>
            </a:extLst>
          </p:cNvPr>
          <p:cNvSpPr txBox="1"/>
          <p:nvPr/>
        </p:nvSpPr>
        <p:spPr>
          <a:xfrm>
            <a:off x="516424" y="438450"/>
            <a:ext cx="5001726"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COD-PS Use Case</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0A9BD5B3-521E-BFDF-A52D-707D97052279}"/>
              </a:ext>
            </a:extLst>
          </p:cNvPr>
          <p:cNvSpPr txBox="1"/>
          <p:nvPr/>
        </p:nvSpPr>
        <p:spPr>
          <a:xfrm>
            <a:off x="336284" y="1106672"/>
            <a:ext cx="7556432" cy="2782270"/>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COD-PS Use Case</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During Typhoons Kristine and Pepito, COD-PS was used to estimate affected populations quickly, disaggregated by municipality, age, and sex.</a:t>
            </a:r>
          </a:p>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latin typeface="Inter" panose="020B0604020202020204" charset="0"/>
                <a:ea typeface="Inter" panose="020B0604020202020204" charset="0"/>
                <a:cs typeface="Times New Roman" panose="02020603050405020304" pitchFamily="18" charset="0"/>
              </a:rPr>
              <a:t>Process of Targeting:</a:t>
            </a: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Get the percentage of sub populations: women in reproductive age, young people, adolescent girls, persons with disability, </a:t>
            </a:r>
            <a:r>
              <a:rPr lang="en-PH" sz="1250" kern="100" dirty="0" err="1">
                <a:solidFill>
                  <a:srgbClr val="533333"/>
                </a:solidFill>
                <a:effectLst/>
                <a:latin typeface="Inter" panose="020B0604020202020204" charset="0"/>
                <a:ea typeface="Inter" panose="020B0604020202020204" charset="0"/>
                <a:cs typeface="Times New Roman" panose="02020603050405020304" pitchFamily="18" charset="0"/>
              </a:rPr>
              <a:t>etc</a:t>
            </a: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Apply this percentages to the number of affected population published by DSWD in DROMIC Report</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 </a:t>
            </a:r>
          </a:p>
          <a:p>
            <a:pPr marL="342900" lvl="0" indent="-342900">
              <a:lnSpc>
                <a:spcPct val="115000"/>
              </a:lnSpc>
              <a:spcAft>
                <a:spcPts val="800"/>
              </a:spcAft>
              <a:buSzPts val="1000"/>
              <a:buFont typeface="Symbol" panose="05050102010706020507" pitchFamily="18" charset="2"/>
              <a:buChar char=""/>
              <a:tabLst>
                <a:tab pos="457200" algn="l"/>
              </a:tabLst>
            </a:pPr>
            <a:endParaRPr lang="en-PH" sz="1200" kern="100" dirty="0">
              <a:solidFill>
                <a:srgbClr val="533333"/>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1567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BC3C04E-AE5B-97F9-75E3-6667301CB416}"/>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9D4C7196-2AFE-E5E6-2E3D-E7CC9E92A307}"/>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157F60CB-28A0-3C0F-60C1-075E58BAE3EC}"/>
              </a:ext>
            </a:extLst>
          </p:cNvPr>
          <p:cNvSpPr txBox="1"/>
          <p:nvPr/>
        </p:nvSpPr>
        <p:spPr>
          <a:xfrm>
            <a:off x="516424" y="438450"/>
            <a:ext cx="5001726"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COD-PS Use Case</a:t>
            </a:r>
            <a:endParaRPr sz="2100" b="1" dirty="0">
              <a:solidFill>
                <a:srgbClr val="533333"/>
              </a:solidFill>
              <a:latin typeface="Inter"/>
              <a:ea typeface="Inter"/>
              <a:cs typeface="Inter"/>
              <a:sym typeface="Inter"/>
            </a:endParaRPr>
          </a:p>
        </p:txBody>
      </p:sp>
      <p:pic>
        <p:nvPicPr>
          <p:cNvPr id="3" name="Picture 2">
            <a:extLst>
              <a:ext uri="{FF2B5EF4-FFF2-40B4-BE49-F238E27FC236}">
                <a16:creationId xmlns:a16="http://schemas.microsoft.com/office/drawing/2014/main" id="{A8DE2802-92D0-A85F-6FB0-872923650397}"/>
              </a:ext>
            </a:extLst>
          </p:cNvPr>
          <p:cNvPicPr>
            <a:picLocks noChangeAspect="1"/>
          </p:cNvPicPr>
          <p:nvPr/>
        </p:nvPicPr>
        <p:blipFill>
          <a:blip r:embed="rId4"/>
          <a:stretch>
            <a:fillRect/>
          </a:stretch>
        </p:blipFill>
        <p:spPr>
          <a:xfrm>
            <a:off x="0" y="946251"/>
            <a:ext cx="9144000" cy="2221714"/>
          </a:xfrm>
          <a:prstGeom prst="rect">
            <a:avLst/>
          </a:prstGeom>
        </p:spPr>
      </p:pic>
      <p:pic>
        <p:nvPicPr>
          <p:cNvPr id="5" name="Picture 4">
            <a:extLst>
              <a:ext uri="{FF2B5EF4-FFF2-40B4-BE49-F238E27FC236}">
                <a16:creationId xmlns:a16="http://schemas.microsoft.com/office/drawing/2014/main" id="{A8B75FFE-B257-5368-12BC-65D2202A7A03}"/>
              </a:ext>
            </a:extLst>
          </p:cNvPr>
          <p:cNvPicPr>
            <a:picLocks noChangeAspect="1"/>
          </p:cNvPicPr>
          <p:nvPr/>
        </p:nvPicPr>
        <p:blipFill>
          <a:blip r:embed="rId5"/>
          <a:stretch>
            <a:fillRect/>
          </a:stretch>
        </p:blipFill>
        <p:spPr>
          <a:xfrm>
            <a:off x="0" y="3167965"/>
            <a:ext cx="9144000" cy="1926704"/>
          </a:xfrm>
          <a:prstGeom prst="rect">
            <a:avLst/>
          </a:prstGeom>
        </p:spPr>
      </p:pic>
    </p:spTree>
    <p:extLst>
      <p:ext uri="{BB962C8B-B14F-4D97-AF65-F5344CB8AC3E}">
        <p14:creationId xmlns:p14="http://schemas.microsoft.com/office/powerpoint/2010/main" val="362092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56C5B35-B092-331F-E943-5111364EF529}"/>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AE20156D-3594-8284-0757-EF92B0A5C16C}"/>
              </a:ext>
            </a:extLst>
          </p:cNvPr>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4" name="Picture 3">
            <a:extLst>
              <a:ext uri="{FF2B5EF4-FFF2-40B4-BE49-F238E27FC236}">
                <a16:creationId xmlns:a16="http://schemas.microsoft.com/office/drawing/2014/main" id="{55E88726-B521-68DF-AA5D-CE7B1B6A3E69}"/>
              </a:ext>
            </a:extLst>
          </p:cNvPr>
          <p:cNvPicPr>
            <a:picLocks noChangeAspect="1"/>
          </p:cNvPicPr>
          <p:nvPr/>
        </p:nvPicPr>
        <p:blipFill>
          <a:blip r:embed="rId4"/>
          <a:stretch>
            <a:fillRect/>
          </a:stretch>
        </p:blipFill>
        <p:spPr>
          <a:xfrm>
            <a:off x="80210" y="400819"/>
            <a:ext cx="9144000" cy="4153829"/>
          </a:xfrm>
          <a:prstGeom prst="rect">
            <a:avLst/>
          </a:prstGeom>
        </p:spPr>
      </p:pic>
    </p:spTree>
    <p:extLst>
      <p:ext uri="{BB962C8B-B14F-4D97-AF65-F5344CB8AC3E}">
        <p14:creationId xmlns:p14="http://schemas.microsoft.com/office/powerpoint/2010/main" val="281391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0F8FAE1-DC28-1F69-0D74-5867A206B355}"/>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C718DDE5-8221-C0CC-0F36-A67B48F9AB39}"/>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B898661C-184D-AD04-D1C1-636FB9AA88F0}"/>
              </a:ext>
            </a:extLst>
          </p:cNvPr>
          <p:cNvSpPr txBox="1"/>
          <p:nvPr/>
        </p:nvSpPr>
        <p:spPr>
          <a:xfrm>
            <a:off x="516424" y="438450"/>
            <a:ext cx="5001726"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Crisis-Related Displacement</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3AE5C340-5EB9-0399-D7AA-FD8A0C95E450}"/>
              </a:ext>
            </a:extLst>
          </p:cNvPr>
          <p:cNvSpPr txBox="1"/>
          <p:nvPr/>
        </p:nvSpPr>
        <p:spPr>
          <a:xfrm>
            <a:off x="283814" y="978102"/>
            <a:ext cx="7147358" cy="4093526"/>
          </a:xfrm>
          <a:prstGeom prst="rect">
            <a:avLst/>
          </a:prstGeom>
          <a:noFill/>
          <a:ln>
            <a:noFill/>
          </a:ln>
        </p:spPr>
        <p:txBody>
          <a:bodyPr spcFirstLastPara="1" wrap="square" lIns="91425" tIns="91425" rIns="91425" bIns="91425" anchor="t" anchorCtr="0">
            <a:spAutoFit/>
          </a:bodyPr>
          <a:lstStyle/>
          <a:p>
            <a:pPr marL="742950" lvl="1" indent="-285750">
              <a:lnSpc>
                <a:spcPct val="115000"/>
              </a:lnSpc>
              <a:spcAft>
                <a:spcPts val="800"/>
              </a:spcAft>
              <a:buSzPts val="1000"/>
              <a:buFont typeface="Courier New" panose="02070309020205020404" pitchFamily="49" charset="0"/>
              <a:buChar char="o"/>
              <a:tabLst>
                <a:tab pos="914400" algn="l"/>
              </a:tabLst>
            </a:pPr>
            <a:endParaRPr lang="en-PH" sz="1250" kern="100" dirty="0">
              <a:solidFill>
                <a:srgbClr val="533333"/>
              </a:solidFill>
              <a:latin typeface="Inter" panose="020B0604020202020204" charset="0"/>
              <a:ea typeface="Inter" panose="020B0604020202020204" charset="0"/>
              <a:cs typeface="Times New Roman" panose="02020603050405020304" pitchFamily="18" charset="0"/>
            </a:endParaRPr>
          </a:p>
          <a:p>
            <a:pPr marL="742950" lvl="2"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DSWD DROMIC displacement data validated the observed patterns of provincial and municipal migration patterns based on the areas prone to natural disaster or conflict-related displacement</a:t>
            </a: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2" indent="-285750">
              <a:lnSpc>
                <a:spcPct val="115000"/>
              </a:lnSpc>
              <a:spcAft>
                <a:spcPts val="800"/>
              </a:spcAft>
              <a:buSzPts val="1000"/>
              <a:buFont typeface="Courier New" panose="02070309020205020404" pitchFamily="49" charset="0"/>
              <a:buChar char="o"/>
              <a:tabLst>
                <a:tab pos="914400" algn="l"/>
              </a:tabLst>
            </a:pP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Significant out-migration from high-risk areas; in-migration to safer urban areas</a:t>
            </a:r>
            <a:endParaRPr lang="en-PH" sz="1250" b="1" kern="100" dirty="0">
              <a:solidFill>
                <a:srgbClr val="533333"/>
              </a:solidFill>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DSWD’s DROMIC Data: a</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ge- and sex-specific data for displaced populations remains limited, it does not indicate where the displaced population</a:t>
            </a:r>
            <a:r>
              <a:rPr lang="en-PH" sz="1250" kern="100" dirty="0">
                <a:solidFill>
                  <a:srgbClr val="533333"/>
                </a:solidFill>
                <a:latin typeface="Inter" panose="020B0604020202020204" charset="0"/>
                <a:ea typeface="Inter" panose="020B0604020202020204" charset="0"/>
                <a:cs typeface="Times New Roman" panose="02020603050405020304" pitchFamily="18" charset="0"/>
              </a:rPr>
              <a:t> come from before they were received in the evacuation centers or where they go after leaving the evacuation centers or receiving sites outside </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Local Government Units who collect the DROMIC data lack the capacity to collect, analyze, and use DROMIC data in their own planning and response</a:t>
            </a:r>
          </a:p>
          <a:p>
            <a:pPr marL="457200" lvl="1">
              <a:lnSpc>
                <a:spcPct val="115000"/>
              </a:lnSpc>
              <a:spcAft>
                <a:spcPts val="800"/>
              </a:spcAft>
              <a:buSzPts val="1000"/>
              <a:tabLst>
                <a:tab pos="914400" algn="l"/>
              </a:tabLst>
            </a:pPr>
            <a:endParaRPr lang="en-PH" sz="1250" kern="100" dirty="0">
              <a:solidFill>
                <a:srgbClr val="533333"/>
              </a:solidFill>
              <a:latin typeface="Inter" panose="020B0604020202020204" charset="0"/>
              <a:ea typeface="Inter" panose="020B0604020202020204" charset="0"/>
              <a:cs typeface="Times New Roman" panose="02020603050405020304" pitchFamily="18" charset="0"/>
            </a:endParaRPr>
          </a:p>
          <a:p>
            <a:pPr lvl="0">
              <a:lnSpc>
                <a:spcPct val="115000"/>
              </a:lnSpc>
              <a:spcAft>
                <a:spcPts val="800"/>
              </a:spcAft>
              <a:buSzPts val="1000"/>
              <a:tabLst>
                <a:tab pos="4572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lvl="0">
              <a:lnSpc>
                <a:spcPct val="115000"/>
              </a:lnSpc>
              <a:spcAft>
                <a:spcPts val="800"/>
              </a:spcAft>
              <a:buSzPts val="1000"/>
              <a:tabLst>
                <a:tab pos="457200" algn="l"/>
              </a:tabLst>
            </a:pPr>
            <a:endParaRPr lang="en-PH"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944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BBC9541-B869-303F-9BEB-56D594161C45}"/>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F8A28BD9-96BE-E413-D95A-6CB0BECFEE6A}"/>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B5679E70-5DA2-CE18-B8AF-DEECEB7FBA1C}"/>
              </a:ext>
            </a:extLst>
          </p:cNvPr>
          <p:cNvSpPr txBox="1"/>
          <p:nvPr/>
        </p:nvSpPr>
        <p:spPr>
          <a:xfrm>
            <a:off x="516424" y="438450"/>
            <a:ext cx="5001726"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Lessons Learned &amp; Recommendation</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1B9F76D2-A6A7-172F-1E98-98AB7CE03673}"/>
              </a:ext>
            </a:extLst>
          </p:cNvPr>
          <p:cNvSpPr txBox="1"/>
          <p:nvPr/>
        </p:nvSpPr>
        <p:spPr>
          <a:xfrm>
            <a:off x="119716" y="1303286"/>
            <a:ext cx="7676747" cy="2040913"/>
          </a:xfrm>
          <a:prstGeom prst="rect">
            <a:avLst/>
          </a:prstGeom>
          <a:noFill/>
          <a:ln>
            <a:noFill/>
          </a:ln>
        </p:spPr>
        <p:txBody>
          <a:bodyPr spcFirstLastPara="1" wrap="square" lIns="91425" tIns="91425" rIns="91425" bIns="91425" anchor="t" anchorCtr="0">
            <a:spAutoFit/>
          </a:bodyPr>
          <a:lstStyle/>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COD-PS data led to faster, more targeted response efforts by humanitarian teams, reducing gaps in aid and prioritizing the most vulnerable populations in high-impact areas.</a:t>
            </a:r>
            <a:endParaRPr lang="en-PH" sz="1250" kern="100" dirty="0">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effectLst/>
                <a:latin typeface="Inter" panose="020B0604020202020204" charset="0"/>
                <a:ea typeface="Inter" panose="020B0604020202020204" charset="0"/>
                <a:cs typeface="Times New Roman" panose="02020603050405020304" pitchFamily="18" charset="0"/>
              </a:rPr>
              <a:t>Incorporate COD-PS into DRR frameworks for disaster preparedness and resource allocation based on reliable demographic projections.</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effectLst/>
                <a:latin typeface="Inter" panose="020B0604020202020204" charset="0"/>
                <a:ea typeface="Inter" panose="020B0604020202020204" charset="0"/>
                <a:cs typeface="Times New Roman" panose="02020603050405020304" pitchFamily="18" charset="0"/>
              </a:rPr>
              <a:t>Prioritize support to high-risk and vulnerable populations by leveraging COD-PS projections</a:t>
            </a:r>
          </a:p>
        </p:txBody>
      </p:sp>
    </p:spTree>
    <p:extLst>
      <p:ext uri="{BB962C8B-B14F-4D97-AF65-F5344CB8AC3E}">
        <p14:creationId xmlns:p14="http://schemas.microsoft.com/office/powerpoint/2010/main" val="284678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07024BC-33C6-25B4-B3C5-DA3151CB0A4C}"/>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0EE056D9-FF13-C6FD-8FBA-B6312A6C3A89}"/>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2956BE68-5466-AE79-9B55-AC167901E47D}"/>
              </a:ext>
            </a:extLst>
          </p:cNvPr>
          <p:cNvSpPr txBox="1"/>
          <p:nvPr/>
        </p:nvSpPr>
        <p:spPr>
          <a:xfrm>
            <a:off x="516424" y="438450"/>
            <a:ext cx="5001726"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Ways Forward</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566DA3C8-A54E-2C4C-32EB-9E7D25A941C4}"/>
              </a:ext>
            </a:extLst>
          </p:cNvPr>
          <p:cNvSpPr txBox="1"/>
          <p:nvPr/>
        </p:nvSpPr>
        <p:spPr>
          <a:xfrm>
            <a:off x="240032" y="1199014"/>
            <a:ext cx="7091210" cy="3114925"/>
          </a:xfrm>
          <a:prstGeom prst="rect">
            <a:avLst/>
          </a:prstGeom>
          <a:noFill/>
          <a:ln>
            <a:noFill/>
          </a:ln>
        </p:spPr>
        <p:txBody>
          <a:bodyPr spcFirstLastPara="1" wrap="square" lIns="91425" tIns="91425" rIns="91425" bIns="91425" anchor="t" anchorCtr="0">
            <a:spAutoFit/>
          </a:bodyPr>
          <a:lstStyle/>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effectLst/>
                <a:latin typeface="Inter" panose="020B0604020202020204" charset="0"/>
                <a:ea typeface="Inter" panose="020B0604020202020204" charset="0"/>
                <a:cs typeface="Times New Roman" panose="02020603050405020304" pitchFamily="18" charset="0"/>
              </a:rPr>
              <a:t>Refine COD-PS to integrate more granular, real-time data sources and update it yearly with the reference date</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latin typeface="Inter" panose="020B0604020202020204" charset="0"/>
                <a:ea typeface="Inter" panose="020B0604020202020204" charset="0"/>
                <a:cs typeface="Times New Roman" panose="02020603050405020304" pitchFamily="18" charset="0"/>
              </a:rPr>
              <a:t>Provide support to the government in enhancing local government unit capacities in collecting, analyzing, and using humanitarian data in local DRR planning;</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latin typeface="Inter" panose="020B0604020202020204" charset="0"/>
                <a:ea typeface="Inter" panose="020B0604020202020204" charset="0"/>
                <a:cs typeface="Times New Roman" panose="02020603050405020304" pitchFamily="18" charset="0"/>
              </a:rPr>
              <a:t>as well as in establishing or strengthening systems to track or monitor mobility especially mobility during disasters</a:t>
            </a:r>
            <a:endParaRPr lang="en-PH" sz="1250" kern="100" dirty="0">
              <a:effectLst/>
              <a:latin typeface="Inter" panose="020B0604020202020204" charset="0"/>
              <a:ea typeface="Inter" panose="020B0604020202020204" charset="0"/>
              <a:cs typeface="Times New Roman" panose="02020603050405020304" pitchFamily="18" charset="0"/>
            </a:endParaRPr>
          </a:p>
          <a:p>
            <a:pPr marL="742950" lvl="2" indent="-285750">
              <a:lnSpc>
                <a:spcPct val="115000"/>
              </a:lnSpc>
              <a:spcAft>
                <a:spcPts val="800"/>
              </a:spcAft>
              <a:buSzPts val="1000"/>
              <a:buFont typeface="Courier New" panose="02070309020205020404" pitchFamily="49" charset="0"/>
              <a:buChar char="o"/>
              <a:tabLst>
                <a:tab pos="914400" algn="l"/>
              </a:tabLst>
            </a:pPr>
            <a:endParaRPr lang="en-PH" sz="1250" kern="100" dirty="0">
              <a:effectLst/>
              <a:latin typeface="Inter" panose="020B0604020202020204" charset="0"/>
              <a:ea typeface="Inter" panose="020B0604020202020204" charset="0"/>
              <a:cs typeface="Times New Roman" panose="02020603050405020304" pitchFamily="18" charset="0"/>
            </a:endParaRPr>
          </a:p>
          <a:p>
            <a:pPr marL="457200" lvl="1">
              <a:lnSpc>
                <a:spcPct val="115000"/>
              </a:lnSpc>
              <a:spcAft>
                <a:spcPts val="800"/>
              </a:spcAft>
              <a:buSzPts val="1000"/>
              <a:tabLst>
                <a:tab pos="914400" algn="l"/>
              </a:tabLst>
            </a:pPr>
            <a:endParaRPr lang="en-PH" sz="1250" kern="100" dirty="0">
              <a:effectLst/>
              <a:latin typeface="Inter" panose="020B0604020202020204" charset="0"/>
              <a:ea typeface="Inter" panose="020B0604020202020204" charset="0"/>
              <a:cs typeface="Times New Roman" panose="02020603050405020304" pitchFamily="18" charset="0"/>
            </a:endParaRPr>
          </a:p>
          <a:p>
            <a:pPr lvl="0">
              <a:lnSpc>
                <a:spcPct val="115000"/>
              </a:lnSpc>
              <a:spcAft>
                <a:spcPts val="800"/>
              </a:spcAft>
              <a:buSzPts val="1000"/>
              <a:tabLst>
                <a:tab pos="457200" algn="l"/>
              </a:tabLst>
            </a:pPr>
            <a:endParaRPr lang="en-PH" sz="1250" kern="100" dirty="0">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endParaRPr lang="en-PH" sz="1250" kern="100" dirty="0">
              <a:effectLst/>
              <a:latin typeface="Inter" panose="020B0604020202020204" charset="0"/>
              <a:ea typeface="Inter" panose="020B0604020202020204" charset="0"/>
              <a:cs typeface="Times New Roman" panose="02020603050405020304" pitchFamily="18" charset="0"/>
            </a:endParaRPr>
          </a:p>
        </p:txBody>
      </p:sp>
    </p:spTree>
    <p:extLst>
      <p:ext uri="{BB962C8B-B14F-4D97-AF65-F5344CB8AC3E}">
        <p14:creationId xmlns:p14="http://schemas.microsoft.com/office/powerpoint/2010/main" val="32953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3C976DC-03E6-7F1F-98B4-45DEC224A5FD}"/>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E0D4ED54-95F8-121B-95D6-03FFFE53D6B8}"/>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BA3AE815-63B0-BD16-7BE3-A039688D5CCB}"/>
              </a:ext>
            </a:extLst>
          </p:cNvPr>
          <p:cNvSpPr txBox="1"/>
          <p:nvPr/>
        </p:nvSpPr>
        <p:spPr>
          <a:xfrm>
            <a:off x="560875" y="590850"/>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Background </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89144410-9569-2D0E-7C72-E6E192B8B439}"/>
              </a:ext>
            </a:extLst>
          </p:cNvPr>
          <p:cNvSpPr txBox="1"/>
          <p:nvPr/>
        </p:nvSpPr>
        <p:spPr>
          <a:xfrm>
            <a:off x="560875" y="1306842"/>
            <a:ext cx="7415807" cy="1598484"/>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The </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Philippines is 1</a:t>
            </a:r>
            <a:r>
              <a:rPr lang="en-PH" sz="1250" kern="100" baseline="30000" dirty="0">
                <a:solidFill>
                  <a:srgbClr val="533333"/>
                </a:solidFill>
                <a:effectLst/>
                <a:latin typeface="Inter" panose="020B0604020202020204" charset="0"/>
                <a:ea typeface="Inter" panose="020B0604020202020204" charset="0"/>
                <a:cs typeface="Times New Roman" panose="02020603050405020304" pitchFamily="18" charset="0"/>
              </a:rPr>
              <a:t>st</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 in the World Risk Index (WRI) for 3 consecutive years</a:t>
            </a:r>
            <a:endParaRPr lang="en-PH" sz="1250" kern="100" dirty="0">
              <a:solidFill>
                <a:srgbClr val="533333"/>
              </a:solidFill>
              <a:latin typeface="Inter" panose="020B0604020202020204" charset="0"/>
              <a:ea typeface="Inter" panose="020B060402020202020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F</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requent </a:t>
            </a: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natural disasters and conflict-induced displacements</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 increase the </a:t>
            </a: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demand for timely and accurate demographic </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data to </a:t>
            </a: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guide life-saving interventions</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Annual typhoons affect millions of lives, </a:t>
            </a:r>
            <a:r>
              <a:rPr lang="en-PH" sz="1250" kern="100" dirty="0">
                <a:solidFill>
                  <a:srgbClr val="533333"/>
                </a:solidFill>
                <a:latin typeface="Inter" panose="020B0604020202020204" charset="0"/>
                <a:ea typeface="Inter" panose="020B0604020202020204" charset="0"/>
                <a:cs typeface="Times New Roman" panose="02020603050405020304" pitchFamily="18" charset="0"/>
              </a:rPr>
              <a:t>and billions in livelihood and infrastructure, </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necessitating </a:t>
            </a:r>
            <a:r>
              <a:rPr lang="en-PH" sz="1250" kern="100" dirty="0">
                <a:solidFill>
                  <a:srgbClr val="533333"/>
                </a:solidFill>
                <a:latin typeface="Inter" panose="020B0604020202020204" charset="0"/>
                <a:ea typeface="Inter" panose="020B0604020202020204" charset="0"/>
                <a:cs typeface="Times New Roman" panose="02020603050405020304" pitchFamily="18" charset="0"/>
              </a:rPr>
              <a:t>for </a:t>
            </a: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well-informed, data-driven and effective planning frameworks.</a:t>
            </a:r>
          </a:p>
        </p:txBody>
      </p:sp>
    </p:spTree>
    <p:extLst>
      <p:ext uri="{BB962C8B-B14F-4D97-AF65-F5344CB8AC3E}">
        <p14:creationId xmlns:p14="http://schemas.microsoft.com/office/powerpoint/2010/main" val="147281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p:cNvSpPr txBox="1"/>
          <p:nvPr/>
        </p:nvSpPr>
        <p:spPr>
          <a:xfrm>
            <a:off x="560875" y="590850"/>
            <a:ext cx="3000000"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What is COD-PS</a:t>
            </a:r>
            <a:endParaRPr sz="2100" b="1" dirty="0">
              <a:solidFill>
                <a:srgbClr val="533333"/>
              </a:solidFill>
              <a:latin typeface="Inter"/>
              <a:ea typeface="Inter"/>
              <a:cs typeface="Inter"/>
              <a:sym typeface="Inter"/>
            </a:endParaRPr>
          </a:p>
        </p:txBody>
      </p:sp>
      <p:sp>
        <p:nvSpPr>
          <p:cNvPr id="111" name="Google Shape;111;p21"/>
          <p:cNvSpPr txBox="1"/>
          <p:nvPr/>
        </p:nvSpPr>
        <p:spPr>
          <a:xfrm>
            <a:off x="560874" y="1022550"/>
            <a:ext cx="6786075" cy="3557354"/>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latin typeface="Inter"/>
                <a:ea typeface="Inter"/>
                <a:cs typeface="Times New Roman" panose="02020603050405020304" pitchFamily="18" charset="0"/>
              </a:rPr>
              <a:t>UNFPA Mandate</a:t>
            </a:r>
            <a:endParaRPr lang="en-PH" sz="1250" b="1" kern="100" dirty="0">
              <a:solidFill>
                <a:srgbClr val="533333"/>
              </a:solidFill>
              <a:effectLst/>
              <a:latin typeface="Inter"/>
              <a:ea typeface="Inter"/>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dirty="0">
                <a:solidFill>
                  <a:srgbClr val="533333"/>
                </a:solidFill>
                <a:effectLst/>
                <a:latin typeface="Inter" panose="020B0604020202020204" charset="0"/>
                <a:ea typeface="Inter" panose="020B0604020202020204" charset="0"/>
              </a:rPr>
              <a:t>Ensuring the availability, quality and usability of the COD-PS is an institutional responsibility of the United Nations Population Fund (UNFPA) within the United Nations humanitarian system.</a:t>
            </a:r>
            <a:endParaRPr lang="en-PH" sz="1250" kern="100" dirty="0">
              <a:solidFill>
                <a:srgbClr val="533333"/>
              </a:solidFill>
              <a:latin typeface="Inter" panose="020B0604020202020204" charset="0"/>
              <a:ea typeface="Inter" panose="020B060402020202020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effectLst/>
                <a:latin typeface="Inter"/>
                <a:ea typeface="Inter"/>
                <a:cs typeface="Times New Roman" panose="02020603050405020304" pitchFamily="18" charset="0"/>
              </a:rPr>
              <a:t>Definition</a:t>
            </a:r>
            <a:r>
              <a:rPr lang="en-PH" sz="1250" kern="100" dirty="0">
                <a:solidFill>
                  <a:srgbClr val="533333"/>
                </a:solidFill>
                <a:effectLst/>
                <a:latin typeface="Inter"/>
                <a:ea typeface="Inter"/>
                <a:cs typeface="Times New Roman" panose="02020603050405020304" pitchFamily="18" charset="0"/>
              </a:rPr>
              <a:t>: The Common Operational Dataset on Population Statistics (COD-PS) </a:t>
            </a:r>
            <a:r>
              <a:rPr lang="en-PH" sz="1250" kern="100" dirty="0">
                <a:solidFill>
                  <a:srgbClr val="533333"/>
                </a:solidFill>
                <a:latin typeface="Inter"/>
                <a:ea typeface="Inter"/>
                <a:cs typeface="Times New Roman" panose="02020603050405020304" pitchFamily="18" charset="0"/>
              </a:rPr>
              <a:t>is a set of up-to-date subnational population projection disaggregated by sex and age to the lowest geographic administrative level possible. </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a:ea typeface="Inter"/>
                <a:cs typeface="Times New Roman" panose="02020603050405020304" pitchFamily="18" charset="0"/>
              </a:rPr>
              <a:t>Base Population: 2020 Census of Population and Housing</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a:ea typeface="Inter"/>
                <a:cs typeface="Times New Roman" panose="02020603050405020304" pitchFamily="18" charset="0"/>
              </a:rPr>
              <a:t>Reference: May 15, 2024</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a:ea typeface="Inter"/>
                <a:cs typeface="Times New Roman" panose="02020603050405020304" pitchFamily="18" charset="0"/>
              </a:rPr>
              <a:t>Levels: National to municipal, sex-age disaggregated at all levels</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latin typeface="Inter"/>
                <a:ea typeface="Inter"/>
                <a:cs typeface="Times New Roman" panose="02020603050405020304" pitchFamily="18" charset="0"/>
              </a:rPr>
              <a:t>Based on the best available humanitarian and national statistics data and standards</a:t>
            </a:r>
            <a:endParaRPr lang="en-PH" sz="1250" kern="100" dirty="0">
              <a:solidFill>
                <a:srgbClr val="533333"/>
              </a:solidFill>
              <a:effectLst/>
              <a:latin typeface="Inter"/>
              <a:ea typeface="Inter"/>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AFBEFEE-B662-52E2-2439-CE2ECFE14B3F}"/>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A90ADBFC-BF9B-6456-49BF-8F672D30E50D}"/>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E478A035-160D-00CF-9A9E-6244AF498D80}"/>
              </a:ext>
            </a:extLst>
          </p:cNvPr>
          <p:cNvSpPr txBox="1"/>
          <p:nvPr/>
        </p:nvSpPr>
        <p:spPr>
          <a:xfrm>
            <a:off x="560875" y="590850"/>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Objectives</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272C7C22-58BF-23F9-57F8-7A1F671377E6}"/>
              </a:ext>
            </a:extLst>
          </p:cNvPr>
          <p:cNvSpPr txBox="1"/>
          <p:nvPr/>
        </p:nvSpPr>
        <p:spPr>
          <a:xfrm>
            <a:off x="560875" y="1173838"/>
            <a:ext cx="6754325" cy="2040913"/>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To provide up-to-date, best available, and accurate population data disaggregated by sex, age, and location to the lowest possible level to support disaster preparedness and humanitarian response in the Philippines</a:t>
            </a:r>
          </a:p>
          <a:p>
            <a:pPr marL="342900" lvl="0" indent="-342900">
              <a:lnSpc>
                <a:spcPct val="115000"/>
              </a:lnSpc>
              <a:spcAft>
                <a:spcPts val="800"/>
              </a:spcAft>
              <a:buSzPts val="1000"/>
              <a:buFont typeface="Symbol" panose="05050102010706020507" pitchFamily="18" charset="2"/>
              <a:buChar char=""/>
              <a:tabLst>
                <a:tab pos="457200" algn="l"/>
              </a:tabLst>
            </a:pPr>
            <a:r>
              <a:rPr lang="en-PH" sz="1250" kern="100" dirty="0">
                <a:solidFill>
                  <a:srgbClr val="533333"/>
                </a:solidFill>
                <a:latin typeface="Inter" panose="020B0604020202020204" charset="0"/>
                <a:ea typeface="Inter" panose="020B0604020202020204" charset="0"/>
                <a:cs typeface="Times New Roman" panose="02020603050405020304" pitchFamily="18" charset="0"/>
              </a:rPr>
              <a:t>To enhance population projection by integrating crisis-related mobility and displacement for more effective planning and resource allocation</a:t>
            </a:r>
          </a:p>
          <a:p>
            <a:pPr marL="342900" lvl="0" indent="-342900">
              <a:lnSpc>
                <a:spcPct val="115000"/>
              </a:lnSpc>
              <a:spcAft>
                <a:spcPts val="800"/>
              </a:spcAft>
              <a:buSzPts val="1000"/>
              <a:buFont typeface="Symbol" panose="05050102010706020507" pitchFamily="18" charset="2"/>
              <a:buChar char=""/>
              <a:tabLst>
                <a:tab pos="4572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To serve as unified, reliable dataset for interagency coordination in b</a:t>
            </a:r>
            <a:r>
              <a:rPr lang="en-PH" sz="1250" kern="100" dirty="0">
                <a:solidFill>
                  <a:srgbClr val="533333"/>
                </a:solidFill>
                <a:latin typeface="Inter" panose="020B0604020202020204" charset="0"/>
                <a:ea typeface="Inter" panose="020B0604020202020204" charset="0"/>
                <a:cs typeface="Times New Roman" panose="02020603050405020304" pitchFamily="18" charset="0"/>
              </a:rPr>
              <a:t>oth development and humanitarian context</a:t>
            </a: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p:txBody>
      </p:sp>
    </p:spTree>
    <p:extLst>
      <p:ext uri="{BB962C8B-B14F-4D97-AF65-F5344CB8AC3E}">
        <p14:creationId xmlns:p14="http://schemas.microsoft.com/office/powerpoint/2010/main" val="153085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F6AD9D1-67CA-60E1-3806-A9941D83C754}"/>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649ED549-E91F-6C39-424E-3E12957184E5}"/>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19B58186-6FC8-509E-99F3-5BC7F487A97B}"/>
              </a:ext>
            </a:extLst>
          </p:cNvPr>
          <p:cNvSpPr txBox="1"/>
          <p:nvPr/>
        </p:nvSpPr>
        <p:spPr>
          <a:xfrm>
            <a:off x="560875" y="590850"/>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Data &amp; Methodology</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B02E20C6-9514-5F10-65A9-5C6C8C45EA63}"/>
              </a:ext>
            </a:extLst>
          </p:cNvPr>
          <p:cNvSpPr txBox="1"/>
          <p:nvPr/>
        </p:nvSpPr>
        <p:spPr>
          <a:xfrm>
            <a:off x="560874" y="1022550"/>
            <a:ext cx="6786075" cy="2688526"/>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effectLst/>
                <a:latin typeface="Inter" panose="020B0604020202020204" charset="0"/>
                <a:ea typeface="Inter" panose="020B0604020202020204" charset="0"/>
                <a:cs typeface="Times New Roman" panose="02020603050405020304" pitchFamily="18" charset="0"/>
              </a:rPr>
              <a:t>Primary Data Sources</a:t>
            </a: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Baseline Population: 2020 Census of Population and Housing</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Mortality and Fertility Data: Civil Registration and Vital Statistics (CRVS), National Demographic and Health Survey (NDHS), and Field Health Services Information Systems (FHSIS).</a:t>
            </a:r>
          </a:p>
          <a:p>
            <a:pPr marL="742950" lvl="1" indent="-285750">
              <a:lnSpc>
                <a:spcPct val="115000"/>
              </a:lnSpc>
              <a:spcAft>
                <a:spcPts val="800"/>
              </a:spcAft>
              <a:buSzPts val="1000"/>
              <a:buFont typeface="Courier New" panose="02070309020205020404" pitchFamily="49" charset="0"/>
              <a:buChar char="o"/>
              <a:tabLst>
                <a:tab pos="914400" algn="l"/>
              </a:tabLst>
            </a:pPr>
            <a:r>
              <a:rPr lang="en-PH" sz="1250" kern="100" dirty="0">
                <a:solidFill>
                  <a:srgbClr val="533333"/>
                </a:solidFill>
                <a:effectLst/>
                <a:latin typeface="Inter" panose="020B0604020202020204" charset="0"/>
                <a:ea typeface="Inter" panose="020B0604020202020204" charset="0"/>
                <a:cs typeface="Times New Roman" panose="02020603050405020304" pitchFamily="18" charset="0"/>
              </a:rPr>
              <a:t>Migration and Mobility: Data from the Department of Social Welfare and Development (DSWD), Commission on Filipinos Overseas (CFO), and Bureau of Immigration (BI), and the Census of Population and Housing (CPH)</a:t>
            </a:r>
          </a:p>
          <a:p>
            <a:pPr lvl="0">
              <a:lnSpc>
                <a:spcPct val="115000"/>
              </a:lnSpc>
              <a:spcAft>
                <a:spcPts val="800"/>
              </a:spcAft>
              <a:buSzPts val="1000"/>
              <a:tabLst>
                <a:tab pos="4572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p:txBody>
      </p:sp>
    </p:spTree>
    <p:extLst>
      <p:ext uri="{BB962C8B-B14F-4D97-AF65-F5344CB8AC3E}">
        <p14:creationId xmlns:p14="http://schemas.microsoft.com/office/powerpoint/2010/main" val="171598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1D79CC9-D94A-520C-AB84-BC4FE30CEE94}"/>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4174A141-6327-6A45-619E-28C7011B8818}"/>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9E83D666-9489-FD31-C090-BD149F3F56EC}"/>
              </a:ext>
            </a:extLst>
          </p:cNvPr>
          <p:cNvSpPr txBox="1"/>
          <p:nvPr/>
        </p:nvSpPr>
        <p:spPr>
          <a:xfrm>
            <a:off x="560875" y="590850"/>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Data &amp; Methodology</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5A96F248-99A4-DB08-8805-62D9300FA2BC}"/>
              </a:ext>
            </a:extLst>
          </p:cNvPr>
          <p:cNvSpPr txBox="1"/>
          <p:nvPr/>
        </p:nvSpPr>
        <p:spPr>
          <a:xfrm>
            <a:off x="656369" y="1256413"/>
            <a:ext cx="6786075" cy="1479862"/>
          </a:xfrm>
          <a:prstGeom prst="rect">
            <a:avLst/>
          </a:prstGeom>
          <a:noFill/>
          <a:ln>
            <a:noFill/>
          </a:ln>
        </p:spPr>
        <p:txBody>
          <a:bodyPr spcFirstLastPara="1" wrap="square" lIns="91425" tIns="91425" rIns="91425" bIns="91425" anchor="t" anchorCtr="0">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latin typeface="Inter" panose="020B0604020202020204" charset="0"/>
                <a:ea typeface="Inter" panose="020B0604020202020204" charset="0"/>
                <a:cs typeface="Times New Roman" panose="02020603050405020304" pitchFamily="18" charset="0"/>
              </a:rPr>
              <a:t>Method:</a:t>
            </a:r>
            <a:r>
              <a:rPr lang="en-PH" sz="1250" kern="100" dirty="0">
                <a:solidFill>
                  <a:srgbClr val="533333"/>
                </a:solidFill>
                <a:latin typeface="Inter" panose="020B0604020202020204" charset="0"/>
                <a:ea typeface="Inter" panose="020B0604020202020204" charset="0"/>
                <a:cs typeface="Times New Roman" panose="02020603050405020304" pitchFamily="18" charset="0"/>
              </a:rPr>
              <a:t> Deterministic Cohort-Component Framework </a:t>
            </a:r>
          </a:p>
          <a:p>
            <a:pPr lvl="0">
              <a:lnSpc>
                <a:spcPct val="115000"/>
              </a:lnSpc>
              <a:spcAft>
                <a:spcPts val="800"/>
              </a:spcAft>
              <a:buSzPts val="1000"/>
              <a:tabLst>
                <a:tab pos="4572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endParaRPr lang="en-PH" sz="1250" kern="100" dirty="0">
              <a:solidFill>
                <a:srgbClr val="533333"/>
              </a:solidFill>
              <a:effectLst/>
              <a:latin typeface="Inter" panose="020B0604020202020204" charset="0"/>
              <a:ea typeface="Inter" panose="020B0604020202020204" charset="0"/>
              <a:cs typeface="Times New Roman" panose="02020603050405020304" pitchFamily="18" charset="0"/>
            </a:endParaRPr>
          </a:p>
        </p:txBody>
      </p:sp>
      <p:pic>
        <p:nvPicPr>
          <p:cNvPr id="3" name="Picture 2">
            <a:extLst>
              <a:ext uri="{FF2B5EF4-FFF2-40B4-BE49-F238E27FC236}">
                <a16:creationId xmlns:a16="http://schemas.microsoft.com/office/drawing/2014/main" id="{65F5DE42-2C4D-7321-B216-6447C2285B26}"/>
              </a:ext>
            </a:extLst>
          </p:cNvPr>
          <p:cNvPicPr>
            <a:picLocks noChangeAspect="1"/>
          </p:cNvPicPr>
          <p:nvPr/>
        </p:nvPicPr>
        <p:blipFill>
          <a:blip r:embed="rId4"/>
          <a:stretch>
            <a:fillRect/>
          </a:stretch>
        </p:blipFill>
        <p:spPr>
          <a:xfrm>
            <a:off x="3218643" y="1821313"/>
            <a:ext cx="2333951" cy="447737"/>
          </a:xfrm>
          <a:prstGeom prst="rect">
            <a:avLst/>
          </a:prstGeom>
        </p:spPr>
      </p:pic>
      <p:pic>
        <p:nvPicPr>
          <p:cNvPr id="6" name="Picture 5">
            <a:extLst>
              <a:ext uri="{FF2B5EF4-FFF2-40B4-BE49-F238E27FC236}">
                <a16:creationId xmlns:a16="http://schemas.microsoft.com/office/drawing/2014/main" id="{2FA2A314-BACB-E495-CF6A-3B75F3E30138}"/>
              </a:ext>
            </a:extLst>
          </p:cNvPr>
          <p:cNvPicPr>
            <a:picLocks noChangeAspect="1"/>
          </p:cNvPicPr>
          <p:nvPr/>
        </p:nvPicPr>
        <p:blipFill>
          <a:blip r:embed="rId5"/>
          <a:stretch>
            <a:fillRect/>
          </a:stretch>
        </p:blipFill>
        <p:spPr>
          <a:xfrm>
            <a:off x="1592507" y="2418960"/>
            <a:ext cx="5958985" cy="1599858"/>
          </a:xfrm>
          <a:prstGeom prst="rect">
            <a:avLst/>
          </a:prstGeom>
        </p:spPr>
      </p:pic>
      <p:sp>
        <p:nvSpPr>
          <p:cNvPr id="9" name="TextBox 8">
            <a:extLst>
              <a:ext uri="{FF2B5EF4-FFF2-40B4-BE49-F238E27FC236}">
                <a16:creationId xmlns:a16="http://schemas.microsoft.com/office/drawing/2014/main" id="{3FEA1199-1548-7DA3-DD30-AAFDA25DEFBD}"/>
              </a:ext>
            </a:extLst>
          </p:cNvPr>
          <p:cNvSpPr txBox="1"/>
          <p:nvPr/>
        </p:nvSpPr>
        <p:spPr>
          <a:xfrm>
            <a:off x="656368" y="4268245"/>
            <a:ext cx="7647877" cy="296620"/>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PH" sz="1250" b="1" kern="100" dirty="0">
                <a:solidFill>
                  <a:srgbClr val="533333"/>
                </a:solidFill>
                <a:latin typeface="Inter" panose="020B0604020202020204" charset="0"/>
                <a:ea typeface="Inter" panose="020B0604020202020204" charset="0"/>
                <a:cs typeface="Times New Roman" panose="02020603050405020304" pitchFamily="18" charset="0"/>
              </a:rPr>
              <a:t>Method for subnational projection down to ADM - 3:</a:t>
            </a:r>
            <a:r>
              <a:rPr lang="en-PH" sz="1250" kern="100" dirty="0">
                <a:solidFill>
                  <a:srgbClr val="533333"/>
                </a:solidFill>
                <a:latin typeface="Inter" panose="020B0604020202020204" charset="0"/>
                <a:ea typeface="Inter" panose="020B0604020202020204" charset="0"/>
                <a:cs typeface="Times New Roman" panose="02020603050405020304" pitchFamily="18" charset="0"/>
              </a:rPr>
              <a:t> Iterative Proportional Fitting </a:t>
            </a:r>
          </a:p>
        </p:txBody>
      </p:sp>
    </p:spTree>
    <p:extLst>
      <p:ext uri="{BB962C8B-B14F-4D97-AF65-F5344CB8AC3E}">
        <p14:creationId xmlns:p14="http://schemas.microsoft.com/office/powerpoint/2010/main" val="223478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16C4891-E2E4-59AA-7C56-29B673A3AB6F}"/>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35EADD4B-BFE2-2865-D1FC-EDEC5A943FFD}"/>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1658B163-7D62-9AA2-7EDC-E9A0CFEE0189}"/>
              </a:ext>
            </a:extLst>
          </p:cNvPr>
          <p:cNvSpPr txBox="1"/>
          <p:nvPr/>
        </p:nvSpPr>
        <p:spPr>
          <a:xfrm>
            <a:off x="560875" y="590850"/>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Data &amp; Methodology</a:t>
            </a:r>
            <a:endParaRPr sz="2100" b="1" dirty="0">
              <a:solidFill>
                <a:srgbClr val="533333"/>
              </a:solidFill>
              <a:latin typeface="Inter"/>
              <a:ea typeface="Inter"/>
              <a:cs typeface="Inter"/>
              <a:sym typeface="Inter"/>
            </a:endParaRPr>
          </a:p>
        </p:txBody>
      </p:sp>
      <p:graphicFrame>
        <p:nvGraphicFramePr>
          <p:cNvPr id="2" name="Table 1">
            <a:extLst>
              <a:ext uri="{FF2B5EF4-FFF2-40B4-BE49-F238E27FC236}">
                <a16:creationId xmlns:a16="http://schemas.microsoft.com/office/drawing/2014/main" id="{A8F9CB58-A3E4-67EA-0FE5-BC06AAD8FD5F}"/>
              </a:ext>
            </a:extLst>
          </p:cNvPr>
          <p:cNvGraphicFramePr>
            <a:graphicFrameLocks noGrp="1"/>
          </p:cNvGraphicFramePr>
          <p:nvPr>
            <p:extLst>
              <p:ext uri="{D42A27DB-BD31-4B8C-83A1-F6EECF244321}">
                <p14:modId xmlns:p14="http://schemas.microsoft.com/office/powerpoint/2010/main" val="939270750"/>
              </p:ext>
            </p:extLst>
          </p:nvPr>
        </p:nvGraphicFramePr>
        <p:xfrm>
          <a:off x="360947" y="1001502"/>
          <a:ext cx="8493803" cy="4124232"/>
        </p:xfrm>
        <a:graphic>
          <a:graphicData uri="http://schemas.openxmlformats.org/drawingml/2006/table">
            <a:tbl>
              <a:tblPr firstRow="1" bandRow="1">
                <a:tableStyleId>{00A15C55-8517-42AA-B614-E9B94910E393}</a:tableStyleId>
              </a:tblPr>
              <a:tblGrid>
                <a:gridCol w="1612232">
                  <a:extLst>
                    <a:ext uri="{9D8B030D-6E8A-4147-A177-3AD203B41FA5}">
                      <a16:colId xmlns:a16="http://schemas.microsoft.com/office/drawing/2014/main" val="3828125311"/>
                    </a:ext>
                  </a:extLst>
                </a:gridCol>
                <a:gridCol w="2181983">
                  <a:extLst>
                    <a:ext uri="{9D8B030D-6E8A-4147-A177-3AD203B41FA5}">
                      <a16:colId xmlns:a16="http://schemas.microsoft.com/office/drawing/2014/main" val="3354646716"/>
                    </a:ext>
                  </a:extLst>
                </a:gridCol>
                <a:gridCol w="2119595">
                  <a:extLst>
                    <a:ext uri="{9D8B030D-6E8A-4147-A177-3AD203B41FA5}">
                      <a16:colId xmlns:a16="http://schemas.microsoft.com/office/drawing/2014/main" val="1097580188"/>
                    </a:ext>
                  </a:extLst>
                </a:gridCol>
                <a:gridCol w="2579993">
                  <a:extLst>
                    <a:ext uri="{9D8B030D-6E8A-4147-A177-3AD203B41FA5}">
                      <a16:colId xmlns:a16="http://schemas.microsoft.com/office/drawing/2014/main" val="1610190103"/>
                    </a:ext>
                  </a:extLst>
                </a:gridCol>
              </a:tblGrid>
              <a:tr h="329472">
                <a:tc>
                  <a:txBody>
                    <a:bodyPr/>
                    <a:lstStyle/>
                    <a:p>
                      <a:r>
                        <a:rPr lang="en-PH" sz="1250" dirty="0">
                          <a:solidFill>
                            <a:srgbClr val="533333"/>
                          </a:solidFill>
                          <a:latin typeface="Inter" panose="020B0604020202020204" charset="0"/>
                          <a:ea typeface="Inter" panose="020B0604020202020204" charset="0"/>
                        </a:rPr>
                        <a:t>Baseline</a:t>
                      </a:r>
                    </a:p>
                  </a:txBody>
                  <a:tcPr/>
                </a:tc>
                <a:tc>
                  <a:txBody>
                    <a:bodyPr/>
                    <a:lstStyle/>
                    <a:p>
                      <a:r>
                        <a:rPr lang="en-PH" sz="1250" dirty="0">
                          <a:solidFill>
                            <a:srgbClr val="533333"/>
                          </a:solidFill>
                          <a:latin typeface="Inter" panose="020B0604020202020204" charset="0"/>
                          <a:ea typeface="Inter" panose="020B0604020202020204" charset="0"/>
                        </a:rPr>
                        <a:t>Mortality</a:t>
                      </a:r>
                    </a:p>
                  </a:txBody>
                  <a:tcPr/>
                </a:tc>
                <a:tc>
                  <a:txBody>
                    <a:bodyPr/>
                    <a:lstStyle/>
                    <a:p>
                      <a:r>
                        <a:rPr lang="en-PH" sz="1250" dirty="0">
                          <a:solidFill>
                            <a:srgbClr val="533333"/>
                          </a:solidFill>
                          <a:latin typeface="Inter" panose="020B0604020202020204" charset="0"/>
                          <a:ea typeface="Inter" panose="020B0604020202020204" charset="0"/>
                        </a:rPr>
                        <a:t>Fertility</a:t>
                      </a:r>
                    </a:p>
                  </a:txBody>
                  <a:tcPr/>
                </a:tc>
                <a:tc>
                  <a:txBody>
                    <a:bodyPr/>
                    <a:lstStyle/>
                    <a:p>
                      <a:r>
                        <a:rPr lang="en-PH" sz="1250" dirty="0">
                          <a:solidFill>
                            <a:srgbClr val="533333"/>
                          </a:solidFill>
                          <a:latin typeface="Inter" panose="020B0604020202020204" charset="0"/>
                          <a:ea typeface="Inter" panose="020B0604020202020204" charset="0"/>
                        </a:rPr>
                        <a:t>Migration</a:t>
                      </a:r>
                    </a:p>
                  </a:txBody>
                  <a:tcPr/>
                </a:tc>
                <a:extLst>
                  <a:ext uri="{0D108BD9-81ED-4DB2-BD59-A6C34878D82A}">
                    <a16:rowId xmlns:a16="http://schemas.microsoft.com/office/drawing/2014/main" val="1601498821"/>
                  </a:ext>
                </a:extLst>
              </a:tr>
              <a:tr h="839479">
                <a:tc>
                  <a:txBody>
                    <a:bodyPr/>
                    <a:lstStyle/>
                    <a:p>
                      <a:r>
                        <a:rPr lang="en-PH" sz="1250" dirty="0">
                          <a:solidFill>
                            <a:srgbClr val="533333"/>
                          </a:solidFill>
                          <a:latin typeface="Inter" panose="020B0604020202020204" charset="0"/>
                          <a:ea typeface="Inter" panose="020B0604020202020204" charset="0"/>
                        </a:rPr>
                        <a:t>Baseline</a:t>
                      </a:r>
                    </a:p>
                    <a:p>
                      <a:r>
                        <a:rPr lang="en-PH" sz="1250" dirty="0">
                          <a:solidFill>
                            <a:srgbClr val="533333"/>
                          </a:solidFill>
                          <a:latin typeface="Inter" panose="020B0604020202020204" charset="0"/>
                          <a:ea typeface="Inter" panose="020B0604020202020204" charset="0"/>
                        </a:rPr>
                        <a:t>(2020 Census of Population &amp; Housing)</a:t>
                      </a:r>
                    </a:p>
                  </a:txBody>
                  <a:tcPr/>
                </a:tc>
                <a:tc>
                  <a:txBody>
                    <a:bodyPr/>
                    <a:lstStyle/>
                    <a:p>
                      <a:r>
                        <a:rPr lang="en-PH" sz="1250" dirty="0">
                          <a:solidFill>
                            <a:srgbClr val="533333"/>
                          </a:solidFill>
                          <a:latin typeface="Inter" panose="020B0604020202020204" charset="0"/>
                          <a:ea typeface="Inter" panose="020B0604020202020204" charset="0"/>
                        </a:rPr>
                        <a:t>ADM-1 life expectancy at birth</a:t>
                      </a:r>
                    </a:p>
                    <a:p>
                      <a:r>
                        <a:rPr lang="en-PH" sz="1250" dirty="0">
                          <a:solidFill>
                            <a:srgbClr val="533333"/>
                          </a:solidFill>
                          <a:latin typeface="Inter" panose="020B0604020202020204" charset="0"/>
                          <a:ea typeface="Inter" panose="020B0604020202020204" charset="0"/>
                        </a:rPr>
                        <a:t>(IAWGPP estimates)</a:t>
                      </a:r>
                    </a:p>
                  </a:txBody>
                  <a:tcPr/>
                </a:tc>
                <a:tc>
                  <a:txBody>
                    <a:bodyPr/>
                    <a:lstStyle/>
                    <a:p>
                      <a:r>
                        <a:rPr lang="en-PH" sz="1250" dirty="0">
                          <a:solidFill>
                            <a:srgbClr val="533333"/>
                          </a:solidFill>
                          <a:latin typeface="Inter" panose="020B0604020202020204" charset="0"/>
                          <a:ea typeface="Inter" panose="020B0604020202020204" charset="0"/>
                        </a:rPr>
                        <a:t>ADM-1 total fertility rate </a:t>
                      </a:r>
                    </a:p>
                    <a:p>
                      <a:r>
                        <a:rPr lang="en-PH" sz="1250" dirty="0">
                          <a:solidFill>
                            <a:srgbClr val="533333"/>
                          </a:solidFill>
                          <a:latin typeface="Inter" panose="020B0604020202020204" charset="0"/>
                          <a:ea typeface="Inter" panose="020B0604020202020204" charset="0"/>
                        </a:rPr>
                        <a:t>(IAWGPP estimates)</a:t>
                      </a:r>
                    </a:p>
                  </a:txBody>
                  <a:tcPr/>
                </a:tc>
                <a:tc>
                  <a:txBody>
                    <a:bodyPr/>
                    <a:lstStyle/>
                    <a:p>
                      <a:r>
                        <a:rPr lang="en-PH" sz="1250" dirty="0">
                          <a:solidFill>
                            <a:srgbClr val="533333"/>
                          </a:solidFill>
                          <a:latin typeface="Inter" panose="020B0604020202020204" charset="0"/>
                          <a:ea typeface="Inter" panose="020B0604020202020204" charset="0"/>
                        </a:rPr>
                        <a:t>International net migration balance</a:t>
                      </a:r>
                    </a:p>
                    <a:p>
                      <a:r>
                        <a:rPr lang="en-PH" sz="1250" dirty="0">
                          <a:solidFill>
                            <a:srgbClr val="533333"/>
                          </a:solidFill>
                          <a:latin typeface="Inter" panose="020B0604020202020204" charset="0"/>
                          <a:ea typeface="Inter" panose="020B0604020202020204" charset="0"/>
                        </a:rPr>
                        <a:t>(UN World Population</a:t>
                      </a:r>
                      <a:r>
                        <a:rPr lang="en-PH" sz="1250" baseline="0" dirty="0">
                          <a:solidFill>
                            <a:srgbClr val="533333"/>
                          </a:solidFill>
                          <a:latin typeface="Inter" panose="020B0604020202020204" charset="0"/>
                          <a:ea typeface="Inter" panose="020B0604020202020204" charset="0"/>
                        </a:rPr>
                        <a:t> Prospects, 2022)</a:t>
                      </a:r>
                      <a:endParaRPr lang="en-PH" sz="1250" dirty="0">
                        <a:solidFill>
                          <a:srgbClr val="533333"/>
                        </a:solidFill>
                        <a:latin typeface="Inter" panose="020B0604020202020204" charset="0"/>
                        <a:ea typeface="Inter" panose="020B0604020202020204" charset="0"/>
                      </a:endParaRPr>
                    </a:p>
                  </a:txBody>
                  <a:tcPr/>
                </a:tc>
                <a:extLst>
                  <a:ext uri="{0D108BD9-81ED-4DB2-BD59-A6C34878D82A}">
                    <a16:rowId xmlns:a16="http://schemas.microsoft.com/office/drawing/2014/main" val="28792159"/>
                  </a:ext>
                </a:extLst>
              </a:tr>
              <a:tr h="1316227">
                <a:tc>
                  <a:txBody>
                    <a:bodyPr/>
                    <a:lstStyle/>
                    <a:p>
                      <a:r>
                        <a:rPr lang="en-PH" sz="1250" dirty="0">
                          <a:solidFill>
                            <a:srgbClr val="533333"/>
                          </a:solidFill>
                          <a:latin typeface="Inter" panose="020B0604020202020204" charset="0"/>
                          <a:ea typeface="Inter" panose="020B0604020202020204" charset="0"/>
                        </a:rPr>
                        <a:t>Excluded 2M OFWs/people in consulates  and missions to account only for those within the national borders</a:t>
                      </a:r>
                    </a:p>
                  </a:txBody>
                  <a:tcPr/>
                </a:tc>
                <a:tc>
                  <a:txBody>
                    <a:bodyPr/>
                    <a:lstStyle/>
                    <a:p>
                      <a:r>
                        <a:rPr lang="en-PH" sz="1250" dirty="0">
                          <a:solidFill>
                            <a:srgbClr val="533333"/>
                          </a:solidFill>
                          <a:latin typeface="Inter" panose="020B0604020202020204" charset="0"/>
                          <a:ea typeface="Inter" panose="020B0604020202020204" charset="0"/>
                        </a:rPr>
                        <a:t>Predicted trends in life expectancy</a:t>
                      </a:r>
                    </a:p>
                    <a:p>
                      <a:r>
                        <a:rPr lang="en-PH" sz="1250" dirty="0">
                          <a:solidFill>
                            <a:srgbClr val="533333"/>
                          </a:solidFill>
                          <a:latin typeface="Inter" panose="020B0604020202020204" charset="0"/>
                          <a:ea typeface="Inter" panose="020B0604020202020204" charset="0"/>
                        </a:rPr>
                        <a:t>(UN World Population Prospects, 2022)</a:t>
                      </a:r>
                    </a:p>
                  </a:txBody>
                  <a:tcPr/>
                </a:tc>
                <a:tc>
                  <a:txBody>
                    <a:bodyPr/>
                    <a:lstStyle/>
                    <a:p>
                      <a:r>
                        <a:rPr lang="en-PH" sz="1250" dirty="0">
                          <a:solidFill>
                            <a:srgbClr val="533333"/>
                          </a:solidFill>
                          <a:latin typeface="Inter" panose="020B0604020202020204" charset="0"/>
                          <a:ea typeface="Inter" panose="020B0604020202020204" charset="0"/>
                        </a:rPr>
                        <a:t>Predicted trends on fertility</a:t>
                      </a:r>
                    </a:p>
                    <a:p>
                      <a:r>
                        <a:rPr lang="en-PH" sz="1250" dirty="0">
                          <a:solidFill>
                            <a:srgbClr val="533333"/>
                          </a:solidFill>
                          <a:latin typeface="Inter" panose="020B0604020202020204" charset="0"/>
                          <a:ea typeface="Inter" panose="020B0604020202020204" charset="0"/>
                        </a:rPr>
                        <a:t>(UN World Population Prospects, 2022)</a:t>
                      </a:r>
                    </a:p>
                  </a:txBody>
                  <a:tcPr/>
                </a:tc>
                <a:tc>
                  <a:txBody>
                    <a:bodyPr/>
                    <a:lstStyle/>
                    <a:p>
                      <a:r>
                        <a:rPr lang="en-PH" sz="1250" dirty="0">
                          <a:solidFill>
                            <a:srgbClr val="533333"/>
                          </a:solidFill>
                          <a:latin typeface="Inter" panose="020B0604020202020204" charset="0"/>
                          <a:ea typeface="Inter" panose="020B0604020202020204" charset="0"/>
                        </a:rPr>
                        <a:t>Emigration</a:t>
                      </a:r>
                      <a:r>
                        <a:rPr lang="en-PH" sz="1250" baseline="0" dirty="0">
                          <a:solidFill>
                            <a:srgbClr val="533333"/>
                          </a:solidFill>
                          <a:latin typeface="Inter" panose="020B0604020202020204" charset="0"/>
                          <a:ea typeface="Inter" panose="020B0604020202020204" charset="0"/>
                        </a:rPr>
                        <a:t> estimates</a:t>
                      </a:r>
                    </a:p>
                    <a:p>
                      <a:r>
                        <a:rPr lang="en-PH" sz="1250" dirty="0">
                          <a:solidFill>
                            <a:srgbClr val="533333"/>
                          </a:solidFill>
                          <a:latin typeface="Inter" panose="020B0604020202020204" charset="0"/>
                          <a:ea typeface="Inter" panose="020B0604020202020204" charset="0"/>
                        </a:rPr>
                        <a:t>(Commission on Filipino Overseas, 2019)</a:t>
                      </a:r>
                    </a:p>
                  </a:txBody>
                  <a:tcPr/>
                </a:tc>
                <a:extLst>
                  <a:ext uri="{0D108BD9-81ED-4DB2-BD59-A6C34878D82A}">
                    <a16:rowId xmlns:a16="http://schemas.microsoft.com/office/drawing/2014/main" val="1763706169"/>
                  </a:ext>
                </a:extLst>
              </a:tr>
              <a:tr h="788328">
                <a:tc>
                  <a:txBody>
                    <a:bodyPr/>
                    <a:lstStyle/>
                    <a:p>
                      <a:endParaRPr lang="en-PH" sz="1250" dirty="0">
                        <a:solidFill>
                          <a:srgbClr val="533333"/>
                        </a:solidFill>
                        <a:latin typeface="Inter" panose="020B0604020202020204" charset="0"/>
                        <a:ea typeface="Inter" panose="020B0604020202020204" charset="0"/>
                      </a:endParaRPr>
                    </a:p>
                  </a:txBody>
                  <a:tcPr/>
                </a:tc>
                <a:tc>
                  <a:txBody>
                    <a:bodyPr/>
                    <a:lstStyle/>
                    <a:p>
                      <a:r>
                        <a:rPr lang="en-PH" sz="1250" dirty="0">
                          <a:solidFill>
                            <a:srgbClr val="533333"/>
                          </a:solidFill>
                          <a:latin typeface="Inter" panose="020B0604020202020204" charset="0"/>
                          <a:ea typeface="Inter" panose="020B0604020202020204" charset="0"/>
                        </a:rPr>
                        <a:t>Age-specific mortality rates </a:t>
                      </a:r>
                    </a:p>
                    <a:p>
                      <a:r>
                        <a:rPr lang="en-PH" sz="1250" dirty="0">
                          <a:solidFill>
                            <a:srgbClr val="533333"/>
                          </a:solidFill>
                          <a:latin typeface="Inter" panose="020B0604020202020204" charset="0"/>
                          <a:ea typeface="Inter" panose="020B0604020202020204" charset="0"/>
                        </a:rPr>
                        <a:t>(Coale-</a:t>
                      </a:r>
                      <a:r>
                        <a:rPr lang="en-PH" sz="1250" dirty="0" err="1">
                          <a:solidFill>
                            <a:srgbClr val="533333"/>
                          </a:solidFill>
                          <a:latin typeface="Inter" panose="020B0604020202020204" charset="0"/>
                          <a:ea typeface="Inter" panose="020B0604020202020204" charset="0"/>
                        </a:rPr>
                        <a:t>Demeny</a:t>
                      </a:r>
                      <a:r>
                        <a:rPr lang="en-PH" sz="1250" dirty="0">
                          <a:solidFill>
                            <a:srgbClr val="533333"/>
                          </a:solidFill>
                          <a:latin typeface="Inter" panose="020B0604020202020204" charset="0"/>
                          <a:ea typeface="Inter" panose="020B0604020202020204" charset="0"/>
                        </a:rPr>
                        <a:t>-Vaughan West Model life tables)</a:t>
                      </a:r>
                    </a:p>
                  </a:txBody>
                  <a:tcPr/>
                </a:tc>
                <a:tc>
                  <a:txBody>
                    <a:bodyPr/>
                    <a:lstStyle/>
                    <a:p>
                      <a:r>
                        <a:rPr lang="en-PH" sz="1250" dirty="0">
                          <a:solidFill>
                            <a:srgbClr val="533333"/>
                          </a:solidFill>
                          <a:latin typeface="Inter" panose="020B0604020202020204" charset="0"/>
                          <a:ea typeface="Inter" panose="020B0604020202020204" charset="0"/>
                        </a:rPr>
                        <a:t>Age-specific fertility rates </a:t>
                      </a:r>
                    </a:p>
                    <a:p>
                      <a:r>
                        <a:rPr lang="en-PH" sz="1250" dirty="0">
                          <a:solidFill>
                            <a:srgbClr val="533333"/>
                          </a:solidFill>
                          <a:latin typeface="Inter" panose="020B0604020202020204" charset="0"/>
                          <a:ea typeface="Inter" panose="020B0604020202020204" charset="0"/>
                        </a:rPr>
                        <a:t>(IAWGPP</a:t>
                      </a:r>
                      <a:r>
                        <a:rPr lang="en-PH" sz="1250" baseline="0" dirty="0">
                          <a:solidFill>
                            <a:srgbClr val="533333"/>
                          </a:solidFill>
                          <a:latin typeface="Inter" panose="020B0604020202020204" charset="0"/>
                          <a:ea typeface="Inter" panose="020B0604020202020204" charset="0"/>
                        </a:rPr>
                        <a:t> estimates)</a:t>
                      </a:r>
                      <a:endParaRPr lang="en-PH" sz="1250" dirty="0">
                        <a:solidFill>
                          <a:srgbClr val="533333"/>
                        </a:solidFill>
                        <a:latin typeface="Inter" panose="020B0604020202020204" charset="0"/>
                        <a:ea typeface="Inter" panose="020B0604020202020204" charset="0"/>
                      </a:endParaRPr>
                    </a:p>
                  </a:txBody>
                  <a:tcPr/>
                </a:tc>
                <a:tc>
                  <a:txBody>
                    <a:bodyPr/>
                    <a:lstStyle/>
                    <a:p>
                      <a:r>
                        <a:rPr lang="en-PH" sz="1250" dirty="0">
                          <a:solidFill>
                            <a:srgbClr val="533333"/>
                          </a:solidFill>
                          <a:latin typeface="Inter" panose="020B0604020202020204" charset="0"/>
                          <a:ea typeface="Inter" panose="020B0604020202020204" charset="0"/>
                        </a:rPr>
                        <a:t>Immigration estimates</a:t>
                      </a:r>
                    </a:p>
                    <a:p>
                      <a:r>
                        <a:rPr lang="en-PH" sz="1250" dirty="0">
                          <a:solidFill>
                            <a:srgbClr val="533333"/>
                          </a:solidFill>
                          <a:latin typeface="Inter" panose="020B0604020202020204" charset="0"/>
                          <a:ea typeface="Inter" panose="020B0604020202020204" charset="0"/>
                        </a:rPr>
                        <a:t>(2020 CPH) – residence in the last 5 years</a:t>
                      </a:r>
                    </a:p>
                  </a:txBody>
                  <a:tcPr/>
                </a:tc>
                <a:extLst>
                  <a:ext uri="{0D108BD9-81ED-4DB2-BD59-A6C34878D82A}">
                    <a16:rowId xmlns:a16="http://schemas.microsoft.com/office/drawing/2014/main" val="694081410"/>
                  </a:ext>
                </a:extLst>
              </a:tr>
              <a:tr h="649919">
                <a:tc>
                  <a:txBody>
                    <a:bodyPr/>
                    <a:lstStyle/>
                    <a:p>
                      <a:endParaRPr lang="en-PH" sz="1250" dirty="0">
                        <a:solidFill>
                          <a:srgbClr val="533333"/>
                        </a:solidFill>
                        <a:latin typeface="Inter" panose="020B0604020202020204" charset="0"/>
                        <a:ea typeface="Inter" panose="020B0604020202020204" charset="0"/>
                      </a:endParaRPr>
                    </a:p>
                  </a:txBody>
                  <a:tcPr/>
                </a:tc>
                <a:tc>
                  <a:txBody>
                    <a:bodyPr/>
                    <a:lstStyle/>
                    <a:p>
                      <a:endParaRPr lang="en-PH" sz="1250" dirty="0">
                        <a:solidFill>
                          <a:srgbClr val="533333"/>
                        </a:solidFill>
                        <a:latin typeface="Inter" panose="020B0604020202020204" charset="0"/>
                        <a:ea typeface="Inter" panose="020B0604020202020204" charset="0"/>
                      </a:endParaRPr>
                    </a:p>
                  </a:txBody>
                  <a:tcPr/>
                </a:tc>
                <a:tc>
                  <a:txBody>
                    <a:bodyPr/>
                    <a:lstStyle/>
                    <a:p>
                      <a:endParaRPr lang="en-PH" sz="1250" dirty="0">
                        <a:solidFill>
                          <a:srgbClr val="533333"/>
                        </a:solidFill>
                        <a:latin typeface="Inter" panose="020B0604020202020204" charset="0"/>
                        <a:ea typeface="Inter" panose="020B0604020202020204" charset="0"/>
                      </a:endParaRPr>
                    </a:p>
                  </a:txBody>
                  <a:tcPr/>
                </a:tc>
                <a:tc>
                  <a:txBody>
                    <a:bodyPr/>
                    <a:lstStyle/>
                    <a:p>
                      <a:r>
                        <a:rPr lang="en-PH" sz="1250" dirty="0">
                          <a:solidFill>
                            <a:srgbClr val="533333"/>
                          </a:solidFill>
                          <a:latin typeface="Inter" panose="020B0604020202020204" charset="0"/>
                          <a:ea typeface="Inter" panose="020B0604020202020204" charset="0"/>
                        </a:rPr>
                        <a:t>Displacement data </a:t>
                      </a:r>
                    </a:p>
                    <a:p>
                      <a:r>
                        <a:rPr lang="en-PH" sz="1250" dirty="0">
                          <a:solidFill>
                            <a:srgbClr val="533333"/>
                          </a:solidFill>
                          <a:latin typeface="Inter" panose="020B0604020202020204" charset="0"/>
                          <a:ea typeface="Inter" panose="020B0604020202020204" charset="0"/>
                        </a:rPr>
                        <a:t>(DSWD DROMIC) used for validation</a:t>
                      </a:r>
                    </a:p>
                  </a:txBody>
                  <a:tcPr/>
                </a:tc>
                <a:extLst>
                  <a:ext uri="{0D108BD9-81ED-4DB2-BD59-A6C34878D82A}">
                    <a16:rowId xmlns:a16="http://schemas.microsoft.com/office/drawing/2014/main" val="1171292185"/>
                  </a:ext>
                </a:extLst>
              </a:tr>
            </a:tbl>
          </a:graphicData>
        </a:graphic>
      </p:graphicFrame>
      <p:sp>
        <p:nvSpPr>
          <p:cNvPr id="3" name="TextBox 2">
            <a:extLst>
              <a:ext uri="{FF2B5EF4-FFF2-40B4-BE49-F238E27FC236}">
                <a16:creationId xmlns:a16="http://schemas.microsoft.com/office/drawing/2014/main" id="{FD9A78D8-03B3-2DA3-135F-D41D31BC966D}"/>
              </a:ext>
            </a:extLst>
          </p:cNvPr>
          <p:cNvSpPr txBox="1"/>
          <p:nvPr/>
        </p:nvSpPr>
        <p:spPr>
          <a:xfrm>
            <a:off x="3219061" y="895739"/>
            <a:ext cx="184731" cy="307777"/>
          </a:xfrm>
          <a:prstGeom prst="rect">
            <a:avLst/>
          </a:prstGeom>
          <a:noFill/>
        </p:spPr>
        <p:txBody>
          <a:bodyPr wrap="none" rtlCol="0">
            <a:spAutoFit/>
          </a:bodyPr>
          <a:lstStyle/>
          <a:p>
            <a:endParaRPr lang="en-PH" dirty="0"/>
          </a:p>
        </p:txBody>
      </p:sp>
    </p:spTree>
    <p:extLst>
      <p:ext uri="{BB962C8B-B14F-4D97-AF65-F5344CB8AC3E}">
        <p14:creationId xmlns:p14="http://schemas.microsoft.com/office/powerpoint/2010/main" val="215872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8F53F0C-AC52-47CB-F6FD-2491412BD49D}"/>
            </a:ext>
          </a:extLst>
        </p:cNvPr>
        <p:cNvGrpSpPr/>
        <p:nvPr/>
      </p:nvGrpSpPr>
      <p:grpSpPr>
        <a:xfrm>
          <a:off x="0" y="0"/>
          <a:ext cx="0" cy="0"/>
          <a:chOff x="0" y="0"/>
          <a:chExt cx="0" cy="0"/>
        </a:xfrm>
      </p:grpSpPr>
      <p:pic>
        <p:nvPicPr>
          <p:cNvPr id="109" name="Google Shape;109;p21">
            <a:extLst>
              <a:ext uri="{FF2B5EF4-FFF2-40B4-BE49-F238E27FC236}">
                <a16:creationId xmlns:a16="http://schemas.microsoft.com/office/drawing/2014/main" id="{FBC6728F-65B4-D417-C123-79F5E2BA96A6}"/>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1">
            <a:extLst>
              <a:ext uri="{FF2B5EF4-FFF2-40B4-BE49-F238E27FC236}">
                <a16:creationId xmlns:a16="http://schemas.microsoft.com/office/drawing/2014/main" id="{7E9D30A8-B75F-5C0D-FDE7-64C2A0D48769}"/>
              </a:ext>
            </a:extLst>
          </p:cNvPr>
          <p:cNvSpPr txBox="1"/>
          <p:nvPr/>
        </p:nvSpPr>
        <p:spPr>
          <a:xfrm>
            <a:off x="464624" y="598871"/>
            <a:ext cx="6625988"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dirty="0">
                <a:solidFill>
                  <a:srgbClr val="533333"/>
                </a:solidFill>
                <a:latin typeface="Inter"/>
                <a:ea typeface="Inter"/>
                <a:cs typeface="Inter"/>
                <a:sym typeface="Inter"/>
              </a:rPr>
              <a:t>2024 COD-PS vs </a:t>
            </a:r>
          </a:p>
          <a:p>
            <a:pPr marL="0" lvl="0" indent="0" algn="l" rtl="0">
              <a:spcBef>
                <a:spcPts val="0"/>
              </a:spcBef>
              <a:spcAft>
                <a:spcPts val="0"/>
              </a:spcAft>
              <a:buNone/>
            </a:pPr>
            <a:r>
              <a:rPr lang="en" sz="2100" b="1" dirty="0">
                <a:solidFill>
                  <a:srgbClr val="533333"/>
                </a:solidFill>
                <a:latin typeface="Inter"/>
                <a:ea typeface="Inter"/>
                <a:cs typeface="Inter"/>
                <a:sym typeface="Inter"/>
              </a:rPr>
              <a:t>2020 Census-Based Population Projection</a:t>
            </a:r>
            <a:endParaRPr sz="2100" b="1" dirty="0">
              <a:solidFill>
                <a:srgbClr val="533333"/>
              </a:solidFill>
              <a:latin typeface="Inter"/>
              <a:ea typeface="Inter"/>
              <a:cs typeface="Inter"/>
              <a:sym typeface="Inter"/>
            </a:endParaRPr>
          </a:p>
        </p:txBody>
      </p:sp>
      <p:sp>
        <p:nvSpPr>
          <p:cNvPr id="111" name="Google Shape;111;p21">
            <a:extLst>
              <a:ext uri="{FF2B5EF4-FFF2-40B4-BE49-F238E27FC236}">
                <a16:creationId xmlns:a16="http://schemas.microsoft.com/office/drawing/2014/main" id="{5EF3207E-C918-0745-C680-31D9393B420D}"/>
              </a:ext>
            </a:extLst>
          </p:cNvPr>
          <p:cNvSpPr txBox="1"/>
          <p:nvPr/>
        </p:nvSpPr>
        <p:spPr>
          <a:xfrm>
            <a:off x="592960" y="1656709"/>
            <a:ext cx="6937206" cy="2040913"/>
          </a:xfrm>
          <a:prstGeom prst="rect">
            <a:avLst/>
          </a:prstGeom>
          <a:noFill/>
          <a:ln>
            <a:noFill/>
          </a:ln>
        </p:spPr>
        <p:txBody>
          <a:bodyPr spcFirstLastPara="1" wrap="square" lIns="91425" tIns="91425" rIns="91425" bIns="91425" anchor="t" anchorCtr="0">
            <a:spAutoFit/>
          </a:bodyPr>
          <a:lstStyle/>
          <a:p>
            <a:pPr marL="342900" indent="-342900">
              <a:lnSpc>
                <a:spcPct val="115000"/>
              </a:lnSpc>
              <a:spcAft>
                <a:spcPts val="800"/>
              </a:spcAft>
              <a:buSzPts val="1000"/>
              <a:buFont typeface="Symbol" panose="05050102010706020507" pitchFamily="18" charset="2"/>
              <a:buChar char=""/>
              <a:tabLst>
                <a:tab pos="457200" algn="l"/>
              </a:tabLst>
            </a:pPr>
            <a:r>
              <a:rPr lang="en-US" sz="1250" dirty="0">
                <a:solidFill>
                  <a:srgbClr val="533333"/>
                </a:solidFill>
                <a:latin typeface="Inter" panose="020B0604020202020204" charset="0"/>
                <a:ea typeface="Inter" panose="020B0604020202020204" charset="0"/>
              </a:rPr>
              <a:t>The projection window for the 2024 COD-PS update is a short-term projection window</a:t>
            </a:r>
          </a:p>
          <a:p>
            <a:pPr marL="342900" indent="-342900">
              <a:lnSpc>
                <a:spcPct val="115000"/>
              </a:lnSpc>
              <a:spcAft>
                <a:spcPts val="800"/>
              </a:spcAft>
              <a:buSzPts val="1000"/>
              <a:buFont typeface="Symbol" panose="05050102010706020507" pitchFamily="18" charset="2"/>
              <a:buChar char=""/>
              <a:tabLst>
                <a:tab pos="457200" algn="l"/>
              </a:tabLst>
            </a:pPr>
            <a:r>
              <a:rPr lang="en-US" sz="1250" dirty="0">
                <a:solidFill>
                  <a:srgbClr val="533333"/>
                </a:solidFill>
                <a:latin typeface="Inter" panose="020B0604020202020204" charset="0"/>
                <a:ea typeface="Inter" panose="020B0604020202020204" charset="0"/>
              </a:rPr>
              <a:t>The COD-PS has component of crisis-related mobility and used DROMIC data on top  of the other national statistics and government data used for the official projection</a:t>
            </a:r>
          </a:p>
          <a:p>
            <a:pPr marL="342900" indent="-342900">
              <a:lnSpc>
                <a:spcPct val="115000"/>
              </a:lnSpc>
              <a:spcAft>
                <a:spcPts val="800"/>
              </a:spcAft>
              <a:buSzPts val="1000"/>
              <a:buFont typeface="Symbol" panose="05050102010706020507" pitchFamily="18" charset="2"/>
              <a:buChar char=""/>
              <a:tabLst>
                <a:tab pos="457200" algn="l"/>
              </a:tabLst>
            </a:pPr>
            <a:r>
              <a:rPr lang="en-US" sz="1250" dirty="0">
                <a:solidFill>
                  <a:srgbClr val="533333"/>
                </a:solidFill>
                <a:latin typeface="Inter" panose="020B0604020202020204" charset="0"/>
                <a:ea typeface="Inter" panose="020B0604020202020204" charset="0"/>
              </a:rPr>
              <a:t>Due to purpose for humanitarian response planning, the base population used in this projection excludes 1.97 million individuals identified as OFWs in the 2020 census, and 2,000 individuals enumerated at embassies, consulates, and missions abroad </a:t>
            </a:r>
            <a:endParaRPr lang="en-PH" sz="1250" kern="100" dirty="0">
              <a:solidFill>
                <a:srgbClr val="533333"/>
              </a:solidFill>
              <a:effectLst/>
              <a:latin typeface="Inter"/>
              <a:ea typeface="Inter"/>
              <a:cs typeface="Times New Roman" panose="02020603050405020304" pitchFamily="18" charset="0"/>
            </a:endParaRPr>
          </a:p>
        </p:txBody>
      </p:sp>
    </p:spTree>
    <p:extLst>
      <p:ext uri="{BB962C8B-B14F-4D97-AF65-F5344CB8AC3E}">
        <p14:creationId xmlns:p14="http://schemas.microsoft.com/office/powerpoint/2010/main" val="22801258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1261</Words>
  <Application>Microsoft Office PowerPoint</Application>
  <PresentationFormat>On-screen Show (16:9)</PresentationFormat>
  <Paragraphs>101</Paragraphs>
  <Slides>20</Slides>
  <Notes>20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Courier New</vt:lpstr>
      <vt:lpstr>Google Sans</vt:lpstr>
      <vt:lpstr>Arial</vt:lpstr>
      <vt:lpstr>Aptos</vt:lpstr>
      <vt:lpstr>Inter</vt:lpstr>
      <vt:lpstr>Symbol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Marianne</dc:creator>
  <cp:lastModifiedBy>Marianne Guzman</cp:lastModifiedBy>
  <cp:revision>8</cp:revision>
  <dcterms:modified xsi:type="dcterms:W3CDTF">2024-11-20T23:09:31Z</dcterms:modified>
</cp:coreProperties>
</file>