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9" r:id="rId8"/>
    <p:sldId id="261" r:id="rId9"/>
    <p:sldId id="263" r:id="rId10"/>
    <p:sldId id="264" r:id="rId11"/>
    <p:sldId id="268" r:id="rId12"/>
    <p:sldId id="265" r:id="rId13"/>
    <p:sldId id="270" r:id="rId14"/>
    <p:sldId id="271" r:id="rId15"/>
  </p:sldIdLst>
  <p:sldSz cx="12192000" cy="6858000"/>
  <p:notesSz cx="6858000" cy="9313863"/>
  <p:embeddedFontLst>
    <p:embeddedFont>
      <p:font typeface="Inter" panose="02000503000000020004" pitchFamily="2" charset="0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lay" pitchFamily="2" charset="0"/>
      <p:regular r:id="rId23"/>
      <p:bold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rebuchet MS" panose="020B0703020202090204" pitchFamily="34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NSw1gYelCPVOJy5LpkujrIi5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Lava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5000" y="1163637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7137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47137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9" name="Google Shape;29;p1:notes"/>
          <p:cNvSpPr txBox="1"/>
          <p:nvPr/>
        </p:nvSpPr>
        <p:spPr>
          <a:xfrm>
            <a:off x="3884612" y="8847137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Barriers: Adolescents not included in discussions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What does </a:t>
            </a:r>
            <a:r>
              <a:rPr lang="en-US" sz="1100" dirty="0" err="1">
                <a:solidFill>
                  <a:schemeClr val="dk1"/>
                </a:solidFill>
              </a:rPr>
              <a:t>th</a:t>
            </a:r>
            <a:endParaRPr dirty="0"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537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919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45009BCE-31A4-DC42-5451-BBD4F50E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>
            <a:extLst>
              <a:ext uri="{FF2B5EF4-FFF2-40B4-BE49-F238E27FC236}">
                <a16:creationId xmlns:a16="http://schemas.microsoft.com/office/drawing/2014/main" id="{940C2168-23AD-358D-C456-FF461DCF1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>
            <a:extLst>
              <a:ext uri="{FF2B5EF4-FFF2-40B4-BE49-F238E27FC236}">
                <a16:creationId xmlns:a16="http://schemas.microsoft.com/office/drawing/2014/main" id="{A1353072-797C-D28E-9C3D-B1043EDC0F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772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09d67ac95_0_2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709d67ac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f75d40c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f75d40c2b_1_0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df75d40c2b_1_0:notes"/>
          <p:cNvSpPr txBox="1">
            <a:spLocks noGrp="1"/>
          </p:cNvSpPr>
          <p:nvPr>
            <p:ph type="sldNum" idx="12"/>
          </p:nvPr>
        </p:nvSpPr>
        <p:spPr>
          <a:xfrm>
            <a:off x="3884612" y="8847137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						 							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project aims increase the u=liza=on of ARH services in the rural health units (RHUs) of the province and HUCs of Iloilo and Negros Occidental. </a:t>
            </a:r>
            <a:b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solidFill>
                  <a:schemeClr val="dk1"/>
                </a:solidFill>
              </a:rPr>
              <a:t> 		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			 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09d67ac95_0_13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709d67ac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324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09d67ac95_0_13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709d67ac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81512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there was a significant increase in the utilization of  ARH services comparing the last quarter of 2023 as baseline (88.00 土 28.48) and the first quarter of 2024 (152.56 土 40.86) (p=0.022)</a:t>
            </a: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4080387" y="2036026"/>
            <a:ext cx="75895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4080387" y="3252314"/>
            <a:ext cx="75895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609600" y="1073049"/>
            <a:ext cx="10972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609600" y="2349911"/>
            <a:ext cx="109728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cjasper@tdb.commun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.doh.gov.ph/adolescent-health-progr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>
            <a:off x="442912" y="1019175"/>
            <a:ext cx="4194300" cy="4137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4754550" y="1501600"/>
            <a:ext cx="7437600" cy="23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D10"/>
              </a:buClr>
              <a:buSzPts val="4000"/>
              <a:buFont typeface="Quattrocento Sans"/>
              <a:buNone/>
            </a:pPr>
            <a:r>
              <a:rPr lang="en-US" sz="3800" dirty="0">
                <a:solidFill>
                  <a:srgbClr val="043D1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 AKKAP:</a:t>
            </a:r>
            <a:endParaRPr sz="3800" dirty="0">
              <a:solidFill>
                <a:srgbClr val="043D1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D10"/>
              </a:buClr>
              <a:buSzPts val="4000"/>
              <a:buFont typeface="Quattrocento Sans"/>
              <a:buNone/>
            </a:pPr>
            <a:r>
              <a:rPr lang="en-US" sz="3000" dirty="0">
                <a:solidFill>
                  <a:srgbClr val="043D1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Determining the Effectivity of a Youth-led Adolescent Health Program in Increasing Adolescent Reproductive Health Service Utilization in Iloilo and Negros Occidental</a:t>
            </a:r>
            <a:r>
              <a:rPr lang="en-US" sz="3800" dirty="0">
                <a:solidFill>
                  <a:srgbClr val="043D1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5200" dirty="0"/>
          </a:p>
        </p:txBody>
      </p:sp>
      <p:sp>
        <p:nvSpPr>
          <p:cNvPr id="33" name="Google Shape;33;p1"/>
          <p:cNvSpPr txBox="1">
            <a:spLocks noGrp="1"/>
          </p:cNvSpPr>
          <p:nvPr>
            <p:ph type="subTitle" idx="1"/>
          </p:nvPr>
        </p:nvSpPr>
        <p:spPr>
          <a:xfrm>
            <a:off x="4754562" y="4273550"/>
            <a:ext cx="758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 dirty="0">
                <a:latin typeface="Inter"/>
                <a:ea typeface="Inter"/>
                <a:cs typeface="Inter"/>
                <a:sym typeface="Inter"/>
              </a:rPr>
              <a:t>Jasper Ruby V. </a:t>
            </a:r>
            <a:r>
              <a:rPr lang="en-US" b="1" dirty="0" err="1">
                <a:latin typeface="Inter"/>
                <a:ea typeface="Inter"/>
                <a:cs typeface="Inter"/>
                <a:sym typeface="Inter"/>
              </a:rPr>
              <a:t>Vijar</a:t>
            </a:r>
            <a:r>
              <a:rPr lang="en-US" b="1" dirty="0">
                <a:latin typeface="Inter"/>
                <a:ea typeface="Inter"/>
                <a:cs typeface="Inter"/>
                <a:sym typeface="Inter"/>
              </a:rPr>
              <a:t>, RMT, MD</a:t>
            </a:r>
            <a:endParaRPr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Co-Founder and Programs Director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Team Dugong </a:t>
            </a:r>
            <a:r>
              <a:rPr lang="en-US" dirty="0" err="1">
                <a:latin typeface="Inter"/>
                <a:ea typeface="Inter"/>
                <a:cs typeface="Inter"/>
                <a:sym typeface="Inter"/>
              </a:rPr>
              <a:t>Bughaw</a:t>
            </a:r>
            <a:r>
              <a:rPr lang="en-US" dirty="0">
                <a:latin typeface="Inter"/>
                <a:ea typeface="Inter"/>
                <a:cs typeface="Inter"/>
                <a:sym typeface="Inter"/>
              </a:rPr>
              <a:t>, Inc.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4" name="Google Shape;34;p1" descr="A colorful logo of a famil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787" y="825500"/>
            <a:ext cx="4619625" cy="34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 descr="A yellow and green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1971" y="227488"/>
            <a:ext cx="548746" cy="53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0504" y="244475"/>
            <a:ext cx="1741487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48081" y="317500"/>
            <a:ext cx="982662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 txBox="1"/>
          <p:nvPr/>
        </p:nvSpPr>
        <p:spPr>
          <a:xfrm>
            <a:off x="4046537" y="5638800"/>
            <a:ext cx="82978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Presented during the National Conference on Family Planning 2024 / May 28-29,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4A1B7-B06E-37E8-B793-6D0BFC2EB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282" y="169609"/>
            <a:ext cx="626644" cy="626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816412" y="-89701"/>
            <a:ext cx="827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Results</a:t>
            </a:r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432600" y="1147762"/>
            <a:ext cx="113268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Observations and Insights of the Team During Field Activities</a:t>
            </a:r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dirty="0"/>
          </a:p>
          <a:p>
            <a:pPr lvl="1" indent="-368300">
              <a:buSzPts val="2200"/>
            </a:pPr>
            <a:r>
              <a:rPr lang="en-US" sz="2200" dirty="0"/>
              <a:t>The RHU recognizes the </a:t>
            </a:r>
            <a:r>
              <a:rPr lang="en-US" sz="2200" b="1" dirty="0">
                <a:solidFill>
                  <a:schemeClr val="accent2"/>
                </a:solidFill>
              </a:rPr>
              <a:t>importance of involving youth organizations </a:t>
            </a:r>
            <a:r>
              <a:rPr lang="en-US" sz="2200" dirty="0"/>
              <a:t>such as Sangguniang Kabataan in forwarding the agenda of AHDP. </a:t>
            </a: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Through the intervention adolescents were </a:t>
            </a:r>
            <a:r>
              <a:rPr lang="en-US" sz="2200" b="1" dirty="0">
                <a:solidFill>
                  <a:schemeClr val="accent2"/>
                </a:solidFill>
              </a:rPr>
              <a:t>made aware of the services offered, location and existence</a:t>
            </a:r>
            <a:r>
              <a:rPr lang="en-US" sz="2200" dirty="0"/>
              <a:t> of Adolescent Friendly Health Facilities (AFHF) </a:t>
            </a: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Demand generating events led by youth groups </a:t>
            </a:r>
            <a:r>
              <a:rPr lang="en-US" sz="2200" b="1" dirty="0">
                <a:solidFill>
                  <a:schemeClr val="accent2"/>
                </a:solidFill>
              </a:rPr>
              <a:t>yielded age-appropriate discussion and interaction.</a:t>
            </a: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Existing gaps </a:t>
            </a:r>
            <a:r>
              <a:rPr lang="en-US" sz="2200" dirty="0"/>
              <a:t>such as referral and reporting in the AHDP implementation have been </a:t>
            </a:r>
            <a:r>
              <a:rPr lang="en-US" sz="2200" b="1" dirty="0">
                <a:solidFill>
                  <a:schemeClr val="accent2"/>
                </a:solidFill>
              </a:rPr>
              <a:t>magnified</a:t>
            </a:r>
            <a:r>
              <a:rPr lang="en-US" sz="2200" dirty="0"/>
              <a:t>.</a:t>
            </a: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Dialogues on </a:t>
            </a:r>
            <a:r>
              <a:rPr lang="en-US" sz="2200" b="1" dirty="0">
                <a:solidFill>
                  <a:schemeClr val="accent2"/>
                </a:solidFill>
              </a:rPr>
              <a:t>sustaining the initiative to support AHDP </a:t>
            </a:r>
            <a:r>
              <a:rPr lang="en-US" sz="2200" dirty="0"/>
              <a:t>such as Barangay Ordinances and Executive Orders are underway. </a:t>
            </a:r>
          </a:p>
        </p:txBody>
      </p:sp>
      <p:sp>
        <p:nvSpPr>
          <p:cNvPr id="158" name="Google Shape;158;p6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94B7F06E-075D-DA0D-009F-943BF64ECD87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16750-E412-8E54-FF0F-D7D33872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3459162" y="220662"/>
            <a:ext cx="827087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Conclusions/Implications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1"/>
          </p:nvPr>
        </p:nvSpPr>
        <p:spPr>
          <a:xfrm>
            <a:off x="461962" y="1317625"/>
            <a:ext cx="114126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indent="0">
              <a:buSzPts val="2800"/>
              <a:buNone/>
            </a:pPr>
            <a:r>
              <a:rPr lang="en-US" sz="2200" b="1" i="1" dirty="0"/>
              <a:t>Improvement of KAP</a:t>
            </a:r>
            <a:endParaRPr lang="en-US" dirty="0"/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200" dirty="0"/>
              <a:t>Youth-led interventions on Adolescent Reproductive Health is </a:t>
            </a:r>
            <a:r>
              <a:rPr lang="en-US" sz="2200" b="1" dirty="0">
                <a:solidFill>
                  <a:schemeClr val="accent2"/>
                </a:solidFill>
              </a:rPr>
              <a:t>effective in increasing the awareness on pressing adolescent and sexual health concerns </a:t>
            </a:r>
            <a:r>
              <a:rPr lang="en-US" sz="2200" dirty="0"/>
              <a:t>among municipalities and HUCs in Iloilo Province and Negros Occidental.</a:t>
            </a:r>
          </a:p>
        </p:txBody>
      </p:sp>
      <p:sp>
        <p:nvSpPr>
          <p:cNvPr id="167" name="Google Shape;167;p7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355725" y="207962"/>
            <a:ext cx="2355850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Regional Conference on Family Planning 2024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7" descr="A colorful logo of a famil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12" y="41275"/>
            <a:ext cx="115728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p7">
            <a:extLst>
              <a:ext uri="{FF2B5EF4-FFF2-40B4-BE49-F238E27FC236}">
                <a16:creationId xmlns:a16="http://schemas.microsoft.com/office/drawing/2014/main" id="{9434ADB7-26A2-718B-752C-565DD6922AE3}"/>
              </a:ext>
            </a:extLst>
          </p:cNvPr>
          <p:cNvSpPr txBox="1">
            <a:spLocks/>
          </p:cNvSpPr>
          <p:nvPr/>
        </p:nvSpPr>
        <p:spPr>
          <a:xfrm>
            <a:off x="391769" y="3014825"/>
            <a:ext cx="114126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Program Reach</a:t>
            </a:r>
            <a:endParaRPr lang="en-US" b="1" i="1" dirty="0"/>
          </a:p>
          <a:p>
            <a:pPr marL="50800" indent="0">
              <a:buSzPts val="2800"/>
              <a:buFont typeface="Arial"/>
              <a:buNone/>
            </a:pPr>
            <a:r>
              <a:rPr lang="en-US" sz="2200" dirty="0"/>
              <a:t>Digital application such as the </a:t>
            </a:r>
            <a:r>
              <a:rPr lang="en-US" sz="2200" i="1" dirty="0"/>
              <a:t>reach52 access app</a:t>
            </a:r>
            <a:r>
              <a:rPr lang="en-US" sz="2200" dirty="0"/>
              <a:t> is a </a:t>
            </a:r>
            <a:r>
              <a:rPr lang="en-US" sz="2200" b="1" dirty="0">
                <a:solidFill>
                  <a:schemeClr val="accent2"/>
                </a:solidFill>
              </a:rPr>
              <a:t>good alternative </a:t>
            </a:r>
            <a:r>
              <a:rPr lang="en-US" sz="2200" dirty="0"/>
              <a:t>to data gathering among our adolescents and can assist the reporting among RHU.</a:t>
            </a:r>
          </a:p>
        </p:txBody>
      </p:sp>
      <p:sp>
        <p:nvSpPr>
          <p:cNvPr id="3" name="Google Shape;166;p7">
            <a:extLst>
              <a:ext uri="{FF2B5EF4-FFF2-40B4-BE49-F238E27FC236}">
                <a16:creationId xmlns:a16="http://schemas.microsoft.com/office/drawing/2014/main" id="{0DD1B266-9662-4823-9CF0-6EB830D21007}"/>
              </a:ext>
            </a:extLst>
          </p:cNvPr>
          <p:cNvSpPr txBox="1">
            <a:spLocks/>
          </p:cNvSpPr>
          <p:nvPr/>
        </p:nvSpPr>
        <p:spPr>
          <a:xfrm>
            <a:off x="379412" y="4373471"/>
            <a:ext cx="11412600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Utilization of ARH Services</a:t>
            </a:r>
          </a:p>
          <a:p>
            <a:pPr marL="50800" indent="0">
              <a:buSzPts val="2800"/>
              <a:buFont typeface="Arial"/>
              <a:buNone/>
            </a:pPr>
            <a:r>
              <a:rPr lang="en-US" sz="2200" dirty="0"/>
              <a:t>Peer Navigator referrals and the demand generating events they organized, </a:t>
            </a:r>
            <a:r>
              <a:rPr lang="en-US" sz="2200" b="1" dirty="0">
                <a:solidFill>
                  <a:schemeClr val="accent2"/>
                </a:solidFill>
              </a:rPr>
              <a:t>paved way to the increase in ARH services offered by their RHU.</a:t>
            </a:r>
          </a:p>
          <a:p>
            <a:pPr marL="114300" indent="0"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body" idx="1"/>
          </p:nvPr>
        </p:nvSpPr>
        <p:spPr>
          <a:xfrm>
            <a:off x="452500" y="1014412"/>
            <a:ext cx="114126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indent="0">
              <a:buSzPts val="2800"/>
              <a:buNone/>
            </a:pPr>
            <a:r>
              <a:rPr lang="en-US" sz="2200" b="1" i="1" dirty="0"/>
              <a:t>Improvement of KAP</a:t>
            </a:r>
          </a:p>
          <a:p>
            <a:pPr marL="50800" indent="0">
              <a:buSzPts val="2800"/>
              <a:buNone/>
            </a:pPr>
            <a:r>
              <a:rPr lang="en-US" sz="2200" b="1" dirty="0">
                <a:solidFill>
                  <a:schemeClr val="accent2"/>
                </a:solidFill>
              </a:rPr>
              <a:t>The inclusion of a member of the youth in the technical working group </a:t>
            </a:r>
            <a:r>
              <a:rPr lang="en-US" sz="2200" dirty="0"/>
              <a:t>will be instrumental in creating age-appropriate ARH initiatives. </a:t>
            </a:r>
          </a:p>
        </p:txBody>
      </p:sp>
      <p:sp>
        <p:nvSpPr>
          <p:cNvPr id="167" name="Google Shape;167;p7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6;p7">
            <a:extLst>
              <a:ext uri="{FF2B5EF4-FFF2-40B4-BE49-F238E27FC236}">
                <a16:creationId xmlns:a16="http://schemas.microsoft.com/office/drawing/2014/main" id="{9434ADB7-26A2-718B-752C-565DD6922AE3}"/>
              </a:ext>
            </a:extLst>
          </p:cNvPr>
          <p:cNvSpPr txBox="1">
            <a:spLocks/>
          </p:cNvSpPr>
          <p:nvPr/>
        </p:nvSpPr>
        <p:spPr>
          <a:xfrm>
            <a:off x="389700" y="2254130"/>
            <a:ext cx="114126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Program Reach</a:t>
            </a:r>
          </a:p>
          <a:p>
            <a:pPr marL="50800" indent="0">
              <a:buSzPts val="2800"/>
              <a:buFont typeface="Arial"/>
              <a:buNone/>
            </a:pPr>
            <a:r>
              <a:rPr lang="en-US" sz="2200" dirty="0"/>
              <a:t>There is a need for the </a:t>
            </a:r>
            <a:r>
              <a:rPr lang="en-US" sz="2200" b="1" dirty="0">
                <a:solidFill>
                  <a:schemeClr val="accent2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standardization </a:t>
            </a:r>
            <a:r>
              <a:rPr lang="en-US" sz="2200" b="1" dirty="0">
                <a:solidFill>
                  <a:schemeClr val="accent2"/>
                </a:solidFill>
              </a:rPr>
              <a:t>of reporting forms </a:t>
            </a:r>
            <a:r>
              <a:rPr lang="en-US" sz="2200" dirty="0"/>
              <a:t>on adolescent health data in Rural Health Units.</a:t>
            </a:r>
          </a:p>
        </p:txBody>
      </p:sp>
      <p:sp>
        <p:nvSpPr>
          <p:cNvPr id="3" name="Google Shape;166;p7">
            <a:extLst>
              <a:ext uri="{FF2B5EF4-FFF2-40B4-BE49-F238E27FC236}">
                <a16:creationId xmlns:a16="http://schemas.microsoft.com/office/drawing/2014/main" id="{0DD1B266-9662-4823-9CF0-6EB830D21007}"/>
              </a:ext>
            </a:extLst>
          </p:cNvPr>
          <p:cNvSpPr txBox="1">
            <a:spLocks/>
          </p:cNvSpPr>
          <p:nvPr/>
        </p:nvSpPr>
        <p:spPr>
          <a:xfrm>
            <a:off x="379412" y="3490785"/>
            <a:ext cx="114126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Utilization of ARH Services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A </a:t>
            </a:r>
            <a:r>
              <a:rPr lang="en-US" sz="2200" b="1" dirty="0">
                <a:solidFill>
                  <a:schemeClr val="accent2"/>
                </a:solidFill>
              </a:rPr>
              <a:t>tripartite MOA among Youth Organizations, LGU and RHU</a:t>
            </a:r>
            <a:r>
              <a:rPr lang="en-US" sz="2200" dirty="0"/>
              <a:t>,  translated to a Barangay Ordinance or Executive Order must be in place to sustain grassroots initiatives on Adolescent and Reproductive Health.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Establishment of a </a:t>
            </a:r>
            <a:r>
              <a:rPr lang="en-US" sz="2200" b="1" dirty="0">
                <a:solidFill>
                  <a:schemeClr val="accent2"/>
                </a:solidFill>
              </a:rPr>
              <a:t>service-delivery network should be made a </a:t>
            </a:r>
            <a:r>
              <a:rPr lang="en-US" sz="2200" b="1" dirty="0">
                <a:solidFill>
                  <a:schemeClr val="accent2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priority</a:t>
            </a:r>
            <a:r>
              <a:rPr lang="en-US" sz="2200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by the Department of Health, Department of Education and Local Government Units.</a:t>
            </a:r>
            <a:endParaRPr lang="en-US" sz="22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2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200" dirty="0"/>
          </a:p>
          <a:p>
            <a:pPr marL="114300" indent="0">
              <a:buFont typeface="Arial"/>
              <a:buNone/>
            </a:pPr>
            <a:endParaRPr lang="en-US" sz="2200" dirty="0"/>
          </a:p>
        </p:txBody>
      </p:sp>
      <p:sp>
        <p:nvSpPr>
          <p:cNvPr id="6" name="Google Shape;174;p8">
            <a:extLst>
              <a:ext uri="{FF2B5EF4-FFF2-40B4-BE49-F238E27FC236}">
                <a16:creationId xmlns:a16="http://schemas.microsoft.com/office/drawing/2014/main" id="{2B7B6A40-5A5C-80EF-8C69-D96694578687}"/>
              </a:ext>
            </a:extLst>
          </p:cNvPr>
          <p:cNvSpPr txBox="1">
            <a:spLocks/>
          </p:cNvSpPr>
          <p:nvPr/>
        </p:nvSpPr>
        <p:spPr>
          <a:xfrm>
            <a:off x="3594100" y="-20638"/>
            <a:ext cx="827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algn="ctr"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Recommendations/Next Steps</a:t>
            </a:r>
            <a:endParaRPr lang="en-US" dirty="0"/>
          </a:p>
        </p:txBody>
      </p:sp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0BBC1832-A73F-0A7D-8EEE-811388F3364B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63C4C-ED19-909B-F347-AA7B5E43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4358D943-AB80-4B36-D55B-89FF549B6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>
            <a:extLst>
              <a:ext uri="{FF2B5EF4-FFF2-40B4-BE49-F238E27FC236}">
                <a16:creationId xmlns:a16="http://schemas.microsoft.com/office/drawing/2014/main" id="{DC3F4A85-2E51-6D00-D09A-11CFF5B753C3}"/>
              </a:ext>
            </a:extLst>
          </p:cNvPr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1DFAC99D-31C3-0683-FADB-56A82D429C60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EEDFA-D2F9-11E6-BDE2-6DD6FEAD0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8416B-A48B-49A2-ED02-EDA38A11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16" y="1531639"/>
            <a:ext cx="2579765" cy="2579765"/>
          </a:xfrm>
          <a:prstGeom prst="rect">
            <a:avLst/>
          </a:prstGeom>
        </p:spPr>
      </p:pic>
      <p:sp>
        <p:nvSpPr>
          <p:cNvPr id="10" name="Google Shape;166;p7">
            <a:extLst>
              <a:ext uri="{FF2B5EF4-FFF2-40B4-BE49-F238E27FC236}">
                <a16:creationId xmlns:a16="http://schemas.microsoft.com/office/drawing/2014/main" id="{25434990-96F8-3393-F1ED-AEDBF414D365}"/>
              </a:ext>
            </a:extLst>
          </p:cNvPr>
          <p:cNvSpPr txBox="1">
            <a:spLocks/>
          </p:cNvSpPr>
          <p:nvPr/>
        </p:nvSpPr>
        <p:spPr>
          <a:xfrm>
            <a:off x="4807781" y="1859359"/>
            <a:ext cx="515620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Jasper Ruby V. </a:t>
            </a:r>
            <a:r>
              <a:rPr lang="en-US" sz="2200" b="1" i="1" dirty="0" err="1"/>
              <a:t>Vijar</a:t>
            </a:r>
            <a:r>
              <a:rPr lang="en-US" sz="2200" b="1" i="1" dirty="0"/>
              <a:t>, RMT, MD</a:t>
            </a:r>
          </a:p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Co-Founder and Programs Director</a:t>
            </a:r>
          </a:p>
          <a:p>
            <a:pPr marL="50800" indent="0">
              <a:buSzPts val="2800"/>
              <a:buFont typeface="Arial"/>
              <a:buNone/>
            </a:pPr>
            <a:r>
              <a:rPr lang="en-US" sz="2200" b="1" i="1" dirty="0"/>
              <a:t>09275360666</a:t>
            </a:r>
          </a:p>
          <a:p>
            <a:pPr marL="50800" indent="0">
              <a:buSzPts val="2800"/>
              <a:buFont typeface="Arial"/>
              <a:buNone/>
            </a:pPr>
            <a:r>
              <a:rPr lang="en-US" sz="2200" b="1" i="1" dirty="0">
                <a:hlinkClick r:id="rId4"/>
              </a:rPr>
              <a:t>docjasper@tdb.community</a:t>
            </a:r>
            <a:endParaRPr lang="en-US" sz="2200" b="1" i="1" dirty="0"/>
          </a:p>
          <a:p>
            <a:pPr marL="50800" indent="0">
              <a:buSzPts val="2800"/>
              <a:buFont typeface="Arial"/>
              <a:buNone/>
            </a:pPr>
            <a:endParaRPr lang="en-US" sz="2200" b="1" i="1" dirty="0"/>
          </a:p>
          <a:p>
            <a:pPr marL="50800" indent="0">
              <a:buSzPts val="2800"/>
              <a:buFont typeface="Arial"/>
              <a:buNone/>
            </a:pPr>
            <a:r>
              <a:rPr lang="en-US" sz="2200" b="1" i="1" dirty="0" err="1"/>
              <a:t>hello@tdb.community</a:t>
            </a:r>
            <a:endParaRPr lang="en-US" sz="22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2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200" dirty="0"/>
          </a:p>
          <a:p>
            <a:pPr marL="114300" indent="0">
              <a:buFont typeface="Arial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892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4448175" y="207962"/>
            <a:ext cx="687546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A4265"/>
              </a:buClr>
              <a:buSzPts val="3600"/>
              <a:buFont typeface="Trebuchet MS"/>
              <a:buNone/>
            </a:pPr>
            <a:r>
              <a:rPr lang="en-US" sz="3600" b="1" i="0" u="none">
                <a:solidFill>
                  <a:srgbClr val="3A4265"/>
                </a:solidFill>
                <a:latin typeface="Trebuchet MS"/>
                <a:ea typeface="Trebuchet MS"/>
                <a:cs typeface="Trebuchet MS"/>
                <a:sym typeface="Trebuchet MS"/>
              </a:rPr>
              <a:t>Outline of Presentation</a:t>
            </a: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185737" y="1546225"/>
            <a:ext cx="11385550" cy="4972050"/>
            <a:chOff x="0" y="1534871"/>
            <a:chExt cx="12192000" cy="4972616"/>
          </a:xfrm>
        </p:grpSpPr>
        <p:grpSp>
          <p:nvGrpSpPr>
            <p:cNvPr id="49" name="Google Shape;49;p2"/>
            <p:cNvGrpSpPr/>
            <p:nvPr/>
          </p:nvGrpSpPr>
          <p:grpSpPr>
            <a:xfrm>
              <a:off x="0" y="1534871"/>
              <a:ext cx="12192000" cy="4972616"/>
              <a:chOff x="1003300" y="1534871"/>
              <a:chExt cx="12192000" cy="4972616"/>
            </a:xfrm>
          </p:grpSpPr>
          <p:cxnSp>
            <p:nvCxnSpPr>
              <p:cNvPr id="50" name="Google Shape;50;p2"/>
              <p:cNvCxnSpPr/>
              <p:nvPr/>
            </p:nvCxnSpPr>
            <p:spPr>
              <a:xfrm rot="10800000" flipH="1">
                <a:off x="1003300" y="3766334"/>
                <a:ext cx="12192000" cy="8467"/>
              </a:xfrm>
              <a:prstGeom prst="straightConnector1">
                <a:avLst/>
              </a:prstGeom>
              <a:noFill/>
              <a:ln w="58725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10800000" flipH="1">
                <a:off x="6083534" y="3738565"/>
                <a:ext cx="1639222" cy="10834"/>
              </a:xfrm>
              <a:prstGeom prst="straightConnector1">
                <a:avLst/>
              </a:prstGeom>
              <a:noFill/>
              <a:ln w="587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10800000" flipH="1">
                <a:off x="7713936" y="3730440"/>
                <a:ext cx="1639222" cy="10834"/>
              </a:xfrm>
              <a:prstGeom prst="straightConnector1">
                <a:avLst/>
              </a:prstGeom>
              <a:noFill/>
              <a:ln w="587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10800000" flipH="1">
                <a:off x="4444312" y="3753132"/>
                <a:ext cx="1639222" cy="10834"/>
              </a:xfrm>
              <a:prstGeom prst="straightConnector1">
                <a:avLst/>
              </a:prstGeom>
              <a:noFill/>
              <a:ln w="587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10800000" flipH="1">
                <a:off x="2809469" y="3763966"/>
                <a:ext cx="1639222" cy="10834"/>
              </a:xfrm>
              <a:prstGeom prst="straightConnector1">
                <a:avLst/>
              </a:prstGeom>
              <a:noFill/>
              <a:ln w="587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5" name="Google Shape;55;p2"/>
              <p:cNvSpPr/>
              <p:nvPr/>
            </p:nvSpPr>
            <p:spPr>
              <a:xfrm>
                <a:off x="8919940" y="2462077"/>
                <a:ext cx="895871" cy="30801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0" extrusionOk="0">
                    <a:moveTo>
                      <a:pt x="280" y="0"/>
                    </a:moveTo>
                    <a:cubicBezTo>
                      <a:pt x="280" y="77"/>
                      <a:pt x="218" y="140"/>
                      <a:pt x="140" y="140"/>
                    </a:cubicBezTo>
                    <a:cubicBezTo>
                      <a:pt x="63" y="140"/>
                      <a:pt x="0" y="77"/>
                      <a:pt x="0" y="0"/>
                    </a:cubicBezTo>
                  </a:path>
                </a:pathLst>
              </a:custGeom>
              <a:noFill/>
              <a:ln w="58725" cap="flat" cmpd="sng">
                <a:solidFill>
                  <a:srgbClr val="477E82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" name="Google Shape;56;p2"/>
              <p:cNvCxnSpPr/>
              <p:nvPr/>
            </p:nvCxnSpPr>
            <p:spPr>
              <a:xfrm rot="10800000">
                <a:off x="9365350" y="2782045"/>
                <a:ext cx="0" cy="836741"/>
              </a:xfrm>
              <a:prstGeom prst="straightConnector1">
                <a:avLst/>
              </a:prstGeom>
              <a:noFill/>
              <a:ln w="44450" cap="flat" cmpd="sng">
                <a:solidFill>
                  <a:srgbClr val="477E8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" name="Google Shape;57;p2"/>
              <p:cNvSpPr/>
              <p:nvPr/>
            </p:nvSpPr>
            <p:spPr>
              <a:xfrm>
                <a:off x="3978202" y="4900754"/>
                <a:ext cx="895870" cy="35881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0" extrusionOk="0">
                    <a:moveTo>
                      <a:pt x="280" y="140"/>
                    </a:moveTo>
                    <a:cubicBezTo>
                      <a:pt x="280" y="63"/>
                      <a:pt x="218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</a:path>
                </a:pathLst>
              </a:custGeom>
              <a:noFill/>
              <a:ln w="58725" cap="flat" cmpd="sng">
                <a:solidFill>
                  <a:srgbClr val="843C0C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" name="Google Shape;58;p2"/>
              <p:cNvCxnSpPr/>
              <p:nvPr/>
            </p:nvCxnSpPr>
            <p:spPr>
              <a:xfrm rot="10800000">
                <a:off x="4423298" y="3760918"/>
                <a:ext cx="0" cy="1135453"/>
              </a:xfrm>
              <a:prstGeom prst="straightConnector1">
                <a:avLst/>
              </a:prstGeom>
              <a:noFill/>
              <a:ln w="44450" cap="flat" cmpd="sng">
                <a:solidFill>
                  <a:srgbClr val="843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9" name="Google Shape;59;p2"/>
              <p:cNvSpPr/>
              <p:nvPr/>
            </p:nvSpPr>
            <p:spPr>
              <a:xfrm>
                <a:off x="2650545" y="3619496"/>
                <a:ext cx="278791" cy="282607"/>
              </a:xfrm>
              <a:prstGeom prst="ellipse">
                <a:avLst/>
              </a:prstGeom>
              <a:solidFill>
                <a:srgbClr val="EDEDED"/>
              </a:solidFill>
              <a:ln w="444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412553" y="1919090"/>
                <a:ext cx="753076" cy="752561"/>
              </a:xfrm>
              <a:prstGeom prst="ellipse">
                <a:avLst/>
              </a:prstGeom>
              <a:solidFill>
                <a:srgbClr val="7820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68682" y="5005970"/>
                <a:ext cx="751257" cy="75396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II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343046" y="5021864"/>
                <a:ext cx="751257" cy="753964"/>
              </a:xfrm>
              <a:prstGeom prst="ellipse">
                <a:avLst/>
              </a:prstGeom>
              <a:solidFill>
                <a:srgbClr val="002060"/>
              </a:solidFill>
              <a:ln w="9525" cap="flat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IV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678147" y="1930204"/>
                <a:ext cx="753075" cy="752561"/>
              </a:xfrm>
              <a:prstGeom prst="ellipse">
                <a:avLst/>
              </a:prstGeom>
              <a:solidFill>
                <a:srgbClr val="7820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III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984538" y="1930204"/>
                <a:ext cx="751375" cy="752561"/>
              </a:xfrm>
              <a:prstGeom prst="ellipse">
                <a:avLst/>
              </a:prstGeom>
              <a:solidFill>
                <a:srgbClr val="7820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23588" y="3760799"/>
                <a:ext cx="0" cy="142256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051" extrusionOk="0">
                    <a:moveTo>
                      <a:pt x="0" y="1051"/>
                    </a:moveTo>
                    <a:lnTo>
                      <a:pt x="0" y="0"/>
                    </a:lnTo>
                    <a:lnTo>
                      <a:pt x="0" y="10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92692" y="3619496"/>
                <a:ext cx="278791" cy="282607"/>
              </a:xfrm>
              <a:prstGeom prst="ellipse">
                <a:avLst/>
              </a:prstGeom>
              <a:solidFill>
                <a:srgbClr val="EDEDED"/>
              </a:solidFill>
              <a:ln w="44450" cap="flat" cmpd="sng">
                <a:solidFill>
                  <a:srgbClr val="843C0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933138" y="3619496"/>
                <a:ext cx="282191" cy="282607"/>
              </a:xfrm>
              <a:prstGeom prst="ellipse">
                <a:avLst/>
              </a:prstGeom>
              <a:solidFill>
                <a:srgbClr val="EDEDED"/>
              </a:solidFill>
              <a:ln w="44450" cap="flat" cmpd="sng">
                <a:solidFill>
                  <a:srgbClr val="1F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80384" y="3619496"/>
                <a:ext cx="277091" cy="282607"/>
              </a:xfrm>
              <a:prstGeom prst="ellipse">
                <a:avLst/>
              </a:prstGeom>
              <a:solidFill>
                <a:srgbClr val="EDEDED"/>
              </a:solidFill>
              <a:ln w="44450" cap="flat" cmpd="sng">
                <a:solidFill>
                  <a:srgbClr val="3857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9222530" y="3619496"/>
                <a:ext cx="277091" cy="282607"/>
              </a:xfrm>
              <a:prstGeom prst="ellipse">
                <a:avLst/>
              </a:prstGeom>
              <a:solidFill>
                <a:srgbClr val="EDEDED"/>
              </a:solidFill>
              <a:ln w="44450" cap="flat" cmpd="sng">
                <a:solidFill>
                  <a:srgbClr val="477E8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784842" y="2401745"/>
                <a:ext cx="0" cy="12177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99" extrusionOk="0">
                    <a:moveTo>
                      <a:pt x="0" y="899"/>
                    </a:moveTo>
                    <a:lnTo>
                      <a:pt x="0" y="0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339456" y="2462077"/>
                <a:ext cx="897571" cy="30801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0" extrusionOk="0">
                    <a:moveTo>
                      <a:pt x="280" y="0"/>
                    </a:moveTo>
                    <a:cubicBezTo>
                      <a:pt x="280" y="77"/>
                      <a:pt x="218" y="140"/>
                      <a:pt x="140" y="140"/>
                    </a:cubicBezTo>
                    <a:cubicBezTo>
                      <a:pt x="63" y="140"/>
                      <a:pt x="0" y="77"/>
                      <a:pt x="0" y="0"/>
                    </a:cubicBezTo>
                  </a:path>
                </a:pathLst>
              </a:custGeom>
              <a:noFill/>
              <a:ln w="58725" cap="flat" cmpd="sng">
                <a:solidFill>
                  <a:schemeClr val="accent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2" name="Google Shape;72;p2"/>
              <p:cNvCxnSpPr/>
              <p:nvPr/>
            </p:nvCxnSpPr>
            <p:spPr>
              <a:xfrm rot="10800000">
                <a:off x="2784071" y="2782045"/>
                <a:ext cx="0" cy="836741"/>
              </a:xfrm>
              <a:prstGeom prst="straightConnector1">
                <a:avLst/>
              </a:prstGeom>
              <a:noFill/>
              <a:ln w="444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3" name="Google Shape;73;p2"/>
              <p:cNvSpPr/>
              <p:nvPr/>
            </p:nvSpPr>
            <p:spPr>
              <a:xfrm>
                <a:off x="7714680" y="3902103"/>
                <a:ext cx="0" cy="129395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956" extrusionOk="0">
                    <a:moveTo>
                      <a:pt x="0" y="956"/>
                    </a:moveTo>
                    <a:lnTo>
                      <a:pt x="0" y="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269294" y="4908693"/>
                <a:ext cx="895870" cy="35087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0" extrusionOk="0">
                    <a:moveTo>
                      <a:pt x="280" y="140"/>
                    </a:moveTo>
                    <a:cubicBezTo>
                      <a:pt x="280" y="63"/>
                      <a:pt x="218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</a:path>
                </a:pathLst>
              </a:custGeom>
              <a:noFill/>
              <a:ln w="58725" cap="flat" cmpd="sng">
                <a:solidFill>
                  <a:srgbClr val="385623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5" name="Google Shape;75;p2"/>
              <p:cNvCxnSpPr/>
              <p:nvPr/>
            </p:nvCxnSpPr>
            <p:spPr>
              <a:xfrm rot="10800000">
                <a:off x="7713920" y="3901692"/>
                <a:ext cx="0" cy="1011643"/>
              </a:xfrm>
              <a:prstGeom prst="straightConnector1">
                <a:avLst/>
              </a:prstGeom>
              <a:noFill/>
              <a:ln w="44450" cap="flat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6" name="Google Shape;76;p2"/>
              <p:cNvSpPr/>
              <p:nvPr/>
            </p:nvSpPr>
            <p:spPr>
              <a:xfrm>
                <a:off x="6074233" y="2401745"/>
                <a:ext cx="0" cy="12177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99" extrusionOk="0">
                    <a:moveTo>
                      <a:pt x="0" y="899"/>
                    </a:moveTo>
                    <a:lnTo>
                      <a:pt x="0" y="0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605048" y="2462077"/>
                <a:ext cx="895871" cy="30801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0" extrusionOk="0">
                    <a:moveTo>
                      <a:pt x="280" y="0"/>
                    </a:moveTo>
                    <a:cubicBezTo>
                      <a:pt x="280" y="77"/>
                      <a:pt x="218" y="140"/>
                      <a:pt x="140" y="140"/>
                    </a:cubicBezTo>
                    <a:cubicBezTo>
                      <a:pt x="63" y="140"/>
                      <a:pt x="0" y="77"/>
                      <a:pt x="0" y="0"/>
                    </a:cubicBezTo>
                  </a:path>
                </a:pathLst>
              </a:custGeom>
              <a:noFill/>
              <a:ln w="58725" cap="flat" cmpd="sng">
                <a:solidFill>
                  <a:srgbClr val="1F4E79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8" name="Google Shape;78;p2"/>
              <p:cNvCxnSpPr/>
              <p:nvPr/>
            </p:nvCxnSpPr>
            <p:spPr>
              <a:xfrm rot="10800000">
                <a:off x="6074709" y="2782045"/>
                <a:ext cx="0" cy="836741"/>
              </a:xfrm>
              <a:prstGeom prst="straightConnector1">
                <a:avLst/>
              </a:prstGeom>
              <a:noFill/>
              <a:ln w="44450" cap="flat" cmpd="sng">
                <a:solidFill>
                  <a:srgbClr val="1F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9" name="Google Shape;79;p2"/>
              <p:cNvSpPr/>
              <p:nvPr/>
            </p:nvSpPr>
            <p:spPr>
              <a:xfrm>
                <a:off x="9365325" y="2401745"/>
                <a:ext cx="0" cy="12177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99" extrusionOk="0">
                    <a:moveTo>
                      <a:pt x="0" y="899"/>
                    </a:moveTo>
                    <a:lnTo>
                      <a:pt x="0" y="0"/>
                    </a:lnTo>
                    <a:lnTo>
                      <a:pt x="0" y="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 txBox="1"/>
              <p:nvPr/>
            </p:nvSpPr>
            <p:spPr>
              <a:xfrm>
                <a:off x="7039801" y="5891467"/>
                <a:ext cx="1635346" cy="6160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002060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RESULTS</a:t>
                </a:r>
                <a:br>
                  <a:rPr lang="en-US" sz="2000" b="0" i="0" u="none" strike="noStrike" cap="none">
                    <a:solidFill>
                      <a:srgbClr val="002060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 txBox="1"/>
              <p:nvPr/>
            </p:nvSpPr>
            <p:spPr>
              <a:xfrm>
                <a:off x="4425287" y="1577739"/>
                <a:ext cx="2311924" cy="308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0164A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50164A"/>
                    </a:solidFill>
                    <a:latin typeface="Roboto"/>
                    <a:ea typeface="Roboto"/>
                    <a:cs typeface="Roboto"/>
                    <a:sym typeface="Roboto"/>
                  </a:rPr>
                  <a:t>METHODS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 txBox="1"/>
              <p:nvPr/>
            </p:nvSpPr>
            <p:spPr>
              <a:xfrm>
                <a:off x="2450218" y="5847305"/>
                <a:ext cx="28137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002060"/>
                    </a:solidFill>
                    <a:latin typeface="Roboto"/>
                    <a:ea typeface="Roboto"/>
                    <a:cs typeface="Roboto"/>
                    <a:sym typeface="Roboto"/>
                  </a:rPr>
                  <a:t>OBJECTIVES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 txBox="1"/>
              <p:nvPr/>
            </p:nvSpPr>
            <p:spPr>
              <a:xfrm>
                <a:off x="1673078" y="1534871"/>
                <a:ext cx="2198027" cy="708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0164A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50164A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INTRODUCTION</a:t>
                </a:r>
                <a:endParaRPr sz="2400" b="0" i="0" u="none" strike="noStrike" cap="none">
                  <a:solidFill>
                    <a:srgbClr val="5016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r" rtl="0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A5A5A5"/>
                  </a:buClr>
                  <a:buSzPts val="1600"/>
                  <a:buFont typeface="Roboto"/>
                  <a:buNone/>
                </a:pPr>
                <a:r>
                  <a:rPr lang="en-US" sz="1600" b="0" i="0" u="none" strike="noStrike" cap="none">
                    <a:solidFill>
                      <a:srgbClr val="A5A5A5"/>
                    </a:solidFill>
                    <a:latin typeface="Roboto"/>
                    <a:ea typeface="Roboto"/>
                    <a:cs typeface="Roboto"/>
                    <a:sym typeface="Roboto"/>
                  </a:rPr>
                  <a:t>.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 txBox="1"/>
              <p:nvPr/>
            </p:nvSpPr>
            <p:spPr>
              <a:xfrm>
                <a:off x="6774610" y="1588852"/>
                <a:ext cx="5346325" cy="308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0164A"/>
                  </a:buClr>
                  <a:buSzPts val="2000"/>
                  <a:buFont typeface="Roboto"/>
                  <a:buNone/>
                </a:pPr>
                <a:r>
                  <a:rPr lang="en-US" sz="2000" b="1" i="0" u="none" strike="noStrike" cap="none">
                    <a:solidFill>
                      <a:srgbClr val="50164A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CONCLUSIONS/ IMPLICATIONS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5" name="Google Shape;85;p2"/>
            <p:cNvCxnSpPr/>
            <p:nvPr/>
          </p:nvCxnSpPr>
          <p:spPr>
            <a:xfrm rot="10800000" flipH="1">
              <a:off x="8496058" y="3755499"/>
              <a:ext cx="1639222" cy="10834"/>
            </a:xfrm>
            <a:prstGeom prst="straightConnector1">
              <a:avLst/>
            </a:prstGeom>
            <a:noFill/>
            <a:ln w="587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6" name="Google Shape;86;p2"/>
            <p:cNvSpPr/>
            <p:nvPr/>
          </p:nvSpPr>
          <p:spPr>
            <a:xfrm>
              <a:off x="9754280" y="4886465"/>
              <a:ext cx="895870" cy="350877"/>
            </a:xfrm>
            <a:custGeom>
              <a:avLst/>
              <a:gdLst/>
              <a:ahLst/>
              <a:cxnLst/>
              <a:rect l="l" t="t" r="r" b="b"/>
              <a:pathLst>
                <a:path w="280" h="140" extrusionOk="0">
                  <a:moveTo>
                    <a:pt x="280" y="140"/>
                  </a:moveTo>
                  <a:cubicBezTo>
                    <a:pt x="280" y="63"/>
                    <a:pt x="218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</a:path>
              </a:pathLst>
            </a:custGeom>
            <a:solidFill>
              <a:schemeClr val="lt1"/>
            </a:solidFill>
            <a:ln w="58725" cap="flat" cmpd="sng">
              <a:solidFill>
                <a:srgbClr val="002060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828804" y="5000134"/>
              <a:ext cx="751257" cy="75396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" name="Google Shape;88;p2"/>
            <p:cNvCxnSpPr/>
            <p:nvPr/>
          </p:nvCxnSpPr>
          <p:spPr>
            <a:xfrm rot="10800000">
              <a:off x="10199678" y="3879962"/>
              <a:ext cx="0" cy="1011643"/>
            </a:xfrm>
            <a:prstGeom prst="straightConnector1">
              <a:avLst/>
            </a:prstGeom>
            <a:noFill/>
            <a:ln w="444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9" name="Google Shape;89;p2"/>
            <p:cNvSpPr/>
            <p:nvPr/>
          </p:nvSpPr>
          <p:spPr>
            <a:xfrm>
              <a:off x="10058569" y="3619496"/>
              <a:ext cx="278791" cy="282607"/>
            </a:xfrm>
            <a:prstGeom prst="ellipse">
              <a:avLst/>
            </a:prstGeom>
            <a:solidFill>
              <a:srgbClr val="EDEDED"/>
            </a:solidFill>
            <a:ln w="444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8579618" y="5770803"/>
              <a:ext cx="3612382" cy="616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RECOMMENDATIONS/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Roboto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NEXT STEPS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1A430-21BE-05F0-7A17-168DDD6E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09d67ac95_0_2"/>
          <p:cNvSpPr txBox="1">
            <a:spLocks noGrp="1"/>
          </p:cNvSpPr>
          <p:nvPr>
            <p:ph type="title"/>
          </p:nvPr>
        </p:nvSpPr>
        <p:spPr>
          <a:xfrm>
            <a:off x="3459162" y="220662"/>
            <a:ext cx="827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Introduction</a:t>
            </a:r>
            <a:endParaRPr/>
          </a:p>
        </p:txBody>
      </p:sp>
      <p:sp>
        <p:nvSpPr>
          <p:cNvPr id="99" name="Google Shape;99;g2709d67ac95_0_2"/>
          <p:cNvSpPr txBox="1">
            <a:spLocks noGrp="1"/>
          </p:cNvSpPr>
          <p:nvPr>
            <p:ph type="body" idx="1"/>
          </p:nvPr>
        </p:nvSpPr>
        <p:spPr>
          <a:xfrm>
            <a:off x="461950" y="1455775"/>
            <a:ext cx="111774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500" dirty="0">
                <a:latin typeface="Inter"/>
                <a:ea typeface="Inter"/>
                <a:cs typeface="Inter"/>
                <a:sym typeface="Inter"/>
              </a:rPr>
              <a:t>The goal of AHDP is to </a:t>
            </a:r>
            <a:r>
              <a:rPr lang="en-US" sz="2500" b="1" dirty="0">
                <a:solidFill>
                  <a:srgbClr val="F95C1D"/>
                </a:solidFill>
                <a:latin typeface="Inter"/>
                <a:ea typeface="Inter"/>
                <a:cs typeface="Inter"/>
                <a:sym typeface="Inter"/>
              </a:rPr>
              <a:t>improve the health status of adolescents and to enable them to fully enjoy their right to health</a:t>
            </a:r>
            <a:r>
              <a:rPr lang="en-US" sz="2500" dirty="0">
                <a:latin typeface="Inter"/>
                <a:ea typeface="Inter"/>
                <a:cs typeface="Inter"/>
                <a:sym typeface="Inter"/>
              </a:rPr>
              <a:t>.</a:t>
            </a:r>
            <a:endParaRPr sz="25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5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500" dirty="0">
                <a:latin typeface="Inter"/>
                <a:ea typeface="Inter"/>
                <a:cs typeface="Inter"/>
                <a:sym typeface="Inter"/>
              </a:rPr>
              <a:t>Main health issues among adolescents include injuries, violence, mental health, alcohol and drug abuse, tobacco use, HIV/AIDS, other infectious diseases, early pregnancies and childbirth, nutrition and micronutrient deficiencies and obesity. </a:t>
            </a:r>
            <a:endParaRPr sz="2500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500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500" dirty="0">
                <a:latin typeface="Inter"/>
                <a:ea typeface="Inter"/>
                <a:cs typeface="Inter"/>
                <a:sym typeface="Inter"/>
              </a:rPr>
              <a:t>With this, </a:t>
            </a:r>
            <a:r>
              <a:rPr lang="en-US" sz="2500" b="1" dirty="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attention and proper education</a:t>
            </a:r>
            <a:r>
              <a:rPr lang="en-US" sz="2500" dirty="0">
                <a:latin typeface="Inter"/>
                <a:ea typeface="Inter"/>
                <a:cs typeface="Inter"/>
                <a:sym typeface="Inter"/>
              </a:rPr>
              <a:t> must be provided as support to the adolescent population in the Philippines.</a:t>
            </a:r>
            <a:endParaRPr sz="25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g2709d67ac95_0_2"/>
          <p:cNvSpPr txBox="1"/>
          <p:nvPr/>
        </p:nvSpPr>
        <p:spPr>
          <a:xfrm>
            <a:off x="185737" y="207962"/>
            <a:ext cx="3332100" cy="8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8129AA8-BE7F-E9AD-0120-E983AF174090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8408E-ED59-55F4-D450-D9969C6CA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f75d40c2b_1_0"/>
          <p:cNvSpPr txBox="1">
            <a:spLocks noGrp="1"/>
          </p:cNvSpPr>
          <p:nvPr>
            <p:ph type="title"/>
          </p:nvPr>
        </p:nvSpPr>
        <p:spPr>
          <a:xfrm>
            <a:off x="609600" y="1073049"/>
            <a:ext cx="10972800" cy="109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 under the AHDP</a:t>
            </a:r>
            <a:endParaRPr dirty="0"/>
          </a:p>
        </p:txBody>
      </p:sp>
      <p:sp>
        <p:nvSpPr>
          <p:cNvPr id="109" name="Google Shape;109;g2df75d40c2b_1_0"/>
          <p:cNvSpPr txBox="1">
            <a:spLocks noGrp="1"/>
          </p:cNvSpPr>
          <p:nvPr>
            <p:ph type="body" idx="1"/>
          </p:nvPr>
        </p:nvSpPr>
        <p:spPr>
          <a:xfrm>
            <a:off x="609600" y="2349911"/>
            <a:ext cx="10972800" cy="26776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tx1"/>
                </a:solidFill>
              </a:rPr>
              <a:t>There are several challenges faced by this program, including lack of awareness on health services provided by the adolescent-friendly health facilities (AFHFs),  standardized reporting of services provided, referral, and most notably, the </a:t>
            </a:r>
            <a:r>
              <a:rPr lang="en-US" sz="2400" b="1" i="1" dirty="0">
                <a:solidFill>
                  <a:schemeClr val="accent2"/>
                </a:solidFill>
              </a:rPr>
              <a:t>lack of youth participation in conducting youth related interventions</a:t>
            </a:r>
            <a:r>
              <a:rPr lang="en-US" sz="2400" i="1" dirty="0">
                <a:solidFill>
                  <a:schemeClr val="accent2"/>
                </a:solidFill>
              </a:rPr>
              <a:t>.</a:t>
            </a:r>
            <a:endParaRPr sz="2400" i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F95C1D"/>
              </a:solidFill>
            </a:endParaRPr>
          </a:p>
        </p:txBody>
      </p:sp>
      <p:sp>
        <p:nvSpPr>
          <p:cNvPr id="2" name="Google Shape;42;p1">
            <a:extLst>
              <a:ext uri="{FF2B5EF4-FFF2-40B4-BE49-F238E27FC236}">
                <a16:creationId xmlns:a16="http://schemas.microsoft.com/office/drawing/2014/main" id="{3CE2136B-8880-5F2A-4519-D39D3E42164D}"/>
              </a:ext>
            </a:extLst>
          </p:cNvPr>
          <p:cNvSpPr txBox="1"/>
          <p:nvPr/>
        </p:nvSpPr>
        <p:spPr>
          <a:xfrm>
            <a:off x="180052" y="6009504"/>
            <a:ext cx="11831895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</a:pPr>
            <a:r>
              <a:rPr lang="en-US" sz="11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Department of Health, 2024. </a:t>
            </a:r>
            <a:r>
              <a:rPr lang="en-US" sz="1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Gaps and Issues on Adolescent Health and Development Program. Retrieved from</a:t>
            </a:r>
            <a:r>
              <a:rPr lang="en-US" sz="11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1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https://caro.doh.gov.ph/adolescent-health-program</a:t>
            </a:r>
            <a:r>
              <a:rPr lang="en-US" sz="11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</a:pPr>
            <a:r>
              <a:rPr lang="en-US" sz="1100" b="1" i="1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Sa</a:t>
            </a:r>
            <a:r>
              <a:rPr lang="en-US" sz="11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lam </a:t>
            </a:r>
            <a:r>
              <a:rPr lang="en-US" sz="1100" b="1" i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et.al</a:t>
            </a:r>
            <a:r>
              <a:rPr lang="en-US" sz="11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2016. </a:t>
            </a:r>
            <a:r>
              <a:rPr lang="en-US" sz="1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Adolescent Health Interventions: Conclusions, Evidence Gaps, and Research Priorities. Retrieved from: https://</a:t>
            </a:r>
            <a:r>
              <a:rPr lang="en-US" sz="1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www.ncbi.nlm.nih.gov</a:t>
            </a:r>
            <a:r>
              <a:rPr lang="en-US" sz="1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pmc</a:t>
            </a:r>
            <a:r>
              <a:rPr lang="en-US" sz="1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/articles/PMC5026678/</a:t>
            </a:r>
            <a:endParaRPr sz="1400" b="0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02AAD-4DC6-8167-84F6-30315C4A4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52" y="161881"/>
            <a:ext cx="3793234" cy="911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461950" y="1439100"/>
            <a:ext cx="111774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 dirty="0">
                <a:latin typeface="Inter"/>
                <a:ea typeface="Inter"/>
                <a:cs typeface="Inter"/>
                <a:sym typeface="Inter"/>
              </a:rPr>
              <a:t>This project aims to </a:t>
            </a:r>
            <a:r>
              <a:rPr lang="en-US" sz="3000" b="1" dirty="0">
                <a:solidFill>
                  <a:srgbClr val="F95C1D"/>
                </a:solidFill>
                <a:latin typeface="Inter"/>
                <a:ea typeface="Inter"/>
                <a:cs typeface="Inter"/>
                <a:sym typeface="Inter"/>
              </a:rPr>
              <a:t>increase the utilization of ARH services </a:t>
            </a:r>
            <a:r>
              <a:rPr lang="en-US" sz="3000" dirty="0">
                <a:latin typeface="Inter"/>
                <a:ea typeface="Inter"/>
                <a:cs typeface="Inter"/>
                <a:sym typeface="Inter"/>
              </a:rPr>
              <a:t>in rural health units (RHUs) of the province and HUCs of Iloilo and Negros Occidental through a youth-led adolescent health program entitled Project AKKAP.</a:t>
            </a:r>
            <a:endParaRPr sz="3000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200" dirty="0">
                <a:latin typeface="Inter"/>
                <a:ea typeface="Inter"/>
                <a:cs typeface="Inter"/>
                <a:sym typeface="Inter"/>
              </a:rPr>
              <a:t>	</a:t>
            </a:r>
            <a:endParaRPr sz="2200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 i="1" dirty="0">
                <a:solidFill>
                  <a:srgbClr val="162872"/>
                </a:solidFill>
                <a:latin typeface="Inter"/>
                <a:ea typeface="Inter"/>
                <a:cs typeface="Inter"/>
                <a:sym typeface="Inter"/>
              </a:rPr>
              <a:t>Specifically, the project aims to:</a:t>
            </a:r>
            <a:endParaRPr sz="1700" i="1" dirty="0">
              <a:solidFill>
                <a:srgbClr val="16287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i="1" dirty="0">
              <a:solidFill>
                <a:srgbClr val="16287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71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872"/>
              </a:buClr>
              <a:buSzPts val="1700"/>
              <a:buFont typeface="Inter"/>
              <a:buAutoNum type="arabicPeriod"/>
            </a:pPr>
            <a:r>
              <a:rPr lang="en-US" sz="1700" dirty="0">
                <a:solidFill>
                  <a:srgbClr val="162872"/>
                </a:solidFill>
                <a:latin typeface="Inter"/>
                <a:ea typeface="Inter"/>
                <a:cs typeface="Inter"/>
                <a:sym typeface="Inter"/>
              </a:rPr>
              <a:t>Increase the utilization of ARH services in the Adolescent-Friendly Health Facilities</a:t>
            </a:r>
            <a:endParaRPr sz="1700" dirty="0">
              <a:solidFill>
                <a:srgbClr val="16287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71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872"/>
              </a:buClr>
              <a:buSzPts val="1700"/>
              <a:buFont typeface="Inter"/>
              <a:buAutoNum type="arabicPeriod"/>
            </a:pPr>
            <a:r>
              <a:rPr lang="en-US" sz="1700" dirty="0">
                <a:solidFill>
                  <a:srgbClr val="162872"/>
                </a:solidFill>
                <a:latin typeface="Inter"/>
                <a:ea typeface="Inter"/>
                <a:cs typeface="Inter"/>
                <a:sym typeface="Inter"/>
              </a:rPr>
              <a:t>Measure the youth participation in program outputs to scale the impact through a developed tool</a:t>
            </a:r>
            <a:endParaRPr sz="1700" dirty="0">
              <a:solidFill>
                <a:srgbClr val="16287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71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872"/>
              </a:buClr>
              <a:buSzPts val="1700"/>
              <a:buFont typeface="Inter"/>
              <a:buAutoNum type="arabicPeriod"/>
            </a:pPr>
            <a:r>
              <a:rPr lang="en-US" sz="1700" dirty="0">
                <a:solidFill>
                  <a:srgbClr val="162872"/>
                </a:solidFill>
                <a:latin typeface="Inter"/>
                <a:ea typeface="Inter"/>
                <a:cs typeface="Inter"/>
                <a:sym typeface="Inter"/>
              </a:rPr>
              <a:t>Document lessons learned and present recommendations from the engagements</a:t>
            </a:r>
            <a:endParaRPr sz="1700" dirty="0">
              <a:solidFill>
                <a:srgbClr val="16287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3459162" y="220662"/>
            <a:ext cx="827087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Objectives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08F562B0-E747-427C-D0EA-C236FDEF0BC7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B4F35-0359-82A1-1548-DD6DB7E3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09d67ac95_0_13"/>
          <p:cNvSpPr txBox="1">
            <a:spLocks noGrp="1"/>
          </p:cNvSpPr>
          <p:nvPr>
            <p:ph type="title"/>
          </p:nvPr>
        </p:nvSpPr>
        <p:spPr>
          <a:xfrm>
            <a:off x="3459162" y="220662"/>
            <a:ext cx="827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Methods</a:t>
            </a:r>
            <a:endParaRPr/>
          </a:p>
        </p:txBody>
      </p:sp>
      <p:sp>
        <p:nvSpPr>
          <p:cNvPr id="124" name="Google Shape;124;g2709d67ac95_0_13"/>
          <p:cNvSpPr txBox="1">
            <a:spLocks noGrp="1"/>
          </p:cNvSpPr>
          <p:nvPr>
            <p:ph type="body" idx="1"/>
          </p:nvPr>
        </p:nvSpPr>
        <p:spPr>
          <a:xfrm>
            <a:off x="461950" y="1317750"/>
            <a:ext cx="1141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Conceptual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Framework</a:t>
            </a:r>
            <a:r>
              <a:rPr lang="en-US"/>
              <a:t> of Project AKKAP:</a:t>
            </a:r>
            <a:r>
              <a:rPr lang="en-US" sz="1100"/>
              <a:t>	</a:t>
            </a:r>
            <a:endParaRPr/>
          </a:p>
        </p:txBody>
      </p:sp>
      <p:sp>
        <p:nvSpPr>
          <p:cNvPr id="125" name="Google Shape;125;g2709d67ac95_0_13"/>
          <p:cNvSpPr txBox="1"/>
          <p:nvPr/>
        </p:nvSpPr>
        <p:spPr>
          <a:xfrm>
            <a:off x="185737" y="207962"/>
            <a:ext cx="3332100" cy="8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709d67ac95_0_13"/>
          <p:cNvSpPr/>
          <p:nvPr/>
        </p:nvSpPr>
        <p:spPr>
          <a:xfrm>
            <a:off x="4866600" y="2787000"/>
            <a:ext cx="2458800" cy="16074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95C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Inter"/>
                <a:ea typeface="Inter"/>
                <a:cs typeface="Inter"/>
                <a:sym typeface="Inter"/>
              </a:rPr>
              <a:t>Intervention</a:t>
            </a:r>
            <a:endParaRPr sz="13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Inter"/>
                <a:ea typeface="Inter"/>
                <a:cs typeface="Inter"/>
                <a:sym typeface="Inter"/>
              </a:rPr>
              <a:t>Project AKKAP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-US" sz="1300" i="1" dirty="0" err="1">
                <a:latin typeface="Inter"/>
                <a:ea typeface="Inter"/>
                <a:cs typeface="Inter"/>
                <a:sym typeface="Inter"/>
              </a:rPr>
              <a:t>Alagaan</a:t>
            </a:r>
            <a:r>
              <a:rPr lang="en-US" sz="1300" i="1" dirty="0">
                <a:latin typeface="Inter"/>
                <a:ea typeface="Inter"/>
                <a:cs typeface="Inter"/>
                <a:sym typeface="Inter"/>
              </a:rPr>
              <a:t> ang </a:t>
            </a:r>
            <a:r>
              <a:rPr lang="en-US" sz="1300" i="1" dirty="0" err="1">
                <a:latin typeface="Inter"/>
                <a:ea typeface="Inter"/>
                <a:cs typeface="Inter"/>
                <a:sym typeface="Inter"/>
              </a:rPr>
              <a:t>Kalusugan</a:t>
            </a:r>
            <a:r>
              <a:rPr lang="en-US" sz="1300" i="1" dirty="0">
                <a:latin typeface="Inter"/>
                <a:ea typeface="Inter"/>
                <a:cs typeface="Inter"/>
                <a:sym typeface="Inter"/>
              </a:rPr>
              <a:t> ng Kabataang Pilipino)</a:t>
            </a:r>
            <a:endParaRPr sz="1300" i="1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g2709d67ac95_0_13"/>
          <p:cNvSpPr/>
          <p:nvPr/>
        </p:nvSpPr>
        <p:spPr>
          <a:xfrm>
            <a:off x="8607600" y="2858454"/>
            <a:ext cx="2458800" cy="1341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95C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Inter"/>
                <a:ea typeface="Inter"/>
                <a:cs typeface="Inter"/>
                <a:sym typeface="Inter"/>
              </a:rPr>
              <a:t>Effect</a:t>
            </a:r>
            <a:endParaRPr sz="13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Increase utilization of </a:t>
            </a:r>
            <a:r>
              <a:rPr lang="en-US" sz="1300" dirty="0">
                <a:latin typeface="Inter"/>
                <a:ea typeface="Inter"/>
                <a:cs typeface="Inter"/>
                <a:sym typeface="Inter"/>
              </a:rPr>
              <a:t>Adolescent Reproductive Health Services </a:t>
            </a:r>
            <a:endParaRPr sz="13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g2709d67ac95_0_13"/>
          <p:cNvSpPr/>
          <p:nvPr/>
        </p:nvSpPr>
        <p:spPr>
          <a:xfrm>
            <a:off x="461950" y="2001962"/>
            <a:ext cx="2997200" cy="3538288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95C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365750" rIns="365750" bIns="36575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Inter"/>
                <a:ea typeface="Inter"/>
                <a:cs typeface="Inter"/>
                <a:sym typeface="Inter"/>
              </a:rPr>
              <a:t>Problems/Gaps</a:t>
            </a:r>
            <a:endParaRPr sz="1300" b="1" dirty="0">
              <a:latin typeface="Inter"/>
              <a:ea typeface="Inter"/>
              <a:cs typeface="Inter"/>
              <a:sym typeface="Inter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Inter"/>
                <a:ea typeface="Inter"/>
                <a:cs typeface="Inter"/>
                <a:sym typeface="Inter"/>
              </a:rPr>
              <a:t>Lack of Awareness on health services provided by Adolescent Friendly health Facility (AFHF)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Inter"/>
                <a:ea typeface="Inter"/>
                <a:cs typeface="Inter"/>
                <a:sym typeface="Inter"/>
              </a:rPr>
              <a:t>Standardized Reporting of Services Provided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Inter"/>
                <a:ea typeface="Inter"/>
                <a:cs typeface="Inter"/>
                <a:sym typeface="Inter"/>
              </a:rPr>
              <a:t>Referrals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Inter"/>
                <a:ea typeface="Inter"/>
                <a:cs typeface="Inter"/>
                <a:sym typeface="Inter"/>
              </a:rPr>
              <a:t>Lack of youth participation in conducting youth related interventions </a:t>
            </a:r>
            <a:endParaRPr sz="1300" dirty="0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31" name="Google Shape;131;g2709d67ac95_0_13"/>
          <p:cNvCxnSpPr>
            <a:cxnSpLocks/>
          </p:cNvCxnSpPr>
          <p:nvPr/>
        </p:nvCxnSpPr>
        <p:spPr>
          <a:xfrm>
            <a:off x="3481708" y="3638538"/>
            <a:ext cx="1384892" cy="0"/>
          </a:xfrm>
          <a:prstGeom prst="straightConnector1">
            <a:avLst/>
          </a:prstGeom>
          <a:noFill/>
          <a:ln w="28575" cap="flat" cmpd="sng">
            <a:solidFill>
              <a:srgbClr val="F95C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g2709d67ac95_0_13"/>
          <p:cNvCxnSpPr>
            <a:cxnSpLocks/>
          </p:cNvCxnSpPr>
          <p:nvPr/>
        </p:nvCxnSpPr>
        <p:spPr>
          <a:xfrm>
            <a:off x="7325400" y="3572165"/>
            <a:ext cx="1282200" cy="0"/>
          </a:xfrm>
          <a:prstGeom prst="straightConnector1">
            <a:avLst/>
          </a:prstGeom>
          <a:noFill/>
          <a:ln w="28575" cap="flat" cmpd="sng">
            <a:solidFill>
              <a:srgbClr val="F95C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g2709d67ac95_0_13"/>
          <p:cNvSpPr txBox="1"/>
          <p:nvPr/>
        </p:nvSpPr>
        <p:spPr>
          <a:xfrm>
            <a:off x="4557875" y="4394400"/>
            <a:ext cx="2767525" cy="13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Engagement of a pool of trained peer navigators for referral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Youth-led demand generating events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Monitoring through a mobile application (</a:t>
            </a:r>
            <a:r>
              <a:rPr lang="en-US" sz="1500" i="1" dirty="0">
                <a:solidFill>
                  <a:schemeClr val="dk1"/>
                </a:solidFill>
              </a:rPr>
              <a:t>reach52</a:t>
            </a:r>
            <a:r>
              <a:rPr lang="en-US" sz="1500" dirty="0">
                <a:solidFill>
                  <a:schemeClr val="dk1"/>
                </a:solidFill>
              </a:rPr>
              <a:t>)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" name="Google Shape;42;p1">
            <a:extLst>
              <a:ext uri="{FF2B5EF4-FFF2-40B4-BE49-F238E27FC236}">
                <a16:creationId xmlns:a16="http://schemas.microsoft.com/office/drawing/2014/main" id="{BE0A5987-7768-D05A-E68C-EE034C9780A7}"/>
              </a:ext>
            </a:extLst>
          </p:cNvPr>
          <p:cNvSpPr txBox="1"/>
          <p:nvPr/>
        </p:nvSpPr>
        <p:spPr>
          <a:xfrm>
            <a:off x="8275419" y="6167741"/>
            <a:ext cx="11831895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None/>
            </a:pPr>
            <a:r>
              <a:rPr lang="en-US" sz="1400" b="1" i="1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USAID </a:t>
            </a:r>
            <a:r>
              <a:rPr lang="en-US" sz="1400" b="1" i="1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ReachHealth</a:t>
            </a:r>
            <a:r>
              <a:rPr lang="en-US" sz="1400" b="1" i="1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Project</a:t>
            </a:r>
            <a:r>
              <a:rPr lang="en-US" sz="1400" b="0" i="1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b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Annual Workplan</a:t>
            </a:r>
            <a:endParaRPr sz="1400" b="0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2;p2">
            <a:extLst>
              <a:ext uri="{FF2B5EF4-FFF2-40B4-BE49-F238E27FC236}">
                <a16:creationId xmlns:a16="http://schemas.microsoft.com/office/drawing/2014/main" id="{B1F41126-8397-0763-8DB0-3AA727ED7751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ED229-F9E9-ED3D-7675-9A4DF43F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4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09d67ac95_0_13"/>
          <p:cNvSpPr txBox="1">
            <a:spLocks noGrp="1"/>
          </p:cNvSpPr>
          <p:nvPr>
            <p:ph type="title"/>
          </p:nvPr>
        </p:nvSpPr>
        <p:spPr>
          <a:xfrm>
            <a:off x="3459162" y="220662"/>
            <a:ext cx="827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Methods</a:t>
            </a:r>
            <a:endParaRPr/>
          </a:p>
        </p:txBody>
      </p:sp>
      <p:sp>
        <p:nvSpPr>
          <p:cNvPr id="124" name="Google Shape;124;g2709d67ac95_0_13"/>
          <p:cNvSpPr txBox="1">
            <a:spLocks noGrp="1"/>
          </p:cNvSpPr>
          <p:nvPr>
            <p:ph type="body" idx="1"/>
          </p:nvPr>
        </p:nvSpPr>
        <p:spPr>
          <a:xfrm>
            <a:off x="478525" y="1045292"/>
            <a:ext cx="8271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50800">
              <a:buSzPts val="1100"/>
              <a:buNone/>
            </a:pPr>
            <a:r>
              <a:rPr lang="en-US" sz="1100" dirty="0"/>
              <a:t>	</a:t>
            </a:r>
            <a:r>
              <a:rPr lang="en-US" sz="2800" i="1" dirty="0">
                <a:solidFill>
                  <a:schemeClr val="dk1"/>
                </a:solidFill>
              </a:rPr>
              <a:t>reach52 access applicat</a:t>
            </a:r>
            <a:r>
              <a:rPr lang="en-US" i="1" dirty="0"/>
              <a:t>ion</a:t>
            </a:r>
            <a:endParaRPr lang="en-US" sz="2800" dirty="0">
              <a:solidFill>
                <a:schemeClr val="dk1"/>
              </a:solidFill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5" name="Google Shape;125;g2709d67ac95_0_13"/>
          <p:cNvSpPr txBox="1"/>
          <p:nvPr/>
        </p:nvSpPr>
        <p:spPr>
          <a:xfrm>
            <a:off x="185737" y="207962"/>
            <a:ext cx="3332100" cy="8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B2E37404-C9E0-6DCF-B71A-558DF0B7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87" y="1729504"/>
            <a:ext cx="2360687" cy="4190999"/>
          </a:xfrm>
          <a:prstGeom prst="rect">
            <a:avLst/>
          </a:prstGeom>
        </p:spPr>
      </p:pic>
      <p:pic>
        <p:nvPicPr>
          <p:cNvPr id="8" name="Picture 7" descr="A screenshot of a contact form&#10;&#10;Description automatically generated">
            <a:extLst>
              <a:ext uri="{FF2B5EF4-FFF2-40B4-BE49-F238E27FC236}">
                <a16:creationId xmlns:a16="http://schemas.microsoft.com/office/drawing/2014/main" id="{08877133-E354-CA6C-9D90-4E9D348C6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36" y="1702995"/>
            <a:ext cx="2366559" cy="4190999"/>
          </a:xfrm>
          <a:prstGeom prst="rect">
            <a:avLst/>
          </a:prstGeom>
        </p:spPr>
      </p:pic>
      <p:pic>
        <p:nvPicPr>
          <p:cNvPr id="10" name="Picture 9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6C30BE80-F88D-E829-D8CD-7C737D3BF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314" y="1729504"/>
            <a:ext cx="2369726" cy="4191000"/>
          </a:xfrm>
          <a:prstGeom prst="rect">
            <a:avLst/>
          </a:prstGeom>
        </p:spPr>
      </p:pic>
      <p:sp>
        <p:nvSpPr>
          <p:cNvPr id="12" name="Google Shape;124;g2709d67ac95_0_13">
            <a:extLst>
              <a:ext uri="{FF2B5EF4-FFF2-40B4-BE49-F238E27FC236}">
                <a16:creationId xmlns:a16="http://schemas.microsoft.com/office/drawing/2014/main" id="{8EBA0C91-FE19-DEC2-C2F3-EA15FCDFFDA4}"/>
              </a:ext>
            </a:extLst>
          </p:cNvPr>
          <p:cNvSpPr txBox="1">
            <a:spLocks/>
          </p:cNvSpPr>
          <p:nvPr/>
        </p:nvSpPr>
        <p:spPr>
          <a:xfrm>
            <a:off x="2660112" y="5903933"/>
            <a:ext cx="22072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SzPts val="1100"/>
              <a:buFont typeface="Arial"/>
              <a:buNone/>
            </a:pPr>
            <a:r>
              <a:rPr lang="en-US" i="1" dirty="0"/>
              <a:t>Profiling</a:t>
            </a:r>
          </a:p>
          <a:p>
            <a:pPr marL="228600" indent="-50800"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3" name="Google Shape;124;g2709d67ac95_0_13">
            <a:extLst>
              <a:ext uri="{FF2B5EF4-FFF2-40B4-BE49-F238E27FC236}">
                <a16:creationId xmlns:a16="http://schemas.microsoft.com/office/drawing/2014/main" id="{CC0E21F2-349A-CF2A-1047-C87898EAD353}"/>
              </a:ext>
            </a:extLst>
          </p:cNvPr>
          <p:cNvSpPr txBox="1">
            <a:spLocks/>
          </p:cNvSpPr>
          <p:nvPr/>
        </p:nvSpPr>
        <p:spPr>
          <a:xfrm>
            <a:off x="8428242" y="5895989"/>
            <a:ext cx="22072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SzPts val="1100"/>
              <a:buFont typeface="Arial"/>
              <a:buNone/>
            </a:pPr>
            <a:r>
              <a:rPr lang="en-US" i="1" dirty="0"/>
              <a:t>Referral</a:t>
            </a:r>
          </a:p>
          <a:p>
            <a:pPr marL="228600" indent="-50800"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BD93BF53-2561-9290-0203-AA46A7EA2ABF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EE6A9-6EC1-667D-7264-0B34F2D0D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2032824" y="216629"/>
            <a:ext cx="827087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Methods</a:t>
            </a:r>
            <a:endParaRPr dirty="0"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61962" y="981075"/>
            <a:ext cx="11412600" cy="752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	This is a </a:t>
            </a:r>
            <a:r>
              <a:rPr lang="en-US" b="1" dirty="0">
                <a:solidFill>
                  <a:schemeClr val="accent2"/>
                </a:solidFill>
              </a:rPr>
              <a:t>mixed study</a:t>
            </a:r>
            <a:r>
              <a:rPr lang="en-US" dirty="0"/>
              <a:t> which utilizes the baseline data and effect of the intervention through comparing secondary data from the RHU and gathering qualitative data from community respondents during focused group discussions.</a:t>
            </a:r>
            <a:endParaRPr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Phases of the Intervention:</a:t>
            </a:r>
            <a:endParaRPr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dirty="0"/>
              <a:t>Phase 1. Planning and Coordination</a:t>
            </a:r>
            <a:endParaRPr sz="2400"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dirty="0"/>
              <a:t>Phase 2. Training</a:t>
            </a:r>
            <a:endParaRPr sz="2400"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dirty="0"/>
              <a:t>Phase 3. Launching and Execution</a:t>
            </a:r>
            <a:endParaRPr sz="2400"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dirty="0"/>
              <a:t>Phase 4. Monitoring and Evaluation</a:t>
            </a:r>
            <a:endParaRPr sz="2400"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dirty="0"/>
              <a:t>Phase 5. Reporting</a:t>
            </a:r>
            <a:endParaRPr sz="2400" dirty="0"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 	 	 		</a:t>
            </a:r>
            <a:endParaRPr sz="1100" dirty="0"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	</a:t>
            </a:r>
            <a:endParaRPr sz="1100" dirty="0"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		</a:t>
            </a:r>
            <a:endParaRPr sz="1100" dirty="0"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			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		</a:t>
            </a:r>
            <a:endParaRPr sz="1100" dirty="0"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	</a:t>
            </a:r>
            <a:endParaRPr sz="1100" dirty="0"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		</a:t>
            </a:r>
            <a:endParaRPr sz="1100" dirty="0"/>
          </a:p>
          <a:p>
            <a:pPr marL="2286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149" name="Google Shape;149;p5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2;p2">
            <a:extLst>
              <a:ext uri="{FF2B5EF4-FFF2-40B4-BE49-F238E27FC236}">
                <a16:creationId xmlns:a16="http://schemas.microsoft.com/office/drawing/2014/main" id="{FA4A0180-5271-283C-D98A-E6582A28C24C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25F40-DE0A-466D-6C9B-C7394840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816412" y="-89701"/>
            <a:ext cx="8271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 i="0" u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Results</a:t>
            </a:r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438980" y="1029688"/>
            <a:ext cx="11314039" cy="217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Quantitative</a:t>
            </a:r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200" b="1" dirty="0"/>
          </a:p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i="1" dirty="0"/>
              <a:t>Improvement of KAP</a:t>
            </a:r>
            <a:endParaRPr lang="en-US" sz="2200" i="1" dirty="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Improvement on KAP </a:t>
            </a:r>
            <a:r>
              <a:rPr lang="en-US" sz="2200" b="1" dirty="0">
                <a:solidFill>
                  <a:schemeClr val="accent2"/>
                </a:solidFill>
              </a:rPr>
              <a:t>(70%) </a:t>
            </a:r>
            <a:r>
              <a:rPr lang="en-US" sz="2200" dirty="0"/>
              <a:t>of </a:t>
            </a:r>
            <a:r>
              <a:rPr lang="en-US" sz="2200" b="1" dirty="0">
                <a:solidFill>
                  <a:schemeClr val="accent2"/>
                </a:solidFill>
              </a:rPr>
              <a:t>36 </a:t>
            </a:r>
            <a:r>
              <a:rPr lang="en-US" sz="2200" dirty="0"/>
              <a:t>Trained Peer Navigators </a:t>
            </a:r>
          </a:p>
          <a:p>
            <a:pPr marL="546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200" b="1" dirty="0"/>
          </a:p>
          <a:p>
            <a:pPr marL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200"/>
              <a:buNone/>
            </a:pPr>
            <a:endParaRPr sz="2200" b="1" dirty="0">
              <a:solidFill>
                <a:srgbClr val="E69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85737" y="207962"/>
            <a:ext cx="3332162" cy="80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7;p6">
            <a:extLst>
              <a:ext uri="{FF2B5EF4-FFF2-40B4-BE49-F238E27FC236}">
                <a16:creationId xmlns:a16="http://schemas.microsoft.com/office/drawing/2014/main" id="{7F63C628-C3A4-AFFB-B2E3-4140C6B53DF4}"/>
              </a:ext>
            </a:extLst>
          </p:cNvPr>
          <p:cNvSpPr txBox="1">
            <a:spLocks/>
          </p:cNvSpPr>
          <p:nvPr/>
        </p:nvSpPr>
        <p:spPr>
          <a:xfrm>
            <a:off x="438980" y="2116888"/>
            <a:ext cx="11314039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indent="0">
              <a:buSzPts val="2200"/>
              <a:buFont typeface="Arial"/>
              <a:buNone/>
            </a:pPr>
            <a:endParaRPr lang="en-US" sz="2200" b="1" dirty="0"/>
          </a:p>
          <a:p>
            <a:pPr marL="88900" indent="0">
              <a:buSzPts val="2200"/>
              <a:buFont typeface="Arial"/>
              <a:buNone/>
            </a:pPr>
            <a:r>
              <a:rPr lang="en-US" sz="2200" b="1" i="1" dirty="0"/>
              <a:t>Program Reach</a:t>
            </a:r>
            <a:endParaRPr lang="en-US" sz="2200" i="1" dirty="0"/>
          </a:p>
          <a:p>
            <a:pPr lvl="1" indent="-368300">
              <a:buSzPts val="2200"/>
            </a:pPr>
            <a:r>
              <a:rPr lang="en-US" sz="2200" dirty="0"/>
              <a:t>Additional </a:t>
            </a:r>
            <a:r>
              <a:rPr lang="en-US" sz="2200" b="1" dirty="0">
                <a:solidFill>
                  <a:schemeClr val="accent2"/>
                </a:solidFill>
              </a:rPr>
              <a:t>241</a:t>
            </a:r>
            <a:r>
              <a:rPr lang="en-US" sz="2200" dirty="0"/>
              <a:t> Peer Navigators through re-echo sessions</a:t>
            </a:r>
          </a:p>
          <a:p>
            <a:pPr lvl="1" indent="-368300">
              <a:buSzPts val="2200"/>
            </a:pPr>
            <a:r>
              <a:rPr lang="en-US" sz="2200" dirty="0"/>
              <a:t>Total reach of demand-generating events of </a:t>
            </a:r>
            <a:r>
              <a:rPr lang="en-US" sz="2200" b="1" dirty="0">
                <a:solidFill>
                  <a:schemeClr val="accent2"/>
                </a:solidFill>
              </a:rPr>
              <a:t>1,492 adolescents</a:t>
            </a:r>
          </a:p>
          <a:p>
            <a:pPr lvl="1" indent="-368300">
              <a:buSzPts val="2200"/>
            </a:pPr>
            <a:r>
              <a:rPr lang="en-US" sz="2200" dirty="0"/>
              <a:t>Total digital platform reach of </a:t>
            </a:r>
            <a:r>
              <a:rPr lang="en-US" sz="2200" b="1" dirty="0">
                <a:solidFill>
                  <a:schemeClr val="accent2"/>
                </a:solidFill>
              </a:rPr>
              <a:t>87,773</a:t>
            </a:r>
          </a:p>
        </p:txBody>
      </p:sp>
      <p:sp>
        <p:nvSpPr>
          <p:cNvPr id="3" name="Google Shape;157;p6">
            <a:extLst>
              <a:ext uri="{FF2B5EF4-FFF2-40B4-BE49-F238E27FC236}">
                <a16:creationId xmlns:a16="http://schemas.microsoft.com/office/drawing/2014/main" id="{BDB920F4-5C44-E551-9339-1B3072FBCB34}"/>
              </a:ext>
            </a:extLst>
          </p:cNvPr>
          <p:cNvSpPr txBox="1">
            <a:spLocks/>
          </p:cNvSpPr>
          <p:nvPr/>
        </p:nvSpPr>
        <p:spPr>
          <a:xfrm>
            <a:off x="438980" y="3653912"/>
            <a:ext cx="11314039" cy="232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indent="0">
              <a:buSzPts val="2200"/>
              <a:buFont typeface="Arial"/>
              <a:buNone/>
            </a:pPr>
            <a:endParaRPr lang="en-US" sz="2200" b="1" dirty="0"/>
          </a:p>
          <a:p>
            <a:pPr marL="88900" indent="0">
              <a:buSzPts val="2200"/>
              <a:buFont typeface="Arial"/>
              <a:buNone/>
            </a:pPr>
            <a:r>
              <a:rPr lang="en-US" sz="2200" b="1" i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Utilization of ARH Services</a:t>
            </a:r>
          </a:p>
          <a:p>
            <a:pPr lvl="1" indent="-368300" algn="just">
              <a:lnSpc>
                <a:spcPct val="115000"/>
              </a:lnSpc>
              <a:buSzPts val="2200"/>
            </a:pPr>
            <a:r>
              <a:rPr lang="en-US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There was a </a:t>
            </a:r>
            <a:r>
              <a:rPr lang="en-US" sz="2200" b="1" dirty="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significant increase </a:t>
            </a:r>
            <a:r>
              <a:rPr lang="en-US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in the </a:t>
            </a:r>
            <a:r>
              <a:rPr lang="en-US" sz="2200" b="1" dirty="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utilization of  ARH services </a:t>
            </a:r>
            <a:r>
              <a:rPr lang="en-US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comparing the last quarter of 2023 as baseline (88.00 </a:t>
            </a:r>
            <a:r>
              <a:rPr lang="ja-JP" altLang="en-US" sz="22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土 </a:t>
            </a:r>
            <a:r>
              <a:rPr lang="en-US" altLang="ja-JP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28.48) </a:t>
            </a:r>
            <a:r>
              <a:rPr lang="en-US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and the first quarter of 2024 (152.56 </a:t>
            </a:r>
            <a:r>
              <a:rPr lang="ja-JP" altLang="en-US" sz="22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土 </a:t>
            </a:r>
            <a:r>
              <a:rPr lang="en-US" altLang="ja-JP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40.86) (</a:t>
            </a:r>
            <a:r>
              <a:rPr lang="en-US" sz="22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p=0.022)</a:t>
            </a:r>
          </a:p>
          <a:p>
            <a:pPr marL="88900" indent="0" algn="just">
              <a:lnSpc>
                <a:spcPct val="115000"/>
              </a:lnSpc>
              <a:buClr>
                <a:srgbClr val="E69138"/>
              </a:buClr>
              <a:buSzPts val="2200"/>
              <a:buFont typeface="Arial"/>
              <a:buNone/>
            </a:pPr>
            <a:endParaRPr lang="en-US" sz="2200" b="1" dirty="0">
              <a:solidFill>
                <a:srgbClr val="E691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33D8DC74-F0D9-6743-5AA8-8BFD687EA5A2}"/>
              </a:ext>
            </a:extLst>
          </p:cNvPr>
          <p:cNvSpPr txBox="1"/>
          <p:nvPr/>
        </p:nvSpPr>
        <p:spPr>
          <a:xfrm>
            <a:off x="729945" y="236392"/>
            <a:ext cx="25606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Conference on Family Planning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11853-F687-C474-F512-68BA2235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5" y="3324"/>
            <a:ext cx="834153" cy="8341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1182</Words>
  <Application>Microsoft Macintosh PowerPoint</Application>
  <PresentationFormat>Widescreen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Quattrocento Sans</vt:lpstr>
      <vt:lpstr>Trebuchet MS</vt:lpstr>
      <vt:lpstr>Roboto</vt:lpstr>
      <vt:lpstr>Play</vt:lpstr>
      <vt:lpstr>Calibri</vt:lpstr>
      <vt:lpstr>Inter</vt:lpstr>
      <vt:lpstr>Open Sans</vt:lpstr>
      <vt:lpstr>1_Office Theme</vt:lpstr>
      <vt:lpstr>Office Theme</vt:lpstr>
      <vt:lpstr>PROJECT AKKAP: Determining the Effectivity of a Youth-led Adolescent Health Program in Increasing Adolescent Reproductive Health Service Utilization in Iloilo and Negros Occidental </vt:lpstr>
      <vt:lpstr>Outline of Presentation</vt:lpstr>
      <vt:lpstr>Introduction</vt:lpstr>
      <vt:lpstr>Challenges under the AHDP</vt:lpstr>
      <vt:lpstr>Objectives</vt:lpstr>
      <vt:lpstr>Methods</vt:lpstr>
      <vt:lpstr>Methods</vt:lpstr>
      <vt:lpstr>Methods</vt:lpstr>
      <vt:lpstr>Results</vt:lpstr>
      <vt:lpstr>Results</vt:lpstr>
      <vt:lpstr>Conclusions/Implications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ov711</dc:creator>
  <cp:lastModifiedBy>Microsoft Office User</cp:lastModifiedBy>
  <cp:revision>3</cp:revision>
  <dcterms:created xsi:type="dcterms:W3CDTF">2024-03-06T07:07:38Z</dcterms:created>
  <dcterms:modified xsi:type="dcterms:W3CDTF">2024-11-19T03:41:22Z</dcterms:modified>
</cp:coreProperties>
</file>